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 showGuides="1">
      <p:cViewPr varScale="1">
        <p:scale>
          <a:sx n="74" d="100"/>
          <a:sy n="74" d="100"/>
        </p:scale>
        <p:origin x="176" y="6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46F0-00B3-2541-B5B9-A4EBF6618C36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49FB-D074-A642-8FC1-A1AC8A0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5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677-288B-5947-954D-459B63ABD215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4EB2-2264-4741-A779-BF0239BD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3630" y="483079"/>
            <a:ext cx="165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Pipeline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88362" y="1652229"/>
            <a:ext cx="12003638" cy="4334503"/>
            <a:chOff x="188362" y="1652229"/>
            <a:chExt cx="12003638" cy="4334503"/>
          </a:xfrm>
        </p:grpSpPr>
        <p:sp>
          <p:nvSpPr>
            <p:cNvPr id="14" name="Rectangle 13"/>
            <p:cNvSpPr/>
            <p:nvPr/>
          </p:nvSpPr>
          <p:spPr>
            <a:xfrm>
              <a:off x="9566560" y="1652230"/>
              <a:ext cx="2625440" cy="43345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Back End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362" y="1652229"/>
              <a:ext cx="9215887" cy="43345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Front End</a:t>
              </a:r>
              <a:endParaRPr lang="en-US" sz="3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336" y="2535249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Detection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62404" y="2547105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Homography</a:t>
              </a:r>
              <a:endParaRPr lang="en-US" dirty="0" smtClean="0"/>
            </a:p>
            <a:p>
              <a:pPr algn="ctr"/>
              <a:r>
                <a:rPr lang="en-US" dirty="0" smtClean="0"/>
                <a:t>(Rigid Transform)</a:t>
              </a:r>
              <a:endParaRPr lang="en-US" dirty="0"/>
            </a:p>
            <a:p>
              <a:pPr algn="ctr"/>
              <a:r>
                <a:rPr lang="en-US" dirty="0" smtClean="0"/>
                <a:t> Estimation w/ RANSAC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0654" y="2547105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Homography</a:t>
              </a:r>
              <a:r>
                <a:rPr lang="en-US" dirty="0" smtClean="0"/>
                <a:t> to </a:t>
              </a:r>
              <a:r>
                <a:rPr lang="en-US" dirty="0" err="1" smtClean="0"/>
                <a:t>Odometry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91182" y="2930387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Write to g2o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91182" y="4280150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 g2o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4154" y="2547105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Matching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4" idx="3"/>
              <a:endCxn id="10" idx="1"/>
            </p:cNvCxnSpPr>
            <p:nvPr/>
          </p:nvCxnSpPr>
          <p:spPr>
            <a:xfrm>
              <a:off x="2337910" y="3071962"/>
              <a:ext cx="326244" cy="1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6" idx="1"/>
            </p:cNvCxnSpPr>
            <p:nvPr/>
          </p:nvCxnSpPr>
          <p:spPr>
            <a:xfrm>
              <a:off x="4638728" y="3083818"/>
              <a:ext cx="323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</p:cNvCxnSpPr>
            <p:nvPr/>
          </p:nvCxnSpPr>
          <p:spPr>
            <a:xfrm>
              <a:off x="6936978" y="3083818"/>
              <a:ext cx="323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8" idx="1"/>
            </p:cNvCxnSpPr>
            <p:nvPr/>
          </p:nvCxnSpPr>
          <p:spPr>
            <a:xfrm>
              <a:off x="9235228" y="3083818"/>
              <a:ext cx="655954" cy="383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>
              <a:off x="10878469" y="4003813"/>
              <a:ext cx="0" cy="276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970060" y="4266918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Estimate World Coordinate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60654" y="4266918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Propose Cross Links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6" idx="2"/>
              <a:endCxn id="33" idx="0"/>
            </p:cNvCxnSpPr>
            <p:nvPr/>
          </p:nvCxnSpPr>
          <p:spPr>
            <a:xfrm>
              <a:off x="5949691" y="3620531"/>
              <a:ext cx="7656" cy="646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6944634" y="4803631"/>
              <a:ext cx="3160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4" idx="2"/>
              <a:endCxn id="4" idx="2"/>
            </p:cNvCxnSpPr>
            <p:nvPr/>
          </p:nvCxnSpPr>
          <p:spPr>
            <a:xfrm rot="5400000" flipH="1">
              <a:off x="3933447" y="1025851"/>
              <a:ext cx="1731669" cy="6897318"/>
            </a:xfrm>
            <a:prstGeom prst="bentConnector3">
              <a:avLst>
                <a:gd name="adj1" fmla="val -1320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0"/>
              <a:endCxn id="7" idx="2"/>
            </p:cNvCxnSpPr>
            <p:nvPr/>
          </p:nvCxnSpPr>
          <p:spPr>
            <a:xfrm flipV="1">
              <a:off x="5957347" y="3620531"/>
              <a:ext cx="2290594" cy="646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2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3630" y="483079"/>
            <a:ext cx="267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Detection Pipeline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-128882" y="945124"/>
            <a:ext cx="12320882" cy="4415005"/>
            <a:chOff x="-128882" y="945124"/>
            <a:chExt cx="12320882" cy="4415005"/>
          </a:xfrm>
        </p:grpSpPr>
        <p:sp>
          <p:nvSpPr>
            <p:cNvPr id="38" name="Rectangle 37"/>
            <p:cNvSpPr/>
            <p:nvPr/>
          </p:nvSpPr>
          <p:spPr>
            <a:xfrm>
              <a:off x="-128882" y="945124"/>
              <a:ext cx="12320882" cy="4415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smtClean="0"/>
                <a:t>Feature Detection Pipeline</a:t>
              </a:r>
              <a:endParaRPr lang="en-US" sz="32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484769" y="1989670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Detect Features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2836934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 Image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09576" y="1989670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Radial Non-Max Suppression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34383" y="1989670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 Feature Descriptors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4769" y="3781089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Detect Features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9576" y="3781089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Radial Non-Max Suppression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4383" y="3781089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 Feature Descriptors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962716" y="3068149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4000" dirty="0" smtClean="0"/>
                <a:t>…</a:t>
              </a:r>
              <a:endParaRPr lang="en-US" sz="4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00527" y="2854187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all tiles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3" idx="3"/>
              <a:endCxn id="2" idx="1"/>
            </p:cNvCxnSpPr>
            <p:nvPr/>
          </p:nvCxnSpPr>
          <p:spPr>
            <a:xfrm flipV="1">
              <a:off x="1974574" y="2526383"/>
              <a:ext cx="510195" cy="847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" idx="3"/>
              <a:endCxn id="9" idx="1"/>
            </p:cNvCxnSpPr>
            <p:nvPr/>
          </p:nvCxnSpPr>
          <p:spPr>
            <a:xfrm>
              <a:off x="1974574" y="3373647"/>
              <a:ext cx="510195" cy="9441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1"/>
            </p:cNvCxnSpPr>
            <p:nvPr/>
          </p:nvCxnSpPr>
          <p:spPr>
            <a:xfrm>
              <a:off x="4459343" y="2526383"/>
              <a:ext cx="6502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6" idx="1"/>
            </p:cNvCxnSpPr>
            <p:nvPr/>
          </p:nvCxnSpPr>
          <p:spPr>
            <a:xfrm>
              <a:off x="7084150" y="2526383"/>
              <a:ext cx="6502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13" idx="1"/>
            </p:cNvCxnSpPr>
            <p:nvPr/>
          </p:nvCxnSpPr>
          <p:spPr>
            <a:xfrm>
              <a:off x="9708957" y="2526383"/>
              <a:ext cx="291570" cy="8645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3"/>
              <a:endCxn id="10" idx="1"/>
            </p:cNvCxnSpPr>
            <p:nvPr/>
          </p:nvCxnSpPr>
          <p:spPr>
            <a:xfrm>
              <a:off x="4459343" y="4317802"/>
              <a:ext cx="6502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1" idx="1"/>
            </p:cNvCxnSpPr>
            <p:nvPr/>
          </p:nvCxnSpPr>
          <p:spPr>
            <a:xfrm>
              <a:off x="7084150" y="4317802"/>
              <a:ext cx="6502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3"/>
              <a:endCxn id="13" idx="1"/>
            </p:cNvCxnSpPr>
            <p:nvPr/>
          </p:nvCxnSpPr>
          <p:spPr>
            <a:xfrm flipV="1">
              <a:off x="9708957" y="3390900"/>
              <a:ext cx="291570" cy="926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68877" y="1183397"/>
            <a:ext cx="10054246" cy="4415005"/>
            <a:chOff x="1068877" y="1183397"/>
            <a:chExt cx="10054246" cy="4415005"/>
          </a:xfrm>
        </p:grpSpPr>
        <p:sp>
          <p:nvSpPr>
            <p:cNvPr id="13" name="Rectangle 12"/>
            <p:cNvSpPr/>
            <p:nvPr/>
          </p:nvSpPr>
          <p:spPr>
            <a:xfrm>
              <a:off x="1068877" y="1183397"/>
              <a:ext cx="10054246" cy="4415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Feature Matching Pipeline</a:t>
              </a:r>
              <a:endParaRPr lang="en-US" sz="32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46728" y="2169825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 Features and Descriptors from Image 1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146728" y="3650693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Extract Features and Descriptors from Image 2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904305" y="2854187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knnMatch</a:t>
              </a:r>
              <a:r>
                <a:rPr lang="en-US" dirty="0" smtClean="0"/>
                <a:t>(k=2)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61882" y="2854187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Lowe Ratio Test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2" idx="3"/>
              <a:endCxn id="4" idx="1"/>
            </p:cNvCxnSpPr>
            <p:nvPr/>
          </p:nvCxnSpPr>
          <p:spPr>
            <a:xfrm>
              <a:off x="4121302" y="2706538"/>
              <a:ext cx="783003" cy="6843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" idx="3"/>
              <a:endCxn id="4" idx="1"/>
            </p:cNvCxnSpPr>
            <p:nvPr/>
          </p:nvCxnSpPr>
          <p:spPr>
            <a:xfrm flipV="1">
              <a:off x="4121302" y="3390900"/>
              <a:ext cx="783003" cy="796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5" idx="1"/>
            </p:cNvCxnSpPr>
            <p:nvPr/>
          </p:nvCxnSpPr>
          <p:spPr>
            <a:xfrm>
              <a:off x="6878879" y="3390900"/>
              <a:ext cx="783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3395" y="685092"/>
            <a:ext cx="11793192" cy="5518456"/>
            <a:chOff x="13395" y="685092"/>
            <a:chExt cx="11793192" cy="5518456"/>
          </a:xfrm>
        </p:grpSpPr>
        <p:sp>
          <p:nvSpPr>
            <p:cNvPr id="57" name="Rectangle 56"/>
            <p:cNvSpPr/>
            <p:nvPr/>
          </p:nvSpPr>
          <p:spPr>
            <a:xfrm>
              <a:off x="1752341" y="1010446"/>
              <a:ext cx="10054246" cy="51931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Crosslink Proposition</a:t>
              </a:r>
              <a:endParaRPr lang="en-US" sz="3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3395" y="685092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Perform first pass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46653" y="2533572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</a:t>
              </a:r>
              <a:r>
                <a:rPr lang="en-US" dirty="0" err="1" smtClean="0"/>
                <a:t>dx,dy</a:t>
              </a:r>
              <a:r>
                <a:rPr lang="en-US" dirty="0" smtClean="0"/>
                <a:t> &lt; THRESHOLDS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669" y="2533572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Compute 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0685" y="2533572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H Projection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37701" y="2533572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Propose Link!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3669" y="4839099"/>
              <a:ext cx="1974574" cy="107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 No Link!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3"/>
              <a:endCxn id="5" idx="1"/>
            </p:cNvCxnSpPr>
            <p:nvPr/>
          </p:nvCxnSpPr>
          <p:spPr>
            <a:xfrm>
              <a:off x="4021227" y="3070285"/>
              <a:ext cx="522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7" idx="1"/>
            </p:cNvCxnSpPr>
            <p:nvPr/>
          </p:nvCxnSpPr>
          <p:spPr>
            <a:xfrm>
              <a:off x="6518243" y="3070285"/>
              <a:ext cx="522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1"/>
            </p:cNvCxnSpPr>
            <p:nvPr/>
          </p:nvCxnSpPr>
          <p:spPr>
            <a:xfrm>
              <a:off x="9015259" y="3070285"/>
              <a:ext cx="522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4" idx="2"/>
              <a:endCxn id="9" idx="1"/>
            </p:cNvCxnSpPr>
            <p:nvPr/>
          </p:nvCxnSpPr>
          <p:spPr>
            <a:xfrm rot="16200000" flipH="1">
              <a:off x="2904397" y="3736540"/>
              <a:ext cx="1768814" cy="150972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7" idx="2"/>
              <a:endCxn id="9" idx="3"/>
            </p:cNvCxnSpPr>
            <p:nvPr/>
          </p:nvCxnSpPr>
          <p:spPr>
            <a:xfrm rot="5400000">
              <a:off x="6388701" y="3736541"/>
              <a:ext cx="1768814" cy="150972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0028" y="4292852"/>
              <a:ext cx="117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Outside </a:t>
              </a:r>
            </a:p>
            <a:p>
              <a:r>
                <a:rPr lang="en-US" dirty="0" smtClean="0"/>
                <a:t>thresholds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95492" y="1673693"/>
              <a:ext cx="117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Meets</a:t>
              </a:r>
            </a:p>
            <a:p>
              <a:r>
                <a:rPr lang="en-US" dirty="0" smtClean="0"/>
                <a:t>thresholds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2104" y="4292851"/>
              <a:ext cx="117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</a:p>
            <a:p>
              <a:r>
                <a:rPr lang="en-US" dirty="0" smtClean="0"/>
                <a:t>thresholds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89524" y="1673692"/>
              <a:ext cx="117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Meets</a:t>
              </a:r>
            </a:p>
            <a:p>
              <a:r>
                <a:rPr lang="en-US" dirty="0" smtClean="0"/>
                <a:t>thresholds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5" idx="2"/>
              <a:endCxn id="9" idx="0"/>
            </p:cNvCxnSpPr>
            <p:nvPr/>
          </p:nvCxnSpPr>
          <p:spPr>
            <a:xfrm>
              <a:off x="5530956" y="3606998"/>
              <a:ext cx="0" cy="1232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30955" y="3969685"/>
              <a:ext cx="893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Fails to </a:t>
              </a:r>
            </a:p>
            <a:p>
              <a:r>
                <a:rPr lang="en-US" dirty="0" smtClean="0"/>
                <a:t>find H</a:t>
              </a:r>
              <a:endParaRPr lang="en-US" dirty="0"/>
            </a:p>
          </p:txBody>
        </p:sp>
        <p:cxnSp>
          <p:nvCxnSpPr>
            <p:cNvPr id="51" name="Elbow Connector 50"/>
            <p:cNvCxnSpPr>
              <a:stCxn id="3" idx="2"/>
              <a:endCxn id="4" idx="1"/>
            </p:cNvCxnSpPr>
            <p:nvPr/>
          </p:nvCxnSpPr>
          <p:spPr>
            <a:xfrm rot="16200000" flipH="1">
              <a:off x="867784" y="1891415"/>
              <a:ext cx="1311767" cy="1045971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395" y="2778502"/>
              <a:ext cx="113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Given two</a:t>
              </a:r>
            </a:p>
            <a:p>
              <a:r>
                <a:rPr lang="en-US" dirty="0" smtClean="0"/>
                <a:t>images</a:t>
              </a:r>
              <a:r>
                <a:rPr lang="mr-IN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6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3630" y="483079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Intuition of Lowe Ratio Test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8966" y="1310105"/>
            <a:ext cx="5410486" cy="4841163"/>
            <a:chOff x="608966" y="1310105"/>
            <a:chExt cx="5410486" cy="4841163"/>
          </a:xfrm>
        </p:grpSpPr>
        <p:grpSp>
          <p:nvGrpSpPr>
            <p:cNvPr id="25" name="Group 24"/>
            <p:cNvGrpSpPr/>
            <p:nvPr/>
          </p:nvGrpSpPr>
          <p:grpSpPr>
            <a:xfrm>
              <a:off x="1345721" y="2382574"/>
              <a:ext cx="3738737" cy="2668832"/>
              <a:chOff x="1345721" y="2382574"/>
              <a:chExt cx="3738737" cy="26688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82211" y="4750202"/>
                <a:ext cx="713814" cy="301204"/>
                <a:chOff x="1582211" y="4750202"/>
                <a:chExt cx="713814" cy="301204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582211" y="4750202"/>
                  <a:ext cx="263842" cy="3012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032183" y="4750202"/>
                  <a:ext cx="263842" cy="3012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836249" y="2382574"/>
                <a:ext cx="1138335" cy="2554742"/>
                <a:chOff x="3836249" y="2382574"/>
                <a:chExt cx="1138335" cy="255474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4011985" y="4281500"/>
                  <a:ext cx="263842" cy="301204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416300" y="2753543"/>
                  <a:ext cx="263842" cy="301204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855446">
                  <a:off x="3836249" y="2382574"/>
                  <a:ext cx="1138335" cy="2554742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1345721" y="4721370"/>
                <a:ext cx="37387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608966" y="1310105"/>
              <a:ext cx="5410486" cy="4841163"/>
              <a:chOff x="608966" y="1310105"/>
              <a:chExt cx="5410486" cy="484116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08966" y="1811546"/>
                <a:ext cx="4673275" cy="4339722"/>
                <a:chOff x="608966" y="1811546"/>
                <a:chExt cx="4673275" cy="433972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207698" y="1811546"/>
                  <a:ext cx="4074543" cy="3761117"/>
                  <a:chOff x="948906" y="1794294"/>
                  <a:chExt cx="4074543" cy="3761117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948906" y="1794294"/>
                    <a:ext cx="17252" cy="37611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flipH="1">
                    <a:off x="966158" y="5541034"/>
                    <a:ext cx="4057291" cy="1437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-552410" y="3507438"/>
                  <a:ext cx="2692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Distance between features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582211" y="5781936"/>
                  <a:ext cx="10724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Feature 1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011985" y="5781936"/>
                  <a:ext cx="10724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Feature 2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139526" y="1310105"/>
                <a:ext cx="487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Distance of K=2 Best Matches for a Given Feature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25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1907" y="267289"/>
            <a:ext cx="9847596" cy="6339713"/>
            <a:chOff x="831907" y="267289"/>
            <a:chExt cx="9847596" cy="63397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07" y="267289"/>
              <a:ext cx="4601205" cy="304987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72205"/>
              <a:ext cx="4583502" cy="304495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39"/>
            <a:stretch/>
          </p:blipFill>
          <p:spPr>
            <a:xfrm>
              <a:off x="831907" y="3588540"/>
              <a:ext cx="4601205" cy="30184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96001" y="3726610"/>
              <a:ext cx="45835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Tiling helps ensure a more uniform feature displacement</a:t>
              </a:r>
            </a:p>
            <a:p>
              <a:r>
                <a:rPr lang="en-US" sz="2400" dirty="0" smtClean="0"/>
                <a:t>around the image. 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0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30448" y="824901"/>
            <a:ext cx="7931103" cy="5284398"/>
            <a:chOff x="2130448" y="824901"/>
            <a:chExt cx="7931103" cy="5284398"/>
          </a:xfrm>
        </p:grpSpPr>
        <p:grpSp>
          <p:nvGrpSpPr>
            <p:cNvPr id="4" name="Group 3"/>
            <p:cNvGrpSpPr/>
            <p:nvPr/>
          </p:nvGrpSpPr>
          <p:grpSpPr>
            <a:xfrm>
              <a:off x="2130448" y="824901"/>
              <a:ext cx="7931103" cy="5284398"/>
              <a:chOff x="2619554" y="1146834"/>
              <a:chExt cx="6960799" cy="463789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554" y="3467100"/>
                <a:ext cx="6952891" cy="231763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554" y="1146834"/>
                <a:ext cx="6960799" cy="2320266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130448" y="2943880"/>
              <a:ext cx="2624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Kept by RANSAC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0448" y="3599732"/>
              <a:ext cx="352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Eliminated by RANSAC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2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160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2019-04-05T04:51:14Z</dcterms:created>
  <dcterms:modified xsi:type="dcterms:W3CDTF">2019-04-05T16:10:30Z</dcterms:modified>
</cp:coreProperties>
</file>