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ad2472713_1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dad2472713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ad2472713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dad2472713_1_1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Grasping the subtleties of word embeddings and their implementation was challenging. By engaging in hands-on projects and deep discussions, I gained a solid understanding of how embeddings capture linguistic patterns. This knowledge has been crucial for advancing my proficiency in building more nuanced NLP models.</a:t>
            </a:r>
            <a:endParaRPr/>
          </a:p>
        </p:txBody>
      </p:sp>
      <p:sp>
        <p:nvSpPr>
          <p:cNvPr id="254" name="Google Shape;254;g2dad2472713_1_1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ad2472713_1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dad2472713_1_2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The concept of 'memory' within neural networks, particularly through LSTMs, was fascinating but complex. My initial struggles with understanding how information persists across time steps were mitigated by iterative learning and model experimentation. This module significantly enhanced my understanding of dynamic neural architectures and their practical applications in AI.</a:t>
            </a:r>
            <a:r>
              <a:rPr b="1"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62" name="Google Shape;262;g2dad2472713_1_2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ad2472713_1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dad2472713_1_2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Initially, the complexity of transformer architecture, especially the self-attention mechanism, was quite challenging. Through practical coding exercises and group discussions, I gained a deeper understanding of its components. By applying these models to real-world NLP tasks, I appreciated their efficiency and effectiveness in handling sequence data compared to traditional methods.</a:t>
            </a:r>
            <a:endParaRPr/>
          </a:p>
        </p:txBody>
      </p:sp>
      <p:sp>
        <p:nvSpPr>
          <p:cNvPr id="270" name="Google Shape;270;g2dad2472713_1_2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ad2472713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dad2472713_1_2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 sz="1200">
                <a:solidFill>
                  <a:schemeClr val="dk1"/>
                </a:solidFill>
                <a:latin typeface="Calibri"/>
                <a:ea typeface="Calibri"/>
                <a:cs typeface="Calibri"/>
                <a:sym typeface="Calibri"/>
              </a:rPr>
              <a:t>Reflection:</a:t>
            </a:r>
            <a:r>
              <a:rPr lang="en" sz="1200">
                <a:solidFill>
                  <a:schemeClr val="dk1"/>
                </a:solidFill>
                <a:latin typeface="Calibri"/>
                <a:ea typeface="Calibri"/>
                <a:cs typeface="Calibri"/>
                <a:sym typeface="Calibri"/>
              </a:rPr>
              <a:t> Delving into computer vision, the initial hurdle was understanding how to process and interpret image data effectively. Through various projects, I mastered the use of CNNs and their application in detecting and classifying objects. The practical exposure to advanced image processing tasks significantly enhanced my skills and understanding of this complex field.</a:t>
            </a:r>
            <a:endParaRPr/>
          </a:p>
        </p:txBody>
      </p:sp>
      <p:sp>
        <p:nvSpPr>
          <p:cNvPr id="278" name="Google Shape;278;g2dad2472713_1_2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ad2472713_1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dad2472713_1_2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The concept of AI agents was fascinating but implementing them in realistic scenarios was challenging. By experimenting with different agent-based models and learning from real-world case studies, I was able to appreciate the potential and limitations of AI agents. This experience provided valuable insights into the practical aspects of AI technology.</a:t>
            </a:r>
            <a:endParaRPr/>
          </a:p>
        </p:txBody>
      </p:sp>
      <p:sp>
        <p:nvSpPr>
          <p:cNvPr id="286" name="Google Shape;286;g2dad2472713_1_2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ad2472713_1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2dad2472713_1_2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Learning about advanced CNN architectures and transfer learning opened up new possibilities for optimizing model performance. Initially, choosing the right architecture for a task was daunting. Through hands-on practice and comparative analysis, I developed a systematic approach to selecting and adapting CNN models, greatly enhancing my problem-solving strategies in machine learning.</a:t>
            </a:r>
            <a:endParaRPr/>
          </a:p>
        </p:txBody>
      </p:sp>
      <p:sp>
        <p:nvSpPr>
          <p:cNvPr id="294" name="Google Shape;294;g2dad2472713_1_2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ad2472713_1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dad2472713_1_2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 sz="1200">
                <a:solidFill>
                  <a:schemeClr val="dk1"/>
                </a:solidFill>
                <a:latin typeface="Calibri"/>
                <a:ea typeface="Calibri"/>
                <a:cs typeface="Calibri"/>
                <a:sym typeface="Calibri"/>
              </a:rPr>
              <a:t>Overall Reflection</a:t>
            </a:r>
            <a:endParaRPr/>
          </a:p>
          <a:p>
            <a:pPr indent="0" lvl="0" marL="0" marR="0" rtl="0" algn="l">
              <a:lnSpc>
                <a:spcPct val="100000"/>
              </a:lnSpc>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This course has significantly enhanced my problem-solving skills, particularly when working with complex data and algorithms. It encouraged me to think critically about applying theoretical concepts in practical settings, which has been invaluable. As I grew more confident in my ability to dissect and understand advanced AI concepts that once seemed daunting, I've become better prepared for continuous learning and adaptation in the rapidly evolving field of AI. Looking ahead, I plan to deepen my expertise in specific areas such as reinforcement learning and generative adversarial networks (GANs), aiming to broaden my capabilities in creating innovative AI solutions. I am committed to staying updated with the latest research and developments in AI by regularly attending workshops and conferences, and engaging in continuous education. Additionally, I aim to achieve certifications in advanced AI and machine learning courses to further credentialize my skills and contribute authoritatively to the tech community.</a:t>
            </a:r>
            <a:endParaRPr/>
          </a:p>
        </p:txBody>
      </p:sp>
      <p:sp>
        <p:nvSpPr>
          <p:cNvPr id="302" name="Google Shape;302;g2dad2472713_1_2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ad2472713_1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dad2472713_1_2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dad2472713_1_2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ad24726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ad24726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ad2472713_1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dad2472713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ad2472713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dad2472713_1_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Reflection</a:t>
            </a:r>
            <a:endParaRPr/>
          </a:p>
          <a:p>
            <a:pPr indent="0" lvl="0" marL="0" rtl="0" algn="l">
              <a:spcBef>
                <a:spcPts val="0"/>
              </a:spcBef>
              <a:spcAft>
                <a:spcPts val="0"/>
              </a:spcAft>
              <a:buNone/>
            </a:pPr>
            <a:r>
              <a:rPr lang="en"/>
              <a:t>Grasping the mathematical foundations of neural networks was initially challenging. I dedicated extra hours to studying resources outside the classroom, which clarified concepts like gradient descent and loss functions. This perseverance not only enhanced my comprehension but also my ability to apply these concepts practically.</a:t>
            </a:r>
            <a:endParaRPr/>
          </a:p>
          <a:p>
            <a:pPr indent="0" lvl="0" marL="0" rtl="0" algn="l">
              <a:spcBef>
                <a:spcPts val="0"/>
              </a:spcBef>
              <a:spcAft>
                <a:spcPts val="0"/>
              </a:spcAft>
              <a:buNone/>
            </a:pPr>
            <a:r>
              <a:t/>
            </a:r>
            <a:endParaRPr/>
          </a:p>
        </p:txBody>
      </p:sp>
      <p:sp>
        <p:nvSpPr>
          <p:cNvPr id="198" name="Google Shape;198;g2dad2472713_1_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ad2472713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dad2472713_1_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endParaRPr/>
          </a:p>
          <a:p>
            <a:pPr indent="0" lvl="0" marL="0" rtl="0" algn="l">
              <a:spcBef>
                <a:spcPts val="0"/>
              </a:spcBef>
              <a:spcAft>
                <a:spcPts val="0"/>
              </a:spcAft>
              <a:buNone/>
            </a:pPr>
            <a:r>
              <a:rPr b="0" lang="en" sz="1200">
                <a:solidFill>
                  <a:schemeClr val="dk1"/>
                </a:solidFill>
                <a:latin typeface="Calibri"/>
                <a:ea typeface="Calibri"/>
                <a:cs typeface="Calibri"/>
                <a:sym typeface="Calibri"/>
              </a:rPr>
              <a:t>Initially overwhelmed by the variety of tools available, I focused on mastering TensorFlow through additional tutorials and peer collaboration. This targeted approach not only built my confidence but also my proficiency, enabling me to help others in my cohort.</a:t>
            </a:r>
            <a:endParaRPr b="0"/>
          </a:p>
        </p:txBody>
      </p:sp>
      <p:sp>
        <p:nvSpPr>
          <p:cNvPr id="206" name="Google Shape;206;g2dad2472713_1_1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ad2472713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dad2472713_1_1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The complexity of neural network architectures was initially daunting. By breaking down each component and experimenting with different structures in labs, I developed a robust understanding and practical skills in neural network optimization.</a:t>
            </a:r>
            <a:endParaRPr/>
          </a:p>
        </p:txBody>
      </p:sp>
      <p:sp>
        <p:nvSpPr>
          <p:cNvPr id="214" name="Google Shape;214;g2dad2472713_1_1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ad2472713_1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dad2472713_1_1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endParaRPr/>
          </a:p>
          <a:p>
            <a:pPr indent="0" lvl="0" marL="0" rtl="0" algn="l">
              <a:spcBef>
                <a:spcPts val="0"/>
              </a:spcBef>
              <a:spcAft>
                <a:spcPts val="0"/>
              </a:spcAft>
              <a:buNone/>
            </a:pPr>
            <a:r>
              <a:rPr b="0" lang="en" sz="1200">
                <a:solidFill>
                  <a:schemeClr val="dk1"/>
                </a:solidFill>
                <a:latin typeface="Calibri"/>
                <a:ea typeface="Calibri"/>
                <a:cs typeface="Calibri"/>
                <a:sym typeface="Calibri"/>
              </a:rPr>
              <a:t>The initial transition to CNNs presented a steep learning curve due to their complexity. Through continuous practice and by conducting multiple experiments for my projects, I gained a deep understanding of how to effectively utilize CNNs in image-related tasks.</a:t>
            </a:r>
            <a:endParaRPr b="0"/>
          </a:p>
        </p:txBody>
      </p:sp>
      <p:sp>
        <p:nvSpPr>
          <p:cNvPr id="222" name="Google Shape;222;g2dad2472713_1_1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ad2472713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dad2472713_1_1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Reflection</a:t>
            </a:r>
            <a:endParaRPr/>
          </a:p>
          <a:p>
            <a:pPr indent="0" lvl="0" marL="0" rtl="0" algn="l">
              <a:spcBef>
                <a:spcPts val="0"/>
              </a:spcBef>
              <a:spcAft>
                <a:spcPts val="0"/>
              </a:spcAft>
              <a:buNone/>
            </a:pPr>
            <a:r>
              <a:rPr b="0" lang="en" sz="1200">
                <a:solidFill>
                  <a:schemeClr val="dk1"/>
                </a:solidFill>
                <a:latin typeface="Calibri"/>
                <a:ea typeface="Calibri"/>
                <a:cs typeface="Calibri"/>
                <a:sym typeface="Calibri"/>
              </a:rPr>
              <a:t>Understanding the implications of neural network architecture was initially overwhelming due to its complexity. Through hands-on labs and collaborative projects, I began to appreciate how architecture choices directly affect performance and efficiency. This deep dive into network engineering significantly enhanced my analytical skills and my understanding of practical AI applications.</a:t>
            </a:r>
            <a:endParaRPr b="0"/>
          </a:p>
        </p:txBody>
      </p:sp>
      <p:sp>
        <p:nvSpPr>
          <p:cNvPr id="230" name="Google Shape;230;g2dad2472713_1_1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ad2472713_1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dad2472713_1_1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 Reflection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The complexities of natural language posed significant challenges, especially understanding context and sarcasm. By experimenting with various preprocessing techniques and learning from case studies, I improved my ability to design models that more accurately interpret human language. This module profoundly affected my approach to AI, making me more thoughtful about the nuances of language.</a:t>
            </a:r>
            <a:endParaRPr/>
          </a:p>
        </p:txBody>
      </p:sp>
      <p:sp>
        <p:nvSpPr>
          <p:cNvPr id="238" name="Google Shape;238;g2dad2472713_1_1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ad2472713_1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dad2472713_1_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 Reflection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Initially, the diversity of text data formats and the need for extensive preprocessing were daunting. Through practical assignments and iterative testing, I mastered techniques that significantly enhance the quality of text data for machine learning models. This module was instrumental in developing my skills in handling and analyzing textual data effectively.</a:t>
            </a:r>
            <a:endParaRPr/>
          </a:p>
        </p:txBody>
      </p:sp>
      <p:sp>
        <p:nvSpPr>
          <p:cNvPr id="246" name="Google Shape;246;g2dad2472713_1_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6350"/>
            <a:ext cx="9144000" cy="5149850"/>
            <a:chOff x="0" y="-8467"/>
            <a:chExt cx="12192000" cy="6866467"/>
          </a:xfrm>
        </p:grpSpPr>
        <p:cxnSp>
          <p:nvCxnSpPr>
            <p:cNvPr id="69" name="Google Shape;69;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0" name="Google Shape;70;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1" name="Google Shape;71;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2" name="Google Shape;72;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5" name="Google Shape;75;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6" name="Google Shape;76;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7" name="Google Shape;77;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130300" y="1803400"/>
            <a:ext cx="5825202" cy="1234727"/>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4"/>
          <p:cNvSpPr txBox="1"/>
          <p:nvPr>
            <p:ph idx="1" type="subTitle"/>
          </p:nvPr>
        </p:nvSpPr>
        <p:spPr>
          <a:xfrm>
            <a:off x="1130300" y="3038125"/>
            <a:ext cx="5825202" cy="822674"/>
          </a:xfrm>
          <a:prstGeom prst="rect">
            <a:avLst/>
          </a:prstGeom>
          <a:noFill/>
          <a:ln>
            <a:noFill/>
          </a:ln>
        </p:spPr>
        <p:txBody>
          <a:bodyPr anchorCtr="0" anchor="t" bIns="34275" lIns="68575" spcFirstLastPara="1" rIns="68575" wrap="square" tIns="34275">
            <a:norm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81" name="Google Shape;81;p1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4"/>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5"/>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87" name="Google Shape;87;p1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5"/>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6"/>
          <p:cNvSpPr txBox="1"/>
          <p:nvPr>
            <p:ph type="title"/>
          </p:nvPr>
        </p:nvSpPr>
        <p:spPr>
          <a:xfrm>
            <a:off x="508001" y="2025650"/>
            <a:ext cx="6447501" cy="136993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6"/>
          <p:cNvSpPr txBox="1"/>
          <p:nvPr>
            <p:ph idx="1" type="body"/>
          </p:nvPr>
        </p:nvSpPr>
        <p:spPr>
          <a:xfrm>
            <a:off x="508001" y="3395586"/>
            <a:ext cx="6447501"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3" name="Google Shape;93;p1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6"/>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7"/>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7"/>
          <p:cNvSpPr txBox="1"/>
          <p:nvPr>
            <p:ph idx="1" type="body"/>
          </p:nvPr>
        </p:nvSpPr>
        <p:spPr>
          <a:xfrm>
            <a:off x="508001" y="1620442"/>
            <a:ext cx="3138026" cy="291057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9" name="Google Shape;99;p17"/>
          <p:cNvSpPr txBox="1"/>
          <p:nvPr>
            <p:ph idx="2" type="body"/>
          </p:nvPr>
        </p:nvSpPr>
        <p:spPr>
          <a:xfrm>
            <a:off x="3817477" y="1620442"/>
            <a:ext cx="3138026" cy="291058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0" name="Google Shape;100;p1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7"/>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1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8"/>
          <p:cNvSpPr txBox="1"/>
          <p:nvPr>
            <p:ph idx="1" type="body"/>
          </p:nvPr>
        </p:nvSpPr>
        <p:spPr>
          <a:xfrm>
            <a:off x="506809" y="1620737"/>
            <a:ext cx="313921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6" name="Google Shape;106;p18"/>
          <p:cNvSpPr txBox="1"/>
          <p:nvPr>
            <p:ph idx="2" type="body"/>
          </p:nvPr>
        </p:nvSpPr>
        <p:spPr>
          <a:xfrm>
            <a:off x="506809" y="2052934"/>
            <a:ext cx="3139217" cy="2478088"/>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7" name="Google Shape;107;p18"/>
          <p:cNvSpPr txBox="1"/>
          <p:nvPr>
            <p:ph idx="3" type="body"/>
          </p:nvPr>
        </p:nvSpPr>
        <p:spPr>
          <a:xfrm>
            <a:off x="3816287" y="1620737"/>
            <a:ext cx="313921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8" name="Google Shape;108;p18"/>
          <p:cNvSpPr txBox="1"/>
          <p:nvPr>
            <p:ph idx="4" type="body"/>
          </p:nvPr>
        </p:nvSpPr>
        <p:spPr>
          <a:xfrm>
            <a:off x="3816288" y="2052934"/>
            <a:ext cx="3139213" cy="2478088"/>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9" name="Google Shape;109;p1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8"/>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19"/>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0"/>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0"/>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0"/>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1"/>
          <p:cNvSpPr txBox="1"/>
          <p:nvPr>
            <p:ph type="title"/>
          </p:nvPr>
        </p:nvSpPr>
        <p:spPr>
          <a:xfrm>
            <a:off x="508001" y="1123953"/>
            <a:ext cx="2890896" cy="95885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1"/>
          <p:cNvSpPr txBox="1"/>
          <p:nvPr>
            <p:ph idx="1" type="body"/>
          </p:nvPr>
        </p:nvSpPr>
        <p:spPr>
          <a:xfrm>
            <a:off x="3570346" y="386193"/>
            <a:ext cx="3385156" cy="4144828"/>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4" name="Google Shape;124;p21"/>
          <p:cNvSpPr txBox="1"/>
          <p:nvPr>
            <p:ph idx="2" type="body"/>
          </p:nvPr>
        </p:nvSpPr>
        <p:spPr>
          <a:xfrm>
            <a:off x="508001" y="2082802"/>
            <a:ext cx="2890896" cy="193833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125" name="Google Shape;125;p21"/>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1"/>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1"/>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22"/>
          <p:cNvSpPr txBox="1"/>
          <p:nvPr>
            <p:ph type="title"/>
          </p:nvPr>
        </p:nvSpPr>
        <p:spPr>
          <a:xfrm>
            <a:off x="508000" y="3600450"/>
            <a:ext cx="644750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p:nvPr>
            <p:ph idx="2" type="pic"/>
          </p:nvPr>
        </p:nvSpPr>
        <p:spPr>
          <a:xfrm>
            <a:off x="508000" y="457200"/>
            <a:ext cx="6447501" cy="2884288"/>
          </a:xfrm>
          <a:prstGeom prst="rect">
            <a:avLst/>
          </a:prstGeom>
          <a:noFill/>
          <a:ln>
            <a:noFill/>
          </a:ln>
        </p:spPr>
      </p:sp>
      <p:sp>
        <p:nvSpPr>
          <p:cNvPr id="131" name="Google Shape;131;p22"/>
          <p:cNvSpPr txBox="1"/>
          <p:nvPr>
            <p:ph idx="1" type="body"/>
          </p:nvPr>
        </p:nvSpPr>
        <p:spPr>
          <a:xfrm>
            <a:off x="508000" y="4025503"/>
            <a:ext cx="6447500" cy="505518"/>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2" name="Google Shape;132;p22"/>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2"/>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2"/>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5" name="Shape 135"/>
        <p:cNvGrpSpPr/>
        <p:nvPr/>
      </p:nvGrpSpPr>
      <p:grpSpPr>
        <a:xfrm>
          <a:off x="0" y="0"/>
          <a:ext cx="0" cy="0"/>
          <a:chOff x="0" y="0"/>
          <a:chExt cx="0" cy="0"/>
        </a:xfrm>
      </p:grpSpPr>
      <p:sp>
        <p:nvSpPr>
          <p:cNvPr id="136" name="Google Shape;136;p23"/>
          <p:cNvSpPr txBox="1"/>
          <p:nvPr>
            <p:ph type="title"/>
          </p:nvPr>
        </p:nvSpPr>
        <p:spPr>
          <a:xfrm>
            <a:off x="508001" y="457200"/>
            <a:ext cx="6447501" cy="2552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3"/>
          <p:cNvSpPr txBox="1"/>
          <p:nvPr>
            <p:ph idx="1" type="body"/>
          </p:nvPr>
        </p:nvSpPr>
        <p:spPr>
          <a:xfrm>
            <a:off x="508001" y="3352800"/>
            <a:ext cx="6447501" cy="1178222"/>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38" name="Google Shape;138;p2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3"/>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sp>
        <p:nvSpPr>
          <p:cNvPr id="142" name="Google Shape;142;p24"/>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4"/>
          <p:cNvSpPr txBox="1"/>
          <p:nvPr>
            <p:ph idx="1" type="body"/>
          </p:nvPr>
        </p:nvSpPr>
        <p:spPr>
          <a:xfrm>
            <a:off x="1024604" y="2724150"/>
            <a:ext cx="5418393"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44" name="Google Shape;144;p24"/>
          <p:cNvSpPr txBox="1"/>
          <p:nvPr>
            <p:ph idx="2" type="body"/>
          </p:nvPr>
        </p:nvSpPr>
        <p:spPr>
          <a:xfrm>
            <a:off x="508001" y="3352800"/>
            <a:ext cx="6447501" cy="1178222"/>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45" name="Google Shape;145;p2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4"/>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49" name="Google Shape;149;p24"/>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0" name="Shape 150"/>
        <p:cNvGrpSpPr/>
        <p:nvPr/>
      </p:nvGrpSpPr>
      <p:grpSpPr>
        <a:xfrm>
          <a:off x="0" y="0"/>
          <a:ext cx="0" cy="0"/>
          <a:chOff x="0" y="0"/>
          <a:chExt cx="0" cy="0"/>
        </a:xfrm>
      </p:grpSpPr>
      <p:sp>
        <p:nvSpPr>
          <p:cNvPr id="151" name="Google Shape;151;p25"/>
          <p:cNvSpPr txBox="1"/>
          <p:nvPr>
            <p:ph type="title"/>
          </p:nvPr>
        </p:nvSpPr>
        <p:spPr>
          <a:xfrm>
            <a:off x="508001" y="1448991"/>
            <a:ext cx="6447501" cy="1946595"/>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5"/>
          <p:cNvSpPr txBox="1"/>
          <p:nvPr>
            <p:ph idx="1" type="body"/>
          </p:nvPr>
        </p:nvSpPr>
        <p:spPr>
          <a:xfrm>
            <a:off x="508001" y="3395586"/>
            <a:ext cx="6447501" cy="1135436"/>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53" name="Google Shape;153;p2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5"/>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6" name="Shape 156"/>
        <p:cNvGrpSpPr/>
        <p:nvPr/>
      </p:nvGrpSpPr>
      <p:grpSpPr>
        <a:xfrm>
          <a:off x="0" y="0"/>
          <a:ext cx="0" cy="0"/>
          <a:chOff x="0" y="0"/>
          <a:chExt cx="0" cy="0"/>
        </a:xfrm>
      </p:grpSpPr>
      <p:sp>
        <p:nvSpPr>
          <p:cNvPr id="157" name="Google Shape;157;p26"/>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6"/>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59" name="Google Shape;159;p26"/>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0" name="Google Shape;160;p2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6"/>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64" name="Google Shape;16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5" name="Shape 165"/>
        <p:cNvGrpSpPr/>
        <p:nvPr/>
      </p:nvGrpSpPr>
      <p:grpSpPr>
        <a:xfrm>
          <a:off x="0" y="0"/>
          <a:ext cx="0" cy="0"/>
          <a:chOff x="0" y="0"/>
          <a:chExt cx="0" cy="0"/>
        </a:xfrm>
      </p:grpSpPr>
      <p:sp>
        <p:nvSpPr>
          <p:cNvPr id="166" name="Google Shape;166;p27"/>
          <p:cNvSpPr txBox="1"/>
          <p:nvPr>
            <p:ph type="title"/>
          </p:nvPr>
        </p:nvSpPr>
        <p:spPr>
          <a:xfrm>
            <a:off x="514349" y="457200"/>
            <a:ext cx="6441152" cy="226695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7"/>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68" name="Google Shape;168;p27"/>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9" name="Google Shape;169;p2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7"/>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8"/>
          <p:cNvSpPr txBox="1"/>
          <p:nvPr>
            <p:ph idx="1" type="body"/>
          </p:nvPr>
        </p:nvSpPr>
        <p:spPr>
          <a:xfrm rot="5400000">
            <a:off x="2276461" y="-148019"/>
            <a:ext cx="2910580" cy="6447501"/>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75" name="Google Shape;175;p2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8"/>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rot="5400000">
            <a:off x="4495739" y="1937215"/>
            <a:ext cx="3938588" cy="978557"/>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 type="body"/>
          </p:nvPr>
        </p:nvSpPr>
        <p:spPr>
          <a:xfrm rot="5400000">
            <a:off x="1186264" y="-221062"/>
            <a:ext cx="3938588" cy="5295113"/>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1" name="Google Shape;181;p2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29"/>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2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18" Type="http://schemas.openxmlformats.org/officeDocument/2006/relationships/theme" Target="../theme/theme2.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0"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3" name="Google Shape;53;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4" name="Google Shape;54;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2" name="Google Shape;62;p1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3" name="Google Shape;63;p13"/>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508001"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github.com/drewvilla1/Final-portfolio-Deep-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1" type="subTitle"/>
          </p:nvPr>
        </p:nvSpPr>
        <p:spPr>
          <a:xfrm>
            <a:off x="1143000" y="436418"/>
            <a:ext cx="6858000" cy="3506932"/>
          </a:xfrm>
          <a:prstGeom prst="rect">
            <a:avLst/>
          </a:prstGeom>
          <a:noFill/>
          <a:ln>
            <a:noFill/>
          </a:ln>
        </p:spPr>
        <p:txBody>
          <a:bodyPr anchorCtr="0" anchor="t" bIns="34275" lIns="68575" spcFirstLastPara="1" rIns="68575" wrap="square" tIns="34275">
            <a:normAutofit/>
          </a:bodyPr>
          <a:lstStyle/>
          <a:p>
            <a:pPr indent="0" lvl="0" marL="0" rtl="0" algn="r">
              <a:spcBef>
                <a:spcPts val="0"/>
              </a:spcBef>
              <a:spcAft>
                <a:spcPts val="0"/>
              </a:spcAft>
              <a:buSzPts val="1100"/>
              <a:buNone/>
            </a:pPr>
            <a:r>
              <a:rPr lang="en"/>
              <a:t>-</a:t>
            </a:r>
            <a:endParaRPr/>
          </a:p>
          <a:p>
            <a:pPr indent="0" lvl="0" marL="0" rtl="0" algn="r">
              <a:spcBef>
                <a:spcPts val="800"/>
              </a:spcBef>
              <a:spcAft>
                <a:spcPts val="0"/>
              </a:spcAft>
              <a:buSzPts val="1100"/>
              <a:buNone/>
            </a:pPr>
            <a:r>
              <a:t/>
            </a:r>
            <a:endParaRPr/>
          </a:p>
          <a:p>
            <a:pPr indent="0" lvl="0" marL="0" rtl="0" algn="r">
              <a:spcBef>
                <a:spcPts val="800"/>
              </a:spcBef>
              <a:spcAft>
                <a:spcPts val="0"/>
              </a:spcAft>
              <a:buSzPts val="1100"/>
              <a:buNone/>
            </a:pPr>
            <a:r>
              <a:t/>
            </a:r>
            <a:endParaRPr/>
          </a:p>
          <a:p>
            <a:pPr indent="0" lvl="0" marL="0" rtl="0" algn="ctr">
              <a:spcBef>
                <a:spcPts val="800"/>
              </a:spcBef>
              <a:spcAft>
                <a:spcPts val="0"/>
              </a:spcAft>
              <a:buSzPts val="2900"/>
              <a:buNone/>
            </a:pPr>
            <a:r>
              <a:rPr b="1" lang="en" sz="3600"/>
              <a:t>Deep Learning AI</a:t>
            </a:r>
            <a:endParaRPr/>
          </a:p>
          <a:p>
            <a:pPr indent="0" lvl="0" marL="0" rtl="0" algn="ctr">
              <a:spcBef>
                <a:spcPts val="800"/>
              </a:spcBef>
              <a:spcAft>
                <a:spcPts val="0"/>
              </a:spcAft>
              <a:buSzPts val="1100"/>
              <a:buNone/>
            </a:pPr>
            <a:r>
              <a:t/>
            </a:r>
            <a:endParaRPr/>
          </a:p>
          <a:p>
            <a:pPr indent="0" lvl="0" marL="0" rtl="0" algn="ctr">
              <a:spcBef>
                <a:spcPts val="800"/>
              </a:spcBef>
              <a:spcAft>
                <a:spcPts val="0"/>
              </a:spcAft>
              <a:buSzPts val="1100"/>
              <a:buNone/>
            </a:pPr>
            <a:r>
              <a:rPr lang="en" sz="1500"/>
              <a:t>Andrew Kuruvilla</a:t>
            </a:r>
            <a:endParaRPr sz="1500"/>
          </a:p>
          <a:p>
            <a:pPr indent="0" lvl="0" marL="0" rtl="0" algn="ctr">
              <a:spcBef>
                <a:spcPts val="800"/>
              </a:spcBef>
              <a:spcAft>
                <a:spcPts val="0"/>
              </a:spcAft>
              <a:buSzPts val="1100"/>
              <a:buNone/>
            </a:pPr>
            <a:r>
              <a:rPr lang="en" sz="1500"/>
              <a:t>ITAI 2376 Deep Learning in Artificial Intelligence</a:t>
            </a:r>
            <a:endParaRPr sz="1500"/>
          </a:p>
          <a:p>
            <a:pPr indent="0" lvl="0" marL="0" rtl="0" algn="ctr">
              <a:spcBef>
                <a:spcPts val="800"/>
              </a:spcBef>
              <a:spcAft>
                <a:spcPts val="0"/>
              </a:spcAft>
              <a:buSzPts val="1100"/>
              <a:buNone/>
            </a:pPr>
            <a:r>
              <a:rPr lang="en" sz="1500"/>
              <a:t> </a:t>
            </a:r>
            <a:endParaRPr sz="1500"/>
          </a:p>
          <a:p>
            <a:pPr indent="0" lvl="0" marL="0" rtl="0" algn="ctr">
              <a:spcBef>
                <a:spcPts val="800"/>
              </a:spcBef>
              <a:spcAft>
                <a:spcPts val="0"/>
              </a:spcAft>
              <a:buSzPts val="11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32740" y="0"/>
            <a:ext cx="6447501" cy="587828"/>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9 - Word Embeddings</a:t>
            </a:r>
            <a:endParaRPr/>
          </a:p>
        </p:txBody>
      </p:sp>
      <p:sp>
        <p:nvSpPr>
          <p:cNvPr id="257" name="Google Shape;257;p39"/>
          <p:cNvSpPr txBox="1"/>
          <p:nvPr>
            <p:ph idx="1" type="body"/>
          </p:nvPr>
        </p:nvSpPr>
        <p:spPr>
          <a:xfrm>
            <a:off x="112594" y="440872"/>
            <a:ext cx="6543701" cy="4827922"/>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1" lang="en" sz="1200"/>
              <a:t>Key Points Learned:</a:t>
            </a:r>
            <a:endParaRPr/>
          </a:p>
          <a:p>
            <a:pPr indent="-254000" lvl="0" marL="254000" rtl="0" algn="l">
              <a:spcBef>
                <a:spcPts val="800"/>
              </a:spcBef>
              <a:spcAft>
                <a:spcPts val="0"/>
              </a:spcAft>
              <a:buSzPts val="1000"/>
              <a:buChar char="►"/>
            </a:pPr>
            <a:r>
              <a:rPr lang="en" sz="1200"/>
              <a:t>Understood the mathematical foundations and implementation of models like Word2Vec and GloVe.</a:t>
            </a:r>
            <a:endParaRPr/>
          </a:p>
          <a:p>
            <a:pPr indent="-254000" lvl="0" marL="254000" rtl="0" algn="l">
              <a:spcBef>
                <a:spcPts val="800"/>
              </a:spcBef>
              <a:spcAft>
                <a:spcPts val="0"/>
              </a:spcAft>
              <a:buSzPts val="1000"/>
              <a:buChar char="►"/>
            </a:pPr>
            <a:r>
              <a:rPr lang="en" sz="1200"/>
              <a:t>Analyzed how embeddings capture contextual meanings within a large corpus.</a:t>
            </a:r>
            <a:endParaRPr/>
          </a:p>
          <a:p>
            <a:pPr indent="-254000" lvl="0" marL="254000" rtl="0" algn="l">
              <a:spcBef>
                <a:spcPts val="800"/>
              </a:spcBef>
              <a:spcAft>
                <a:spcPts val="0"/>
              </a:spcAft>
              <a:buSzPts val="1000"/>
              <a:buChar char="►"/>
            </a:pPr>
            <a:r>
              <a:rPr lang="en" sz="1200"/>
              <a:t>Explored the use of embeddings in improving the performance of various NLP tasks.</a:t>
            </a:r>
            <a:endParaRPr/>
          </a:p>
          <a:p>
            <a:pPr indent="-254000" lvl="0" marL="254000" rtl="0" algn="l">
              <a:spcBef>
                <a:spcPts val="800"/>
              </a:spcBef>
              <a:spcAft>
                <a:spcPts val="0"/>
              </a:spcAft>
              <a:buSzPts val="1000"/>
              <a:buChar char="►"/>
            </a:pPr>
            <a:r>
              <a:rPr lang="en" sz="1200"/>
              <a:t>Learned techniques to visualize and interpret word embeddings to better understand model behavior.</a:t>
            </a:r>
            <a:endParaRPr/>
          </a:p>
          <a:p>
            <a:pPr indent="-254000" lvl="0" marL="254000" rtl="0" algn="l">
              <a:spcBef>
                <a:spcPts val="800"/>
              </a:spcBef>
              <a:spcAft>
                <a:spcPts val="0"/>
              </a:spcAft>
              <a:buSzPts val="1000"/>
              <a:buChar char="►"/>
            </a:pPr>
            <a:r>
              <a:rPr lang="en" sz="1200"/>
              <a:t>Discussed the limitations of word embeddings and ongoing research areas to address these challenges.</a:t>
            </a:r>
            <a:endParaRPr/>
          </a:p>
          <a:p>
            <a:pPr indent="0" lvl="0" marL="0" rtl="0" algn="l">
              <a:spcBef>
                <a:spcPts val="800"/>
              </a:spcBef>
              <a:spcAft>
                <a:spcPts val="0"/>
              </a:spcAft>
              <a:buSzPts val="1000"/>
              <a:buNone/>
            </a:pPr>
            <a:r>
              <a:rPr b="1" lang="en" sz="1200"/>
              <a:t>Activities and Results:</a:t>
            </a:r>
            <a:endParaRPr/>
          </a:p>
          <a:p>
            <a:pPr indent="-254000" lvl="0" marL="254000" rtl="0" algn="l">
              <a:spcBef>
                <a:spcPts val="800"/>
              </a:spcBef>
              <a:spcAft>
                <a:spcPts val="0"/>
              </a:spcAft>
              <a:buSzPts val="1000"/>
              <a:buChar char="►"/>
            </a:pPr>
            <a:r>
              <a:rPr lang="en" sz="1200"/>
              <a:t>Developed a language model using GloVe for semantic similarity analysis.</a:t>
            </a:r>
            <a:endParaRPr/>
          </a:p>
          <a:p>
            <a:pPr indent="-254000" lvl="0" marL="254000" rtl="0" algn="l">
              <a:spcBef>
                <a:spcPts val="800"/>
              </a:spcBef>
              <a:spcAft>
                <a:spcPts val="0"/>
              </a:spcAft>
              <a:buSzPts val="1000"/>
              <a:buChar char="►"/>
            </a:pPr>
            <a:r>
              <a:rPr lang="en" sz="1200"/>
              <a:t>Evaluated different embedding techniques in a series of NLP tasks.</a:t>
            </a:r>
            <a:endParaRPr/>
          </a:p>
          <a:p>
            <a:pPr indent="-254000" lvl="0" marL="254000" rtl="0" algn="l">
              <a:spcBef>
                <a:spcPts val="800"/>
              </a:spcBef>
              <a:spcAft>
                <a:spcPts val="0"/>
              </a:spcAft>
              <a:buSzPts val="1000"/>
              <a:buChar char="►"/>
            </a:pPr>
            <a:r>
              <a:rPr lang="en" sz="1200"/>
              <a:t>Conducted a comparative study on the effectiveness of various embeddings.</a:t>
            </a:r>
            <a:endParaRPr/>
          </a:p>
          <a:p>
            <a:pPr indent="0" lvl="0" marL="0" rtl="0" algn="l">
              <a:spcBef>
                <a:spcPts val="800"/>
              </a:spcBef>
              <a:spcAft>
                <a:spcPts val="0"/>
              </a:spcAft>
              <a:buSzPts val="1000"/>
              <a:buNone/>
            </a:pPr>
            <a:r>
              <a:rPr b="1" lang="en" sz="1200"/>
              <a:t>Link: Word Embeddings Use Cases</a:t>
            </a:r>
            <a:endParaRPr/>
          </a:p>
          <a:p>
            <a:pPr indent="0" lvl="0" marL="0" rtl="0" algn="l">
              <a:spcBef>
                <a:spcPts val="800"/>
              </a:spcBef>
              <a:spcAft>
                <a:spcPts val="0"/>
              </a:spcAft>
              <a:buSzPts val="1000"/>
              <a:buNone/>
            </a:pPr>
            <a:r>
              <a:rPr lang="en" sz="1200"/>
              <a:t>Relevance: Features projects that implement Word2Vec and GloVe, illustrating their use in enhancing semantic understanding in NLP models as explored in this module.</a:t>
            </a:r>
            <a:endParaRPr sz="1200"/>
          </a:p>
        </p:txBody>
      </p:sp>
      <p:pic>
        <p:nvPicPr>
          <p:cNvPr id="258" name="Google Shape;258;p39"/>
          <p:cNvPicPr preferRelativeResize="0"/>
          <p:nvPr/>
        </p:nvPicPr>
        <p:blipFill rotWithShape="1">
          <a:blip r:embed="rId3">
            <a:alphaModFix/>
          </a:blip>
          <a:srcRect b="0" l="0" r="0" t="0"/>
          <a:stretch/>
        </p:blipFill>
        <p:spPr>
          <a:xfrm>
            <a:off x="6656294" y="2373406"/>
            <a:ext cx="2312953" cy="2689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628650" y="114301"/>
            <a:ext cx="7886700" cy="138429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10 - Recurrent Neural Networks and LSTM</a:t>
            </a:r>
            <a:endParaRPr/>
          </a:p>
        </p:txBody>
      </p:sp>
      <p:sp>
        <p:nvSpPr>
          <p:cNvPr id="265" name="Google Shape;265;p40"/>
          <p:cNvSpPr txBox="1"/>
          <p:nvPr>
            <p:ph idx="1" type="body"/>
          </p:nvPr>
        </p:nvSpPr>
        <p:spPr>
          <a:xfrm>
            <a:off x="122830" y="1136177"/>
            <a:ext cx="6376916" cy="4007324"/>
          </a:xfrm>
          <a:prstGeom prst="rect">
            <a:avLst/>
          </a:prstGeom>
          <a:noFill/>
          <a:ln>
            <a:noFill/>
          </a:ln>
        </p:spPr>
        <p:txBody>
          <a:bodyPr anchorCtr="0" anchor="t" bIns="34275" lIns="68575" spcFirstLastPara="1" rIns="68575" wrap="square" tIns="34275">
            <a:normAutofit fontScale="85000" lnSpcReduction="10000"/>
          </a:bodyPr>
          <a:lstStyle/>
          <a:p>
            <a:pPr indent="0" lvl="0" marL="0" rtl="0" algn="l">
              <a:spcBef>
                <a:spcPts val="0"/>
              </a:spcBef>
              <a:spcAft>
                <a:spcPts val="0"/>
              </a:spcAft>
              <a:buSzPct val="78571"/>
              <a:buNone/>
            </a:pPr>
            <a:r>
              <a:rPr b="1" lang="en"/>
              <a:t>Key Points Learned:</a:t>
            </a:r>
            <a:endParaRPr/>
          </a:p>
          <a:p>
            <a:pPr indent="-249872" lvl="0" marL="254000" rtl="0" algn="l">
              <a:spcBef>
                <a:spcPts val="800"/>
              </a:spcBef>
              <a:spcAft>
                <a:spcPts val="0"/>
              </a:spcAft>
              <a:buSzPct val="78571"/>
              <a:buChar char="►"/>
            </a:pPr>
            <a:r>
              <a:rPr lang="en"/>
              <a:t>Explored architecture and how the RNN operates, and their ability to process sequenced data.</a:t>
            </a:r>
            <a:endParaRPr/>
          </a:p>
          <a:p>
            <a:pPr indent="-249872" lvl="0" marL="254000" rtl="0" algn="l">
              <a:spcBef>
                <a:spcPts val="800"/>
              </a:spcBef>
              <a:spcAft>
                <a:spcPts val="0"/>
              </a:spcAft>
              <a:buSzPct val="78571"/>
              <a:buChar char="►"/>
            </a:pPr>
            <a:r>
              <a:rPr lang="en"/>
              <a:t>Mastering the way to implement LSTMs in place of RNNs to overcome their limitations.</a:t>
            </a:r>
            <a:endParaRPr/>
          </a:p>
          <a:p>
            <a:pPr indent="-249872" lvl="0" marL="254000" rtl="0" algn="l">
              <a:spcBef>
                <a:spcPts val="800"/>
              </a:spcBef>
              <a:spcAft>
                <a:spcPts val="0"/>
              </a:spcAft>
              <a:buSzPct val="78571"/>
              <a:buChar char="►"/>
            </a:pPr>
            <a:r>
              <a:rPr lang="en"/>
              <a:t>Explored practical applications in speech recognition and music generation using RNNs and LSTMs.</a:t>
            </a:r>
            <a:endParaRPr/>
          </a:p>
          <a:p>
            <a:pPr indent="-249872" lvl="0" marL="254000" rtl="0" algn="l">
              <a:spcBef>
                <a:spcPts val="800"/>
              </a:spcBef>
              <a:spcAft>
                <a:spcPts val="0"/>
              </a:spcAft>
              <a:buSzPct val="78571"/>
              <a:buChar char="►"/>
            </a:pPr>
            <a:r>
              <a:rPr lang="en"/>
              <a:t>Techniques to tune and optimize the RNNs for enhanced performance and accuracy have been discussed.</a:t>
            </a:r>
            <a:endParaRPr/>
          </a:p>
          <a:p>
            <a:pPr indent="-249872" lvl="0" marL="254000" rtl="0" algn="l">
              <a:spcBef>
                <a:spcPts val="800"/>
              </a:spcBef>
              <a:spcAft>
                <a:spcPts val="0"/>
              </a:spcAft>
              <a:buSzPct val="78571"/>
              <a:buChar char="►"/>
            </a:pPr>
            <a:r>
              <a:rPr lang="en"/>
              <a:t>Investigated for recent alternatives to RNNs, including GRUs and attention mechanisms, in the treatment of sequence data.</a:t>
            </a:r>
            <a:endParaRPr/>
          </a:p>
          <a:p>
            <a:pPr indent="-249872" lvl="0" marL="254000" rtl="0" algn="l">
              <a:spcBef>
                <a:spcPts val="800"/>
              </a:spcBef>
              <a:spcAft>
                <a:spcPts val="0"/>
              </a:spcAft>
              <a:buSzPct val="78571"/>
              <a:buChar char="►"/>
            </a:pPr>
            <a:r>
              <a:rPr b="1" lang="en"/>
              <a:t>Activities and Results:</a:t>
            </a:r>
            <a:endParaRPr/>
          </a:p>
          <a:p>
            <a:pPr indent="-249872" lvl="0" marL="254000" rtl="0" algn="l">
              <a:spcBef>
                <a:spcPts val="800"/>
              </a:spcBef>
              <a:spcAft>
                <a:spcPts val="0"/>
              </a:spcAft>
              <a:buSzPct val="78571"/>
              <a:buChar char="►"/>
            </a:pPr>
            <a:r>
              <a:rPr lang="en"/>
              <a:t>Implemented an LSTM model for a sequence prediction task in finance.</a:t>
            </a:r>
            <a:endParaRPr/>
          </a:p>
          <a:p>
            <a:pPr indent="-249872" lvl="0" marL="254000" rtl="0" algn="l">
              <a:spcBef>
                <a:spcPts val="800"/>
              </a:spcBef>
              <a:spcAft>
                <a:spcPts val="0"/>
              </a:spcAft>
              <a:buSzPct val="78571"/>
              <a:buChar char="►"/>
            </a:pPr>
            <a:r>
              <a:rPr lang="en"/>
              <a:t>Analyzed the performance of RNNs in natural language processing.</a:t>
            </a:r>
            <a:endParaRPr/>
          </a:p>
          <a:p>
            <a:pPr indent="-249872" lvl="0" marL="254000" rtl="0" algn="l">
              <a:spcBef>
                <a:spcPts val="800"/>
              </a:spcBef>
              <a:spcAft>
                <a:spcPts val="0"/>
              </a:spcAft>
              <a:buSzPct val="78571"/>
              <a:buChar char="►"/>
            </a:pPr>
            <a:r>
              <a:rPr lang="en"/>
              <a:t>Participated in a workshop on advanced recurrent network architectures.</a:t>
            </a:r>
            <a:endParaRPr/>
          </a:p>
          <a:p>
            <a:pPr indent="0" lvl="0" marL="0" rtl="0" algn="l">
              <a:spcBef>
                <a:spcPts val="800"/>
              </a:spcBef>
              <a:spcAft>
                <a:spcPts val="0"/>
              </a:spcAft>
              <a:buSzPct val="78571"/>
              <a:buNone/>
            </a:pPr>
            <a:r>
              <a:rPr b="1" lang="en"/>
              <a:t>Link: RNN and LSTM Projects</a:t>
            </a:r>
            <a:endParaRPr/>
          </a:p>
          <a:p>
            <a:pPr indent="-249872" lvl="0" marL="254000" rtl="0" algn="l">
              <a:spcBef>
                <a:spcPts val="800"/>
              </a:spcBef>
              <a:spcAft>
                <a:spcPts val="0"/>
              </a:spcAft>
              <a:buSzPct val="78571"/>
              <a:buChar char="►"/>
            </a:pPr>
            <a:r>
              <a:rPr lang="en"/>
              <a:t>Relevance: Contains projects using RNNs and LSTMs for time-series prediction, showcasing their application in processing sequential data, a central theme of this module.</a:t>
            </a:r>
            <a:endParaRPr/>
          </a:p>
        </p:txBody>
      </p:sp>
      <p:pic>
        <p:nvPicPr>
          <p:cNvPr id="266" name="Google Shape;266;p40"/>
          <p:cNvPicPr preferRelativeResize="0"/>
          <p:nvPr/>
        </p:nvPicPr>
        <p:blipFill rotWithShape="1">
          <a:blip r:embed="rId3">
            <a:alphaModFix/>
          </a:blip>
          <a:srcRect b="0" l="0" r="0" t="0"/>
          <a:stretch/>
        </p:blipFill>
        <p:spPr>
          <a:xfrm>
            <a:off x="6081587" y="1337982"/>
            <a:ext cx="2433763" cy="27856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628650" y="1"/>
            <a:ext cx="7886700" cy="126801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11 - Transformers</a:t>
            </a:r>
            <a:endParaRPr/>
          </a:p>
        </p:txBody>
      </p:sp>
      <p:sp>
        <p:nvSpPr>
          <p:cNvPr id="273" name="Google Shape;273;p41"/>
          <p:cNvSpPr txBox="1"/>
          <p:nvPr>
            <p:ph idx="1" type="body"/>
          </p:nvPr>
        </p:nvSpPr>
        <p:spPr>
          <a:xfrm>
            <a:off x="0" y="490818"/>
            <a:ext cx="5742296" cy="465268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1" lang="en" sz="1200"/>
              <a:t>Key Points Learned:</a:t>
            </a:r>
            <a:endParaRPr/>
          </a:p>
          <a:p>
            <a:pPr indent="-254000" lvl="0" marL="254000" rtl="0" algn="l">
              <a:spcBef>
                <a:spcPts val="800"/>
              </a:spcBef>
              <a:spcAft>
                <a:spcPts val="0"/>
              </a:spcAft>
              <a:buSzPts val="1000"/>
              <a:buChar char="►"/>
            </a:pPr>
            <a:r>
              <a:rPr lang="en" sz="1200"/>
              <a:t>Learned the revolutionary transformer architecture including self-attention mechanisms that have reshaped modern NLP.</a:t>
            </a:r>
            <a:endParaRPr/>
          </a:p>
          <a:p>
            <a:pPr indent="-254000" lvl="0" marL="254000" rtl="0" algn="l">
              <a:spcBef>
                <a:spcPts val="800"/>
              </a:spcBef>
              <a:spcAft>
                <a:spcPts val="0"/>
              </a:spcAft>
              <a:buSzPts val="1000"/>
              <a:buChar char="►"/>
            </a:pPr>
            <a:r>
              <a:rPr lang="en" sz="1200"/>
              <a:t>Studied the implementation of transformers in tasks requiring an understanding of long-range dependencies in text.</a:t>
            </a:r>
            <a:endParaRPr/>
          </a:p>
          <a:p>
            <a:pPr indent="-254000" lvl="0" marL="254000" rtl="0" algn="l">
              <a:spcBef>
                <a:spcPts val="800"/>
              </a:spcBef>
              <a:spcAft>
                <a:spcPts val="0"/>
              </a:spcAft>
              <a:buSzPts val="1000"/>
              <a:buChar char="►"/>
            </a:pPr>
            <a:r>
              <a:rPr lang="en" sz="1200"/>
              <a:t>Explored the scalability of transformers and their efficiency compared to previous models like LSTMs.</a:t>
            </a:r>
            <a:endParaRPr/>
          </a:p>
          <a:p>
            <a:pPr indent="-254000" lvl="0" marL="254000" rtl="0" algn="l">
              <a:spcBef>
                <a:spcPts val="800"/>
              </a:spcBef>
              <a:spcAft>
                <a:spcPts val="0"/>
              </a:spcAft>
              <a:buSzPts val="1000"/>
              <a:buChar char="►"/>
            </a:pPr>
            <a:r>
              <a:rPr lang="en" sz="1200"/>
              <a:t>Analyzed case studies where transformers have been successfully applied, such as in the GPT and T5 models.</a:t>
            </a:r>
            <a:endParaRPr/>
          </a:p>
          <a:p>
            <a:pPr indent="0" lvl="0" marL="0" rtl="0" algn="l">
              <a:spcBef>
                <a:spcPts val="800"/>
              </a:spcBef>
              <a:spcAft>
                <a:spcPts val="0"/>
              </a:spcAft>
              <a:buSzPts val="1000"/>
              <a:buNone/>
            </a:pPr>
            <a:r>
              <a:rPr b="1" lang="en" sz="1200"/>
              <a:t>Activities and Results:</a:t>
            </a:r>
            <a:endParaRPr/>
          </a:p>
          <a:p>
            <a:pPr indent="-254000" lvl="0" marL="254000" rtl="0" algn="l">
              <a:spcBef>
                <a:spcPts val="800"/>
              </a:spcBef>
              <a:spcAft>
                <a:spcPts val="0"/>
              </a:spcAft>
              <a:buSzPts val="1000"/>
              <a:buChar char="►"/>
            </a:pPr>
            <a:r>
              <a:rPr lang="en" sz="1200"/>
              <a:t>Developed a transformer model for language translation.</a:t>
            </a:r>
            <a:endParaRPr/>
          </a:p>
          <a:p>
            <a:pPr indent="-254000" lvl="0" marL="254000" rtl="0" algn="l">
              <a:spcBef>
                <a:spcPts val="800"/>
              </a:spcBef>
              <a:spcAft>
                <a:spcPts val="0"/>
              </a:spcAft>
              <a:buSzPts val="1000"/>
              <a:buChar char="►"/>
            </a:pPr>
            <a:r>
              <a:rPr lang="en" sz="1200"/>
              <a:t>Participated in workshops on fine-tuning pre-trained transformer models for specific NLP tasks.</a:t>
            </a:r>
            <a:endParaRPr/>
          </a:p>
          <a:p>
            <a:pPr indent="-254000" lvl="0" marL="254000" rtl="0" algn="l">
              <a:spcBef>
                <a:spcPts val="800"/>
              </a:spcBef>
              <a:spcAft>
                <a:spcPts val="0"/>
              </a:spcAft>
              <a:buSzPts val="1000"/>
              <a:buChar char="►"/>
            </a:pPr>
            <a:r>
              <a:rPr lang="en" sz="1200"/>
              <a:t>Explored the implementation of transformer models in text summarization.</a:t>
            </a:r>
            <a:endParaRPr/>
          </a:p>
          <a:p>
            <a:pPr indent="-254000" lvl="0" marL="254000" rtl="0" algn="l">
              <a:spcBef>
                <a:spcPts val="800"/>
              </a:spcBef>
              <a:spcAft>
                <a:spcPts val="0"/>
              </a:spcAft>
              <a:buSzPts val="1000"/>
              <a:buChar char="►"/>
            </a:pPr>
            <a:r>
              <a:rPr b="1" lang="en" sz="1200"/>
              <a:t>Link: Transformers in NLP</a:t>
            </a:r>
            <a:endParaRPr/>
          </a:p>
          <a:p>
            <a:pPr indent="-254000" lvl="0" marL="254000" rtl="0" algn="l">
              <a:spcBef>
                <a:spcPts val="800"/>
              </a:spcBef>
              <a:spcAft>
                <a:spcPts val="0"/>
              </a:spcAft>
              <a:buSzPts val="1000"/>
              <a:buChar char="►"/>
            </a:pPr>
            <a:r>
              <a:rPr lang="en" sz="1200"/>
              <a:t>Relevance: This repository includes implementations of transformers in various NLP tasks, highlighting their revolutionary approach to handling sequence-to-sequence models, as discussed in the module.</a:t>
            </a:r>
            <a:endParaRPr sz="1200"/>
          </a:p>
        </p:txBody>
      </p:sp>
      <p:pic>
        <p:nvPicPr>
          <p:cNvPr id="274" name="Google Shape;274;p41"/>
          <p:cNvPicPr preferRelativeResize="0"/>
          <p:nvPr/>
        </p:nvPicPr>
        <p:blipFill rotWithShape="1">
          <a:blip r:embed="rId3">
            <a:alphaModFix/>
          </a:blip>
          <a:srcRect b="0" l="0" r="0" t="0"/>
          <a:stretch/>
        </p:blipFill>
        <p:spPr>
          <a:xfrm>
            <a:off x="6069842" y="1681559"/>
            <a:ext cx="2642359" cy="32714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628650" y="273844"/>
            <a:ext cx="7886700" cy="1300956"/>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 Module 12 - Computer Vision</a:t>
            </a:r>
            <a:endParaRPr/>
          </a:p>
        </p:txBody>
      </p:sp>
      <p:sp>
        <p:nvSpPr>
          <p:cNvPr id="281" name="Google Shape;281;p42"/>
          <p:cNvSpPr txBox="1"/>
          <p:nvPr>
            <p:ph idx="1" type="body"/>
          </p:nvPr>
        </p:nvSpPr>
        <p:spPr>
          <a:xfrm>
            <a:off x="235424" y="636815"/>
            <a:ext cx="5414749" cy="4506685"/>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spcBef>
                <a:spcPts val="0"/>
              </a:spcBef>
              <a:spcAft>
                <a:spcPts val="0"/>
              </a:spcAft>
              <a:buSzPct val="78571"/>
              <a:buNone/>
            </a:pPr>
            <a:r>
              <a:rPr b="1" lang="en"/>
              <a:t>Key Points Learned:</a:t>
            </a:r>
            <a:endParaRPr/>
          </a:p>
          <a:p>
            <a:pPr indent="-255111" lvl="0" marL="254000" rtl="0" algn="l">
              <a:spcBef>
                <a:spcPts val="800"/>
              </a:spcBef>
              <a:spcAft>
                <a:spcPts val="0"/>
              </a:spcAft>
              <a:buSzPct val="78571"/>
              <a:buChar char="►"/>
            </a:pPr>
            <a:r>
              <a:rPr lang="en"/>
              <a:t>Basics of computer vision and image processing.</a:t>
            </a:r>
            <a:endParaRPr/>
          </a:p>
          <a:p>
            <a:pPr indent="-255111" lvl="0" marL="254000" rtl="0" algn="l">
              <a:spcBef>
                <a:spcPts val="800"/>
              </a:spcBef>
              <a:spcAft>
                <a:spcPts val="0"/>
              </a:spcAft>
              <a:buSzPct val="78571"/>
              <a:buChar char="►"/>
            </a:pPr>
            <a:r>
              <a:rPr lang="en"/>
              <a:t>Techniques in image classification, object detection, and semantic segmentation.</a:t>
            </a:r>
            <a:endParaRPr/>
          </a:p>
          <a:p>
            <a:pPr indent="-255111" lvl="0" marL="254000" rtl="0" algn="l">
              <a:spcBef>
                <a:spcPts val="800"/>
              </a:spcBef>
              <a:spcAft>
                <a:spcPts val="0"/>
              </a:spcAft>
              <a:buSzPct val="78571"/>
              <a:buChar char="►"/>
            </a:pPr>
            <a:r>
              <a:rPr lang="en"/>
              <a:t>How computers interpret images as arrays of pixel values.</a:t>
            </a:r>
            <a:endParaRPr/>
          </a:p>
          <a:p>
            <a:pPr indent="-255111" lvl="0" marL="254000" rtl="0" algn="l">
              <a:spcBef>
                <a:spcPts val="800"/>
              </a:spcBef>
              <a:spcAft>
                <a:spcPts val="0"/>
              </a:spcAft>
              <a:buSzPct val="78571"/>
              <a:buChar char="►"/>
            </a:pPr>
            <a:r>
              <a:rPr lang="en"/>
              <a:t>Application of convolutional neural networks (CNNs) in computer vision.</a:t>
            </a:r>
            <a:endParaRPr/>
          </a:p>
          <a:p>
            <a:pPr indent="-255111" lvl="0" marL="254000" rtl="0" algn="l">
              <a:spcBef>
                <a:spcPts val="800"/>
              </a:spcBef>
              <a:spcAft>
                <a:spcPts val="0"/>
              </a:spcAft>
              <a:buSzPct val="78571"/>
              <a:buChar char="►"/>
            </a:pPr>
            <a:r>
              <a:rPr lang="en"/>
              <a:t>Advances in real-time image processing technologies.</a:t>
            </a:r>
            <a:endParaRPr/>
          </a:p>
          <a:p>
            <a:pPr indent="0" lvl="0" marL="0" rtl="0" algn="l">
              <a:spcBef>
                <a:spcPts val="800"/>
              </a:spcBef>
              <a:spcAft>
                <a:spcPts val="0"/>
              </a:spcAft>
              <a:buSzPct val="78571"/>
              <a:buNone/>
            </a:pPr>
            <a:r>
              <a:rPr b="1" lang="en"/>
              <a:t>Activities and Results:</a:t>
            </a:r>
            <a:endParaRPr/>
          </a:p>
          <a:p>
            <a:pPr indent="-255111" lvl="0" marL="254000" rtl="0" algn="l">
              <a:spcBef>
                <a:spcPts val="800"/>
              </a:spcBef>
              <a:spcAft>
                <a:spcPts val="0"/>
              </a:spcAft>
              <a:buSzPct val="78571"/>
              <a:buChar char="►"/>
            </a:pPr>
            <a:r>
              <a:rPr lang="en"/>
              <a:t>Built and trained a CNN for facial recognition.</a:t>
            </a:r>
            <a:endParaRPr/>
          </a:p>
          <a:p>
            <a:pPr indent="-255111" lvl="0" marL="254000" rtl="0" algn="l">
              <a:spcBef>
                <a:spcPts val="800"/>
              </a:spcBef>
              <a:spcAft>
                <a:spcPts val="0"/>
              </a:spcAft>
              <a:buSzPct val="78571"/>
              <a:buChar char="►"/>
            </a:pPr>
            <a:r>
              <a:rPr lang="en"/>
              <a:t>Analyzed different computer vision models for object detection in video streams.</a:t>
            </a:r>
            <a:endParaRPr/>
          </a:p>
          <a:p>
            <a:pPr indent="-255111" lvl="0" marL="254000" rtl="0" algn="l">
              <a:spcBef>
                <a:spcPts val="800"/>
              </a:spcBef>
              <a:spcAft>
                <a:spcPts val="0"/>
              </a:spcAft>
              <a:buSzPct val="78571"/>
              <a:buChar char="►"/>
            </a:pPr>
            <a:r>
              <a:rPr lang="en"/>
              <a:t>Engaged in a project to improve semantic segmentation techniques using deep learning.</a:t>
            </a:r>
            <a:endParaRPr/>
          </a:p>
          <a:p>
            <a:pPr indent="0" lvl="0" marL="0" rtl="0" algn="l">
              <a:spcBef>
                <a:spcPts val="800"/>
              </a:spcBef>
              <a:spcAft>
                <a:spcPts val="0"/>
              </a:spcAft>
              <a:buSzPct val="78571"/>
              <a:buNone/>
            </a:pPr>
            <a:r>
              <a:rPr b="1" lang="en"/>
              <a:t>Link: Computer Vision Showcase</a:t>
            </a:r>
            <a:endParaRPr/>
          </a:p>
          <a:p>
            <a:pPr indent="-255111" lvl="0" marL="254000" rtl="0" algn="l">
              <a:spcBef>
                <a:spcPts val="800"/>
              </a:spcBef>
              <a:spcAft>
                <a:spcPts val="0"/>
              </a:spcAft>
              <a:buSzPct val="78571"/>
              <a:buChar char="►"/>
            </a:pPr>
            <a:r>
              <a:rPr lang="en"/>
              <a:t>Relevance: This repository includes projects that apply CNNs in real-world computer vision tasks, such as object detection and image segmentation, reflecting the content discussed in this module.</a:t>
            </a:r>
            <a:endParaRPr/>
          </a:p>
        </p:txBody>
      </p:sp>
      <p:pic>
        <p:nvPicPr>
          <p:cNvPr id="282" name="Google Shape;282;p42"/>
          <p:cNvPicPr preferRelativeResize="0"/>
          <p:nvPr/>
        </p:nvPicPr>
        <p:blipFill rotWithShape="1">
          <a:blip r:embed="rId3">
            <a:alphaModFix/>
          </a:blip>
          <a:srcRect b="0" l="0" r="0" t="0"/>
          <a:stretch/>
        </p:blipFill>
        <p:spPr>
          <a:xfrm>
            <a:off x="5600700" y="1035424"/>
            <a:ext cx="2693120" cy="3771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508000" y="85726"/>
            <a:ext cx="6447501" cy="477611"/>
          </a:xfrm>
          <a:prstGeom prst="rect">
            <a:avLst/>
          </a:prstGeom>
          <a:noFill/>
          <a:ln>
            <a:noFill/>
          </a:ln>
        </p:spPr>
        <p:txBody>
          <a:bodyPr anchorCtr="0" anchor="t" bIns="34275" lIns="68575" spcFirstLastPara="1" rIns="68575" wrap="square" tIns="34275">
            <a:normAutofit fontScale="90000"/>
          </a:bodyPr>
          <a:lstStyle/>
          <a:p>
            <a:pPr indent="0" lvl="0" marL="0" rtl="0" algn="ctr">
              <a:spcBef>
                <a:spcPts val="0"/>
              </a:spcBef>
              <a:spcAft>
                <a:spcPts val="0"/>
              </a:spcAft>
              <a:buClr>
                <a:schemeClr val="accent1"/>
              </a:buClr>
              <a:buSzPct val="100000"/>
              <a:buFont typeface="Trebuchet MS"/>
              <a:buNone/>
            </a:pPr>
            <a:r>
              <a:rPr b="1" lang="en"/>
              <a:t> Module 13 - AI Agents</a:t>
            </a:r>
            <a:endParaRPr/>
          </a:p>
        </p:txBody>
      </p:sp>
      <p:sp>
        <p:nvSpPr>
          <p:cNvPr id="289" name="Google Shape;289;p43"/>
          <p:cNvSpPr txBox="1"/>
          <p:nvPr>
            <p:ph idx="1" type="body"/>
          </p:nvPr>
        </p:nvSpPr>
        <p:spPr>
          <a:xfrm>
            <a:off x="-1" y="563337"/>
            <a:ext cx="6565900" cy="45801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1" lang="en" sz="1200"/>
              <a:t>Key Points Learned:</a:t>
            </a:r>
            <a:endParaRPr/>
          </a:p>
          <a:p>
            <a:pPr indent="-254000" lvl="0" marL="254000" rtl="0" algn="l">
              <a:spcBef>
                <a:spcPts val="800"/>
              </a:spcBef>
              <a:spcAft>
                <a:spcPts val="0"/>
              </a:spcAft>
              <a:buSzPts val="1000"/>
              <a:buChar char="►"/>
            </a:pPr>
            <a:r>
              <a:rPr lang="en" sz="1200"/>
              <a:t>rasped the concept of AI agents and their roles in automating decision-making processes.</a:t>
            </a:r>
            <a:endParaRPr/>
          </a:p>
          <a:p>
            <a:pPr indent="-254000" lvl="0" marL="254000" rtl="0" algn="l">
              <a:spcBef>
                <a:spcPts val="800"/>
              </a:spcBef>
              <a:spcAft>
                <a:spcPts val="0"/>
              </a:spcAft>
              <a:buSzPts val="1000"/>
              <a:buChar char="►"/>
            </a:pPr>
            <a:r>
              <a:rPr lang="en" sz="1200"/>
              <a:t>Explored different types of AI agents, from simple rule-based systems to complex learning agents.</a:t>
            </a:r>
            <a:endParaRPr/>
          </a:p>
          <a:p>
            <a:pPr indent="-254000" lvl="0" marL="254000" rtl="0" algn="l">
              <a:spcBef>
                <a:spcPts val="800"/>
              </a:spcBef>
              <a:spcAft>
                <a:spcPts val="0"/>
              </a:spcAft>
              <a:buSzPts val="1000"/>
              <a:buChar char="►"/>
            </a:pPr>
            <a:r>
              <a:rPr lang="en" sz="1200"/>
              <a:t>Learned how AI agents are applied in various industries for tasks such as automated trading, robotics, and personal assistants.</a:t>
            </a:r>
            <a:endParaRPr/>
          </a:p>
          <a:p>
            <a:pPr indent="-254000" lvl="0" marL="254000" rtl="0" algn="l">
              <a:spcBef>
                <a:spcPts val="800"/>
              </a:spcBef>
              <a:spcAft>
                <a:spcPts val="0"/>
              </a:spcAft>
              <a:buSzPts val="1000"/>
              <a:buChar char="►"/>
            </a:pPr>
            <a:r>
              <a:rPr lang="en" sz="1200"/>
              <a:t>Discussed the integration of reinforcement learning with AI agents to enhance their decision-making capabilities.</a:t>
            </a:r>
            <a:endParaRPr/>
          </a:p>
          <a:p>
            <a:pPr indent="-254000" lvl="0" marL="254000" rtl="0" algn="l">
              <a:spcBef>
                <a:spcPts val="800"/>
              </a:spcBef>
              <a:spcAft>
                <a:spcPts val="0"/>
              </a:spcAft>
              <a:buSzPts val="1000"/>
              <a:buChar char="►"/>
            </a:pPr>
            <a:r>
              <a:rPr lang="en" sz="1200"/>
              <a:t>Analyzed the societal impacts and ethical implications of autonomous agents in real-world scenarios.</a:t>
            </a:r>
            <a:endParaRPr/>
          </a:p>
          <a:p>
            <a:pPr indent="0" lvl="0" marL="0" rtl="0" algn="l">
              <a:spcBef>
                <a:spcPts val="800"/>
              </a:spcBef>
              <a:spcAft>
                <a:spcPts val="0"/>
              </a:spcAft>
              <a:buSzPts val="1000"/>
              <a:buNone/>
            </a:pPr>
            <a:r>
              <a:rPr b="1" lang="en" sz="1200"/>
              <a:t>Activities and Results:</a:t>
            </a:r>
            <a:endParaRPr/>
          </a:p>
          <a:p>
            <a:pPr indent="-254000" lvl="0" marL="254000" rtl="0" algn="l">
              <a:spcBef>
                <a:spcPts val="800"/>
              </a:spcBef>
              <a:spcAft>
                <a:spcPts val="0"/>
              </a:spcAft>
              <a:buSzPts val="1000"/>
              <a:buChar char="►"/>
            </a:pPr>
            <a:r>
              <a:rPr lang="en" sz="1200"/>
              <a:t>Developed an AI agent for automated customer service interactions.</a:t>
            </a:r>
            <a:endParaRPr/>
          </a:p>
          <a:p>
            <a:pPr indent="-254000" lvl="0" marL="254000" rtl="0" algn="l">
              <a:spcBef>
                <a:spcPts val="800"/>
              </a:spcBef>
              <a:spcAft>
                <a:spcPts val="0"/>
              </a:spcAft>
              <a:buSzPts val="1000"/>
              <a:buChar char="►"/>
            </a:pPr>
            <a:r>
              <a:rPr lang="en" sz="1200"/>
              <a:t>Participated in simulations testing AI agents in dynamic environments.</a:t>
            </a:r>
            <a:endParaRPr/>
          </a:p>
          <a:p>
            <a:pPr indent="-254000" lvl="0" marL="254000" rtl="0" algn="l">
              <a:spcBef>
                <a:spcPts val="800"/>
              </a:spcBef>
              <a:spcAft>
                <a:spcPts val="0"/>
              </a:spcAft>
              <a:buSzPts val="1000"/>
              <a:buChar char="►"/>
            </a:pPr>
            <a:r>
              <a:rPr lang="en" sz="1200"/>
              <a:t>Explored the use of AI agents in healthcare for patient monitoring.</a:t>
            </a:r>
            <a:endParaRPr/>
          </a:p>
          <a:p>
            <a:pPr indent="-254000" lvl="0" marL="254000" rtl="0" algn="l">
              <a:spcBef>
                <a:spcPts val="800"/>
              </a:spcBef>
              <a:spcAft>
                <a:spcPts val="0"/>
              </a:spcAft>
              <a:buSzPts val="1000"/>
              <a:buChar char="►"/>
            </a:pPr>
            <a:r>
              <a:rPr b="1" lang="en" sz="1200"/>
              <a:t>Link: AI Agents Framework</a:t>
            </a:r>
            <a:endParaRPr/>
          </a:p>
          <a:p>
            <a:pPr indent="-254000" lvl="0" marL="254000" rtl="0" algn="l">
              <a:spcBef>
                <a:spcPts val="800"/>
              </a:spcBef>
              <a:spcAft>
                <a:spcPts val="0"/>
              </a:spcAft>
              <a:buSzPts val="1000"/>
              <a:buChar char="►"/>
            </a:pPr>
            <a:r>
              <a:rPr lang="en" sz="1200"/>
              <a:t>Relevance: Showcases development and testing of AI agents in simulation environments, highlighting their decision-making and learning capabilities as taught in the module.</a:t>
            </a:r>
            <a:endParaRPr sz="1200"/>
          </a:p>
        </p:txBody>
      </p:sp>
      <p:pic>
        <p:nvPicPr>
          <p:cNvPr id="290" name="Google Shape;290;p43"/>
          <p:cNvPicPr preferRelativeResize="0"/>
          <p:nvPr/>
        </p:nvPicPr>
        <p:blipFill rotWithShape="1">
          <a:blip r:embed="rId3">
            <a:alphaModFix/>
          </a:blip>
          <a:srcRect b="0" l="0" r="0" t="0"/>
          <a:stretch/>
        </p:blipFill>
        <p:spPr>
          <a:xfrm>
            <a:off x="5755341" y="1048871"/>
            <a:ext cx="2945818" cy="29023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508000" y="0"/>
            <a:ext cx="6447501" cy="832757"/>
          </a:xfrm>
          <a:prstGeom prst="rect">
            <a:avLst/>
          </a:prstGeom>
          <a:noFill/>
          <a:ln>
            <a:noFill/>
          </a:ln>
        </p:spPr>
        <p:txBody>
          <a:bodyPr anchorCtr="0" anchor="t" bIns="34275" lIns="68575" spcFirstLastPara="1" rIns="68575" wrap="square" tIns="34275">
            <a:normAutofit fontScale="90000"/>
          </a:bodyPr>
          <a:lstStyle/>
          <a:p>
            <a:pPr indent="0" lvl="0" marL="0" rtl="0" algn="ctr">
              <a:spcBef>
                <a:spcPts val="0"/>
              </a:spcBef>
              <a:spcAft>
                <a:spcPts val="0"/>
              </a:spcAft>
              <a:buClr>
                <a:schemeClr val="accent1"/>
              </a:buClr>
              <a:buSzPct val="100000"/>
              <a:buFont typeface="Trebuchet MS"/>
              <a:buNone/>
            </a:pPr>
            <a:r>
              <a:rPr b="1" lang="en"/>
              <a:t>Module 14 - CNN Architectures and Transfer Learning</a:t>
            </a:r>
            <a:endParaRPr/>
          </a:p>
        </p:txBody>
      </p:sp>
      <p:sp>
        <p:nvSpPr>
          <p:cNvPr id="297" name="Google Shape;297;p44"/>
          <p:cNvSpPr txBox="1"/>
          <p:nvPr>
            <p:ph idx="1" type="body"/>
          </p:nvPr>
        </p:nvSpPr>
        <p:spPr>
          <a:xfrm>
            <a:off x="0" y="698047"/>
            <a:ext cx="6337300" cy="426765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1" lang="en" sz="1200"/>
              <a:t>Key Points Learned:</a:t>
            </a:r>
            <a:endParaRPr/>
          </a:p>
          <a:p>
            <a:pPr indent="-254000" lvl="0" marL="254000" rtl="0" algn="l">
              <a:spcBef>
                <a:spcPts val="800"/>
              </a:spcBef>
              <a:spcAft>
                <a:spcPts val="0"/>
              </a:spcAft>
              <a:buSzPts val="1000"/>
              <a:buChar char="►"/>
            </a:pPr>
            <a:r>
              <a:rPr lang="en" sz="1200"/>
              <a:t>Overview of various CNN architectures like AlexNet, VGG, and ResNet.</a:t>
            </a:r>
            <a:endParaRPr/>
          </a:p>
          <a:p>
            <a:pPr indent="-254000" lvl="0" marL="254000" rtl="0" algn="l">
              <a:spcBef>
                <a:spcPts val="800"/>
              </a:spcBef>
              <a:spcAft>
                <a:spcPts val="0"/>
              </a:spcAft>
              <a:buSzPts val="1000"/>
              <a:buChar char="►"/>
            </a:pPr>
            <a:r>
              <a:rPr lang="en" sz="1200"/>
              <a:t>The concept and benefits of transfer learning in deep learning.</a:t>
            </a:r>
            <a:endParaRPr/>
          </a:p>
          <a:p>
            <a:pPr indent="-254000" lvl="0" marL="254000" rtl="0" algn="l">
              <a:spcBef>
                <a:spcPts val="800"/>
              </a:spcBef>
              <a:spcAft>
                <a:spcPts val="0"/>
              </a:spcAft>
              <a:buSzPts val="1000"/>
              <a:buChar char="►"/>
            </a:pPr>
            <a:r>
              <a:rPr lang="en" sz="1200"/>
              <a:t>How to apply pre-trained models to new problems.</a:t>
            </a:r>
            <a:endParaRPr/>
          </a:p>
          <a:p>
            <a:pPr indent="-254000" lvl="0" marL="254000" rtl="0" algn="l">
              <a:spcBef>
                <a:spcPts val="800"/>
              </a:spcBef>
              <a:spcAft>
                <a:spcPts val="0"/>
              </a:spcAft>
              <a:buSzPts val="1000"/>
              <a:buChar char="►"/>
            </a:pPr>
            <a:r>
              <a:rPr lang="en" sz="1200"/>
              <a:t>Techniques for optimizing CNNs for specific tasks.</a:t>
            </a:r>
            <a:endParaRPr/>
          </a:p>
          <a:p>
            <a:pPr indent="-254000" lvl="0" marL="254000" rtl="0" algn="l">
              <a:spcBef>
                <a:spcPts val="800"/>
              </a:spcBef>
              <a:spcAft>
                <a:spcPts val="0"/>
              </a:spcAft>
              <a:buSzPts val="1000"/>
              <a:buChar char="►"/>
            </a:pPr>
            <a:r>
              <a:rPr lang="en" sz="1200"/>
              <a:t>Future trends in CNN development and application.</a:t>
            </a:r>
            <a:endParaRPr/>
          </a:p>
          <a:p>
            <a:pPr indent="0" lvl="0" marL="0" rtl="0" algn="l">
              <a:spcBef>
                <a:spcPts val="800"/>
              </a:spcBef>
              <a:spcAft>
                <a:spcPts val="0"/>
              </a:spcAft>
              <a:buSzPts val="1000"/>
              <a:buNone/>
            </a:pPr>
            <a:r>
              <a:rPr b="1" lang="en" sz="1200"/>
              <a:t>Activities and Results:</a:t>
            </a:r>
            <a:endParaRPr/>
          </a:p>
          <a:p>
            <a:pPr indent="-254000" lvl="0" marL="254000" rtl="0" algn="l">
              <a:spcBef>
                <a:spcPts val="800"/>
              </a:spcBef>
              <a:spcAft>
                <a:spcPts val="0"/>
              </a:spcAft>
              <a:buSzPts val="1000"/>
              <a:buChar char="►"/>
            </a:pPr>
            <a:r>
              <a:rPr lang="en" sz="1200"/>
              <a:t>Applied transfer learning to enhance image classification models.</a:t>
            </a:r>
            <a:endParaRPr/>
          </a:p>
          <a:p>
            <a:pPr indent="-254000" lvl="0" marL="254000" rtl="0" algn="l">
              <a:spcBef>
                <a:spcPts val="800"/>
              </a:spcBef>
              <a:spcAft>
                <a:spcPts val="0"/>
              </a:spcAft>
              <a:buSzPts val="1000"/>
              <a:buChar char="►"/>
            </a:pPr>
            <a:r>
              <a:rPr lang="en" sz="1200"/>
              <a:t>Compared the effectiveness of different CNN architectures on a standard dataset.</a:t>
            </a:r>
            <a:endParaRPr/>
          </a:p>
          <a:p>
            <a:pPr indent="-254000" lvl="0" marL="254000" rtl="0" algn="l">
              <a:spcBef>
                <a:spcPts val="800"/>
              </a:spcBef>
              <a:spcAft>
                <a:spcPts val="0"/>
              </a:spcAft>
              <a:buSzPts val="1000"/>
              <a:buChar char="►"/>
            </a:pPr>
            <a:r>
              <a:rPr lang="en" sz="1200"/>
              <a:t>Engaged in a group project to design a custom CNN for a specific application.</a:t>
            </a:r>
            <a:endParaRPr/>
          </a:p>
          <a:p>
            <a:pPr indent="-254000" lvl="0" marL="254000" rtl="0" algn="l">
              <a:spcBef>
                <a:spcPts val="800"/>
              </a:spcBef>
              <a:spcAft>
                <a:spcPts val="0"/>
              </a:spcAft>
              <a:buSzPts val="1000"/>
              <a:buChar char="►"/>
            </a:pPr>
            <a:r>
              <a:rPr lang="en" sz="1200"/>
              <a:t>Link: Advanced CNN Architectures</a:t>
            </a:r>
            <a:endParaRPr/>
          </a:p>
          <a:p>
            <a:pPr indent="-254000" lvl="0" marL="254000" rtl="0" algn="l">
              <a:spcBef>
                <a:spcPts val="800"/>
              </a:spcBef>
              <a:spcAft>
                <a:spcPts val="0"/>
              </a:spcAft>
              <a:buSzPts val="1000"/>
              <a:buChar char="►"/>
            </a:pPr>
            <a:r>
              <a:rPr lang="en" sz="1200"/>
              <a:t>Relevance: Demonstrates the use of various advanced CNN architectures and transfer learning to enhance model performance in complex image processing tasks, aligning directly with the advanced topics covered in this module.</a:t>
            </a:r>
            <a:endParaRPr sz="1200"/>
          </a:p>
        </p:txBody>
      </p:sp>
      <p:pic>
        <p:nvPicPr>
          <p:cNvPr id="298" name="Google Shape;298;p44"/>
          <p:cNvPicPr preferRelativeResize="0"/>
          <p:nvPr/>
        </p:nvPicPr>
        <p:blipFill rotWithShape="1">
          <a:blip r:embed="rId3">
            <a:alphaModFix/>
          </a:blip>
          <a:srcRect b="0" l="0" r="0" t="0"/>
          <a:stretch/>
        </p:blipFill>
        <p:spPr>
          <a:xfrm>
            <a:off x="5963771" y="961466"/>
            <a:ext cx="2340065" cy="32138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Conclusion</a:t>
            </a:r>
            <a:endParaRPr/>
          </a:p>
        </p:txBody>
      </p:sp>
      <p:sp>
        <p:nvSpPr>
          <p:cNvPr id="305" name="Google Shape;305;p45"/>
          <p:cNvSpPr txBox="1"/>
          <p:nvPr>
            <p:ph idx="1" type="body"/>
          </p:nvPr>
        </p:nvSpPr>
        <p:spPr>
          <a:xfrm>
            <a:off x="88900" y="1369218"/>
            <a:ext cx="6083300" cy="3774281"/>
          </a:xfrm>
          <a:prstGeom prst="rect">
            <a:avLst/>
          </a:prstGeom>
          <a:noFill/>
          <a:ln>
            <a:noFill/>
          </a:ln>
        </p:spPr>
        <p:txBody>
          <a:bodyPr anchorCtr="0" anchor="t" bIns="34275" lIns="68575" spcFirstLastPara="1" rIns="68575" wrap="square" tIns="34275">
            <a:normAutofit fontScale="85000" lnSpcReduction="10000"/>
          </a:bodyPr>
          <a:lstStyle/>
          <a:p>
            <a:pPr indent="0" lvl="0" marL="0" rtl="0" algn="l">
              <a:spcBef>
                <a:spcPts val="0"/>
              </a:spcBef>
              <a:spcAft>
                <a:spcPts val="0"/>
              </a:spcAft>
              <a:buSzPct val="80952"/>
              <a:buNone/>
            </a:pPr>
            <a:r>
              <a:rPr b="1" lang="en" sz="2100"/>
              <a:t>Summary of Skills and Knowledge Gained</a:t>
            </a:r>
            <a:endParaRPr b="1"/>
          </a:p>
          <a:p>
            <a:pPr indent="-249872" lvl="0" marL="254000" rtl="0" algn="l">
              <a:spcBef>
                <a:spcPts val="800"/>
              </a:spcBef>
              <a:spcAft>
                <a:spcPts val="0"/>
              </a:spcAft>
              <a:buSzPct val="78571"/>
              <a:buChar char="►"/>
            </a:pPr>
            <a:r>
              <a:rPr b="1" lang="en"/>
              <a:t>Acquired a comprehensive understanding of deep learning, including foundational concepts and advanced topics such as convolutional neural networks (CNNs), natural language processing (NLP), and AI agents.</a:t>
            </a:r>
            <a:endParaRPr/>
          </a:p>
          <a:p>
            <a:pPr indent="-249872" lvl="0" marL="254000" rtl="0" algn="l">
              <a:spcBef>
                <a:spcPts val="800"/>
              </a:spcBef>
              <a:spcAft>
                <a:spcPts val="0"/>
              </a:spcAft>
              <a:buSzPct val="78571"/>
              <a:buChar char="►"/>
            </a:pPr>
            <a:r>
              <a:rPr b="1" lang="en"/>
              <a:t>Gained practical experience through hands-on projects involving AI toolkits, neural network architectures, and the application of AI in real-world scenarios.</a:t>
            </a:r>
            <a:endParaRPr/>
          </a:p>
          <a:p>
            <a:pPr indent="-249872" lvl="0" marL="254000" rtl="0" algn="l">
              <a:spcBef>
                <a:spcPts val="800"/>
              </a:spcBef>
              <a:spcAft>
                <a:spcPts val="0"/>
              </a:spcAft>
              <a:buSzPct val="78571"/>
              <a:buChar char="►"/>
            </a:pPr>
            <a:r>
              <a:rPr b="1" lang="en"/>
              <a:t>Developed strong technical skills in programming with Python, using TensorFlow and PyTorch, and applying transfer learning techniques to optimize model performance.</a:t>
            </a:r>
            <a:endParaRPr/>
          </a:p>
          <a:p>
            <a:pPr indent="-249872" lvl="0" marL="254000" rtl="0" algn="l">
              <a:spcBef>
                <a:spcPts val="800"/>
              </a:spcBef>
              <a:spcAft>
                <a:spcPts val="0"/>
              </a:spcAft>
              <a:buSzPct val="78571"/>
              <a:buChar char="►"/>
            </a:pPr>
            <a:r>
              <a:rPr lang="en"/>
              <a:t>Career Applications:</a:t>
            </a:r>
            <a:endParaRPr/>
          </a:p>
          <a:p>
            <a:pPr indent="-249872" lvl="0" marL="254000" rtl="0" algn="l">
              <a:spcBef>
                <a:spcPts val="800"/>
              </a:spcBef>
              <a:spcAft>
                <a:spcPts val="0"/>
              </a:spcAft>
              <a:buSzPct val="78571"/>
              <a:buChar char="►"/>
            </a:pPr>
            <a:r>
              <a:rPr lang="en"/>
              <a:t>Plan to leverage the deep learning skills in upcoming data science projects at my current job, focusing on improving predictive models and implementing AI-driven solutions.</a:t>
            </a:r>
            <a:endParaRPr/>
          </a:p>
          <a:p>
            <a:pPr indent="-249872" lvl="0" marL="254000" rtl="0" algn="l">
              <a:spcBef>
                <a:spcPts val="800"/>
              </a:spcBef>
              <a:spcAft>
                <a:spcPts val="0"/>
              </a:spcAft>
              <a:buSzPct val="78571"/>
              <a:buChar char="►"/>
            </a:pPr>
            <a:r>
              <a:rPr lang="en"/>
              <a:t>Intend to explore opportunities in AI-focused roles that involve building and fine-tuning models for various industrial applications, such as healthcare for patient diagnosis and in retail for customer behavior prediction.</a:t>
            </a:r>
            <a:endParaRPr/>
          </a:p>
          <a:p>
            <a:pPr indent="-249872" lvl="0" marL="254000" rtl="0" algn="l">
              <a:spcBef>
                <a:spcPts val="800"/>
              </a:spcBef>
              <a:spcAft>
                <a:spcPts val="0"/>
              </a:spcAft>
              <a:buSzPct val="78571"/>
              <a:buChar char="►"/>
            </a:pPr>
            <a:r>
              <a:rPr lang="en"/>
              <a:t>Aiming to contribute to open-source AI projects, which will help in solving complex problems while collaborating with a global community of developers.</a:t>
            </a:r>
            <a:endParaRPr>
              <a:solidFill>
                <a:schemeClr val="dk1"/>
              </a:solidFill>
            </a:endParaRPr>
          </a:p>
          <a:p>
            <a:pPr indent="-190500" lvl="0" marL="254000" rtl="0" algn="l">
              <a:spcBef>
                <a:spcPts val="800"/>
              </a:spcBef>
              <a:spcAft>
                <a:spcPts val="0"/>
              </a:spcAft>
              <a:buSzPct val="78571"/>
              <a:buNone/>
            </a:pPr>
            <a:r>
              <a:t/>
            </a:r>
            <a:endParaRPr/>
          </a:p>
        </p:txBody>
      </p:sp>
      <p:pic>
        <p:nvPicPr>
          <p:cNvPr id="306" name="Google Shape;306;p45"/>
          <p:cNvPicPr preferRelativeResize="0"/>
          <p:nvPr/>
        </p:nvPicPr>
        <p:blipFill rotWithShape="1">
          <a:blip r:embed="rId3">
            <a:alphaModFix/>
          </a:blip>
          <a:srcRect b="0" l="0" r="0" t="0"/>
          <a:stretch/>
        </p:blipFill>
        <p:spPr>
          <a:xfrm>
            <a:off x="6438900" y="1689101"/>
            <a:ext cx="2616200" cy="3454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Bibliographies</a:t>
            </a:r>
            <a:br>
              <a:rPr lang="en"/>
            </a:br>
            <a:endParaRPr/>
          </a:p>
        </p:txBody>
      </p:sp>
      <p:sp>
        <p:nvSpPr>
          <p:cNvPr id="313" name="Google Shape;313;p46"/>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rmAutofit fontScale="77500" lnSpcReduction="20000"/>
          </a:bodyPr>
          <a:lstStyle/>
          <a:p>
            <a:pPr indent="-257333" lvl="0" marL="254000" rtl="0" algn="l">
              <a:spcBef>
                <a:spcPts val="0"/>
              </a:spcBef>
              <a:spcAft>
                <a:spcPts val="0"/>
              </a:spcAft>
              <a:buSzPct val="78571"/>
              <a:buChar char="►"/>
            </a:pPr>
            <a:r>
              <a:rPr b="1" lang="en"/>
              <a:t>Module 1: Deep Learning Fundamentals</a:t>
            </a:r>
            <a:endParaRPr/>
          </a:p>
          <a:p>
            <a:pPr indent="-257333" lvl="0" marL="254000" rtl="0" algn="l">
              <a:spcBef>
                <a:spcPts val="800"/>
              </a:spcBef>
              <a:spcAft>
                <a:spcPts val="0"/>
              </a:spcAft>
              <a:buSzPct val="78571"/>
              <a:buChar char="►"/>
            </a:pPr>
            <a:r>
              <a:rPr b="1" lang="en"/>
              <a:t>Module 2: Tools and Environments for AI</a:t>
            </a:r>
            <a:endParaRPr/>
          </a:p>
          <a:p>
            <a:pPr indent="-257333" lvl="0" marL="254000" rtl="0" algn="l">
              <a:spcBef>
                <a:spcPts val="800"/>
              </a:spcBef>
              <a:spcAft>
                <a:spcPts val="0"/>
              </a:spcAft>
              <a:buSzPct val="78571"/>
              <a:buChar char="►"/>
            </a:pPr>
            <a:r>
              <a:rPr b="1" lang="en"/>
              <a:t>Module 3: Neural Network Basics</a:t>
            </a:r>
            <a:endParaRPr/>
          </a:p>
          <a:p>
            <a:pPr indent="-257333" lvl="0" marL="254000" rtl="0" algn="l">
              <a:spcBef>
                <a:spcPts val="800"/>
              </a:spcBef>
              <a:spcAft>
                <a:spcPts val="0"/>
              </a:spcAft>
              <a:buSzPct val="78571"/>
              <a:buChar char="►"/>
            </a:pPr>
            <a:r>
              <a:rPr b="1" lang="en"/>
              <a:t>Module 5: Convolutional Neural Networks (CNNs)</a:t>
            </a:r>
            <a:endParaRPr/>
          </a:p>
          <a:p>
            <a:pPr indent="-257333" lvl="0" marL="254000" rtl="0" algn="l">
              <a:spcBef>
                <a:spcPts val="800"/>
              </a:spcBef>
              <a:spcAft>
                <a:spcPts val="0"/>
              </a:spcAft>
              <a:buSzPct val="78571"/>
              <a:buChar char="►"/>
            </a:pPr>
            <a:r>
              <a:rPr b="1" lang="en"/>
              <a:t>Module 6: Recurrent Neural Networks (RNNs)</a:t>
            </a:r>
            <a:endParaRPr/>
          </a:p>
          <a:p>
            <a:pPr indent="-257333" lvl="0" marL="254000" rtl="0" algn="l">
              <a:spcBef>
                <a:spcPts val="800"/>
              </a:spcBef>
              <a:spcAft>
                <a:spcPts val="0"/>
              </a:spcAft>
              <a:buSzPct val="78571"/>
              <a:buChar char="►"/>
            </a:pPr>
            <a:r>
              <a:rPr b="1" lang="en"/>
              <a:t>Module 7: Network Engineering</a:t>
            </a:r>
            <a:endParaRPr/>
          </a:p>
          <a:p>
            <a:pPr indent="-257333" lvl="0" marL="254000" rtl="0" algn="l">
              <a:spcBef>
                <a:spcPts val="800"/>
              </a:spcBef>
              <a:spcAft>
                <a:spcPts val="0"/>
              </a:spcAft>
              <a:buSzPct val="78571"/>
              <a:buChar char="►"/>
            </a:pPr>
            <a:r>
              <a:rPr b="1" lang="en"/>
              <a:t>Module 8: Natural Language Processing (NLP)</a:t>
            </a:r>
            <a:endParaRPr/>
          </a:p>
          <a:p>
            <a:pPr indent="-257333" lvl="0" marL="254000" rtl="0" algn="l">
              <a:spcBef>
                <a:spcPts val="800"/>
              </a:spcBef>
              <a:spcAft>
                <a:spcPts val="0"/>
              </a:spcAft>
              <a:buSzPct val="78571"/>
              <a:buChar char="►"/>
            </a:pPr>
            <a:r>
              <a:rPr b="1" lang="en"/>
              <a:t>Module 9: Text Processing Techniques</a:t>
            </a:r>
            <a:endParaRPr/>
          </a:p>
          <a:p>
            <a:pPr indent="-257333" lvl="0" marL="254000" rtl="0" algn="l">
              <a:spcBef>
                <a:spcPts val="800"/>
              </a:spcBef>
              <a:spcAft>
                <a:spcPts val="0"/>
              </a:spcAft>
              <a:buSzPct val="78571"/>
              <a:buChar char="►"/>
            </a:pPr>
            <a:r>
              <a:rPr b="1" lang="en"/>
              <a:t>Module 10: Transformers and Advanced Models</a:t>
            </a:r>
            <a:endParaRPr/>
          </a:p>
          <a:p>
            <a:pPr indent="-257333" lvl="0" marL="254000" rtl="0" algn="l">
              <a:spcBef>
                <a:spcPts val="800"/>
              </a:spcBef>
              <a:spcAft>
                <a:spcPts val="0"/>
              </a:spcAft>
              <a:buSzPct val="78571"/>
              <a:buChar char="►"/>
            </a:pPr>
            <a:r>
              <a:rPr b="1" lang="en"/>
              <a:t>Module 11: Recurrent Neural Networks and LSTMs</a:t>
            </a:r>
            <a:endParaRPr/>
          </a:p>
          <a:p>
            <a:pPr indent="-257333" lvl="0" marL="254000" rtl="0" algn="l">
              <a:spcBef>
                <a:spcPts val="800"/>
              </a:spcBef>
              <a:spcAft>
                <a:spcPts val="0"/>
              </a:spcAft>
              <a:buSzPct val="78571"/>
              <a:buChar char="►"/>
            </a:pPr>
            <a:r>
              <a:rPr b="1" lang="en"/>
              <a:t>Module 12: Advanced Topics in Computer Vision</a:t>
            </a:r>
            <a:endParaRPr/>
          </a:p>
          <a:p>
            <a:pPr indent="-257333" lvl="0" marL="254000" rtl="0" algn="l">
              <a:spcBef>
                <a:spcPts val="800"/>
              </a:spcBef>
              <a:spcAft>
                <a:spcPts val="0"/>
              </a:spcAft>
              <a:buSzPct val="78571"/>
              <a:buChar char="►"/>
            </a:pPr>
            <a:r>
              <a:rPr b="1" lang="en"/>
              <a:t>Module 13: AI Agents and Multi-agent Systems</a:t>
            </a:r>
            <a:endParaRPr/>
          </a:p>
          <a:p>
            <a:pPr indent="-257333" lvl="0" marL="254000" rtl="0" algn="l">
              <a:spcBef>
                <a:spcPts val="800"/>
              </a:spcBef>
              <a:spcAft>
                <a:spcPts val="0"/>
              </a:spcAft>
              <a:buSzPct val="78571"/>
              <a:buChar char="►"/>
            </a:pPr>
            <a:r>
              <a:rPr b="1" lang="en"/>
              <a:t>Module 14: CNN ARCHITECTURE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Link to github</a:t>
            </a:r>
            <a:endParaRPr/>
          </a:p>
        </p:txBody>
      </p:sp>
      <p:sp>
        <p:nvSpPr>
          <p:cNvPr id="319" name="Google Shape;319;p47"/>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u="sng">
                <a:solidFill>
                  <a:schemeClr val="hlink"/>
                </a:solidFill>
                <a:hlinkClick r:id="rId3"/>
              </a:rPr>
              <a:t>https://github.com/drewvilla1/Final-portfolio-Deep-Learning-</a:t>
            </a:r>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lang="en"/>
              <a:t>Introduction</a:t>
            </a:r>
            <a:endParaRPr/>
          </a:p>
        </p:txBody>
      </p:sp>
      <p:sp>
        <p:nvSpPr>
          <p:cNvPr id="194" name="Google Shape;194;p31"/>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spcBef>
                <a:spcPts val="0"/>
              </a:spcBef>
              <a:spcAft>
                <a:spcPts val="0"/>
              </a:spcAft>
              <a:buSzPct val="78571"/>
              <a:buNone/>
            </a:pPr>
            <a:r>
              <a:rPr b="1" lang="en"/>
              <a:t>Course Overview</a:t>
            </a:r>
            <a:endParaRPr/>
          </a:p>
          <a:p>
            <a:pPr indent="-255111" lvl="0" marL="254000" rtl="0" algn="l">
              <a:spcBef>
                <a:spcPts val="800"/>
              </a:spcBef>
              <a:spcAft>
                <a:spcPts val="0"/>
              </a:spcAft>
              <a:buSzPct val="78571"/>
              <a:buChar char="►"/>
            </a:pPr>
            <a:r>
              <a:rPr lang="en"/>
              <a:t>This course covers fundamental and advanced topics in Artificial Intelligence, integrating theoretical knowledge with practical applications.</a:t>
            </a:r>
            <a:endParaRPr/>
          </a:p>
          <a:p>
            <a:pPr indent="-255111" lvl="0" marL="254000" rtl="0" algn="l">
              <a:spcBef>
                <a:spcPts val="800"/>
              </a:spcBef>
              <a:spcAft>
                <a:spcPts val="0"/>
              </a:spcAft>
              <a:buSzPct val="78571"/>
              <a:buChar char="►"/>
            </a:pPr>
            <a:r>
              <a:rPr lang="en"/>
              <a:t>Spanning from basics like neural networks to complex systems in deep learning, NLP, and computer vision.</a:t>
            </a:r>
            <a:endParaRPr/>
          </a:p>
          <a:p>
            <a:pPr indent="-255111" lvl="0" marL="254000" rtl="0" algn="l">
              <a:spcBef>
                <a:spcPts val="800"/>
              </a:spcBef>
              <a:spcAft>
                <a:spcPts val="0"/>
              </a:spcAft>
              <a:buSzPct val="78571"/>
              <a:buChar char="►"/>
            </a:pPr>
            <a:r>
              <a:rPr lang="en"/>
              <a:t>Equip students with the skills to design, analyze, and implement AI solutions across various domains.</a:t>
            </a:r>
            <a:endParaRPr/>
          </a:p>
          <a:p>
            <a:pPr indent="0" lvl="0" marL="0" rtl="0" algn="l">
              <a:spcBef>
                <a:spcPts val="800"/>
              </a:spcBef>
              <a:spcAft>
                <a:spcPts val="0"/>
              </a:spcAft>
              <a:buSzPct val="78571"/>
              <a:buNone/>
            </a:pPr>
            <a:r>
              <a:rPr b="1" lang="en"/>
              <a:t>Personal Objectives</a:t>
            </a:r>
            <a:endParaRPr/>
          </a:p>
          <a:p>
            <a:pPr indent="-255111" lvl="0" marL="254000" rtl="0" algn="l">
              <a:spcBef>
                <a:spcPts val="800"/>
              </a:spcBef>
              <a:spcAft>
                <a:spcPts val="0"/>
              </a:spcAft>
              <a:buSzPct val="78571"/>
              <a:buChar char="►"/>
            </a:pPr>
            <a:r>
              <a:rPr lang="en"/>
              <a:t>Goal for Enrolling: To deepen my understanding of AI technologies and their real-world applications, enhancing both my theoretical knowledge and practical skills.</a:t>
            </a:r>
            <a:endParaRPr/>
          </a:p>
          <a:p>
            <a:pPr indent="-255111" lvl="0" marL="254000" rtl="0" algn="l">
              <a:spcBef>
                <a:spcPts val="800"/>
              </a:spcBef>
              <a:spcAft>
                <a:spcPts val="0"/>
              </a:spcAft>
              <a:buSzPct val="78571"/>
              <a:buChar char="►"/>
            </a:pPr>
            <a:r>
              <a:rPr lang="en"/>
              <a:t>Expected Outcomes: By the end of this course, I aim to proficiently build and deploy AI models, contribute to innovative AI projects, and prepare for advanced roles in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lang="en"/>
              <a:t>Module 1 - Deep Learning Fundamentals</a:t>
            </a:r>
            <a:endParaRPr/>
          </a:p>
        </p:txBody>
      </p:sp>
      <p:sp>
        <p:nvSpPr>
          <p:cNvPr id="201" name="Google Shape;201;p32"/>
          <p:cNvSpPr txBox="1"/>
          <p:nvPr>
            <p:ph idx="1" type="body"/>
          </p:nvPr>
        </p:nvSpPr>
        <p:spPr>
          <a:xfrm>
            <a:off x="508001" y="1620442"/>
            <a:ext cx="5287681" cy="291058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spcBef>
                <a:spcPts val="0"/>
              </a:spcBef>
              <a:spcAft>
                <a:spcPts val="0"/>
              </a:spcAft>
              <a:buSzPct val="78571"/>
              <a:buNone/>
            </a:pPr>
            <a:r>
              <a:rPr b="1" lang="en"/>
              <a:t>Key Points Learned</a:t>
            </a:r>
            <a:endParaRPr/>
          </a:p>
          <a:p>
            <a:pPr indent="-259556" lvl="0" marL="254000" rtl="0" algn="l">
              <a:spcBef>
                <a:spcPts val="800"/>
              </a:spcBef>
              <a:spcAft>
                <a:spcPts val="0"/>
              </a:spcAft>
              <a:buSzPct val="78571"/>
              <a:buChar char="►"/>
            </a:pPr>
            <a:r>
              <a:rPr lang="en"/>
              <a:t>Examined the structure and activity of artificial neurons: inputs, weights, biases, and activation functions.</a:t>
            </a:r>
            <a:endParaRPr/>
          </a:p>
          <a:p>
            <a:pPr indent="-259556" lvl="0" marL="254000" rtl="0" algn="l">
              <a:spcBef>
                <a:spcPts val="800"/>
              </a:spcBef>
              <a:spcAft>
                <a:spcPts val="0"/>
              </a:spcAft>
              <a:buSzPct val="78571"/>
              <a:buChar char="►"/>
            </a:pPr>
            <a:r>
              <a:rPr lang="en"/>
              <a:t>Explored various architectures for neural networks, from very simple single-layer perceptrons up to very complex multilayer perceptions.</a:t>
            </a:r>
            <a:endParaRPr/>
          </a:p>
          <a:p>
            <a:pPr indent="-259556" lvl="0" marL="254000" rtl="0" algn="l">
              <a:spcBef>
                <a:spcPts val="800"/>
              </a:spcBef>
              <a:spcAft>
                <a:spcPts val="0"/>
              </a:spcAft>
              <a:buSzPct val="78571"/>
              <a:buChar char="►"/>
            </a:pPr>
            <a:r>
              <a:rPr lang="en"/>
              <a:t>realized the concepts related to backward propagation and loss functions that are crucial in the training of neural networks.</a:t>
            </a:r>
            <a:endParaRPr/>
          </a:p>
          <a:p>
            <a:pPr indent="-259556" lvl="0" marL="254000" rtl="0" algn="l">
              <a:spcBef>
                <a:spcPts val="800"/>
              </a:spcBef>
              <a:spcAft>
                <a:spcPts val="0"/>
              </a:spcAft>
              <a:buSzPct val="78571"/>
              <a:buChar char="►"/>
            </a:pPr>
            <a:r>
              <a:rPr lang="en"/>
              <a:t>Explored optimization techniques used by the likes of Stochastic Gradient Descent and Adam Optimizer.</a:t>
            </a:r>
            <a:endParaRPr/>
          </a:p>
          <a:p>
            <a:pPr indent="-259556" lvl="0" marL="254000" rtl="0" algn="l">
              <a:spcBef>
                <a:spcPts val="800"/>
              </a:spcBef>
              <a:spcAft>
                <a:spcPts val="0"/>
              </a:spcAft>
              <a:buSzPct val="78571"/>
              <a:buChar char="►"/>
            </a:pPr>
            <a:r>
              <a:rPr lang="en"/>
              <a:t>Discussed the challenges of the neural network such as high data requirements, extensive computational resources, and model interpretability issues.</a:t>
            </a:r>
            <a:endParaRPr/>
          </a:p>
          <a:p>
            <a:pPr indent="0" lvl="0" marL="0" rtl="0" algn="l">
              <a:spcBef>
                <a:spcPts val="800"/>
              </a:spcBef>
              <a:spcAft>
                <a:spcPts val="0"/>
              </a:spcAft>
              <a:buSzPct val="78571"/>
              <a:buNone/>
            </a:pPr>
            <a:r>
              <a:rPr b="1" lang="en"/>
              <a:t>Activities and Results</a:t>
            </a:r>
            <a:endParaRPr/>
          </a:p>
          <a:p>
            <a:pPr indent="-259556" lvl="0" marL="254000" rtl="0" algn="l">
              <a:spcBef>
                <a:spcPts val="800"/>
              </a:spcBef>
              <a:spcAft>
                <a:spcPts val="0"/>
              </a:spcAft>
              <a:buSzPct val="78571"/>
              <a:buChar char="►"/>
            </a:pPr>
            <a:r>
              <a:rPr lang="en"/>
              <a:t>Participated in hands-on labs creating neural networks for digit recognition.</a:t>
            </a:r>
            <a:endParaRPr/>
          </a:p>
          <a:p>
            <a:pPr indent="-259556" lvl="0" marL="254000" rtl="0" algn="l">
              <a:spcBef>
                <a:spcPts val="800"/>
              </a:spcBef>
              <a:spcAft>
                <a:spcPts val="0"/>
              </a:spcAft>
              <a:buSzPct val="78571"/>
              <a:buChar char="►"/>
            </a:pPr>
            <a:r>
              <a:rPr lang="en"/>
              <a:t>Engaged in group discussions to deepen understanding of deep learning impacts.</a:t>
            </a:r>
            <a:endParaRPr/>
          </a:p>
          <a:p>
            <a:pPr indent="0" lvl="0" marL="0" rtl="0" algn="l">
              <a:spcBef>
                <a:spcPts val="800"/>
              </a:spcBef>
              <a:spcAft>
                <a:spcPts val="0"/>
              </a:spcAft>
              <a:buSzPct val="78571"/>
              <a:buNone/>
            </a:pPr>
            <a:r>
              <a:rPr lang="en"/>
              <a:t>Link: Deep Learning Projects</a:t>
            </a:r>
            <a:endParaRPr/>
          </a:p>
          <a:p>
            <a:pPr indent="0" lvl="0" marL="0" rtl="0" algn="l">
              <a:spcBef>
                <a:spcPts val="800"/>
              </a:spcBef>
              <a:spcAft>
                <a:spcPts val="0"/>
              </a:spcAft>
              <a:buSzPct val="78571"/>
              <a:buNone/>
            </a:pPr>
            <a:r>
              <a:rPr lang="en"/>
              <a:t>Relevance: This repository includes implementations of basic deep learning models, providing a practical foundation for the theoretical concepts introduced in this module.</a:t>
            </a:r>
            <a:endParaRPr/>
          </a:p>
        </p:txBody>
      </p:sp>
      <p:pic>
        <p:nvPicPr>
          <p:cNvPr id="202" name="Google Shape;202;p32"/>
          <p:cNvPicPr preferRelativeResize="0"/>
          <p:nvPr/>
        </p:nvPicPr>
        <p:blipFill rotWithShape="1">
          <a:blip r:embed="rId3">
            <a:alphaModFix/>
          </a:blip>
          <a:srcRect b="0" l="0" r="0" t="0"/>
          <a:stretch/>
        </p:blipFill>
        <p:spPr>
          <a:xfrm>
            <a:off x="5719124" y="1447800"/>
            <a:ext cx="3057682" cy="3487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628650" y="72737"/>
            <a:ext cx="7886700" cy="119527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2 - Tools and Environments for AI</a:t>
            </a:r>
            <a:endParaRPr/>
          </a:p>
        </p:txBody>
      </p:sp>
      <p:sp>
        <p:nvSpPr>
          <p:cNvPr id="209" name="Google Shape;209;p33"/>
          <p:cNvSpPr txBox="1"/>
          <p:nvPr>
            <p:ph idx="1" type="body"/>
          </p:nvPr>
        </p:nvSpPr>
        <p:spPr>
          <a:xfrm>
            <a:off x="-101601" y="573777"/>
            <a:ext cx="5298116" cy="440346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800"/>
              <a:buNone/>
            </a:pPr>
            <a:r>
              <a:rPr b="1" lang="en" sz="1100"/>
              <a:t>Key Points Learned</a:t>
            </a:r>
            <a:endParaRPr/>
          </a:p>
          <a:p>
            <a:pPr indent="-254000" lvl="0" marL="254000" rtl="0" algn="l">
              <a:spcBef>
                <a:spcPts val="800"/>
              </a:spcBef>
              <a:spcAft>
                <a:spcPts val="0"/>
              </a:spcAft>
              <a:buSzPts val="800"/>
              <a:buChar char="►"/>
            </a:pPr>
            <a:r>
              <a:rPr lang="en" sz="1100"/>
              <a:t>Gained proficiency with AI frameworks and libraries such as TensorFlow, PyTorch, and Keras for building and training models.</a:t>
            </a:r>
            <a:endParaRPr/>
          </a:p>
          <a:p>
            <a:pPr indent="-254000" lvl="0" marL="254000" rtl="0" algn="l">
              <a:spcBef>
                <a:spcPts val="800"/>
              </a:spcBef>
              <a:spcAft>
                <a:spcPts val="0"/>
              </a:spcAft>
              <a:buSzPts val="800"/>
              <a:buChar char="►"/>
            </a:pPr>
            <a:r>
              <a:rPr lang="en" sz="1100"/>
              <a:t>Learned to utilize virtual environments and manage dependencies to streamline development workflows.</a:t>
            </a:r>
            <a:endParaRPr/>
          </a:p>
          <a:p>
            <a:pPr indent="-254000" lvl="0" marL="254000" rtl="0" algn="l">
              <a:spcBef>
                <a:spcPts val="800"/>
              </a:spcBef>
              <a:spcAft>
                <a:spcPts val="0"/>
              </a:spcAft>
              <a:buSzPts val="800"/>
              <a:buChar char="►"/>
            </a:pPr>
            <a:r>
              <a:rPr lang="en" sz="1100"/>
              <a:t>Evaluated the benefits of using cloud-based AI services like AWS SageMaker and Google AI Platform for scalable machine learning applications.</a:t>
            </a:r>
            <a:endParaRPr/>
          </a:p>
          <a:p>
            <a:pPr indent="-254000" lvl="0" marL="254000" rtl="0" algn="l">
              <a:spcBef>
                <a:spcPts val="800"/>
              </a:spcBef>
              <a:spcAft>
                <a:spcPts val="0"/>
              </a:spcAft>
              <a:buSzPts val="800"/>
              <a:buChar char="►"/>
            </a:pPr>
            <a:r>
              <a:rPr lang="en" sz="1100"/>
              <a:t>Explored techniques for efficient model training and deployment using GPU and TPU resources.</a:t>
            </a:r>
            <a:endParaRPr/>
          </a:p>
          <a:p>
            <a:pPr indent="-254000" lvl="0" marL="254000" rtl="0" algn="l">
              <a:spcBef>
                <a:spcPts val="800"/>
              </a:spcBef>
              <a:spcAft>
                <a:spcPts val="0"/>
              </a:spcAft>
              <a:buSzPts val="800"/>
              <a:buChar char="►"/>
            </a:pPr>
            <a:r>
              <a:rPr lang="en" sz="1100"/>
              <a:t>Addressed the importance of version control and collaboration tools in managing AI projects.</a:t>
            </a:r>
            <a:endParaRPr/>
          </a:p>
          <a:p>
            <a:pPr indent="0" lvl="0" marL="0" rtl="0" algn="l">
              <a:spcBef>
                <a:spcPts val="800"/>
              </a:spcBef>
              <a:spcAft>
                <a:spcPts val="0"/>
              </a:spcAft>
              <a:buSzPts val="800"/>
              <a:buNone/>
            </a:pPr>
            <a:r>
              <a:rPr b="1" lang="en" sz="1100"/>
              <a:t>Activities and Results</a:t>
            </a:r>
            <a:endParaRPr/>
          </a:p>
          <a:p>
            <a:pPr indent="-254000" lvl="0" marL="254000" rtl="0" algn="l">
              <a:spcBef>
                <a:spcPts val="800"/>
              </a:spcBef>
              <a:spcAft>
                <a:spcPts val="0"/>
              </a:spcAft>
              <a:buSzPts val="800"/>
              <a:buChar char="►"/>
            </a:pPr>
            <a:r>
              <a:rPr lang="en" sz="1100"/>
              <a:t>Configured TensorFlow environments and ran initial training models.</a:t>
            </a:r>
            <a:endParaRPr/>
          </a:p>
          <a:p>
            <a:pPr indent="-254000" lvl="0" marL="254000" rtl="0" algn="l">
              <a:spcBef>
                <a:spcPts val="800"/>
              </a:spcBef>
              <a:spcAft>
                <a:spcPts val="0"/>
              </a:spcAft>
              <a:buSzPts val="800"/>
              <a:buChar char="►"/>
            </a:pPr>
            <a:r>
              <a:rPr lang="en" sz="1100"/>
              <a:t>Collaborated on a cloud-based project to understand the scalability of AI tools.</a:t>
            </a:r>
            <a:endParaRPr/>
          </a:p>
          <a:p>
            <a:pPr indent="0" lvl="0" marL="0" rtl="0" algn="l">
              <a:spcBef>
                <a:spcPts val="800"/>
              </a:spcBef>
              <a:spcAft>
                <a:spcPts val="0"/>
              </a:spcAft>
              <a:buSzPts val="800"/>
              <a:buNone/>
            </a:pPr>
            <a:r>
              <a:rPr lang="en" sz="1100"/>
              <a:t>Link: AI Tools and Environments</a:t>
            </a:r>
            <a:endParaRPr/>
          </a:p>
          <a:p>
            <a:pPr indent="-254000" lvl="0" marL="254000" rtl="0" algn="l">
              <a:spcBef>
                <a:spcPts val="800"/>
              </a:spcBef>
              <a:spcAft>
                <a:spcPts val="0"/>
              </a:spcAft>
              <a:buSzPts val="800"/>
              <a:buChar char="►"/>
            </a:pPr>
            <a:r>
              <a:rPr lang="en" sz="1100"/>
              <a:t>Relevance: Showcases the setup and use of AI development tools like TensorFlow and PyTorch, demonstrating practical applications of these tools as covered in the module.</a:t>
            </a:r>
            <a:endParaRPr sz="1100"/>
          </a:p>
        </p:txBody>
      </p:sp>
      <p:pic>
        <p:nvPicPr>
          <p:cNvPr id="210" name="Google Shape;210;p33"/>
          <p:cNvPicPr preferRelativeResize="0"/>
          <p:nvPr/>
        </p:nvPicPr>
        <p:blipFill rotWithShape="1">
          <a:blip r:embed="rId3">
            <a:alphaModFix/>
          </a:blip>
          <a:srcRect b="0" l="0" r="0" t="0"/>
          <a:stretch/>
        </p:blipFill>
        <p:spPr>
          <a:xfrm>
            <a:off x="5388137" y="573776"/>
            <a:ext cx="3318834" cy="38342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508000" y="457200"/>
            <a:ext cx="6447501" cy="912019"/>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Module 3 - Neural Network Basics</a:t>
            </a:r>
            <a:endParaRPr/>
          </a:p>
        </p:txBody>
      </p:sp>
      <p:sp>
        <p:nvSpPr>
          <p:cNvPr id="217" name="Google Shape;217;p34"/>
          <p:cNvSpPr txBox="1"/>
          <p:nvPr>
            <p:ph idx="1" type="body"/>
          </p:nvPr>
        </p:nvSpPr>
        <p:spPr>
          <a:xfrm>
            <a:off x="0" y="1369219"/>
            <a:ext cx="4889500" cy="3627324"/>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spcBef>
                <a:spcPts val="0"/>
              </a:spcBef>
              <a:spcAft>
                <a:spcPts val="0"/>
              </a:spcAft>
              <a:buSzPct val="78571"/>
              <a:buNone/>
            </a:pPr>
            <a:r>
              <a:rPr b="1" lang="en"/>
              <a:t>Key Points Learned</a:t>
            </a:r>
            <a:endParaRPr/>
          </a:p>
          <a:p>
            <a:pPr indent="-257333" lvl="0" marL="254000" rtl="0" algn="l">
              <a:spcBef>
                <a:spcPts val="800"/>
              </a:spcBef>
              <a:spcAft>
                <a:spcPts val="0"/>
              </a:spcAft>
              <a:buSzPct val="78571"/>
              <a:buChar char="►"/>
            </a:pPr>
            <a:r>
              <a:rPr lang="en"/>
              <a:t>Explanation on the different types of layers in a neural network, including convolutional, pooling, and fully connected, was provided.</a:t>
            </a:r>
            <a:endParaRPr/>
          </a:p>
          <a:p>
            <a:pPr indent="-257333" lvl="0" marL="254000" rtl="0" algn="l">
              <a:spcBef>
                <a:spcPts val="800"/>
              </a:spcBef>
              <a:spcAft>
                <a:spcPts val="0"/>
              </a:spcAft>
              <a:buSzPct val="78571"/>
              <a:buChar char="►"/>
            </a:pPr>
            <a:r>
              <a:rPr lang="en"/>
              <a:t>Explored how data preprocessing techniques, such as normalization and augmentation, would support learning improvement within the model.</a:t>
            </a:r>
            <a:endParaRPr/>
          </a:p>
          <a:p>
            <a:pPr indent="-257333" lvl="0" marL="254000" rtl="0" algn="l">
              <a:spcBef>
                <a:spcPts val="800"/>
              </a:spcBef>
              <a:spcAft>
                <a:spcPts val="0"/>
              </a:spcAft>
              <a:buSzPct val="78571"/>
              <a:buChar char="►"/>
            </a:pPr>
            <a:r>
              <a:rPr lang="en"/>
              <a:t>learned the key critical points in model evaluation using metrics like accuracy, precision, recall, and F1 score.</a:t>
            </a:r>
            <a:endParaRPr/>
          </a:p>
          <a:p>
            <a:pPr indent="-257333" lvl="0" marL="254000" rtl="0" algn="l">
              <a:spcBef>
                <a:spcPts val="800"/>
              </a:spcBef>
              <a:spcAft>
                <a:spcPts val="0"/>
              </a:spcAft>
              <a:buSzPct val="78571"/>
              <a:buChar char="►"/>
            </a:pPr>
            <a:r>
              <a:rPr lang="en"/>
              <a:t>Presented and discussed such advanced concepts as dropout, batch normalization, and the other ways there may be to regularize models.</a:t>
            </a:r>
            <a:endParaRPr/>
          </a:p>
          <a:p>
            <a:pPr indent="-257333" lvl="0" marL="254000" rtl="0" algn="l">
              <a:spcBef>
                <a:spcPts val="800"/>
              </a:spcBef>
              <a:spcAft>
                <a:spcPts val="0"/>
              </a:spcAft>
              <a:buSzPct val="78571"/>
              <a:buChar char="►"/>
            </a:pPr>
            <a:r>
              <a:rPr lang="en"/>
              <a:t>Analyzed some common issues in training deep neural networks, such as vanishing and exploding gradients, and how to mitigate them.</a:t>
            </a:r>
            <a:endParaRPr/>
          </a:p>
          <a:p>
            <a:pPr indent="0" lvl="0" marL="0" rtl="0" algn="l">
              <a:spcBef>
                <a:spcPts val="800"/>
              </a:spcBef>
              <a:spcAft>
                <a:spcPts val="0"/>
              </a:spcAft>
              <a:buSzPct val="78571"/>
              <a:buNone/>
            </a:pPr>
            <a:r>
              <a:rPr b="1" lang="en"/>
              <a:t>Activities and Results</a:t>
            </a:r>
            <a:endParaRPr/>
          </a:p>
          <a:p>
            <a:pPr indent="-257333" lvl="0" marL="254000" rtl="0" algn="l">
              <a:spcBef>
                <a:spcPts val="800"/>
              </a:spcBef>
              <a:spcAft>
                <a:spcPts val="0"/>
              </a:spcAft>
              <a:buSzPct val="78571"/>
              <a:buChar char="►"/>
            </a:pPr>
            <a:r>
              <a:rPr lang="en"/>
              <a:t>Built basic neural network models to classify text data.</a:t>
            </a:r>
            <a:endParaRPr/>
          </a:p>
          <a:p>
            <a:pPr indent="-257333" lvl="0" marL="254000" rtl="0" algn="l">
              <a:spcBef>
                <a:spcPts val="800"/>
              </a:spcBef>
              <a:spcAft>
                <a:spcPts val="0"/>
              </a:spcAft>
              <a:buSzPct val="78571"/>
              <a:buChar char="►"/>
            </a:pPr>
            <a:r>
              <a:rPr lang="en"/>
              <a:t>Engaged in a capstone project, optimizing neural network parameters to improve accuracy.</a:t>
            </a:r>
            <a:endParaRPr/>
          </a:p>
          <a:p>
            <a:pPr indent="-257333" lvl="0" marL="254000" rtl="0" algn="l">
              <a:spcBef>
                <a:spcPts val="800"/>
              </a:spcBef>
              <a:spcAft>
                <a:spcPts val="0"/>
              </a:spcAft>
              <a:buSzPct val="78571"/>
              <a:buChar char="►"/>
            </a:pPr>
            <a:r>
              <a:rPr b="1" lang="en"/>
              <a:t>Link: Neural Network Implementations</a:t>
            </a:r>
            <a:endParaRPr/>
          </a:p>
          <a:p>
            <a:pPr indent="-257333" lvl="0" marL="254000" rtl="0" algn="l">
              <a:spcBef>
                <a:spcPts val="800"/>
              </a:spcBef>
              <a:spcAft>
                <a:spcPts val="0"/>
              </a:spcAft>
              <a:buSzPct val="78571"/>
              <a:buChar char="►"/>
            </a:pPr>
            <a:r>
              <a:rPr lang="en"/>
              <a:t>Relevance: Features basic neural network models illustrating the architecture and data preprocessing techniques crucial for model optimization as discussed in the module.</a:t>
            </a:r>
            <a:endParaRPr/>
          </a:p>
          <a:p>
            <a:pPr indent="-203200" lvl="0" marL="254000" rtl="0" algn="l">
              <a:spcBef>
                <a:spcPts val="800"/>
              </a:spcBef>
              <a:spcAft>
                <a:spcPts val="0"/>
              </a:spcAft>
              <a:buSzPct val="78571"/>
              <a:buNone/>
            </a:pPr>
            <a:r>
              <a:t/>
            </a:r>
            <a:endParaRPr/>
          </a:p>
        </p:txBody>
      </p:sp>
      <p:pic>
        <p:nvPicPr>
          <p:cNvPr id="218" name="Google Shape;218;p34"/>
          <p:cNvPicPr preferRelativeResize="0"/>
          <p:nvPr/>
        </p:nvPicPr>
        <p:blipFill rotWithShape="1">
          <a:blip r:embed="rId3">
            <a:alphaModFix/>
          </a:blip>
          <a:srcRect b="0" l="0" r="0" t="0"/>
          <a:stretch/>
        </p:blipFill>
        <p:spPr>
          <a:xfrm>
            <a:off x="5186856" y="1304365"/>
            <a:ext cx="2793973" cy="32676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5 - Convolutional Neural Networks</a:t>
            </a:r>
            <a:endParaRPr/>
          </a:p>
        </p:txBody>
      </p:sp>
      <p:sp>
        <p:nvSpPr>
          <p:cNvPr id="225" name="Google Shape;225;p35"/>
          <p:cNvSpPr txBox="1"/>
          <p:nvPr>
            <p:ph idx="1" type="body"/>
          </p:nvPr>
        </p:nvSpPr>
        <p:spPr>
          <a:xfrm>
            <a:off x="112594" y="1074762"/>
            <a:ext cx="5015552" cy="4068738"/>
          </a:xfrm>
          <a:prstGeom prst="rect">
            <a:avLst/>
          </a:prstGeom>
          <a:noFill/>
          <a:ln>
            <a:noFill/>
          </a:ln>
        </p:spPr>
        <p:txBody>
          <a:bodyPr anchorCtr="0" anchor="t" bIns="34275" lIns="68575" spcFirstLastPara="1" rIns="68575" wrap="square" tIns="34275">
            <a:normAutofit fontScale="85000" lnSpcReduction="10000"/>
          </a:bodyPr>
          <a:lstStyle/>
          <a:p>
            <a:pPr indent="0" lvl="0" marL="0" rtl="0" algn="l">
              <a:spcBef>
                <a:spcPts val="0"/>
              </a:spcBef>
              <a:spcAft>
                <a:spcPts val="0"/>
              </a:spcAft>
              <a:buSzPct val="78571"/>
              <a:buNone/>
            </a:pPr>
            <a:r>
              <a:rPr b="1" lang="en"/>
              <a:t>Key Points Learned</a:t>
            </a:r>
            <a:endParaRPr/>
          </a:p>
          <a:p>
            <a:pPr indent="-249872" lvl="0" marL="254000" rtl="0" algn="l">
              <a:spcBef>
                <a:spcPts val="800"/>
              </a:spcBef>
              <a:spcAft>
                <a:spcPts val="0"/>
              </a:spcAft>
              <a:buSzPct val="78571"/>
              <a:buChar char="►"/>
            </a:pPr>
            <a:r>
              <a:rPr lang="en"/>
              <a:t>Mastered the theory and application of convolutional layers for feature detection and extraction in images.</a:t>
            </a:r>
            <a:endParaRPr/>
          </a:p>
          <a:p>
            <a:pPr indent="-249872" lvl="0" marL="254000" rtl="0" algn="l">
              <a:spcBef>
                <a:spcPts val="800"/>
              </a:spcBef>
              <a:spcAft>
                <a:spcPts val="0"/>
              </a:spcAft>
              <a:buSzPct val="78571"/>
              <a:buChar char="►"/>
            </a:pPr>
            <a:r>
              <a:rPr lang="en"/>
              <a:t>Learned about pooling strategies (max pooling and average pooling) to reduce spatial dimensions while preserving key features.</a:t>
            </a:r>
            <a:endParaRPr/>
          </a:p>
          <a:p>
            <a:pPr indent="-249872" lvl="0" marL="254000" rtl="0" algn="l">
              <a:spcBef>
                <a:spcPts val="800"/>
              </a:spcBef>
              <a:spcAft>
                <a:spcPts val="0"/>
              </a:spcAft>
              <a:buSzPct val="78571"/>
              <a:buChar char="►"/>
            </a:pPr>
            <a:r>
              <a:rPr lang="en"/>
              <a:t>Studied the implementation of advanced CNN architectures like LeNet, AlexNet, and VGG for deep learning tasks.</a:t>
            </a:r>
            <a:endParaRPr/>
          </a:p>
          <a:p>
            <a:pPr indent="-249872" lvl="0" marL="254000" rtl="0" algn="l">
              <a:spcBef>
                <a:spcPts val="800"/>
              </a:spcBef>
              <a:spcAft>
                <a:spcPts val="0"/>
              </a:spcAft>
              <a:buSzPct val="78571"/>
              <a:buChar char="►"/>
            </a:pPr>
            <a:r>
              <a:rPr lang="en"/>
              <a:t>Explored real-world applications of CNNs in areas such as medical image analysis, autonomous driving, and facial recognition systems.</a:t>
            </a:r>
            <a:endParaRPr/>
          </a:p>
          <a:p>
            <a:pPr indent="-249872" lvl="0" marL="254000" rtl="0" algn="l">
              <a:spcBef>
                <a:spcPts val="800"/>
              </a:spcBef>
              <a:spcAft>
                <a:spcPts val="0"/>
              </a:spcAft>
              <a:buSzPct val="78571"/>
              <a:buChar char="►"/>
            </a:pPr>
            <a:r>
              <a:rPr lang="en"/>
              <a:t>Analyzed methods for visualizing and interpreting CNNs to understand model decisions and improve transparency.</a:t>
            </a:r>
            <a:endParaRPr/>
          </a:p>
          <a:p>
            <a:pPr indent="0" lvl="0" marL="0" rtl="0" algn="l">
              <a:spcBef>
                <a:spcPts val="800"/>
              </a:spcBef>
              <a:spcAft>
                <a:spcPts val="0"/>
              </a:spcAft>
              <a:buSzPct val="78571"/>
              <a:buNone/>
            </a:pPr>
            <a:r>
              <a:rPr b="1" lang="en"/>
              <a:t>Activities and Results</a:t>
            </a:r>
            <a:endParaRPr/>
          </a:p>
          <a:p>
            <a:pPr indent="-249872" lvl="0" marL="254000" rtl="0" algn="l">
              <a:spcBef>
                <a:spcPts val="800"/>
              </a:spcBef>
              <a:spcAft>
                <a:spcPts val="0"/>
              </a:spcAft>
              <a:buSzPct val="78571"/>
              <a:buChar char="►"/>
            </a:pPr>
            <a:r>
              <a:rPr lang="en"/>
              <a:t>Implemented CNNs for a facial recognition project.</a:t>
            </a:r>
            <a:endParaRPr/>
          </a:p>
          <a:p>
            <a:pPr indent="-249872" lvl="0" marL="254000" rtl="0" algn="l">
              <a:spcBef>
                <a:spcPts val="800"/>
              </a:spcBef>
              <a:spcAft>
                <a:spcPts val="0"/>
              </a:spcAft>
              <a:buSzPct val="78571"/>
              <a:buChar char="►"/>
            </a:pPr>
            <a:r>
              <a:rPr lang="en"/>
              <a:t>Analyzed performance improvements by adjusting network architectures.</a:t>
            </a:r>
            <a:endParaRPr/>
          </a:p>
          <a:p>
            <a:pPr indent="0" lvl="0" marL="0" rtl="0" algn="l">
              <a:spcBef>
                <a:spcPts val="800"/>
              </a:spcBef>
              <a:spcAft>
                <a:spcPts val="0"/>
              </a:spcAft>
              <a:buSzPct val="78571"/>
              <a:buNone/>
            </a:pPr>
            <a:r>
              <a:rPr b="1" lang="en"/>
              <a:t>Link: CNN Projects</a:t>
            </a:r>
            <a:endParaRPr/>
          </a:p>
          <a:p>
            <a:pPr indent="0" lvl="0" marL="0" rtl="0" algn="l">
              <a:spcBef>
                <a:spcPts val="800"/>
              </a:spcBef>
              <a:spcAft>
                <a:spcPts val="0"/>
              </a:spcAft>
              <a:buSzPct val="78571"/>
              <a:buNone/>
            </a:pPr>
            <a:r>
              <a:rPr lang="en"/>
              <a:t>Relevance: This link leads to projects involving CNN applications in image processing, directly applying the concepts of convolutional layers and feature extraction mechanisms taught in this module.</a:t>
            </a:r>
            <a:endParaRPr/>
          </a:p>
        </p:txBody>
      </p:sp>
      <p:pic>
        <p:nvPicPr>
          <p:cNvPr id="226" name="Google Shape;226;p35"/>
          <p:cNvPicPr preferRelativeResize="0"/>
          <p:nvPr/>
        </p:nvPicPr>
        <p:blipFill rotWithShape="1">
          <a:blip r:embed="rId3">
            <a:alphaModFix/>
          </a:blip>
          <a:srcRect b="0" l="0" r="0" t="0"/>
          <a:stretch/>
        </p:blipFill>
        <p:spPr>
          <a:xfrm>
            <a:off x="5133052" y="1074762"/>
            <a:ext cx="3644900" cy="34567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508000" y="0"/>
            <a:ext cx="6447501" cy="587828"/>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6 - Network Engineering</a:t>
            </a:r>
            <a:endParaRPr/>
          </a:p>
        </p:txBody>
      </p:sp>
      <p:sp>
        <p:nvSpPr>
          <p:cNvPr id="233" name="Google Shape;233;p36"/>
          <p:cNvSpPr txBox="1"/>
          <p:nvPr>
            <p:ph idx="1" type="body"/>
          </p:nvPr>
        </p:nvSpPr>
        <p:spPr>
          <a:xfrm>
            <a:off x="112594" y="587828"/>
            <a:ext cx="5414147" cy="4800599"/>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1" lang="en" sz="1200"/>
              <a:t>Key Points Learned</a:t>
            </a:r>
            <a:endParaRPr/>
          </a:p>
          <a:p>
            <a:pPr indent="-254000" lvl="0" marL="254000" rtl="0" algn="l">
              <a:spcBef>
                <a:spcPts val="800"/>
              </a:spcBef>
              <a:spcAft>
                <a:spcPts val="0"/>
              </a:spcAft>
              <a:buSzPts val="1000"/>
              <a:buChar char="►"/>
            </a:pPr>
            <a:r>
              <a:rPr lang="en" sz="1200"/>
              <a:t>Overview of neural network architectures, including CNNs and RNNs.</a:t>
            </a:r>
            <a:endParaRPr/>
          </a:p>
          <a:p>
            <a:pPr indent="-254000" lvl="0" marL="254000" rtl="0" algn="l">
              <a:spcBef>
                <a:spcPts val="800"/>
              </a:spcBef>
              <a:spcAft>
                <a:spcPts val="0"/>
              </a:spcAft>
              <a:buSzPts val="1000"/>
              <a:buChar char="►"/>
            </a:pPr>
            <a:r>
              <a:rPr lang="en" sz="1200"/>
              <a:t>Importance of data structure for computer vision and NLP applications.</a:t>
            </a:r>
            <a:endParaRPr/>
          </a:p>
          <a:p>
            <a:pPr indent="-254000" lvl="0" marL="254000" rtl="0" algn="l">
              <a:spcBef>
                <a:spcPts val="800"/>
              </a:spcBef>
              <a:spcAft>
                <a:spcPts val="0"/>
              </a:spcAft>
              <a:buSzPts val="1000"/>
              <a:buChar char="►"/>
            </a:pPr>
            <a:r>
              <a:rPr lang="en" sz="1200"/>
              <a:t>Introduction to new architectures with weight sharing for efficiency.</a:t>
            </a:r>
            <a:endParaRPr/>
          </a:p>
          <a:p>
            <a:pPr indent="-254000" lvl="0" marL="254000" rtl="0" algn="l">
              <a:spcBef>
                <a:spcPts val="800"/>
              </a:spcBef>
              <a:spcAft>
                <a:spcPts val="0"/>
              </a:spcAft>
              <a:buSzPts val="1000"/>
              <a:buChar char="►"/>
            </a:pPr>
            <a:r>
              <a:rPr lang="en" sz="1200"/>
              <a:t>Discussion on convolutional and recurrent neural network features.</a:t>
            </a:r>
            <a:endParaRPr/>
          </a:p>
          <a:p>
            <a:pPr indent="-254000" lvl="0" marL="254000" rtl="0" algn="l">
              <a:spcBef>
                <a:spcPts val="800"/>
              </a:spcBef>
              <a:spcAft>
                <a:spcPts val="0"/>
              </a:spcAft>
              <a:buSzPts val="1000"/>
              <a:buChar char="►"/>
            </a:pPr>
            <a:r>
              <a:rPr lang="en" sz="1200"/>
              <a:t>Exploration of the impact of architecture on network performance.</a:t>
            </a:r>
            <a:endParaRPr/>
          </a:p>
          <a:p>
            <a:pPr indent="0" lvl="0" marL="0" rtl="0" algn="l">
              <a:spcBef>
                <a:spcPts val="800"/>
              </a:spcBef>
              <a:spcAft>
                <a:spcPts val="0"/>
              </a:spcAft>
              <a:buSzPts val="1000"/>
              <a:buNone/>
            </a:pPr>
            <a:r>
              <a:rPr b="1" lang="en" sz="1200"/>
              <a:t>Activities and Results</a:t>
            </a:r>
            <a:endParaRPr/>
          </a:p>
          <a:p>
            <a:pPr indent="-254000" lvl="0" marL="254000" rtl="0" algn="l">
              <a:spcBef>
                <a:spcPts val="800"/>
              </a:spcBef>
              <a:spcAft>
                <a:spcPts val="0"/>
              </a:spcAft>
              <a:buSzPts val="1000"/>
              <a:buChar char="►"/>
            </a:pPr>
            <a:r>
              <a:rPr lang="en" sz="1200"/>
              <a:t>Participated in labs implementing CNNs for image analysis.</a:t>
            </a:r>
            <a:endParaRPr/>
          </a:p>
          <a:p>
            <a:pPr indent="-254000" lvl="0" marL="254000" rtl="0" algn="l">
              <a:spcBef>
                <a:spcPts val="800"/>
              </a:spcBef>
              <a:spcAft>
                <a:spcPts val="0"/>
              </a:spcAft>
              <a:buSzPts val="1000"/>
              <a:buChar char="►"/>
            </a:pPr>
            <a:r>
              <a:rPr lang="en" sz="1200"/>
              <a:t>Analyzed the performance impact of different network architectures.</a:t>
            </a:r>
            <a:endParaRPr/>
          </a:p>
          <a:p>
            <a:pPr indent="-254000" lvl="0" marL="254000" rtl="0" algn="l">
              <a:spcBef>
                <a:spcPts val="800"/>
              </a:spcBef>
              <a:spcAft>
                <a:spcPts val="0"/>
              </a:spcAft>
              <a:buSzPts val="1000"/>
              <a:buChar char="►"/>
            </a:pPr>
            <a:r>
              <a:rPr lang="en" sz="1200"/>
              <a:t>Engaged in group projects to design RNNs for time-series prediction</a:t>
            </a:r>
            <a:r>
              <a:rPr b="1" lang="en" sz="1200"/>
              <a:t>.</a:t>
            </a:r>
            <a:endParaRPr/>
          </a:p>
          <a:p>
            <a:pPr indent="0" lvl="0" marL="0" rtl="0" algn="l">
              <a:spcBef>
                <a:spcPts val="800"/>
              </a:spcBef>
              <a:spcAft>
                <a:spcPts val="0"/>
              </a:spcAft>
              <a:buSzPts val="1000"/>
              <a:buNone/>
            </a:pPr>
            <a:r>
              <a:rPr b="1" lang="en" sz="1200"/>
              <a:t>Link: Network Engineering Examples</a:t>
            </a:r>
            <a:endParaRPr/>
          </a:p>
          <a:p>
            <a:pPr indent="-254000" lvl="0" marL="254000" rtl="0" algn="l">
              <a:spcBef>
                <a:spcPts val="800"/>
              </a:spcBef>
              <a:spcAft>
                <a:spcPts val="0"/>
              </a:spcAft>
              <a:buSzPts val="1000"/>
              <a:buChar char="►"/>
            </a:pPr>
            <a:r>
              <a:rPr lang="en" sz="1200"/>
              <a:t>Relevance: Includes projects exploring various neural network architectures, demonstrating optimization techniques and their impact on performance as discussed in the module.</a:t>
            </a:r>
            <a:endParaRPr/>
          </a:p>
          <a:p>
            <a:pPr indent="0" lvl="0" marL="0" rtl="0" algn="l">
              <a:spcBef>
                <a:spcPts val="800"/>
              </a:spcBef>
              <a:spcAft>
                <a:spcPts val="0"/>
              </a:spcAft>
              <a:buSzPts val="1000"/>
              <a:buNone/>
            </a:pPr>
            <a:r>
              <a:t/>
            </a:r>
            <a:endParaRPr b="1" sz="1200"/>
          </a:p>
        </p:txBody>
      </p:sp>
      <p:pic>
        <p:nvPicPr>
          <p:cNvPr id="234" name="Google Shape;234;p36"/>
          <p:cNvPicPr preferRelativeResize="0"/>
          <p:nvPr/>
        </p:nvPicPr>
        <p:blipFill rotWithShape="1">
          <a:blip r:embed="rId3">
            <a:alphaModFix/>
          </a:blip>
          <a:srcRect b="0" l="0" r="0" t="0"/>
          <a:stretch/>
        </p:blipFill>
        <p:spPr>
          <a:xfrm>
            <a:off x="5815853" y="1499347"/>
            <a:ext cx="3033935" cy="3585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508000" y="0"/>
            <a:ext cx="6447501" cy="930728"/>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7 - Natural Language Processing (NLP)</a:t>
            </a:r>
            <a:endParaRPr/>
          </a:p>
        </p:txBody>
      </p:sp>
      <p:sp>
        <p:nvSpPr>
          <p:cNvPr id="241" name="Google Shape;241;p37"/>
          <p:cNvSpPr txBox="1"/>
          <p:nvPr>
            <p:ph idx="1" type="body"/>
          </p:nvPr>
        </p:nvSpPr>
        <p:spPr>
          <a:xfrm>
            <a:off x="0" y="930729"/>
            <a:ext cx="6447500" cy="4125767"/>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800"/>
              <a:buNone/>
            </a:pPr>
            <a:r>
              <a:rPr b="1" lang="en" sz="1100"/>
              <a:t>Key Points Learned</a:t>
            </a:r>
            <a:endParaRPr/>
          </a:p>
          <a:p>
            <a:pPr indent="-254000" lvl="0" marL="254000" rtl="0" algn="l">
              <a:spcBef>
                <a:spcPts val="800"/>
              </a:spcBef>
              <a:spcAft>
                <a:spcPts val="0"/>
              </a:spcAft>
              <a:buSzPts val="800"/>
              <a:buChar char="►"/>
            </a:pPr>
            <a:r>
              <a:rPr lang="en" sz="1100"/>
              <a:t>Grasped core NLP techniques such as syntactic parsing, semantic analysis, and entity recognition.</a:t>
            </a:r>
            <a:endParaRPr/>
          </a:p>
          <a:p>
            <a:pPr indent="-254000" lvl="0" marL="254000" rtl="0" algn="l">
              <a:spcBef>
                <a:spcPts val="800"/>
              </a:spcBef>
              <a:spcAft>
                <a:spcPts val="0"/>
              </a:spcAft>
              <a:buSzPts val="800"/>
              <a:buChar char="►"/>
            </a:pPr>
            <a:r>
              <a:rPr lang="en" sz="1100"/>
              <a:t>Learned to implement and train models for machine translation and automated summarization.</a:t>
            </a:r>
            <a:endParaRPr/>
          </a:p>
          <a:p>
            <a:pPr indent="-254000" lvl="0" marL="254000" rtl="0" algn="l">
              <a:spcBef>
                <a:spcPts val="800"/>
              </a:spcBef>
              <a:spcAft>
                <a:spcPts val="0"/>
              </a:spcAft>
              <a:buSzPts val="800"/>
              <a:buChar char="►"/>
            </a:pPr>
            <a:r>
              <a:rPr lang="en" sz="1100"/>
              <a:t>Studied the use of context-based models like BERT for improving the understanding of language nuances.</a:t>
            </a:r>
            <a:endParaRPr/>
          </a:p>
          <a:p>
            <a:pPr indent="-254000" lvl="0" marL="254000" rtl="0" algn="l">
              <a:spcBef>
                <a:spcPts val="800"/>
              </a:spcBef>
              <a:spcAft>
                <a:spcPts val="0"/>
              </a:spcAft>
              <a:buSzPts val="800"/>
              <a:buChar char="►"/>
            </a:pPr>
            <a:r>
              <a:rPr lang="en" sz="1100"/>
              <a:t>Explored sentiment analysis tools to gauge consumer opinions and emotions from text data.</a:t>
            </a:r>
            <a:endParaRPr/>
          </a:p>
          <a:p>
            <a:pPr indent="-254000" lvl="0" marL="254000" rtl="0" algn="l">
              <a:spcBef>
                <a:spcPts val="800"/>
              </a:spcBef>
              <a:spcAft>
                <a:spcPts val="0"/>
              </a:spcAft>
              <a:buSzPts val="800"/>
              <a:buChar char="►"/>
            </a:pPr>
            <a:r>
              <a:rPr lang="en" sz="1100"/>
              <a:t>Examined the challenges of linguistic diversity and ambiguity in natural language processing.</a:t>
            </a:r>
            <a:endParaRPr/>
          </a:p>
          <a:p>
            <a:pPr indent="0" lvl="0" marL="0" rtl="0" algn="l">
              <a:spcBef>
                <a:spcPts val="800"/>
              </a:spcBef>
              <a:spcAft>
                <a:spcPts val="0"/>
              </a:spcAft>
              <a:buSzPts val="800"/>
              <a:buNone/>
            </a:pPr>
            <a:r>
              <a:rPr b="1" lang="en" sz="1100"/>
              <a:t>Activities and Results</a:t>
            </a:r>
            <a:endParaRPr/>
          </a:p>
          <a:p>
            <a:pPr indent="-254000" lvl="0" marL="254000" rtl="0" algn="l">
              <a:spcBef>
                <a:spcPts val="800"/>
              </a:spcBef>
              <a:spcAft>
                <a:spcPts val="0"/>
              </a:spcAft>
              <a:buSzPts val="800"/>
              <a:buChar char="►"/>
            </a:pPr>
            <a:r>
              <a:rPr lang="en" sz="1100"/>
              <a:t>Developed an NLP model to identify sentiment in social media posts.</a:t>
            </a:r>
            <a:endParaRPr/>
          </a:p>
          <a:p>
            <a:pPr indent="-254000" lvl="0" marL="254000" rtl="0" algn="l">
              <a:spcBef>
                <a:spcPts val="800"/>
              </a:spcBef>
              <a:spcAft>
                <a:spcPts val="0"/>
              </a:spcAft>
              <a:buSzPts val="800"/>
              <a:buChar char="►"/>
            </a:pPr>
            <a:r>
              <a:rPr lang="en" sz="1100"/>
              <a:t>Analyzed different text preprocessing techniques to enhance model accuracy.</a:t>
            </a:r>
            <a:endParaRPr/>
          </a:p>
          <a:p>
            <a:pPr indent="-254000" lvl="0" marL="254000" rtl="0" algn="l">
              <a:spcBef>
                <a:spcPts val="800"/>
              </a:spcBef>
              <a:spcAft>
                <a:spcPts val="0"/>
              </a:spcAft>
              <a:buSzPts val="800"/>
              <a:buChar char="►"/>
            </a:pPr>
            <a:r>
              <a:rPr lang="en" sz="1100"/>
              <a:t>Participated in workshops on advanced NLP tools and their applications.</a:t>
            </a:r>
            <a:endParaRPr/>
          </a:p>
          <a:p>
            <a:pPr indent="-254000" lvl="0" marL="254000" rtl="0" algn="l">
              <a:spcBef>
                <a:spcPts val="800"/>
              </a:spcBef>
              <a:spcAft>
                <a:spcPts val="0"/>
              </a:spcAft>
              <a:buSzPts val="800"/>
              <a:buChar char="►"/>
            </a:pPr>
            <a:r>
              <a:rPr b="1" lang="en" sz="1100"/>
              <a:t>Link: NLP Applications</a:t>
            </a:r>
            <a:endParaRPr/>
          </a:p>
          <a:p>
            <a:pPr indent="-254000" lvl="0" marL="254000" rtl="0" algn="l">
              <a:spcBef>
                <a:spcPts val="800"/>
              </a:spcBef>
              <a:spcAft>
                <a:spcPts val="0"/>
              </a:spcAft>
              <a:buSzPts val="800"/>
              <a:buChar char="►"/>
            </a:pPr>
            <a:r>
              <a:rPr lang="en" sz="1100"/>
              <a:t>Relevance: Showcases NLP techniques such as tokenization and sentiment analysis applied in practical projects, reflecting the detailed discussion of processing and analyzing textual data in this module.</a:t>
            </a:r>
            <a:endParaRPr sz="1100"/>
          </a:p>
        </p:txBody>
      </p:sp>
      <p:pic>
        <p:nvPicPr>
          <p:cNvPr id="242" name="Google Shape;242;p37"/>
          <p:cNvPicPr preferRelativeResize="0"/>
          <p:nvPr/>
        </p:nvPicPr>
        <p:blipFill rotWithShape="1">
          <a:blip r:embed="rId3">
            <a:alphaModFix/>
          </a:blip>
          <a:srcRect b="0" l="0" r="0" t="0"/>
          <a:stretch/>
        </p:blipFill>
        <p:spPr>
          <a:xfrm>
            <a:off x="6509205" y="2226469"/>
            <a:ext cx="3098799" cy="29170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508000" y="0"/>
            <a:ext cx="6447501" cy="55109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accent1"/>
              </a:buClr>
              <a:buSzPts val="2700"/>
              <a:buFont typeface="Trebuchet MS"/>
              <a:buNone/>
            </a:pPr>
            <a:r>
              <a:rPr b="1" lang="en"/>
              <a:t>Module 8 – Processing Text</a:t>
            </a:r>
            <a:endParaRPr/>
          </a:p>
        </p:txBody>
      </p:sp>
      <p:sp>
        <p:nvSpPr>
          <p:cNvPr id="249" name="Google Shape;249;p38"/>
          <p:cNvSpPr txBox="1"/>
          <p:nvPr>
            <p:ph idx="1" type="body"/>
          </p:nvPr>
        </p:nvSpPr>
        <p:spPr>
          <a:xfrm>
            <a:off x="0" y="551090"/>
            <a:ext cx="6447500" cy="4505405"/>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100"/>
              <a:buNone/>
            </a:pPr>
            <a:r>
              <a:rPr b="1" lang="en"/>
              <a:t>Key Points Learned:</a:t>
            </a:r>
            <a:endParaRPr/>
          </a:p>
          <a:p>
            <a:pPr indent="-260350" lvl="0" marL="254000" rtl="0" algn="l">
              <a:spcBef>
                <a:spcPts val="800"/>
              </a:spcBef>
              <a:spcAft>
                <a:spcPts val="0"/>
              </a:spcAft>
              <a:buSzPts val="1100"/>
              <a:buChar char="►"/>
            </a:pPr>
            <a:r>
              <a:rPr lang="en"/>
              <a:t>Importance of text preprocessing and vectorization in machine learning.</a:t>
            </a:r>
            <a:endParaRPr/>
          </a:p>
          <a:p>
            <a:pPr indent="-260350" lvl="0" marL="254000" rtl="0" algn="l">
              <a:spcBef>
                <a:spcPts val="800"/>
              </a:spcBef>
              <a:spcAft>
                <a:spcPts val="0"/>
              </a:spcAft>
              <a:buSzPts val="1100"/>
              <a:buChar char="►"/>
            </a:pPr>
            <a:r>
              <a:rPr lang="en"/>
              <a:t>Techniques for cleaning and preparing textual data for analysis.</a:t>
            </a:r>
            <a:endParaRPr/>
          </a:p>
          <a:p>
            <a:pPr indent="-260350" lvl="0" marL="254000" rtl="0" algn="l">
              <a:spcBef>
                <a:spcPts val="800"/>
              </a:spcBef>
              <a:spcAft>
                <a:spcPts val="0"/>
              </a:spcAft>
              <a:buSzPts val="1100"/>
              <a:buChar char="►"/>
            </a:pPr>
            <a:r>
              <a:rPr lang="en"/>
              <a:t>Exploration of tokenization, stop words removal, and vectorization methods.</a:t>
            </a:r>
            <a:endParaRPr/>
          </a:p>
          <a:p>
            <a:pPr indent="-260350" lvl="0" marL="254000" rtl="0" algn="l">
              <a:spcBef>
                <a:spcPts val="800"/>
              </a:spcBef>
              <a:spcAft>
                <a:spcPts val="0"/>
              </a:spcAft>
              <a:buSzPts val="1100"/>
              <a:buChar char="►"/>
            </a:pPr>
            <a:r>
              <a:rPr lang="en"/>
              <a:t>Application of TF-IDF and bag-of-words models in text classification.</a:t>
            </a:r>
            <a:endParaRPr/>
          </a:p>
          <a:p>
            <a:pPr indent="-260350" lvl="0" marL="254000" rtl="0" algn="l">
              <a:spcBef>
                <a:spcPts val="800"/>
              </a:spcBef>
              <a:spcAft>
                <a:spcPts val="0"/>
              </a:spcAft>
              <a:buSzPts val="1100"/>
              <a:buChar char="►"/>
            </a:pPr>
            <a:r>
              <a:rPr lang="en"/>
              <a:t>Review of machine learning workflows incorporating text data.</a:t>
            </a:r>
            <a:endParaRPr/>
          </a:p>
          <a:p>
            <a:pPr indent="0" lvl="0" marL="0" rtl="0" algn="l">
              <a:spcBef>
                <a:spcPts val="800"/>
              </a:spcBef>
              <a:spcAft>
                <a:spcPts val="0"/>
              </a:spcAft>
              <a:buSzPts val="1100"/>
              <a:buNone/>
            </a:pPr>
            <a:r>
              <a:rPr b="1" lang="en"/>
              <a:t>Activities and Results:</a:t>
            </a:r>
            <a:endParaRPr/>
          </a:p>
          <a:p>
            <a:pPr indent="-260350" lvl="0" marL="254000" rtl="0" algn="l">
              <a:spcBef>
                <a:spcPts val="800"/>
              </a:spcBef>
              <a:spcAft>
                <a:spcPts val="0"/>
              </a:spcAft>
              <a:buSzPts val="1100"/>
              <a:buChar char="►"/>
            </a:pPr>
            <a:r>
              <a:rPr lang="en"/>
              <a:t>Implemented a text classification system using vectorization techniques.</a:t>
            </a:r>
            <a:endParaRPr/>
          </a:p>
          <a:p>
            <a:pPr indent="-260350" lvl="0" marL="254000" rtl="0" algn="l">
              <a:spcBef>
                <a:spcPts val="800"/>
              </a:spcBef>
              <a:spcAft>
                <a:spcPts val="0"/>
              </a:spcAft>
              <a:buSzPts val="1100"/>
              <a:buChar char="►"/>
            </a:pPr>
            <a:r>
              <a:rPr lang="en"/>
              <a:t>Explored various text normalization processes to enhance data quality.</a:t>
            </a:r>
            <a:endParaRPr/>
          </a:p>
          <a:p>
            <a:pPr indent="-260350" lvl="0" marL="254000" rtl="0" algn="l">
              <a:spcBef>
                <a:spcPts val="800"/>
              </a:spcBef>
              <a:spcAft>
                <a:spcPts val="0"/>
              </a:spcAft>
              <a:buSzPts val="1100"/>
              <a:buChar char="►"/>
            </a:pPr>
            <a:r>
              <a:rPr lang="en"/>
              <a:t>Participated in a collaborative project on automated document categorization.</a:t>
            </a:r>
            <a:endParaRPr/>
          </a:p>
          <a:p>
            <a:pPr indent="-190500" lvl="0" marL="254000" rtl="0" algn="l">
              <a:spcBef>
                <a:spcPts val="800"/>
              </a:spcBef>
              <a:spcAft>
                <a:spcPts val="0"/>
              </a:spcAft>
              <a:buSzPts val="1100"/>
              <a:buNone/>
            </a:pPr>
            <a:r>
              <a:t/>
            </a:r>
            <a:endParaRPr b="1"/>
          </a:p>
          <a:p>
            <a:pPr indent="0" lvl="0" marL="0" rtl="0" algn="l">
              <a:spcBef>
                <a:spcPts val="800"/>
              </a:spcBef>
              <a:spcAft>
                <a:spcPts val="0"/>
              </a:spcAft>
              <a:buSzPts val="1100"/>
              <a:buNone/>
            </a:pPr>
            <a:r>
              <a:rPr b="1" lang="en"/>
              <a:t>Link: Text Processing Techniques</a:t>
            </a:r>
            <a:endParaRPr/>
          </a:p>
          <a:p>
            <a:pPr indent="0" lvl="0" marL="0" rtl="0" algn="l">
              <a:spcBef>
                <a:spcPts val="800"/>
              </a:spcBef>
              <a:spcAft>
                <a:spcPts val="0"/>
              </a:spcAft>
              <a:buSzPts val="1100"/>
              <a:buNone/>
            </a:pPr>
            <a:r>
              <a:rPr lang="en"/>
              <a:t>Relevance: Demonstrates text preprocessing techniques essential for NLP applications, aligning with the module’s focus on preparing textual data for complex AI tasks.</a:t>
            </a:r>
            <a:endParaRPr/>
          </a:p>
          <a:p>
            <a:pPr indent="0" lvl="0" marL="0" rtl="0" algn="l">
              <a:spcBef>
                <a:spcPts val="800"/>
              </a:spcBef>
              <a:spcAft>
                <a:spcPts val="0"/>
              </a:spcAft>
              <a:buSzPts val="1100"/>
              <a:buNone/>
            </a:pPr>
            <a:r>
              <a:t/>
            </a:r>
            <a:endParaRPr/>
          </a:p>
        </p:txBody>
      </p:sp>
      <p:pic>
        <p:nvPicPr>
          <p:cNvPr id="250" name="Google Shape;250;p38"/>
          <p:cNvPicPr preferRelativeResize="0"/>
          <p:nvPr/>
        </p:nvPicPr>
        <p:blipFill rotWithShape="1">
          <a:blip r:embed="rId3">
            <a:alphaModFix/>
          </a:blip>
          <a:srcRect b="0" l="0" r="0" t="0"/>
          <a:stretch/>
        </p:blipFill>
        <p:spPr>
          <a:xfrm>
            <a:off x="6594929" y="1820975"/>
            <a:ext cx="3098799" cy="29170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