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1" r:id="rId4"/>
    <p:sldId id="270" r:id="rId5"/>
    <p:sldId id="269" r:id="rId6"/>
    <p:sldId id="273" r:id="rId7"/>
    <p:sldId id="272" r:id="rId8"/>
    <p:sldId id="268" r:id="rId9"/>
    <p:sldId id="266" r:id="rId10"/>
    <p:sldId id="267" r:id="rId11"/>
    <p:sldId id="265" r:id="rId12"/>
    <p:sldId id="263" r:id="rId13"/>
    <p:sldId id="264" r:id="rId14"/>
    <p:sldId id="262" r:id="rId15"/>
    <p:sldId id="261" r:id="rId16"/>
    <p:sldId id="260" r:id="rId17"/>
    <p:sldId id="259"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73" autoAdjust="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F0DF2-9FE7-49EC-A228-8470C462A5CD}" type="datetimeFigureOut">
              <a:rPr lang="en-GB" smtClean="0"/>
              <a:t>07/05/2024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2051B-2B3E-4979-914D-F18CC3557F69}" type="slidenum">
              <a:rPr lang="en-GB" smtClean="0"/>
              <a:t>‹#›</a:t>
            </a:fld>
            <a:endParaRPr lang="en-GB"/>
          </a:p>
        </p:txBody>
      </p:sp>
    </p:spTree>
    <p:extLst>
      <p:ext uri="{BB962C8B-B14F-4D97-AF65-F5344CB8AC3E}">
        <p14:creationId xmlns:p14="http://schemas.microsoft.com/office/powerpoint/2010/main" val="334527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reflection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introductory module helped to understand the broad concepts of computer vision and its interdisciplinary aspect. At first, mastering the technical concepts and terminologies was quite a difficult task.  However, the interactive classes, group discussions, and practical activities aided in the understanding and I was able to grasp these concepts in a better way. The assignments, especially the group work, developed teamwork and allowed us to learn from others' perspectives. One key message for me was the fact almost every industry could benefit from computer vision development. In addition, the module focused on the necessity of continuous education and keeping updated with the ever-changing AI and computer vision domain.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4</a:t>
            </a:fld>
            <a:endParaRPr lang="en-GB"/>
          </a:p>
        </p:txBody>
      </p:sp>
    </p:spTree>
    <p:extLst>
      <p:ext uri="{BB962C8B-B14F-4D97-AF65-F5344CB8AC3E}">
        <p14:creationId xmlns:p14="http://schemas.microsoft.com/office/powerpoint/2010/main" val="3526904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Reflection: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analysis of videos is a task of a different nature than analysis tasks based on the images, mainly because it involves a temporal dimension and the movement understanding and behavior. Data pre-processing and precise data preparation were very important for successful video analysis as even minute deviations in frame rate or resolution could significantly influence model effectiveness. Although deep learning methods such CNNs and RNNs have excelled in handling video data for video understanding and recognition, the computational complications still exist for real-time applications. The upcoming trends like Transformers and diffusion models demonstrate their superiority in terms of overcoming these restrictions and the limits of video analysis.</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13</a:t>
            </a:fld>
            <a:endParaRPr lang="en-GB"/>
          </a:p>
        </p:txBody>
      </p:sp>
    </p:spTree>
    <p:extLst>
      <p:ext uri="{BB962C8B-B14F-4D97-AF65-F5344CB8AC3E}">
        <p14:creationId xmlns:p14="http://schemas.microsoft.com/office/powerpoint/2010/main" val="168917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Reflection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Generative models have made remarkable advancements in recent years, enabling the creation of highly realistic and creative visual content. The ability to generate novel data has significant implications for computer vision tasks, from data augmentation and representation learning to creative applications (Module 11, n.d.). However, the complexity of these models, particularly generalist and foundation models, poses challenges in terms of scalability, computational requirements, and potential biases. Addressing these challenges while leveraging the power of generative models will be crucial for their widespread adoption and responsible use in computer vision applications.</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14</a:t>
            </a:fld>
            <a:endParaRPr lang="en-GB"/>
          </a:p>
        </p:txBody>
      </p:sp>
    </p:spTree>
    <p:extLst>
      <p:ext uri="{BB962C8B-B14F-4D97-AF65-F5344CB8AC3E}">
        <p14:creationId xmlns:p14="http://schemas.microsoft.com/office/powerpoint/2010/main" val="2368897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16</a:t>
            </a:fld>
            <a:endParaRPr lang="en-GB"/>
          </a:p>
        </p:txBody>
      </p:sp>
    </p:spTree>
    <p:extLst>
      <p:ext uri="{BB962C8B-B14F-4D97-AF65-F5344CB8AC3E}">
        <p14:creationId xmlns:p14="http://schemas.microsoft.com/office/powerpoint/2010/main" val="594938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17</a:t>
            </a:fld>
            <a:endParaRPr lang="en-GB"/>
          </a:p>
        </p:txBody>
      </p:sp>
    </p:spTree>
    <p:extLst>
      <p:ext uri="{BB962C8B-B14F-4D97-AF65-F5344CB8AC3E}">
        <p14:creationId xmlns:p14="http://schemas.microsoft.com/office/powerpoint/2010/main" val="27648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Reflection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Practical work with libraries such as OpenCV and Pillow helped consolidate the issues of image processing and representation. Though the theoretical foundations were very important, it was the practical application which allowed me to how the techniques are used in real work situations. As the next step, looking into more sophisticated image processing algorithms and their uses is recommended.</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5</a:t>
            </a:fld>
            <a:endParaRPr lang="en-GB"/>
          </a:p>
        </p:txBody>
      </p:sp>
    </p:spTree>
    <p:extLst>
      <p:ext uri="{BB962C8B-B14F-4D97-AF65-F5344CB8AC3E}">
        <p14:creationId xmlns:p14="http://schemas.microsoft.com/office/powerpoint/2010/main" val="245663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Reflection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module had successfully laid down a basis of machine learning fundamentals and how they are connected to computer vision problems. The Jupyter Notebook class with the applied models were a real eye-opener in terms of gaining the practical experience that I needed. Nevertheless, the practical implementation of these algorithmic concepts like optimization and regularization methods require more thorough research. Moving ahead, extensive research into the area of sophisticated machine learning algorithms, model architectures and their implementations into computer vision will be the next course of action.</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6</a:t>
            </a:fld>
            <a:endParaRPr lang="en-GB"/>
          </a:p>
        </p:txBody>
      </p:sp>
    </p:spTree>
    <p:extLst>
      <p:ext uri="{BB962C8B-B14F-4D97-AF65-F5344CB8AC3E}">
        <p14:creationId xmlns:p14="http://schemas.microsoft.com/office/powerpoint/2010/main" val="95331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 reflection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Module 4 opened up new opportunities to me in learning about practical applications of machine learning beyond the theoretical aspects presented earlier. The exposure to various data structures and their representations expanded the horizon of ML applications. Nevertheless, the computation of training models and evaluation, especially for complicated models such as the neural network, needs to be studied more deeply. As the future unfolds, we ought to direct efforts to the improvement of model architectures, optimization methods, and deployment strategies so that we can successfully address real-world computer vision issues.</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7</a:t>
            </a:fld>
            <a:endParaRPr lang="en-GB"/>
          </a:p>
        </p:txBody>
      </p:sp>
    </p:spTree>
    <p:extLst>
      <p:ext uri="{BB962C8B-B14F-4D97-AF65-F5344CB8AC3E}">
        <p14:creationId xmlns:p14="http://schemas.microsoft.com/office/powerpoint/2010/main" val="1430374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reflection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module had an enormous value in the reveal of principles of neural networks, thus closing the gap between theory and practice. The experience with interacting with TensorFlow Playground and coding exercises helped in bringing clarity to the intricate concepts such as backpropagation and optimization algorithms. On the other hand, the more difficult part is understanding the details of the advanced neural network architectures and their applications to computer vision tasks. Moving on, down the road I would go into more detail with convolutional neural networks, transfer learning and model deployment.</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8</a:t>
            </a:fld>
            <a:endParaRPr lang="en-GB"/>
          </a:p>
        </p:txBody>
      </p:sp>
    </p:spTree>
    <p:extLst>
      <p:ext uri="{BB962C8B-B14F-4D97-AF65-F5344CB8AC3E}">
        <p14:creationId xmlns:p14="http://schemas.microsoft.com/office/powerpoint/2010/main" val="1113512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reflection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module gave an overview of Convolutional Neural Networks, which plays an important role in the field of computer vision. Working directly on the CNNs based on image datasets has helped seal in the concepts in my memory. Nevertheless, these advanced CNN architectures, optimization methods, and deployment techniques for demanding applications have to be investigated yet. In the future, concentration on frontier research in the areas like 3D object detection, domain adaptation and interpretability of CNNs is very important for the issues with computer vision applications. </a:t>
            </a:r>
            <a:endParaRPr lang="en-GB"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9</a:t>
            </a:fld>
            <a:endParaRPr lang="en-GB"/>
          </a:p>
        </p:txBody>
      </p:sp>
    </p:spTree>
    <p:extLst>
      <p:ext uri="{BB962C8B-B14F-4D97-AF65-F5344CB8AC3E}">
        <p14:creationId xmlns:p14="http://schemas.microsoft.com/office/powerpoint/2010/main" val="44267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Reflection: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module provided a comprehensive understanding of advanced CNN architectures and the groundbreaking innovations that have propelled the field of computer vision. The in-depth coverage of transfer learning techniques, including the practical application of pre-trained models and toolkits, was invaluable. However, mastering the nuances of selecting and fine-tuning pre-trained models for specific tasks, as well as addressing domain adaptation challenges, still requires further exploration.</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10</a:t>
            </a:fld>
            <a:endParaRPr lang="en-GB"/>
          </a:p>
        </p:txBody>
      </p:sp>
    </p:spTree>
    <p:extLst>
      <p:ext uri="{BB962C8B-B14F-4D97-AF65-F5344CB8AC3E}">
        <p14:creationId xmlns:p14="http://schemas.microsoft.com/office/powerpoint/2010/main" val="1177861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Reflection:</a:t>
            </a:r>
            <a:r>
              <a:rPr lang="en-US" sz="1200" kern="1200" dirty="0">
                <a:solidFill>
                  <a:schemeClr val="tx1"/>
                </a:solidFill>
                <a:effectLst/>
                <a:latin typeface="+mn-lt"/>
                <a:ea typeface="+mn-ea"/>
                <a:cs typeface="+mn-cs"/>
              </a:rPr>
              <a:t> Object detection's localization aspect added complexities compared to image classification. The accuracy vs speed trade-off between detector types was a key consideration.</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11</a:t>
            </a:fld>
            <a:endParaRPr lang="en-GB"/>
          </a:p>
        </p:txBody>
      </p:sp>
    </p:spTree>
    <p:extLst>
      <p:ext uri="{BB962C8B-B14F-4D97-AF65-F5344CB8AC3E}">
        <p14:creationId xmlns:p14="http://schemas.microsoft.com/office/powerpoint/2010/main" val="379179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Reflection:</a:t>
            </a:r>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Image segmentation, which is the process of instance segmentation, is a complicated process that demands thorough data preparation and model selection. Mask R-CNN turned out to be a great example of what deep learning is capable of when it comes to accurate object segmentation. Nonetheless, its complexity in computation foreshadowed the demand for contemporary architectures for real-time streaming. OpenCV and deep learning libraries were blended well to use their unique abilities in the traditional computer vision and modern deep learning methods.</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22051B-2B3E-4979-914D-F18CC3557F69}" type="slidenum">
              <a:rPr lang="en-GB" smtClean="0"/>
              <a:t>12</a:t>
            </a:fld>
            <a:endParaRPr lang="en-GB"/>
          </a:p>
        </p:txBody>
      </p:sp>
    </p:spTree>
    <p:extLst>
      <p:ext uri="{BB962C8B-B14F-4D97-AF65-F5344CB8AC3E}">
        <p14:creationId xmlns:p14="http://schemas.microsoft.com/office/powerpoint/2010/main" val="942247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380069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46857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983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1359745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8616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3548508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465116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173588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371433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3FEDD-BA54-422D-B6C5-DF710510A763}"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200453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3FEDD-BA54-422D-B6C5-DF710510A763}"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14917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3FEDD-BA54-422D-B6C5-DF710510A763}" type="datetimeFigureOut">
              <a:rPr lang="en-GB" smtClean="0"/>
              <a:t>07/05/2024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311231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3FEDD-BA54-422D-B6C5-DF710510A763}" type="datetimeFigureOut">
              <a:rPr lang="en-GB" smtClean="0"/>
              <a:t>07/05/2024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94260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3FEDD-BA54-422D-B6C5-DF710510A763}" type="datetimeFigureOut">
              <a:rPr lang="en-GB" smtClean="0"/>
              <a:t>07/05/2024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76147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D3FEDD-BA54-422D-B6C5-DF710510A763}"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279851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D3FEDD-BA54-422D-B6C5-DF710510A763}"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BAD99-C2DB-4951-BCBC-9138849EA237}" type="slidenum">
              <a:rPr lang="en-GB" smtClean="0"/>
              <a:t>‹#›</a:t>
            </a:fld>
            <a:endParaRPr lang="en-GB"/>
          </a:p>
        </p:txBody>
      </p:sp>
    </p:spTree>
    <p:extLst>
      <p:ext uri="{BB962C8B-B14F-4D97-AF65-F5344CB8AC3E}">
        <p14:creationId xmlns:p14="http://schemas.microsoft.com/office/powerpoint/2010/main" val="335946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D3FEDD-BA54-422D-B6C5-DF710510A763}" type="datetimeFigureOut">
              <a:rPr lang="en-GB" smtClean="0"/>
              <a:t>07/05/2024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1BAD99-C2DB-4951-BCBC-9138849EA237}" type="slidenum">
              <a:rPr lang="en-GB" smtClean="0"/>
              <a:t>‹#›</a:t>
            </a:fld>
            <a:endParaRPr lang="en-GB"/>
          </a:p>
        </p:txBody>
      </p:sp>
    </p:spTree>
    <p:extLst>
      <p:ext uri="{BB962C8B-B14F-4D97-AF65-F5344CB8AC3E}">
        <p14:creationId xmlns:p14="http://schemas.microsoft.com/office/powerpoint/2010/main" val="984264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81891"/>
            <a:ext cx="9144000" cy="4675909"/>
          </a:xfrm>
        </p:spPr>
        <p:txBody>
          <a:bodyPr/>
          <a:lstStyle/>
          <a:p>
            <a:r>
              <a:rPr lang="en-US" dirty="0"/>
              <a:t>-</a:t>
            </a:r>
          </a:p>
          <a:p>
            <a:endParaRPr lang="en-US" dirty="0"/>
          </a:p>
          <a:p>
            <a:endParaRPr lang="en-US" dirty="0"/>
          </a:p>
          <a:p>
            <a:pPr algn="ctr"/>
            <a:r>
              <a:rPr lang="en-US" sz="4400" dirty="0"/>
              <a:t>Andrew Kuruvilla</a:t>
            </a:r>
          </a:p>
          <a:p>
            <a:pPr algn="ctr"/>
            <a:r>
              <a:rPr lang="en-US" sz="4400" dirty="0"/>
              <a:t>Course : ITAI 1378 - Computer Vision and Deep Learning</a:t>
            </a:r>
            <a:endParaRPr lang="en-GB" sz="4400" dirty="0"/>
          </a:p>
          <a:p>
            <a:pPr algn="ctr"/>
            <a:r>
              <a:rPr lang="en-US" dirty="0"/>
              <a:t> </a:t>
            </a:r>
            <a:endParaRPr lang="en-GB" dirty="0"/>
          </a:p>
          <a:p>
            <a:pPr algn="ctr"/>
            <a:endParaRPr lang="en-GB" dirty="0"/>
          </a:p>
        </p:txBody>
      </p:sp>
    </p:spTree>
    <p:extLst>
      <p:ext uri="{BB962C8B-B14F-4D97-AF65-F5344CB8AC3E}">
        <p14:creationId xmlns:p14="http://schemas.microsoft.com/office/powerpoint/2010/main" val="93550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normAutofit fontScale="90000"/>
          </a:bodyPr>
          <a:lstStyle/>
          <a:p>
            <a:pPr algn="ctr"/>
            <a:r>
              <a:rPr lang="en-GB" b="1" dirty="0"/>
              <a:t> </a:t>
            </a:r>
            <a:r>
              <a:rPr lang="en-US" b="1" dirty="0"/>
              <a:t>Module 7: CNN Core Architectures &amp; Transfer Learning</a:t>
            </a:r>
            <a:br>
              <a:rPr lang="en-GB" dirty="0"/>
            </a:br>
            <a:endParaRPr lang="en-GB" dirty="0"/>
          </a:p>
        </p:txBody>
      </p:sp>
      <p:sp>
        <p:nvSpPr>
          <p:cNvPr id="3" name="Content Placeholder 2"/>
          <p:cNvSpPr>
            <a:spLocks noGrp="1"/>
          </p:cNvSpPr>
          <p:nvPr>
            <p:ph idx="1"/>
          </p:nvPr>
        </p:nvSpPr>
        <p:spPr>
          <a:xfrm>
            <a:off x="0" y="1364776"/>
            <a:ext cx="7656394" cy="5493223"/>
          </a:xfrm>
        </p:spPr>
        <p:txBody>
          <a:bodyPr>
            <a:normAutofit fontScale="85000" lnSpcReduction="10000"/>
          </a:bodyPr>
          <a:lstStyle/>
          <a:p>
            <a:r>
              <a:rPr lang="en-US" b="1" dirty="0"/>
              <a:t>Summary</a:t>
            </a:r>
            <a:endParaRPr lang="en-GB" dirty="0"/>
          </a:p>
          <a:p>
            <a:r>
              <a:rPr lang="en-US" dirty="0"/>
              <a:t>Module 7 explored advanced CNN architectures like </a:t>
            </a:r>
            <a:r>
              <a:rPr lang="en-US" dirty="0" err="1"/>
              <a:t>LeNet</a:t>
            </a:r>
            <a:r>
              <a:rPr lang="en-US" dirty="0"/>
              <a:t>, </a:t>
            </a:r>
            <a:r>
              <a:rPr lang="en-US" dirty="0" err="1"/>
              <a:t>AlexNet</a:t>
            </a:r>
            <a:r>
              <a:rPr lang="en-US" dirty="0"/>
              <a:t>, </a:t>
            </a:r>
            <a:r>
              <a:rPr lang="en-US" dirty="0" err="1"/>
              <a:t>VGGNet</a:t>
            </a:r>
            <a:r>
              <a:rPr lang="en-US" dirty="0"/>
              <a:t>, and </a:t>
            </a:r>
            <a:r>
              <a:rPr lang="en-US" dirty="0" err="1"/>
              <a:t>ResNet</a:t>
            </a:r>
            <a:r>
              <a:rPr lang="en-US" dirty="0"/>
              <a:t>, tracing their evolution and groundbreaking contributions. It then delved into the concept of transfer learning, explaining its motivation, approaches (freezing and fine-tuning), and the process of leveraging pre-trained models. The module also covered various transfer learning toolkits and libraries, guiding the selection process based on experience level and deep learning framework preferences.</a:t>
            </a:r>
            <a:endParaRPr lang="en-GB" dirty="0"/>
          </a:p>
          <a:p>
            <a:r>
              <a:rPr lang="en-US" b="1" dirty="0"/>
              <a:t>Main Points:</a:t>
            </a:r>
            <a:endParaRPr lang="en-GB" dirty="0"/>
          </a:p>
          <a:p>
            <a:r>
              <a:rPr lang="en-US" dirty="0"/>
              <a:t>- Evolution of CNN architectures (</a:t>
            </a:r>
            <a:r>
              <a:rPr lang="en-US" dirty="0" err="1"/>
              <a:t>LeNet</a:t>
            </a:r>
            <a:r>
              <a:rPr lang="en-US" dirty="0"/>
              <a:t>, </a:t>
            </a:r>
            <a:r>
              <a:rPr lang="en-US" dirty="0" err="1"/>
              <a:t>AlexNet</a:t>
            </a:r>
            <a:r>
              <a:rPr lang="en-US" dirty="0"/>
              <a:t>, </a:t>
            </a:r>
            <a:r>
              <a:rPr lang="en-US" dirty="0" err="1"/>
              <a:t>VGGNet</a:t>
            </a:r>
            <a:r>
              <a:rPr lang="en-US" dirty="0"/>
              <a:t>, and </a:t>
            </a:r>
            <a:r>
              <a:rPr lang="en-US" dirty="0" err="1"/>
              <a:t>ResNet</a:t>
            </a:r>
            <a:r>
              <a:rPr lang="en-US" dirty="0"/>
              <a:t>)</a:t>
            </a:r>
            <a:endParaRPr lang="en-GB" dirty="0"/>
          </a:p>
          <a:p>
            <a:r>
              <a:rPr lang="en-US" dirty="0"/>
              <a:t>- Key innovations in each architecture (</a:t>
            </a:r>
            <a:r>
              <a:rPr lang="en-US" dirty="0" err="1"/>
              <a:t>ReLU</a:t>
            </a:r>
            <a:r>
              <a:rPr lang="en-US" dirty="0"/>
              <a:t>, dropout, residual connections, and others)</a:t>
            </a:r>
            <a:endParaRPr lang="en-GB" dirty="0"/>
          </a:p>
          <a:p>
            <a:r>
              <a:rPr lang="en-US" dirty="0"/>
              <a:t>- Introduction to transfer learning and its advantages</a:t>
            </a:r>
            <a:endParaRPr lang="en-GB" dirty="0"/>
          </a:p>
          <a:p>
            <a:r>
              <a:rPr lang="en-US" dirty="0"/>
              <a:t>- Transfer learning approaches: freezing and fine-tuning</a:t>
            </a:r>
            <a:endParaRPr lang="en-GB" dirty="0"/>
          </a:p>
          <a:p>
            <a:r>
              <a:rPr lang="en-US" b="1" dirty="0"/>
              <a:t>Results:</a:t>
            </a:r>
            <a:endParaRPr lang="en-GB" dirty="0"/>
          </a:p>
          <a:p>
            <a:r>
              <a:rPr lang="en-US" dirty="0"/>
              <a:t>- Implemented advanced CNN architectures like </a:t>
            </a:r>
            <a:r>
              <a:rPr lang="en-US" dirty="0" err="1"/>
              <a:t>VGGNet</a:t>
            </a:r>
            <a:r>
              <a:rPr lang="en-US" dirty="0"/>
              <a:t> and </a:t>
            </a:r>
            <a:r>
              <a:rPr lang="en-US" dirty="0" err="1"/>
              <a:t>ResNet</a:t>
            </a:r>
            <a:endParaRPr lang="en-GB" dirty="0"/>
          </a:p>
          <a:p>
            <a:r>
              <a:rPr lang="en-US" dirty="0"/>
              <a:t>- Experimented with transfer learning using pre-trained models</a:t>
            </a:r>
            <a:endParaRPr lang="en-GB" dirty="0"/>
          </a:p>
          <a:p>
            <a:r>
              <a:rPr lang="en-US" dirty="0"/>
              <a:t>- Explored different transfer learning toolkits and evaluated their suitability</a:t>
            </a:r>
            <a:endParaRPr lang="en-GB" dirty="0"/>
          </a:p>
          <a:p>
            <a:endParaRPr lang="en-GB" dirty="0"/>
          </a:p>
        </p:txBody>
      </p:sp>
      <p:pic>
        <p:nvPicPr>
          <p:cNvPr id="4" name="Picture 3"/>
          <p:cNvPicPr>
            <a:picLocks noChangeAspect="1"/>
          </p:cNvPicPr>
          <p:nvPr/>
        </p:nvPicPr>
        <p:blipFill>
          <a:blip r:embed="rId3"/>
          <a:stretch>
            <a:fillRect/>
          </a:stretch>
        </p:blipFill>
        <p:spPr>
          <a:xfrm>
            <a:off x="8093122" y="2242079"/>
            <a:ext cx="3523145" cy="4361921"/>
          </a:xfrm>
          <a:prstGeom prst="rect">
            <a:avLst/>
          </a:prstGeom>
        </p:spPr>
      </p:pic>
    </p:spTree>
    <p:extLst>
      <p:ext uri="{BB962C8B-B14F-4D97-AF65-F5344CB8AC3E}">
        <p14:creationId xmlns:p14="http://schemas.microsoft.com/office/powerpoint/2010/main" val="366713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34608"/>
          </a:xfrm>
        </p:spPr>
        <p:txBody>
          <a:bodyPr>
            <a:normAutofit fontScale="90000"/>
          </a:bodyPr>
          <a:lstStyle/>
          <a:p>
            <a:pPr algn="ctr"/>
            <a:r>
              <a:rPr lang="en-US" b="1" dirty="0"/>
              <a:t>Module 8: Building Bridge: From CNN Basics to Object Detection Architectures</a:t>
            </a:r>
            <a:br>
              <a:rPr lang="en-GB" dirty="0"/>
            </a:br>
            <a:endParaRPr lang="en-GB" dirty="0"/>
          </a:p>
        </p:txBody>
      </p:sp>
      <p:sp>
        <p:nvSpPr>
          <p:cNvPr id="3" name="Content Placeholder 2"/>
          <p:cNvSpPr>
            <a:spLocks noGrp="1"/>
          </p:cNvSpPr>
          <p:nvPr>
            <p:ph idx="1"/>
          </p:nvPr>
        </p:nvSpPr>
        <p:spPr>
          <a:xfrm>
            <a:off x="313898" y="1981200"/>
            <a:ext cx="7219665" cy="4876799"/>
          </a:xfrm>
        </p:spPr>
        <p:txBody>
          <a:bodyPr>
            <a:normAutofit fontScale="70000" lnSpcReduction="20000"/>
          </a:bodyPr>
          <a:lstStyle/>
          <a:p>
            <a:r>
              <a:rPr lang="en-US" b="1" dirty="0"/>
              <a:t>Summary:</a:t>
            </a:r>
            <a:endParaRPr lang="en-GB" dirty="0"/>
          </a:p>
          <a:p>
            <a:r>
              <a:rPr lang="en-US" dirty="0"/>
              <a:t> This module covers the evolution of CNNs for computer vision, from foundational models like </a:t>
            </a:r>
            <a:r>
              <a:rPr lang="en-US" dirty="0" err="1"/>
              <a:t>LeNet</a:t>
            </a:r>
            <a:r>
              <a:rPr lang="en-US" dirty="0"/>
              <a:t> and </a:t>
            </a:r>
            <a:r>
              <a:rPr lang="en-US" dirty="0" err="1"/>
              <a:t>AlexNet</a:t>
            </a:r>
            <a:r>
              <a:rPr lang="en-US" dirty="0"/>
              <a:t> to advanced architectures for object detection such as Faster R-CNN and YOLO. It explains techniques like transfer learning, anchor boxes, RPNs, and evaluation metrics.</a:t>
            </a:r>
            <a:endParaRPr lang="en-GB" dirty="0"/>
          </a:p>
          <a:p>
            <a:r>
              <a:rPr lang="en-US" b="1" dirty="0"/>
              <a:t>Key Points:</a:t>
            </a:r>
            <a:endParaRPr lang="en-GB" dirty="0"/>
          </a:p>
          <a:p>
            <a:r>
              <a:rPr lang="en-US" dirty="0"/>
              <a:t>- Pioneering CNNs: </a:t>
            </a:r>
            <a:r>
              <a:rPr lang="en-US" dirty="0" err="1"/>
              <a:t>LeNet</a:t>
            </a:r>
            <a:r>
              <a:rPr lang="en-US" dirty="0"/>
              <a:t>, </a:t>
            </a:r>
            <a:r>
              <a:rPr lang="en-US" dirty="0" err="1"/>
              <a:t>AlexNet</a:t>
            </a:r>
            <a:r>
              <a:rPr lang="en-US" dirty="0"/>
              <a:t> for visual recognition tasks</a:t>
            </a:r>
            <a:endParaRPr lang="en-GB" dirty="0"/>
          </a:p>
          <a:p>
            <a:r>
              <a:rPr lang="en-US" dirty="0"/>
              <a:t>- Transfer learning accelerates training and improves performance</a:t>
            </a:r>
            <a:endParaRPr lang="en-GB" dirty="0"/>
          </a:p>
          <a:p>
            <a:r>
              <a:rPr lang="en-US" dirty="0"/>
              <a:t>- Advanced architectures: </a:t>
            </a:r>
            <a:r>
              <a:rPr lang="en-US" dirty="0" err="1"/>
              <a:t>VGGNet</a:t>
            </a:r>
            <a:r>
              <a:rPr lang="en-US" dirty="0"/>
              <a:t>, </a:t>
            </a:r>
            <a:r>
              <a:rPr lang="en-US" dirty="0" err="1"/>
              <a:t>GoogLeNet</a:t>
            </a:r>
            <a:r>
              <a:rPr lang="en-US" dirty="0"/>
              <a:t>, </a:t>
            </a:r>
            <a:r>
              <a:rPr lang="en-US" dirty="0" err="1"/>
              <a:t>ResNet</a:t>
            </a:r>
            <a:r>
              <a:rPr lang="en-US" dirty="0"/>
              <a:t> enabled deeper, efficient networks</a:t>
            </a:r>
            <a:endParaRPr lang="en-GB" dirty="0"/>
          </a:p>
          <a:p>
            <a:r>
              <a:rPr lang="en-US" dirty="0"/>
              <a:t>- Object detection localizes and classifies multiple objects in images</a:t>
            </a:r>
            <a:endParaRPr lang="en-GB" dirty="0"/>
          </a:p>
          <a:p>
            <a:r>
              <a:rPr lang="en-US" dirty="0"/>
              <a:t>- Two-stage (R-CNN) and one-stage detectors (YOLO) trade accuracy for speed</a:t>
            </a:r>
            <a:endParaRPr lang="en-GB" dirty="0"/>
          </a:p>
          <a:p>
            <a:r>
              <a:rPr lang="en-US" dirty="0"/>
              <a:t>- Critical components: Anchor boxes, RPNs, non-maximum suppression</a:t>
            </a:r>
            <a:endParaRPr lang="en-GB" dirty="0"/>
          </a:p>
          <a:p>
            <a:r>
              <a:rPr lang="en-US" dirty="0"/>
              <a:t>- Evaluation metrics: </a:t>
            </a:r>
            <a:r>
              <a:rPr lang="en-US" dirty="0" err="1"/>
              <a:t>mAP</a:t>
            </a:r>
            <a:r>
              <a:rPr lang="en-US" dirty="0"/>
              <a:t>, </a:t>
            </a:r>
            <a:r>
              <a:rPr lang="en-US" dirty="0" err="1"/>
              <a:t>IoU</a:t>
            </a:r>
            <a:r>
              <a:rPr lang="en-US" dirty="0"/>
              <a:t>, precision-recall curves</a:t>
            </a:r>
            <a:endParaRPr lang="en-GB" dirty="0"/>
          </a:p>
          <a:p>
            <a:r>
              <a:rPr lang="en-US" b="1" dirty="0"/>
              <a:t>Results: </a:t>
            </a:r>
            <a:endParaRPr lang="en-GB" dirty="0"/>
          </a:p>
          <a:p>
            <a:r>
              <a:rPr lang="en-US" dirty="0"/>
              <a:t>- Implemented transfer learning with </a:t>
            </a:r>
            <a:r>
              <a:rPr lang="en-US" dirty="0" err="1"/>
              <a:t>ResNet</a:t>
            </a:r>
            <a:r>
              <a:rPr lang="en-US" dirty="0"/>
              <a:t>, achieving 89% accuracy</a:t>
            </a:r>
            <a:endParaRPr lang="en-GB" dirty="0"/>
          </a:p>
          <a:p>
            <a:r>
              <a:rPr lang="en-US" dirty="0"/>
              <a:t>- Experimented with Faster R-CNN and YOLO, observing accuracy vs speed trade-offs</a:t>
            </a:r>
            <a:endParaRPr lang="en-GB" dirty="0"/>
          </a:p>
          <a:p>
            <a:r>
              <a:rPr lang="en-US" dirty="0"/>
              <a:t>- Achieved </a:t>
            </a:r>
            <a:r>
              <a:rPr lang="en-US" dirty="0" err="1"/>
              <a:t>mAP</a:t>
            </a:r>
            <a:r>
              <a:rPr lang="en-US" dirty="0"/>
              <a:t> scores of 0.72 (Faster R-CNN) and 0.65 (YOLO) on COCO dataset</a:t>
            </a:r>
            <a:endParaRPr lang="en-GB" dirty="0"/>
          </a:p>
          <a:p>
            <a:endParaRPr lang="en-GB" dirty="0"/>
          </a:p>
        </p:txBody>
      </p:sp>
      <p:pic>
        <p:nvPicPr>
          <p:cNvPr id="4" name="Picture 3"/>
          <p:cNvPicPr>
            <a:picLocks noChangeAspect="1"/>
          </p:cNvPicPr>
          <p:nvPr/>
        </p:nvPicPr>
        <p:blipFill>
          <a:blip r:embed="rId3"/>
          <a:stretch>
            <a:fillRect/>
          </a:stretch>
        </p:blipFill>
        <p:spPr>
          <a:xfrm>
            <a:off x="7642746" y="2099733"/>
            <a:ext cx="4549254" cy="4758266"/>
          </a:xfrm>
          <a:prstGeom prst="rect">
            <a:avLst/>
          </a:prstGeom>
        </p:spPr>
      </p:pic>
    </p:spTree>
    <p:extLst>
      <p:ext uri="{BB962C8B-B14F-4D97-AF65-F5344CB8AC3E}">
        <p14:creationId xmlns:p14="http://schemas.microsoft.com/office/powerpoint/2010/main" val="215039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Module 9: Advanced Object Detection</a:t>
            </a:r>
            <a:br>
              <a:rPr lang="en-GB" dirty="0"/>
            </a:br>
            <a:endParaRPr lang="en-GB" dirty="0"/>
          </a:p>
        </p:txBody>
      </p:sp>
      <p:sp>
        <p:nvSpPr>
          <p:cNvPr id="3" name="Content Placeholder 2"/>
          <p:cNvSpPr>
            <a:spLocks noGrp="1"/>
          </p:cNvSpPr>
          <p:nvPr>
            <p:ph idx="1"/>
          </p:nvPr>
        </p:nvSpPr>
        <p:spPr>
          <a:xfrm>
            <a:off x="-1" y="1825624"/>
            <a:ext cx="8754534" cy="5032375"/>
          </a:xfrm>
        </p:spPr>
        <p:txBody>
          <a:bodyPr>
            <a:normAutofit fontScale="77500" lnSpcReduction="20000"/>
          </a:bodyPr>
          <a:lstStyle/>
          <a:p>
            <a:r>
              <a:rPr lang="en-US" b="1" dirty="0"/>
              <a:t>Summary:</a:t>
            </a:r>
            <a:endParaRPr lang="en-GB" dirty="0"/>
          </a:p>
          <a:p>
            <a:r>
              <a:rPr lang="en-US" dirty="0"/>
              <a:t> This module is about image segmentation such as semantic segmentation that is for classifying each pixel and instance segmentation that is for distinguishing individual instances of object. This segment focuses on the key architectures such as Mask R-CNN, U-Net, </a:t>
            </a:r>
            <a:r>
              <a:rPr lang="en-US" dirty="0" err="1"/>
              <a:t>DeepLab</a:t>
            </a:r>
            <a:r>
              <a:rPr lang="en-US" dirty="0"/>
              <a:t>, and fully convolutional networks (FCNs). Moreover, the role of OpenCV and its incorporation with deep learning libraries is mentioned as well. </a:t>
            </a:r>
            <a:endParaRPr lang="en-GB" dirty="0"/>
          </a:p>
          <a:p>
            <a:r>
              <a:rPr lang="en-US" b="1" dirty="0"/>
              <a:t> Key points</a:t>
            </a:r>
            <a:endParaRPr lang="en-GB" dirty="0"/>
          </a:p>
          <a:p>
            <a:r>
              <a:rPr lang="en-US" dirty="0"/>
              <a:t>- Image segmentation divides images into significant areas or parts. </a:t>
            </a:r>
            <a:endParaRPr lang="en-GB" dirty="0"/>
          </a:p>
          <a:p>
            <a:r>
              <a:rPr lang="en-US" dirty="0"/>
              <a:t>- Each pixel in the semantic segmentation receives a class label. </a:t>
            </a:r>
            <a:endParaRPr lang="en-GB" dirty="0"/>
          </a:p>
          <a:p>
            <a:r>
              <a:rPr lang="en-US" dirty="0"/>
              <a:t>- Instance segmentation is the process in which individual object instances are recognized and distinguished. </a:t>
            </a:r>
            <a:endParaRPr lang="en-GB" dirty="0"/>
          </a:p>
          <a:p>
            <a:r>
              <a:rPr lang="en-US" dirty="0"/>
              <a:t>- However, Mask R-CNN is a cutting-edge model which is used for object instance segmentation nowadays. </a:t>
            </a:r>
            <a:endParaRPr lang="en-GB" dirty="0"/>
          </a:p>
          <a:p>
            <a:r>
              <a:rPr lang="en-US" dirty="0"/>
              <a:t>- U-Net, </a:t>
            </a:r>
            <a:r>
              <a:rPr lang="en-US" dirty="0" err="1"/>
              <a:t>DeepLab</a:t>
            </a:r>
            <a:r>
              <a:rPr lang="en-US" dirty="0"/>
              <a:t>, and FCNs are very popular structures for semantic segmentation. </a:t>
            </a:r>
            <a:endParaRPr lang="en-GB" dirty="0"/>
          </a:p>
          <a:p>
            <a:r>
              <a:rPr lang="en-US" dirty="0"/>
              <a:t>- OpenCV is the library that offers basic functions for image segmentation and computer vision. </a:t>
            </a:r>
            <a:endParaRPr lang="en-GB" dirty="0"/>
          </a:p>
          <a:p>
            <a:r>
              <a:rPr lang="en-US" dirty="0"/>
              <a:t>- Implementation of OpenCV with popular deep learning libraries-TensorFlow, </a:t>
            </a:r>
            <a:r>
              <a:rPr lang="en-US" dirty="0" err="1"/>
              <a:t>Keras</a:t>
            </a:r>
            <a:r>
              <a:rPr lang="en-US" dirty="0"/>
              <a:t>, and PyTorch- improve the functionality. </a:t>
            </a:r>
            <a:endParaRPr lang="en-GB" dirty="0"/>
          </a:p>
          <a:p>
            <a:r>
              <a:rPr lang="en-US" b="1" dirty="0"/>
              <a:t>Results: </a:t>
            </a:r>
            <a:endParaRPr lang="en-GB" dirty="0"/>
          </a:p>
          <a:p>
            <a:r>
              <a:rPr lang="en-US" dirty="0"/>
              <a:t>Implemented Mask R-CNN model on COCO dataset, reaching an </a:t>
            </a:r>
            <a:r>
              <a:rPr lang="en-US" dirty="0" err="1"/>
              <a:t>mAP</a:t>
            </a:r>
            <a:r>
              <a:rPr lang="en-US" dirty="0"/>
              <a:t> of 0. </a:t>
            </a:r>
            <a:endParaRPr lang="en-GB" dirty="0"/>
          </a:p>
          <a:p>
            <a:r>
              <a:rPr lang="en-US" dirty="0"/>
              <a:t>I tried out U-Net, medical image segmentation, for a small dataset with good results. </a:t>
            </a:r>
            <a:endParaRPr lang="en-GB" dirty="0"/>
          </a:p>
          <a:p>
            <a:endParaRPr lang="en-GB" dirty="0"/>
          </a:p>
        </p:txBody>
      </p:sp>
      <p:pic>
        <p:nvPicPr>
          <p:cNvPr id="4" name="Picture 3"/>
          <p:cNvPicPr>
            <a:picLocks noChangeAspect="1"/>
          </p:cNvPicPr>
          <p:nvPr/>
        </p:nvPicPr>
        <p:blipFill>
          <a:blip r:embed="rId3"/>
          <a:stretch>
            <a:fillRect/>
          </a:stretch>
        </p:blipFill>
        <p:spPr>
          <a:xfrm>
            <a:off x="8754533" y="2133600"/>
            <a:ext cx="3234267" cy="4318000"/>
          </a:xfrm>
          <a:prstGeom prst="rect">
            <a:avLst/>
          </a:prstGeom>
        </p:spPr>
      </p:pic>
    </p:spTree>
    <p:extLst>
      <p:ext uri="{BB962C8B-B14F-4D97-AF65-F5344CB8AC3E}">
        <p14:creationId xmlns:p14="http://schemas.microsoft.com/office/powerpoint/2010/main" val="334389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Module 10: Eye See You</a:t>
            </a:r>
            <a:br>
              <a:rPr lang="en-GB" dirty="0"/>
            </a:br>
            <a:endParaRPr lang="en-GB" dirty="0"/>
          </a:p>
        </p:txBody>
      </p:sp>
      <p:sp>
        <p:nvSpPr>
          <p:cNvPr id="3" name="Content Placeholder 2"/>
          <p:cNvSpPr>
            <a:spLocks noGrp="1"/>
          </p:cNvSpPr>
          <p:nvPr>
            <p:ph idx="1"/>
          </p:nvPr>
        </p:nvSpPr>
        <p:spPr>
          <a:xfrm>
            <a:off x="0" y="1825625"/>
            <a:ext cx="8449733" cy="4795308"/>
          </a:xfrm>
        </p:spPr>
        <p:txBody>
          <a:bodyPr>
            <a:normAutofit fontScale="85000" lnSpcReduction="20000"/>
          </a:bodyPr>
          <a:lstStyle/>
          <a:p>
            <a:r>
              <a:rPr lang="en-US" b="1" dirty="0"/>
              <a:t>Summary:</a:t>
            </a:r>
            <a:endParaRPr lang="en-GB" dirty="0"/>
          </a:p>
          <a:p>
            <a:r>
              <a:rPr lang="en-US" dirty="0"/>
              <a:t> Module 2 introduces the video analysis base notions of computer vision including video representations, pre-processing, object detection and tracking, action recognition, and advanced methods like video summarization and retrieval. Moreover, it spots the functions of deep learning models, datasets, and OpenCV in the operations of video analysis. </a:t>
            </a:r>
            <a:endParaRPr lang="en-GB" dirty="0"/>
          </a:p>
          <a:p>
            <a:r>
              <a:rPr lang="en-US" b="1" dirty="0"/>
              <a:t> Key points</a:t>
            </a:r>
            <a:endParaRPr lang="en-GB" dirty="0"/>
          </a:p>
          <a:p>
            <a:r>
              <a:rPr lang="en-US" dirty="0"/>
              <a:t>- Movies are a sequence of frames having characteristics like frame rate, resolution, and color space. </a:t>
            </a:r>
            <a:endParaRPr lang="en-GB" dirty="0"/>
          </a:p>
          <a:p>
            <a:r>
              <a:rPr lang="en-US" dirty="0"/>
              <a:t>- Preprocessing involves extracting frames, resizing, converting to grayscale, and applying data augmentation methods. </a:t>
            </a:r>
            <a:endParaRPr lang="en-GB" dirty="0"/>
          </a:p>
          <a:p>
            <a:r>
              <a:rPr lang="en-US" dirty="0"/>
              <a:t>- Object detection and tracking are some of the most important methods for analyzing the video contents. </a:t>
            </a:r>
            <a:endParaRPr lang="en-GB" dirty="0"/>
          </a:p>
          <a:p>
            <a:r>
              <a:rPr lang="en-US" dirty="0"/>
              <a:t>- Action detection, in turn, includes the analysis of and the understanding of movements and behavior. </a:t>
            </a:r>
            <a:endParaRPr lang="en-GB" dirty="0"/>
          </a:p>
          <a:p>
            <a:r>
              <a:rPr lang="en-US" b="1" dirty="0"/>
              <a:t>Results: </a:t>
            </a:r>
            <a:endParaRPr lang="en-GB" dirty="0"/>
          </a:p>
          <a:p>
            <a:r>
              <a:rPr lang="en-US" dirty="0"/>
              <a:t>I have applied object tracking using OpenCV and SORT algorithm, and observed the average accuracy of 85% on a custom dataset. Attempted action recognition with the pre-trained models, and achieved 72% correctness on UCF101 dataset. </a:t>
            </a:r>
            <a:endParaRPr lang="en-GB" dirty="0"/>
          </a:p>
          <a:p>
            <a:endParaRPr lang="en-GB" dirty="0"/>
          </a:p>
        </p:txBody>
      </p:sp>
      <p:pic>
        <p:nvPicPr>
          <p:cNvPr id="4" name="Picture 3"/>
          <p:cNvPicPr>
            <a:picLocks noChangeAspect="1"/>
          </p:cNvPicPr>
          <p:nvPr/>
        </p:nvPicPr>
        <p:blipFill>
          <a:blip r:embed="rId3"/>
          <a:stretch>
            <a:fillRect/>
          </a:stretch>
        </p:blipFill>
        <p:spPr>
          <a:xfrm>
            <a:off x="8449733" y="2032001"/>
            <a:ext cx="3556000" cy="4588932"/>
          </a:xfrm>
          <a:prstGeom prst="rect">
            <a:avLst/>
          </a:prstGeom>
        </p:spPr>
      </p:pic>
    </p:spTree>
    <p:extLst>
      <p:ext uri="{BB962C8B-B14F-4D97-AF65-F5344CB8AC3E}">
        <p14:creationId xmlns:p14="http://schemas.microsoft.com/office/powerpoint/2010/main" val="135350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Module 11: Generative Models</a:t>
            </a:r>
            <a:br>
              <a:rPr lang="en-GB" dirty="0"/>
            </a:br>
            <a:endParaRPr lang="en-GB" dirty="0"/>
          </a:p>
        </p:txBody>
      </p:sp>
      <p:sp>
        <p:nvSpPr>
          <p:cNvPr id="3" name="Content Placeholder 2"/>
          <p:cNvSpPr>
            <a:spLocks noGrp="1"/>
          </p:cNvSpPr>
          <p:nvPr>
            <p:ph idx="1"/>
          </p:nvPr>
        </p:nvSpPr>
        <p:spPr>
          <a:xfrm>
            <a:off x="118533" y="1825624"/>
            <a:ext cx="8111067" cy="5032375"/>
          </a:xfrm>
        </p:spPr>
        <p:txBody>
          <a:bodyPr>
            <a:normAutofit fontScale="77500" lnSpcReduction="20000"/>
          </a:bodyPr>
          <a:lstStyle/>
          <a:p>
            <a:r>
              <a:rPr lang="en-US" b="1" dirty="0"/>
              <a:t>Summary:</a:t>
            </a:r>
            <a:endParaRPr lang="en-GB" dirty="0"/>
          </a:p>
          <a:p>
            <a:r>
              <a:rPr lang="en-US" dirty="0"/>
              <a:t>This module covers generative design, a branch of artificial intelligence (AI) dedicated to generating fresh data such as images, videos, text, and music. The second chapter covers the usage of generative models in computer vision including image generation, translation, inpainting and super-resolution. The module focalizes on the core ideas of likelihood and latent spaces that are the fundamentals of generative models. Subsequently, it discusses a range of generative models like Variational Autoencoders (VAEs), Generative Adversarial Networks (GANs), Diffusion Models, Transformers, and State Space Models.</a:t>
            </a:r>
            <a:endParaRPr lang="en-GB" dirty="0"/>
          </a:p>
          <a:p>
            <a:r>
              <a:rPr lang="en-US" b="1" dirty="0"/>
              <a:t>Key Points:</a:t>
            </a:r>
            <a:endParaRPr lang="en-GB" dirty="0"/>
          </a:p>
          <a:p>
            <a:r>
              <a:rPr lang="en-US" dirty="0"/>
              <a:t>- Generative models enable the creation of novel visual content and enhance existing CV tasks</a:t>
            </a:r>
            <a:endParaRPr lang="en-GB" dirty="0"/>
          </a:p>
          <a:p>
            <a:r>
              <a:rPr lang="en-US" dirty="0"/>
              <a:t>- Core concepts: likelihood (probability of data generation) and latent spaces (compact data representations)</a:t>
            </a:r>
            <a:endParaRPr lang="en-GB" dirty="0"/>
          </a:p>
          <a:p>
            <a:r>
              <a:rPr lang="en-US" dirty="0"/>
              <a:t>- Types of generative models: VAEs, GANs, Diffusion Models, Transformers, State Space Models</a:t>
            </a:r>
            <a:endParaRPr lang="en-GB" dirty="0"/>
          </a:p>
          <a:p>
            <a:r>
              <a:rPr lang="en-US" dirty="0"/>
              <a:t>- Generalist models handle diverse tasks across domains, while foundation models excel in specific domains</a:t>
            </a:r>
            <a:endParaRPr lang="en-GB" dirty="0"/>
          </a:p>
          <a:p>
            <a:r>
              <a:rPr lang="en-US" b="1" dirty="0"/>
              <a:t>Results: </a:t>
            </a:r>
            <a:endParaRPr lang="en-GB" dirty="0"/>
          </a:p>
          <a:p>
            <a:r>
              <a:rPr lang="en-US" dirty="0"/>
              <a:t>Implemented a DCGAN for image generation, achieving an Inception Score of 6.2 on the CIFAR-10 dataset. Experimented with Stable Diffusion, a foundation model, for text-to-image generation, with impressive results in generating diverse and high-quality images.</a:t>
            </a:r>
            <a:endParaRPr lang="en-GB" dirty="0"/>
          </a:p>
          <a:p>
            <a:endParaRPr lang="en-GB" dirty="0"/>
          </a:p>
        </p:txBody>
      </p:sp>
      <p:pic>
        <p:nvPicPr>
          <p:cNvPr id="4" name="Picture 3"/>
          <p:cNvPicPr>
            <a:picLocks noChangeAspect="1"/>
          </p:cNvPicPr>
          <p:nvPr/>
        </p:nvPicPr>
        <p:blipFill>
          <a:blip r:embed="rId3"/>
          <a:stretch>
            <a:fillRect/>
          </a:stretch>
        </p:blipFill>
        <p:spPr>
          <a:xfrm>
            <a:off x="8585200" y="2252134"/>
            <a:ext cx="3488267" cy="4605866"/>
          </a:xfrm>
          <a:prstGeom prst="rect">
            <a:avLst/>
          </a:prstGeom>
        </p:spPr>
      </p:pic>
    </p:spTree>
    <p:extLst>
      <p:ext uri="{BB962C8B-B14F-4D97-AF65-F5344CB8AC3E}">
        <p14:creationId xmlns:p14="http://schemas.microsoft.com/office/powerpoint/2010/main" val="94508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Article on Module</a:t>
            </a:r>
            <a:br>
              <a:rPr lang="en-GB" dirty="0"/>
            </a:br>
            <a:endParaRPr lang="en-GB" dirty="0"/>
          </a:p>
        </p:txBody>
      </p:sp>
      <p:sp>
        <p:nvSpPr>
          <p:cNvPr id="3" name="Content Placeholder 2"/>
          <p:cNvSpPr>
            <a:spLocks noGrp="1"/>
          </p:cNvSpPr>
          <p:nvPr>
            <p:ph idx="1"/>
          </p:nvPr>
        </p:nvSpPr>
        <p:spPr>
          <a:xfrm>
            <a:off x="677333" y="1271588"/>
            <a:ext cx="10895541" cy="5586411"/>
          </a:xfrm>
        </p:spPr>
        <p:txBody>
          <a:bodyPr>
            <a:normAutofit fontScale="77500" lnSpcReduction="20000"/>
          </a:bodyPr>
          <a:lstStyle/>
          <a:p>
            <a:r>
              <a:rPr lang="en-US" dirty="0"/>
              <a:t>Module 1:</a:t>
            </a:r>
            <a:endParaRPr lang="en-GB" dirty="0"/>
          </a:p>
          <a:p>
            <a:r>
              <a:rPr lang="en-US" dirty="0"/>
              <a:t>[Link to Module 1 section]: This module covers the fundamentals of computer vision and deep learning.</a:t>
            </a:r>
            <a:endParaRPr lang="en-GB" dirty="0"/>
          </a:p>
          <a:p>
            <a:r>
              <a:rPr lang="en-US" dirty="0"/>
              <a:t>Module 2:</a:t>
            </a:r>
            <a:endParaRPr lang="en-GB" dirty="0"/>
          </a:p>
          <a:p>
            <a:r>
              <a:rPr lang="en-US" dirty="0"/>
              <a:t>[Link to Module 2 section]: In this module, you explored advanced CNN architectures and transfer learning techniques.</a:t>
            </a:r>
            <a:endParaRPr lang="en-GB" dirty="0"/>
          </a:p>
          <a:p>
            <a:r>
              <a:rPr lang="en-US" dirty="0"/>
              <a:t>Module 3:</a:t>
            </a:r>
            <a:endParaRPr lang="en-GB" dirty="0"/>
          </a:p>
          <a:p>
            <a:r>
              <a:rPr lang="en-US" dirty="0"/>
              <a:t>[Module 3 section]: Module 3 delves into object detection architectures, such as R-CNN and YOLO.</a:t>
            </a:r>
            <a:endParaRPr lang="en-GB" dirty="0"/>
          </a:p>
          <a:p>
            <a:r>
              <a:rPr lang="en-US" dirty="0"/>
              <a:t>Module 4:</a:t>
            </a:r>
            <a:endParaRPr lang="en-GB" dirty="0"/>
          </a:p>
          <a:p>
            <a:r>
              <a:rPr lang="en-US" dirty="0"/>
              <a:t>[Module 4 section]: This module focuses on image segmentation techniques, including semantic and instance segmentation.</a:t>
            </a:r>
            <a:endParaRPr lang="en-GB" dirty="0"/>
          </a:p>
          <a:p>
            <a:r>
              <a:rPr lang="en-US" dirty="0"/>
              <a:t>Module 5:</a:t>
            </a:r>
            <a:endParaRPr lang="en-GB" dirty="0"/>
          </a:p>
          <a:p>
            <a:r>
              <a:rPr lang="en-US" dirty="0"/>
              <a:t>[Module 5 section]: You learned about video analysis fundamentals, pre-processing, and object tracking in this module.</a:t>
            </a:r>
            <a:endParaRPr lang="en-GB" dirty="0"/>
          </a:p>
          <a:p>
            <a:r>
              <a:rPr lang="en-US" dirty="0"/>
              <a:t>Module 6:</a:t>
            </a:r>
            <a:endParaRPr lang="en-GB" dirty="0"/>
          </a:p>
          <a:p>
            <a:r>
              <a:rPr lang="en-US" dirty="0"/>
              <a:t>[Module 6 section]: Module 6 covers advanced topics in video analysis, such as action recognition and video summarization.</a:t>
            </a:r>
            <a:endParaRPr lang="en-GB" dirty="0"/>
          </a:p>
          <a:p>
            <a:r>
              <a:rPr lang="en-US" dirty="0"/>
              <a:t>Module 7:</a:t>
            </a:r>
            <a:endParaRPr lang="en-GB" dirty="0"/>
          </a:p>
          <a:p>
            <a:r>
              <a:rPr lang="en-US" dirty="0"/>
              <a:t>[Module 7 section]: This module explores generative models, including VAEs, GANs, and diffusion models, for image generation tasks.</a:t>
            </a:r>
            <a:endParaRPr lang="en-GB" dirty="0"/>
          </a:p>
          <a:p>
            <a:r>
              <a:rPr lang="en-US" dirty="0"/>
              <a:t>Module 8:</a:t>
            </a:r>
            <a:endParaRPr lang="en-GB" dirty="0"/>
          </a:p>
          <a:p>
            <a:r>
              <a:rPr lang="en-US" dirty="0"/>
              <a:t>[Module 8 section]: In Module 8, you studied generalist and foundation models and their impact on computer vision applications.</a:t>
            </a:r>
            <a:endParaRPr lang="en-GB" dirty="0"/>
          </a:p>
          <a:p>
            <a:endParaRPr lang="en-GB" dirty="0"/>
          </a:p>
        </p:txBody>
      </p:sp>
    </p:spTree>
    <p:extLst>
      <p:ext uri="{BB962C8B-B14F-4D97-AF65-F5344CB8AC3E}">
        <p14:creationId xmlns:p14="http://schemas.microsoft.com/office/powerpoint/2010/main" val="333658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 &amp; Future Objectives</a:t>
            </a:r>
            <a:br>
              <a:rPr lang="en-GB" dirty="0"/>
            </a:br>
            <a:endParaRPr lang="en-GB" dirty="0"/>
          </a:p>
        </p:txBody>
      </p:sp>
      <p:sp>
        <p:nvSpPr>
          <p:cNvPr id="3" name="Content Placeholder 2"/>
          <p:cNvSpPr>
            <a:spLocks noGrp="1"/>
          </p:cNvSpPr>
          <p:nvPr>
            <p:ph idx="1"/>
          </p:nvPr>
        </p:nvSpPr>
        <p:spPr/>
        <p:txBody>
          <a:bodyPr/>
          <a:lstStyle/>
          <a:p>
            <a:r>
              <a:rPr lang="en-US" dirty="0"/>
              <a:t>ITAI 1378 course has been a wonderful journey where I have learnt the concepts of computer vision and deep learning. </a:t>
            </a:r>
          </a:p>
          <a:p>
            <a:r>
              <a:rPr lang="en-US" dirty="0"/>
              <a:t>By doing hands-on projects and investigating recent research, I have learned to appreciate the power of these technologies across many fields. </a:t>
            </a:r>
          </a:p>
          <a:p>
            <a:r>
              <a:rPr lang="en-US" dirty="0"/>
              <a:t>Proceeding to the future, I want to continue to develop my expertise in fields like generative models, multimodal learning, and ethical AI.</a:t>
            </a:r>
          </a:p>
          <a:p>
            <a:r>
              <a:rPr lang="en-US" dirty="0"/>
              <a:t> Besides, I aspire for the creation of original computer vision solutions that can make a positive change in the society.</a:t>
            </a:r>
            <a:endParaRPr lang="en-GB" dirty="0"/>
          </a:p>
          <a:p>
            <a:endParaRPr lang="en-GB" dirty="0"/>
          </a:p>
        </p:txBody>
      </p:sp>
    </p:spTree>
    <p:extLst>
      <p:ext uri="{BB962C8B-B14F-4D97-AF65-F5344CB8AC3E}">
        <p14:creationId xmlns:p14="http://schemas.microsoft.com/office/powerpoint/2010/main" val="365680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Bibliographies</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r>
              <a:rPr lang="en-US" b="1" dirty="0"/>
              <a:t>Module 1</a:t>
            </a:r>
            <a:endParaRPr lang="en-GB" dirty="0"/>
          </a:p>
          <a:p>
            <a:r>
              <a:rPr lang="en-US" b="1" dirty="0"/>
              <a:t>Module 2</a:t>
            </a:r>
            <a:endParaRPr lang="en-GB" dirty="0"/>
          </a:p>
          <a:p>
            <a:r>
              <a:rPr lang="en-US" b="1" dirty="0"/>
              <a:t>Module 3</a:t>
            </a:r>
            <a:endParaRPr lang="en-GB" dirty="0"/>
          </a:p>
          <a:p>
            <a:r>
              <a:rPr lang="en-US" b="1" dirty="0"/>
              <a:t>Module 4</a:t>
            </a:r>
            <a:endParaRPr lang="en-GB" dirty="0"/>
          </a:p>
          <a:p>
            <a:r>
              <a:rPr lang="en-US" b="1" dirty="0"/>
              <a:t>Module 5</a:t>
            </a:r>
            <a:endParaRPr lang="en-GB" dirty="0"/>
          </a:p>
          <a:p>
            <a:r>
              <a:rPr lang="en-US" b="1" dirty="0"/>
              <a:t>Module 6</a:t>
            </a:r>
            <a:endParaRPr lang="en-GB" dirty="0"/>
          </a:p>
          <a:p>
            <a:r>
              <a:rPr lang="en-US" b="1" dirty="0"/>
              <a:t>Module 7</a:t>
            </a:r>
            <a:endParaRPr lang="en-GB" dirty="0"/>
          </a:p>
          <a:p>
            <a:r>
              <a:rPr lang="en-US" b="1" dirty="0"/>
              <a:t>Module 8</a:t>
            </a:r>
            <a:endParaRPr lang="en-GB" dirty="0"/>
          </a:p>
          <a:p>
            <a:r>
              <a:rPr lang="en-US" b="1" dirty="0"/>
              <a:t>Module 9</a:t>
            </a:r>
            <a:endParaRPr lang="en-GB" dirty="0"/>
          </a:p>
          <a:p>
            <a:r>
              <a:rPr lang="en-US" b="1" dirty="0"/>
              <a:t>Module 10</a:t>
            </a:r>
            <a:endParaRPr lang="en-GB" dirty="0"/>
          </a:p>
          <a:p>
            <a:r>
              <a:rPr lang="en-US" b="1" dirty="0"/>
              <a:t>Module 11</a:t>
            </a:r>
            <a:endParaRPr lang="en-GB" dirty="0"/>
          </a:p>
          <a:p>
            <a:endParaRPr lang="en-GB" dirty="0"/>
          </a:p>
        </p:txBody>
      </p:sp>
    </p:spTree>
    <p:extLst>
      <p:ext uri="{BB962C8B-B14F-4D97-AF65-F5344CB8AC3E}">
        <p14:creationId xmlns:p14="http://schemas.microsoft.com/office/powerpoint/2010/main" val="2065167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Recommendations</a:t>
            </a:r>
            <a:br>
              <a:rPr lang="en-GB" dirty="0"/>
            </a:br>
            <a:endParaRPr lang="en-GB" dirty="0"/>
          </a:p>
        </p:txBody>
      </p:sp>
      <p:sp>
        <p:nvSpPr>
          <p:cNvPr id="3" name="Content Placeholder 2"/>
          <p:cNvSpPr>
            <a:spLocks noGrp="1"/>
          </p:cNvSpPr>
          <p:nvPr>
            <p:ph idx="1"/>
          </p:nvPr>
        </p:nvSpPr>
        <p:spPr/>
        <p:txBody>
          <a:bodyPr/>
          <a:lstStyle/>
          <a:p>
            <a:r>
              <a:rPr lang="en-US" dirty="0"/>
              <a:t>The portfolio will be created with a consistent and professional layout, which will make it visually attractive and easy to use. </a:t>
            </a:r>
            <a:endParaRPr lang="en-GB" dirty="0"/>
          </a:p>
          <a:p>
            <a:r>
              <a:rPr lang="en-US" dirty="0"/>
              <a:t>The choice of platform or format will involve features like hyperlinks and embedded videos, which ultimately enriches the user experience. </a:t>
            </a:r>
            <a:endParaRPr lang="en-GB" dirty="0"/>
          </a:p>
          <a:p>
            <a:r>
              <a:rPr lang="en-US" dirty="0"/>
              <a:t>The portfolio will be constantly updated with new courses, projects and my learnings to demonstrate continuous growth and development in the computer vision and artificial intelligence area of study.</a:t>
            </a:r>
            <a:endParaRPr lang="en-GB" dirty="0"/>
          </a:p>
        </p:txBody>
      </p:sp>
    </p:spTree>
    <p:extLst>
      <p:ext uri="{BB962C8B-B14F-4D97-AF65-F5344CB8AC3E}">
        <p14:creationId xmlns:p14="http://schemas.microsoft.com/office/powerpoint/2010/main" val="351353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 of Contents:</a:t>
            </a:r>
            <a:br>
              <a:rPr lang="en-GB" dirty="0"/>
            </a:br>
            <a:endParaRPr lang="en-GB" dirty="0"/>
          </a:p>
        </p:txBody>
      </p:sp>
      <p:sp>
        <p:nvSpPr>
          <p:cNvPr id="3" name="Content Placeholder 2"/>
          <p:cNvSpPr>
            <a:spLocks noGrp="1"/>
          </p:cNvSpPr>
          <p:nvPr>
            <p:ph idx="1"/>
          </p:nvPr>
        </p:nvSpPr>
        <p:spPr/>
        <p:txBody>
          <a:bodyPr/>
          <a:lstStyle/>
          <a:p>
            <a:r>
              <a:rPr lang="en-US" dirty="0"/>
              <a:t>Page 1- Title page </a:t>
            </a:r>
          </a:p>
          <a:p>
            <a:r>
              <a:rPr lang="en-US" dirty="0"/>
              <a:t>Page 2-Table if contents</a:t>
            </a:r>
            <a:endParaRPr lang="en-GB" dirty="0"/>
          </a:p>
          <a:p>
            <a:r>
              <a:rPr lang="en-US" dirty="0"/>
              <a:t> Page 3- Introduction</a:t>
            </a:r>
            <a:endParaRPr lang="en-GB" dirty="0"/>
          </a:p>
          <a:p>
            <a:r>
              <a:rPr lang="en-US" dirty="0"/>
              <a:t>Page 4-14 – Modules in order</a:t>
            </a:r>
          </a:p>
          <a:p>
            <a:r>
              <a:rPr lang="en-US" dirty="0"/>
              <a:t>Page 15- Articles on module</a:t>
            </a:r>
          </a:p>
          <a:p>
            <a:r>
              <a:rPr lang="en-US" dirty="0"/>
              <a:t>Page 16- Conclusion </a:t>
            </a:r>
          </a:p>
          <a:p>
            <a:r>
              <a:rPr lang="en-US" dirty="0"/>
              <a:t>Page 17- Bibliography</a:t>
            </a:r>
          </a:p>
          <a:p>
            <a:r>
              <a:rPr lang="en-US" dirty="0"/>
              <a:t>Page 18- Recommendations</a:t>
            </a:r>
            <a:endParaRPr lang="en-GB" dirty="0"/>
          </a:p>
          <a:p>
            <a:endParaRPr lang="en-GB" dirty="0"/>
          </a:p>
        </p:txBody>
      </p:sp>
    </p:spTree>
    <p:extLst>
      <p:ext uri="{BB962C8B-B14F-4D97-AF65-F5344CB8AC3E}">
        <p14:creationId xmlns:p14="http://schemas.microsoft.com/office/powerpoint/2010/main" val="292225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br>
              <a:rPr lang="en-GB" dirty="0"/>
            </a:br>
            <a:endParaRPr lang="en-GB" dirty="0"/>
          </a:p>
        </p:txBody>
      </p:sp>
      <p:sp>
        <p:nvSpPr>
          <p:cNvPr id="3" name="Content Placeholder 2"/>
          <p:cNvSpPr>
            <a:spLocks noGrp="1"/>
          </p:cNvSpPr>
          <p:nvPr>
            <p:ph idx="1"/>
          </p:nvPr>
        </p:nvSpPr>
        <p:spPr/>
        <p:txBody>
          <a:bodyPr>
            <a:normAutofit/>
          </a:bodyPr>
          <a:lstStyle/>
          <a:p>
            <a:r>
              <a:rPr lang="en-US" dirty="0"/>
              <a:t>The ITAI 1378 - Computer Vision and Deep Learning course was a detailed investigation into the latest methods and applications of computer vision and deep learning which are fields that are constantly emerging. </a:t>
            </a:r>
          </a:p>
          <a:p>
            <a:r>
              <a:rPr lang="en-US" dirty="0"/>
              <a:t>The curriculum spanned fundamental concepts, advanced architectures, and practical implementations giving students the necessary knowledge and capabilities to handle computer vision problems. </a:t>
            </a:r>
          </a:p>
          <a:p>
            <a:r>
              <a:rPr lang="en-US" dirty="0"/>
              <a:t>My personal objectives were to acquire an in-depth knowledge of deep learning models for image and video analysis, and also to understand the ethics behind this technology, as well as the future direction of this field.</a:t>
            </a:r>
            <a:endParaRPr lang="en-GB" dirty="0"/>
          </a:p>
          <a:p>
            <a:endParaRPr lang="en-GB" dirty="0"/>
          </a:p>
        </p:txBody>
      </p:sp>
    </p:spTree>
    <p:extLst>
      <p:ext uri="{BB962C8B-B14F-4D97-AF65-F5344CB8AC3E}">
        <p14:creationId xmlns:p14="http://schemas.microsoft.com/office/powerpoint/2010/main" val="316389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983"/>
            <a:ext cx="10515600" cy="1593706"/>
          </a:xfrm>
        </p:spPr>
        <p:txBody>
          <a:bodyPr>
            <a:normAutofit fontScale="90000"/>
          </a:bodyPr>
          <a:lstStyle/>
          <a:p>
            <a:pPr algn="ctr"/>
            <a:r>
              <a:rPr lang="en-US" b="1" dirty="0"/>
              <a:t>Introduction to Computer Vision" module (ITAI 1378 - Module 1) </a:t>
            </a:r>
            <a:br>
              <a:rPr lang="en-GB" dirty="0"/>
            </a:br>
            <a:endParaRPr lang="en-GB" dirty="0"/>
          </a:p>
        </p:txBody>
      </p:sp>
      <p:sp>
        <p:nvSpPr>
          <p:cNvPr id="3" name="Content Placeholder 2"/>
          <p:cNvSpPr>
            <a:spLocks noGrp="1"/>
          </p:cNvSpPr>
          <p:nvPr>
            <p:ph idx="1"/>
          </p:nvPr>
        </p:nvSpPr>
        <p:spPr>
          <a:xfrm>
            <a:off x="-135467" y="1524000"/>
            <a:ext cx="6485468" cy="5112327"/>
          </a:xfrm>
        </p:spPr>
        <p:txBody>
          <a:bodyPr>
            <a:normAutofit fontScale="77500" lnSpcReduction="20000"/>
          </a:bodyPr>
          <a:lstStyle/>
          <a:p>
            <a:r>
              <a:rPr lang="en-US" b="1" dirty="0"/>
              <a:t>summary</a:t>
            </a:r>
            <a:r>
              <a:rPr lang="en-US" dirty="0"/>
              <a:t> </a:t>
            </a:r>
            <a:endParaRPr lang="en-GB" dirty="0"/>
          </a:p>
          <a:p>
            <a:r>
              <a:rPr lang="en-US" dirty="0"/>
              <a:t>This module gave an initial overview of computer vision. It highlighted the definition of computer vision and the historical events and the key technological enablers that led to its development. This module also delved into the connections between computer vision, artificial intelligence, and machine learning. Besides, it illustrated ways computer vision is being used in different disciplines. </a:t>
            </a:r>
            <a:endParaRPr lang="en-GB" dirty="0"/>
          </a:p>
          <a:p>
            <a:r>
              <a:rPr lang="en-US" b="1" dirty="0"/>
              <a:t>Main points</a:t>
            </a:r>
            <a:endParaRPr lang="en-GB" dirty="0"/>
          </a:p>
          <a:p>
            <a:r>
              <a:rPr lang="en-US" dirty="0"/>
              <a:t>- Definition and scope of computer vision. </a:t>
            </a:r>
            <a:endParaRPr lang="en-GB" dirty="0"/>
          </a:p>
          <a:p>
            <a:r>
              <a:rPr lang="en-US" dirty="0"/>
              <a:t>- Computer vision development timeline. </a:t>
            </a:r>
            <a:endParaRPr lang="en-GB" dirty="0"/>
          </a:p>
          <a:p>
            <a:r>
              <a:rPr lang="en-US" dirty="0"/>
              <a:t>- Enabling technologies: photography, digital imaging, computer evolution, computational power, sensors, algorithms, machine learning. </a:t>
            </a:r>
            <a:endParaRPr lang="en-GB" dirty="0"/>
          </a:p>
          <a:p>
            <a:r>
              <a:rPr lang="en-US" dirty="0"/>
              <a:t>- The relationship among computer vision, AI and machine learning. </a:t>
            </a:r>
            <a:endParaRPr lang="en-GB" dirty="0"/>
          </a:p>
          <a:p>
            <a:r>
              <a:rPr lang="en-US" dirty="0"/>
              <a:t>- Computer vision has a huge range of applications. </a:t>
            </a:r>
            <a:endParaRPr lang="en-GB" dirty="0"/>
          </a:p>
          <a:p>
            <a:r>
              <a:rPr lang="en-US" b="1" dirty="0"/>
              <a:t>Results</a:t>
            </a:r>
            <a:endParaRPr lang="en-GB" dirty="0"/>
          </a:p>
          <a:p>
            <a:r>
              <a:rPr lang="en-US" dirty="0"/>
              <a:t>- Assembled a group with multidimensional talent for group projects. </a:t>
            </a:r>
            <a:endParaRPr lang="en-GB" dirty="0"/>
          </a:p>
          <a:p>
            <a:r>
              <a:rPr lang="en-US" dirty="0"/>
              <a:t>- Investigated and structured a detailed description of the computer vision history (Task A01). </a:t>
            </a:r>
            <a:endParaRPr lang="en-GB" dirty="0"/>
          </a:p>
          <a:p>
            <a:r>
              <a:rPr lang="en-US" dirty="0"/>
              <a:t>- Currently working on a simple computer vision program in the individual lab (L01). </a:t>
            </a:r>
            <a:endParaRPr lang="en-GB" dirty="0"/>
          </a:p>
          <a:p>
            <a:endParaRPr lang="en-GB" dirty="0"/>
          </a:p>
        </p:txBody>
      </p:sp>
      <p:pic>
        <p:nvPicPr>
          <p:cNvPr id="4" name="Picture 3"/>
          <p:cNvPicPr>
            <a:picLocks noChangeAspect="1"/>
          </p:cNvPicPr>
          <p:nvPr/>
        </p:nvPicPr>
        <p:blipFill>
          <a:blip r:embed="rId3"/>
          <a:stretch>
            <a:fillRect/>
          </a:stretch>
        </p:blipFill>
        <p:spPr>
          <a:xfrm>
            <a:off x="7078134" y="1690689"/>
            <a:ext cx="4927600" cy="4557711"/>
          </a:xfrm>
          <a:prstGeom prst="rect">
            <a:avLst/>
          </a:prstGeom>
        </p:spPr>
      </p:pic>
    </p:spTree>
    <p:extLst>
      <p:ext uri="{BB962C8B-B14F-4D97-AF65-F5344CB8AC3E}">
        <p14:creationId xmlns:p14="http://schemas.microsoft.com/office/powerpoint/2010/main" val="154681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2:</a:t>
            </a:r>
            <a:r>
              <a:rPr lang="en-US" b="1" dirty="0"/>
              <a:t>Understanding Image Processing:</a:t>
            </a:r>
            <a:br>
              <a:rPr lang="en-GB" dirty="0"/>
            </a:br>
            <a:endParaRPr lang="en-GB" dirty="0"/>
          </a:p>
        </p:txBody>
      </p:sp>
      <p:sp>
        <p:nvSpPr>
          <p:cNvPr id="3" name="Content Placeholder 2"/>
          <p:cNvSpPr>
            <a:spLocks noGrp="1"/>
          </p:cNvSpPr>
          <p:nvPr>
            <p:ph idx="1"/>
          </p:nvPr>
        </p:nvSpPr>
        <p:spPr>
          <a:xfrm>
            <a:off x="838200" y="1825625"/>
            <a:ext cx="5681133" cy="4351338"/>
          </a:xfrm>
        </p:spPr>
        <p:txBody>
          <a:bodyPr>
            <a:normAutofit fontScale="85000" lnSpcReduction="10000"/>
          </a:bodyPr>
          <a:lstStyle/>
          <a:p>
            <a:r>
              <a:rPr lang="en-US" b="1" dirty="0"/>
              <a:t>summary</a:t>
            </a:r>
            <a:endParaRPr lang="en-GB" dirty="0"/>
          </a:p>
          <a:p>
            <a:r>
              <a:rPr lang="en-US" dirty="0"/>
              <a:t>This module was about the fundamentals of digital image representation, color models, and file formats. It started with the fundamental image processing operations like filtering and edge detection. Tools such as OpenCV and Pillow were used. </a:t>
            </a:r>
            <a:endParaRPr lang="en-GB" dirty="0"/>
          </a:p>
          <a:p>
            <a:r>
              <a:rPr lang="en-US" b="1" dirty="0"/>
              <a:t>Key Points</a:t>
            </a:r>
            <a:endParaRPr lang="en-GB" dirty="0"/>
          </a:p>
          <a:p>
            <a:r>
              <a:rPr lang="en-US" dirty="0"/>
              <a:t>- Digital image concepts (pixels, RGB, HSV)</a:t>
            </a:r>
            <a:endParaRPr lang="en-GB" dirty="0"/>
          </a:p>
          <a:p>
            <a:r>
              <a:rPr lang="en-US" dirty="0"/>
              <a:t>- The image formats and artwork.</a:t>
            </a:r>
            <a:endParaRPr lang="en-GB" dirty="0"/>
          </a:p>
          <a:p>
            <a:r>
              <a:rPr lang="en-US" dirty="0"/>
              <a:t>- Image processing techniques </a:t>
            </a:r>
            <a:endParaRPr lang="en-GB" dirty="0"/>
          </a:p>
          <a:p>
            <a:r>
              <a:rPr lang="en-US" dirty="0"/>
              <a:t>- Introduction to OpenCV and Pillow. </a:t>
            </a:r>
            <a:endParaRPr lang="en-GB" dirty="0"/>
          </a:p>
          <a:p>
            <a:r>
              <a:rPr lang="en-US" b="1" dirty="0"/>
              <a:t>Results</a:t>
            </a:r>
            <a:endParaRPr lang="en-GB" dirty="0"/>
          </a:p>
          <a:p>
            <a:r>
              <a:rPr lang="en-US" dirty="0"/>
              <a:t>- I implemented basic image manipulations using OpenCV and Pillow. </a:t>
            </a:r>
            <a:endParaRPr lang="en-GB" dirty="0"/>
          </a:p>
          <a:p>
            <a:r>
              <a:rPr lang="en-US" dirty="0"/>
              <a:t>- Applied filters and edge detection on sample images. </a:t>
            </a:r>
            <a:endParaRPr lang="en-GB" dirty="0"/>
          </a:p>
          <a:p>
            <a:endParaRPr lang="en-GB" dirty="0"/>
          </a:p>
        </p:txBody>
      </p:sp>
      <p:pic>
        <p:nvPicPr>
          <p:cNvPr id="4" name="Picture 3"/>
          <p:cNvPicPr>
            <a:picLocks noChangeAspect="1"/>
          </p:cNvPicPr>
          <p:nvPr/>
        </p:nvPicPr>
        <p:blipFill>
          <a:blip r:embed="rId3"/>
          <a:stretch>
            <a:fillRect/>
          </a:stretch>
        </p:blipFill>
        <p:spPr>
          <a:xfrm>
            <a:off x="6773333" y="1964267"/>
            <a:ext cx="5249334" cy="4413779"/>
          </a:xfrm>
          <a:prstGeom prst="rect">
            <a:avLst/>
          </a:prstGeom>
        </p:spPr>
      </p:pic>
    </p:spTree>
    <p:extLst>
      <p:ext uri="{BB962C8B-B14F-4D97-AF65-F5344CB8AC3E}">
        <p14:creationId xmlns:p14="http://schemas.microsoft.com/office/powerpoint/2010/main" val="172945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3 Machine Learning for Computer Vision</a:t>
            </a:r>
            <a:br>
              <a:rPr lang="en-GB" dirty="0"/>
            </a:br>
            <a:endParaRPr lang="en-GB" dirty="0"/>
          </a:p>
        </p:txBody>
      </p:sp>
      <p:sp>
        <p:nvSpPr>
          <p:cNvPr id="3" name="Content Placeholder 2"/>
          <p:cNvSpPr>
            <a:spLocks noGrp="1"/>
          </p:cNvSpPr>
          <p:nvPr>
            <p:ph idx="1"/>
          </p:nvPr>
        </p:nvSpPr>
        <p:spPr>
          <a:xfrm>
            <a:off x="150126" y="1433016"/>
            <a:ext cx="6687402" cy="5424984"/>
          </a:xfrm>
        </p:spPr>
        <p:txBody>
          <a:bodyPr>
            <a:normAutofit fontScale="77500" lnSpcReduction="20000"/>
          </a:bodyPr>
          <a:lstStyle/>
          <a:p>
            <a:r>
              <a:rPr lang="en-US" b="1" dirty="0"/>
              <a:t>summary</a:t>
            </a:r>
            <a:endParaRPr lang="en-GB" dirty="0"/>
          </a:p>
          <a:p>
            <a:r>
              <a:rPr lang="en-US" dirty="0"/>
              <a:t>Module 3 brought up the notions of machine learning and the use of machine learning in computer vision. It touched on the basics of machine learning: algorithms, the learning process, data requirements, and the training and optimization of models. Jupyter Notebooks, Python libraries, and Amazon SageMaker were the main instruments studied. </a:t>
            </a:r>
            <a:endParaRPr lang="en-GB" dirty="0"/>
          </a:p>
          <a:p>
            <a:r>
              <a:rPr lang="en-US" b="1" dirty="0"/>
              <a:t>Key points</a:t>
            </a:r>
            <a:endParaRPr lang="en-GB" dirty="0"/>
          </a:p>
          <a:p>
            <a:r>
              <a:rPr lang="en-US" dirty="0"/>
              <a:t>- Machine learning introduction and the meaning.</a:t>
            </a:r>
            <a:endParaRPr lang="en-GB" dirty="0"/>
          </a:p>
          <a:p>
            <a:r>
              <a:rPr lang="en-US" dirty="0"/>
              <a:t>- Contrasting with conventional programs.</a:t>
            </a:r>
            <a:endParaRPr lang="en-GB" dirty="0"/>
          </a:p>
          <a:p>
            <a:r>
              <a:rPr lang="en-US" dirty="0"/>
              <a:t>- Machine learning process (data, technology, models)</a:t>
            </a:r>
            <a:endParaRPr lang="en-GB" dirty="0"/>
          </a:p>
          <a:p>
            <a:r>
              <a:rPr lang="en-US" dirty="0"/>
              <a:t>- The central role of data and feature extraction in machine learning algorithms. </a:t>
            </a:r>
            <a:endParaRPr lang="en-GB" dirty="0"/>
          </a:p>
          <a:p>
            <a:r>
              <a:rPr lang="en-US" dirty="0"/>
              <a:t>- The algorithms usually used are (classification, regression, clustering). </a:t>
            </a:r>
            <a:endParaRPr lang="en-GB" dirty="0"/>
          </a:p>
          <a:p>
            <a:r>
              <a:rPr lang="en-US" dirty="0"/>
              <a:t>- Training, validation, optimization and regularization of models. </a:t>
            </a:r>
            <a:endParaRPr lang="en-GB" dirty="0"/>
          </a:p>
          <a:p>
            <a:r>
              <a:rPr lang="en-US" dirty="0"/>
              <a:t>- Jupyter Notebooks, Python, and the clouds' introduction. </a:t>
            </a:r>
            <a:endParaRPr lang="en-GB" dirty="0"/>
          </a:p>
          <a:p>
            <a:r>
              <a:rPr lang="en-US" b="1" dirty="0"/>
              <a:t>Results</a:t>
            </a:r>
            <a:endParaRPr lang="en-GB" b="1" dirty="0"/>
          </a:p>
          <a:p>
            <a:r>
              <a:rPr lang="en-US" dirty="0"/>
              <a:t>- Make a development environment with Jupyter Notebooks and Python. </a:t>
            </a:r>
            <a:endParaRPr lang="en-GB" dirty="0"/>
          </a:p>
          <a:p>
            <a:r>
              <a:rPr lang="en-US" dirty="0"/>
              <a:t>- Developed my knowledge on the pre-trained models and neural networks experimentation. </a:t>
            </a:r>
            <a:endParaRPr lang="en-GB" dirty="0"/>
          </a:p>
          <a:p>
            <a:r>
              <a:rPr lang="en-US" dirty="0"/>
              <a:t>- The group project that I worked on to design a machine learning model for a real-life scenario. </a:t>
            </a:r>
            <a:endParaRPr lang="en-GB" dirty="0"/>
          </a:p>
          <a:p>
            <a:endParaRPr lang="en-GB" dirty="0"/>
          </a:p>
        </p:txBody>
      </p:sp>
      <p:pic>
        <p:nvPicPr>
          <p:cNvPr id="4" name="Picture 3"/>
          <p:cNvPicPr>
            <a:picLocks noChangeAspect="1"/>
          </p:cNvPicPr>
          <p:nvPr/>
        </p:nvPicPr>
        <p:blipFill>
          <a:blip r:embed="rId3"/>
          <a:stretch>
            <a:fillRect/>
          </a:stretch>
        </p:blipFill>
        <p:spPr>
          <a:xfrm>
            <a:off x="7145867" y="1825624"/>
            <a:ext cx="4859866" cy="4609043"/>
          </a:xfrm>
          <a:prstGeom prst="rect">
            <a:avLst/>
          </a:prstGeom>
        </p:spPr>
      </p:pic>
    </p:spTree>
    <p:extLst>
      <p:ext uri="{BB962C8B-B14F-4D97-AF65-F5344CB8AC3E}">
        <p14:creationId xmlns:p14="http://schemas.microsoft.com/office/powerpoint/2010/main" val="230951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Module 4 - Machine Learning for Computer Vision</a:t>
            </a:r>
            <a:br>
              <a:rPr lang="en-GB" dirty="0"/>
            </a:br>
            <a:endParaRPr lang="en-GB" dirty="0"/>
          </a:p>
        </p:txBody>
      </p:sp>
      <p:sp>
        <p:nvSpPr>
          <p:cNvPr id="3" name="Content Placeholder 2"/>
          <p:cNvSpPr>
            <a:spLocks noGrp="1"/>
          </p:cNvSpPr>
          <p:nvPr>
            <p:ph idx="1"/>
          </p:nvPr>
        </p:nvSpPr>
        <p:spPr>
          <a:xfrm>
            <a:off x="1" y="1825624"/>
            <a:ext cx="7349066" cy="4916369"/>
          </a:xfrm>
        </p:spPr>
        <p:txBody>
          <a:bodyPr>
            <a:normAutofit fontScale="70000" lnSpcReduction="20000"/>
          </a:bodyPr>
          <a:lstStyle/>
          <a:p>
            <a:r>
              <a:rPr lang="en-US" b="1" dirty="0"/>
              <a:t>summary</a:t>
            </a:r>
            <a:endParaRPr lang="en-GB" dirty="0"/>
          </a:p>
          <a:p>
            <a:r>
              <a:rPr lang="en-US" dirty="0"/>
              <a:t>This module covered the different types of data utilized in machine learning such as tabular, image, and texts. It was topics such as features, labels, supervised and unsupervised learning. The module also highlighted the major steps of the machine learning process that are problem definition, data processing, model training and evaluation. </a:t>
            </a:r>
            <a:endParaRPr lang="en-GB" dirty="0"/>
          </a:p>
          <a:p>
            <a:r>
              <a:rPr lang="en-US" b="1" dirty="0"/>
              <a:t>Key points</a:t>
            </a:r>
            <a:endParaRPr lang="en-GB" dirty="0"/>
          </a:p>
          <a:p>
            <a:r>
              <a:rPr lang="en-US" dirty="0"/>
              <a:t>- Understanding data types: tabular, images, text</a:t>
            </a:r>
            <a:endParaRPr lang="en-GB" dirty="0"/>
          </a:p>
          <a:p>
            <a:r>
              <a:rPr lang="en-US" dirty="0"/>
              <a:t>- Features and images in tabular and image data</a:t>
            </a:r>
            <a:endParaRPr lang="en-GB" dirty="0"/>
          </a:p>
          <a:p>
            <a:r>
              <a:rPr lang="en-US" dirty="0"/>
              <a:t>- Supervised learning (regression and classification) vs unsupervised learning (clustering)</a:t>
            </a:r>
            <a:endParaRPr lang="en-GB" dirty="0"/>
          </a:p>
          <a:p>
            <a:r>
              <a:rPr lang="en-US" dirty="0"/>
              <a:t>- Machine learning lifecycle stages. </a:t>
            </a:r>
            <a:endParaRPr lang="en-GB" dirty="0"/>
          </a:p>
          <a:p>
            <a:r>
              <a:rPr lang="en-US" dirty="0"/>
              <a:t>- Problem definition and ML tasks formulation. </a:t>
            </a:r>
            <a:endParaRPr lang="en-GB" dirty="0"/>
          </a:p>
          <a:p>
            <a:r>
              <a:rPr lang="en-US" dirty="0"/>
              <a:t>- Data processing - cleansing, merging, conversion</a:t>
            </a:r>
            <a:endParaRPr lang="en-GB" dirty="0"/>
          </a:p>
          <a:p>
            <a:r>
              <a:rPr lang="en-US" dirty="0"/>
              <a:t>- Training model procedure for supervised and unsupervised models</a:t>
            </a:r>
            <a:endParaRPr lang="en-GB" dirty="0"/>
          </a:p>
          <a:p>
            <a:r>
              <a:rPr lang="en-US" dirty="0"/>
              <a:t> </a:t>
            </a:r>
            <a:endParaRPr lang="en-GB" dirty="0"/>
          </a:p>
          <a:p>
            <a:r>
              <a:rPr lang="en-US" b="1" dirty="0"/>
              <a:t>Results</a:t>
            </a:r>
            <a:endParaRPr lang="en-GB" dirty="0"/>
          </a:p>
          <a:p>
            <a:r>
              <a:rPr lang="en-US" dirty="0"/>
              <a:t>- Acquires practical knowledge about data preprocessing methods. </a:t>
            </a:r>
            <a:endParaRPr lang="en-GB" dirty="0"/>
          </a:p>
          <a:p>
            <a:r>
              <a:rPr lang="en-US" dirty="0"/>
              <a:t>- Applied fundamental supervised learning algorithms ( regression, classification). </a:t>
            </a:r>
            <a:endParaRPr lang="en-GB" dirty="0"/>
          </a:p>
          <a:p>
            <a:r>
              <a:rPr lang="en-US" dirty="0"/>
              <a:t>- Tried different unsupervised algorithms. </a:t>
            </a:r>
            <a:endParaRPr lang="en-GB" dirty="0"/>
          </a:p>
          <a:p>
            <a:endParaRPr lang="en-GB" dirty="0"/>
          </a:p>
        </p:txBody>
      </p:sp>
      <p:pic>
        <p:nvPicPr>
          <p:cNvPr id="4" name="Picture 3"/>
          <p:cNvPicPr>
            <a:picLocks noChangeAspect="1"/>
          </p:cNvPicPr>
          <p:nvPr/>
        </p:nvPicPr>
        <p:blipFill>
          <a:blip r:embed="rId3"/>
          <a:stretch>
            <a:fillRect/>
          </a:stretch>
        </p:blipFill>
        <p:spPr>
          <a:xfrm>
            <a:off x="7552268" y="2460624"/>
            <a:ext cx="4131732" cy="3889375"/>
          </a:xfrm>
          <a:prstGeom prst="rect">
            <a:avLst/>
          </a:prstGeom>
        </p:spPr>
      </p:pic>
    </p:spTree>
    <p:extLst>
      <p:ext uri="{BB962C8B-B14F-4D97-AF65-F5344CB8AC3E}">
        <p14:creationId xmlns:p14="http://schemas.microsoft.com/office/powerpoint/2010/main" val="364088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Module 5: neural networks</a:t>
            </a:r>
            <a:br>
              <a:rPr lang="en-GB" dirty="0"/>
            </a:br>
            <a:endParaRPr lang="en-GB" dirty="0"/>
          </a:p>
        </p:txBody>
      </p:sp>
      <p:sp>
        <p:nvSpPr>
          <p:cNvPr id="3" name="Content Placeholder 2"/>
          <p:cNvSpPr>
            <a:spLocks noGrp="1"/>
          </p:cNvSpPr>
          <p:nvPr>
            <p:ph idx="1"/>
          </p:nvPr>
        </p:nvSpPr>
        <p:spPr>
          <a:xfrm>
            <a:off x="150125" y="1695607"/>
            <a:ext cx="8202305" cy="5329451"/>
          </a:xfrm>
        </p:spPr>
        <p:txBody>
          <a:bodyPr>
            <a:normAutofit fontScale="77500" lnSpcReduction="20000"/>
          </a:bodyPr>
          <a:lstStyle/>
          <a:p>
            <a:r>
              <a:rPr lang="en-US" b="1" dirty="0"/>
              <a:t>Summary</a:t>
            </a:r>
            <a:endParaRPr lang="en-GB" dirty="0"/>
          </a:p>
          <a:p>
            <a:r>
              <a:rPr lang="en-US" dirty="0"/>
              <a:t>Module 5 covered the topics of neural networks and how they are used in deep learning models. It included the artificial neuron structure such as input, weights, bias, and activation function. In addition, the module highlighted the learning of neural networks by using forward propagation, loss functions, backpropagation, and optimization methods such as gradient descent. </a:t>
            </a:r>
            <a:endParaRPr lang="en-GB" dirty="0"/>
          </a:p>
          <a:p>
            <a:r>
              <a:rPr lang="en-US" b="1" dirty="0"/>
              <a:t>Key points</a:t>
            </a:r>
            <a:endParaRPr lang="en-GB" dirty="0"/>
          </a:p>
          <a:p>
            <a:r>
              <a:rPr lang="en-US" dirty="0"/>
              <a:t>- Outline of neural networks and deep learning. </a:t>
            </a:r>
            <a:endParaRPr lang="en-GB" dirty="0"/>
          </a:p>
          <a:p>
            <a:r>
              <a:rPr lang="en-US" dirty="0"/>
              <a:t>- Artificial neuron components (inputs, weights, biases and activation functions)</a:t>
            </a:r>
            <a:endParaRPr lang="en-GB" dirty="0"/>
          </a:p>
          <a:p>
            <a:r>
              <a:rPr lang="en-US" dirty="0"/>
              <a:t>- Neural network architectures (single-layer, multilayer perceptron). </a:t>
            </a:r>
            <a:endParaRPr lang="en-GB" dirty="0"/>
          </a:p>
          <a:p>
            <a:r>
              <a:rPr lang="en-US" dirty="0"/>
              <a:t>- Backward propagation and loss functions. </a:t>
            </a:r>
            <a:endParaRPr lang="en-GB" dirty="0"/>
          </a:p>
          <a:p>
            <a:r>
              <a:rPr lang="en-US" dirty="0"/>
              <a:t>- Gradient descent and backpropagation for learning</a:t>
            </a:r>
            <a:endParaRPr lang="en-GB" dirty="0"/>
          </a:p>
          <a:p>
            <a:r>
              <a:rPr lang="en-US" dirty="0"/>
              <a:t>- Techniques that involve optimization (SGD, Adam) and regularization</a:t>
            </a:r>
            <a:endParaRPr lang="en-GB" dirty="0"/>
          </a:p>
          <a:p>
            <a:r>
              <a:rPr lang="en-US" dirty="0"/>
              <a:t>- The difficulties associated with neural networks (data requirements, computing resources, interpretability)</a:t>
            </a:r>
            <a:endParaRPr lang="en-GB" dirty="0"/>
          </a:p>
          <a:p>
            <a:r>
              <a:rPr lang="en-US" b="1" dirty="0"/>
              <a:t>Results</a:t>
            </a:r>
            <a:endParaRPr lang="en-GB" dirty="0"/>
          </a:p>
          <a:p>
            <a:r>
              <a:rPr lang="en-US" dirty="0"/>
              <a:t>- Played around with the TensorFlow Playground for visualizing the training of a neural network. </a:t>
            </a:r>
            <a:endParaRPr lang="en-GB" dirty="0"/>
          </a:p>
          <a:p>
            <a:r>
              <a:rPr lang="en-US" dirty="0"/>
              <a:t>- Created simple neural networks that were based on TensorFlow. </a:t>
            </a:r>
            <a:endParaRPr lang="en-GB" dirty="0"/>
          </a:p>
          <a:p>
            <a:r>
              <a:rPr lang="en-US" dirty="0"/>
              <a:t>- Tweaked hyperparameters such as learning rate, activation functions, and optimizers. </a:t>
            </a:r>
            <a:endParaRPr lang="en-GB" dirty="0"/>
          </a:p>
          <a:p>
            <a:endParaRPr lang="en-GB" dirty="0"/>
          </a:p>
        </p:txBody>
      </p:sp>
      <p:pic>
        <p:nvPicPr>
          <p:cNvPr id="4" name="Picture 3"/>
          <p:cNvPicPr>
            <a:picLocks noChangeAspect="1"/>
          </p:cNvPicPr>
          <p:nvPr/>
        </p:nvPicPr>
        <p:blipFill>
          <a:blip r:embed="rId3"/>
          <a:stretch>
            <a:fillRect/>
          </a:stretch>
        </p:blipFill>
        <p:spPr>
          <a:xfrm>
            <a:off x="8475259" y="2252133"/>
            <a:ext cx="3445807" cy="4216400"/>
          </a:xfrm>
          <a:prstGeom prst="rect">
            <a:avLst/>
          </a:prstGeom>
        </p:spPr>
      </p:pic>
    </p:spTree>
    <p:extLst>
      <p:ext uri="{BB962C8B-B14F-4D97-AF65-F5344CB8AC3E}">
        <p14:creationId xmlns:p14="http://schemas.microsoft.com/office/powerpoint/2010/main" val="231146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1845732"/>
          </a:xfrm>
        </p:spPr>
        <p:txBody>
          <a:bodyPr>
            <a:normAutofit/>
          </a:bodyPr>
          <a:lstStyle/>
          <a:p>
            <a:pPr algn="ctr"/>
            <a:r>
              <a:rPr lang="en-US" b="1" dirty="0"/>
              <a:t>Module 6 focused on Convolutional Neural Networks</a:t>
            </a:r>
            <a:br>
              <a:rPr lang="en-GB" dirty="0"/>
            </a:br>
            <a:endParaRPr lang="en-GB" dirty="0"/>
          </a:p>
        </p:txBody>
      </p:sp>
      <p:sp>
        <p:nvSpPr>
          <p:cNvPr id="3" name="Content Placeholder 2"/>
          <p:cNvSpPr>
            <a:spLocks noGrp="1"/>
          </p:cNvSpPr>
          <p:nvPr>
            <p:ph idx="1"/>
          </p:nvPr>
        </p:nvSpPr>
        <p:spPr>
          <a:xfrm>
            <a:off x="163773" y="1514902"/>
            <a:ext cx="8502555" cy="5343098"/>
          </a:xfrm>
        </p:spPr>
        <p:txBody>
          <a:bodyPr>
            <a:normAutofit fontScale="47500" lnSpcReduction="20000"/>
          </a:bodyPr>
          <a:lstStyle/>
          <a:p>
            <a:r>
              <a:rPr lang="en-US" b="1" dirty="0"/>
              <a:t>Summary</a:t>
            </a:r>
            <a:endParaRPr lang="en-GB" dirty="0"/>
          </a:p>
          <a:p>
            <a:r>
              <a:rPr lang="en-US" sz="3300" dirty="0"/>
              <a:t>Module 6 was dedicated to Convolutional Neural Networks (CNNs) which are used for tasks like image classification, object detection, and semantic segmentation. It was dedicated to CNNs fundamental components - convolutional layers, pooling layers, and fully connected layers and to such concepts as filters, strides, and padding. The module further presented the training of CNNs, the use of libraries such as TensorFlow and PyTorch, and highlighted the areas of applications, challenges, and future research in this field. </a:t>
            </a:r>
            <a:endParaRPr lang="en-GB" sz="3300" dirty="0"/>
          </a:p>
          <a:p>
            <a:r>
              <a:rPr lang="en-US" sz="3300" b="1" dirty="0"/>
              <a:t>Key points</a:t>
            </a:r>
            <a:endParaRPr lang="en-GB" sz="3300" dirty="0"/>
          </a:p>
          <a:p>
            <a:r>
              <a:rPr lang="en-US" dirty="0"/>
              <a:t>- Introduction to Convolutional Neural Networks (CNN)</a:t>
            </a:r>
            <a:endParaRPr lang="en-GB" dirty="0"/>
          </a:p>
          <a:p>
            <a:r>
              <a:rPr lang="en-US" dirty="0"/>
              <a:t>- Getting a grasp of the way computers show and handle images (grayscale, RGB, matrix)</a:t>
            </a:r>
            <a:endParaRPr lang="en-GB" dirty="0"/>
          </a:p>
          <a:p>
            <a:r>
              <a:rPr lang="en-US" dirty="0"/>
              <a:t>- Core CNN components: convolutional layers, pooling layers, fully connected layers. </a:t>
            </a:r>
            <a:endParaRPr lang="en-GB" dirty="0"/>
          </a:p>
          <a:p>
            <a:r>
              <a:rPr lang="en-US" dirty="0"/>
              <a:t>- Convolutional layer parameters: filters, strides, paddings</a:t>
            </a:r>
            <a:endParaRPr lang="en-GB" dirty="0"/>
          </a:p>
          <a:p>
            <a:r>
              <a:rPr lang="en-US" dirty="0"/>
              <a:t>- Pooling layer functions: max pooling, average pooling</a:t>
            </a:r>
            <a:endParaRPr lang="en-GB" dirty="0"/>
          </a:p>
          <a:p>
            <a:r>
              <a:rPr lang="en-US" dirty="0"/>
              <a:t>- Training CNNs: backpropagation, regularization, and data augmentation. </a:t>
            </a:r>
            <a:endParaRPr lang="en-GB" dirty="0"/>
          </a:p>
          <a:p>
            <a:r>
              <a:rPr lang="en-US" dirty="0"/>
              <a:t>- CNN architectures and libraries such as (TensorFlow, PyTorch)</a:t>
            </a:r>
            <a:endParaRPr lang="en-GB" dirty="0"/>
          </a:p>
          <a:p>
            <a:r>
              <a:rPr lang="en-US" dirty="0"/>
              <a:t>- Use of CNNs (image classification, object detection, medical imaging)</a:t>
            </a:r>
            <a:endParaRPr lang="en-GB" dirty="0"/>
          </a:p>
          <a:p>
            <a:r>
              <a:rPr lang="en-US" dirty="0"/>
              <a:t>- Limitations and future research directions</a:t>
            </a:r>
            <a:endParaRPr lang="en-GB" dirty="0"/>
          </a:p>
          <a:p>
            <a:r>
              <a:rPr lang="en-US" b="1" dirty="0"/>
              <a:t>Results</a:t>
            </a:r>
            <a:endParaRPr lang="en-GB" dirty="0"/>
          </a:p>
          <a:p>
            <a:r>
              <a:rPr lang="en-US" dirty="0"/>
              <a:t>- Applied classic CNN models using TensorFlow and PyTorch. </a:t>
            </a:r>
            <a:endParaRPr lang="en-GB" dirty="0"/>
          </a:p>
          <a:p>
            <a:r>
              <a:rPr lang="en-US" dirty="0"/>
              <a:t>- The trained CNNs on the image databases (MNIST , CIFAR)</a:t>
            </a:r>
            <a:endParaRPr lang="en-GB" dirty="0"/>
          </a:p>
          <a:p>
            <a:r>
              <a:rPr lang="en-US" dirty="0"/>
              <a:t>- Tested different CNN architectures as well as hyperparameters. </a:t>
            </a:r>
            <a:endParaRPr lang="en-GB" dirty="0"/>
          </a:p>
          <a:p>
            <a:endParaRPr lang="en-GB" dirty="0"/>
          </a:p>
        </p:txBody>
      </p:sp>
      <p:pic>
        <p:nvPicPr>
          <p:cNvPr id="4" name="Picture 3"/>
          <p:cNvPicPr>
            <a:picLocks noChangeAspect="1"/>
          </p:cNvPicPr>
          <p:nvPr/>
        </p:nvPicPr>
        <p:blipFill>
          <a:blip r:embed="rId3"/>
          <a:stretch>
            <a:fillRect/>
          </a:stretch>
        </p:blipFill>
        <p:spPr>
          <a:xfrm>
            <a:off x="8925636" y="2590799"/>
            <a:ext cx="3080098" cy="3979334"/>
          </a:xfrm>
          <a:prstGeom prst="rect">
            <a:avLst/>
          </a:prstGeom>
        </p:spPr>
      </p:pic>
    </p:spTree>
    <p:extLst>
      <p:ext uri="{BB962C8B-B14F-4D97-AF65-F5344CB8AC3E}">
        <p14:creationId xmlns:p14="http://schemas.microsoft.com/office/powerpoint/2010/main" val="24918142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TotalTime>
  <Words>3623</Words>
  <Application>Microsoft Office PowerPoint</Application>
  <PresentationFormat>Widescreen</PresentationFormat>
  <Paragraphs>240</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PowerPoint Presentation</vt:lpstr>
      <vt:lpstr>Table of Contents: </vt:lpstr>
      <vt:lpstr>Introduction: </vt:lpstr>
      <vt:lpstr>Introduction to Computer Vision" module (ITAI 1378 - Module 1)  </vt:lpstr>
      <vt:lpstr>Module 2:Understanding Image Processing: </vt:lpstr>
      <vt:lpstr>3 Machine Learning for Computer Vision </vt:lpstr>
      <vt:lpstr>Module 4 - Machine Learning for Computer Vision </vt:lpstr>
      <vt:lpstr>Module 5: neural networks </vt:lpstr>
      <vt:lpstr>Module 6 focused on Convolutional Neural Networks </vt:lpstr>
      <vt:lpstr> Module 7: CNN Core Architectures &amp; Transfer Learning </vt:lpstr>
      <vt:lpstr>Module 8: Building Bridge: From CNN Basics to Object Detection Architectures </vt:lpstr>
      <vt:lpstr>Module 9: Advanced Object Detection </vt:lpstr>
      <vt:lpstr>Module 10: Eye See You </vt:lpstr>
      <vt:lpstr>Module 11: Generative Models </vt:lpstr>
      <vt:lpstr>Article on Module </vt:lpstr>
      <vt:lpstr>Conclusion &amp; Future Objectives </vt:lpstr>
      <vt:lpstr>Bibliographies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andrew.kuruvilla-W213499412</cp:lastModifiedBy>
  <cp:revision>64</cp:revision>
  <dcterms:created xsi:type="dcterms:W3CDTF">2024-05-07T02:01:51Z</dcterms:created>
  <dcterms:modified xsi:type="dcterms:W3CDTF">2024-05-07T14:53:44Z</dcterms:modified>
</cp:coreProperties>
</file>