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95" r:id="rId9"/>
    <p:sldId id="296" r:id="rId10"/>
    <p:sldId id="303" r:id="rId11"/>
    <p:sldId id="297" r:id="rId12"/>
    <p:sldId id="298" r:id="rId13"/>
    <p:sldId id="299" r:id="rId14"/>
    <p:sldId id="300" r:id="rId15"/>
    <p:sldId id="301" r:id="rId16"/>
    <p:sldId id="302" r:id="rId17"/>
    <p:sldId id="307" r:id="rId18"/>
    <p:sldId id="306" r:id="rId19"/>
    <p:sldId id="309" r:id="rId20"/>
    <p:sldId id="320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1" r:id="rId32"/>
    <p:sldId id="329" r:id="rId33"/>
    <p:sldId id="330" r:id="rId34"/>
    <p:sldId id="331" r:id="rId35"/>
    <p:sldId id="342" r:id="rId36"/>
    <p:sldId id="332" r:id="rId37"/>
    <p:sldId id="343" r:id="rId38"/>
    <p:sldId id="335" r:id="rId39"/>
    <p:sldId id="338" r:id="rId40"/>
    <p:sldId id="340" r:id="rId41"/>
    <p:sldId id="344" r:id="rId42"/>
    <p:sldId id="345" r:id="rId43"/>
    <p:sldId id="34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81" d="100"/>
          <a:sy n="81" d="100"/>
        </p:scale>
        <p:origin x="558" y="69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TMC </a:t>
            </a:r>
            <a:r>
              <a:rPr lang="zh-CN" altLang="en-US"/>
              <a:t>是</a:t>
            </a:r>
            <a:r>
              <a:rPr lang="en-US" altLang="zh-CN"/>
              <a:t>Traffic Message Channel </a:t>
            </a:r>
            <a:r>
              <a:rPr lang="zh-CN" altLang="en-US"/>
              <a:t>的简称，是交警用无线电台快速向总部回报事故造成情况的一种方式，通常以一个数字呈现，这里我们将</a:t>
            </a:r>
            <a:r>
              <a:rPr lang="en-US" altLang="zh-CN"/>
              <a:t>TMC</a:t>
            </a:r>
            <a:r>
              <a:rPr lang="zh-CN" altLang="en-US"/>
              <a:t>码翻译为对应的意思并且统计占比，我们可以发现的是大多数事故会造成车道阻塞，（右侧，两侧）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这里的</a:t>
            </a:r>
            <a:r>
              <a:rPr lang="en-US" altLang="zh-CN"/>
              <a:t>Severity</a:t>
            </a:r>
            <a:r>
              <a:rPr lang="zh-CN" altLang="en-US"/>
              <a:t>指的是事故对于交通的影响程度，大部分的事故都是轻微影响，但是同时</a:t>
            </a:r>
            <a:r>
              <a:rPr lang="en-US" altLang="zh-CN"/>
              <a:t>serious impact</a:t>
            </a:r>
            <a:r>
              <a:rPr lang="zh-CN" altLang="en-US"/>
              <a:t>和</a:t>
            </a:r>
            <a:r>
              <a:rPr lang="en-US" altLang="zh-CN"/>
              <a:t>significant impact </a:t>
            </a:r>
            <a:r>
              <a:rPr lang="zh-CN" altLang="en-US"/>
              <a:t>的占比加合起来也占到了</a:t>
            </a:r>
            <a:r>
              <a:rPr lang="en-US" altLang="zh-CN"/>
              <a:t>30%</a:t>
            </a:r>
            <a:r>
              <a:rPr lang="zh-CN" altLang="en-US"/>
              <a:t>以上，可知严重事故的数量还是很多的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事故发生时时白天还是黑夜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结论，加利福利亚州和佛罗里达州是事故高发地区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从这里可以看出洛杉矶的事故最多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从这里可以看出洛杉矶的事故最多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从这里可以看出洛杉矶的事故最多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这里可以看出加州的事故数量逐年上升，而佛罗里达州和得克萨斯州的事故数量在</a:t>
            </a:r>
            <a:r>
              <a:rPr lang="en-US" altLang="zh-CN"/>
              <a:t>2017</a:t>
            </a:r>
            <a:r>
              <a:rPr lang="zh-CN" altLang="en-US"/>
              <a:t>年之后出现了平台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这里可以看出加州的事故数量逐年上升，而佛罗里达州和得克萨斯州的事故数量在</a:t>
            </a:r>
            <a:r>
              <a:rPr lang="en-US" altLang="zh-CN"/>
              <a:t>2017</a:t>
            </a:r>
            <a:r>
              <a:rPr lang="zh-CN" altLang="en-US"/>
              <a:t>年之后出现了平台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这里可以看出，在早上的上班的高峰期</a:t>
            </a:r>
            <a:r>
              <a:rPr lang="en-US" altLang="zh-CN"/>
              <a:t>6-8</a:t>
            </a:r>
            <a:r>
              <a:rPr lang="zh-CN" altLang="en-US"/>
              <a:t>点，和下午下班的高峰期</a:t>
            </a:r>
            <a:r>
              <a:rPr lang="en-US" altLang="zh-CN"/>
              <a:t>16-18</a:t>
            </a:r>
            <a:r>
              <a:rPr lang="zh-CN" altLang="en-US"/>
              <a:t>点，是一天中事故最多发的时间，其中早上高峰期的占比更高，我们可以认为是因为早上上班比下午回家更着急，所以更容易导致交通事故，同时我们可以看到，白天时间段事故最低点是在</a:t>
            </a:r>
            <a:r>
              <a:rPr lang="en-US" altLang="zh-CN"/>
              <a:t>12</a:t>
            </a:r>
            <a:r>
              <a:rPr lang="zh-CN" altLang="en-US"/>
              <a:t>点正午的时候，事故发生数仅有总数的</a:t>
            </a:r>
            <a:r>
              <a:rPr lang="en-US" altLang="zh-CN"/>
              <a:t>4.7%</a:t>
            </a:r>
            <a:r>
              <a:rPr lang="zh-CN" altLang="en-US"/>
              <a:t>左右，我们可以认为这是白天车流量最小的时候因为一般大家都在公司。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jpeg"/><Relationship Id="rId7" Type="http://schemas.openxmlformats.org/officeDocument/2006/relationships/image" Target="../media/image3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2" name="Imag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3" y="2804795"/>
            <a:ext cx="63500" cy="1397000"/>
          </a:xfrm>
          <a:prstGeom prst="rect">
            <a:avLst/>
          </a:prstGeom>
          <a:noFill/>
        </p:spPr>
      </p:pic>
      <p:sp>
        <p:nvSpPr>
          <p:cNvPr id="4" name="Text Box4"/>
          <p:cNvSpPr txBox="1"/>
          <p:nvPr/>
        </p:nvSpPr>
        <p:spPr>
          <a:xfrm>
            <a:off x="0" y="2151380"/>
            <a:ext cx="7534275" cy="8121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980"/>
              </a:lnSpc>
            </a:pPr>
            <a:r>
              <a:rPr lang="zh-CN" altLang="en-US" sz="5400">
                <a:latin typeface="黑体"/>
                <a:ea typeface="黑体"/>
                <a:cs typeface="黑体"/>
              </a:rPr>
              <a:t>美国交通事故数据分析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B6B85A-710F-40FD-AC67-DAB6FF104B0E}"/>
              </a:ext>
            </a:extLst>
          </p:cNvPr>
          <p:cNvSpPr txBox="1"/>
          <p:nvPr/>
        </p:nvSpPr>
        <p:spPr>
          <a:xfrm>
            <a:off x="1415480" y="436510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分工：朱原昊、胡思可：可视化分析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李嘉颖、白昊霖：影响因素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荆肇洪：事故时间预测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刘创：</a:t>
            </a:r>
            <a:r>
              <a:rPr lang="en-US" altLang="zh-CN" dirty="0"/>
              <a:t>PPT</a:t>
            </a:r>
            <a:r>
              <a:rPr lang="zh-CN" altLang="en-US" dirty="0"/>
              <a:t>讲解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7346315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1.5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全美事故数时间趋势</a:t>
            </a:r>
            <a:r>
              <a:rPr lang="en-US" altLang="zh-CN" sz="3600" b="1" spc="1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3600" b="1" spc="-500" dirty="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36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60" y="1390650"/>
            <a:ext cx="6939915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1.6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事故数前三多的州在时间跨度上的趋势</a:t>
            </a: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36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05" y="1390650"/>
            <a:ext cx="7514590" cy="5283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1.6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事故数前三多的州在时间跨度上的趋势</a:t>
            </a: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36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2098040"/>
            <a:ext cx="10222865" cy="3385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1.7 </a:t>
            </a:r>
            <a:r>
              <a:rPr lang="zh-CN" altLang="en-US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一天当中每个时间段事故发生数占总数百分比的统计</a:t>
            </a:r>
            <a:r>
              <a:rPr lang="en-US" altLang="zh-CN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27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10" y="1390650"/>
            <a:ext cx="7432675" cy="5233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1.7 </a:t>
            </a:r>
            <a:r>
              <a:rPr lang="zh-CN" altLang="en-US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一天当中每个时间段事故发生数占总数百分比的统计</a:t>
            </a:r>
            <a:r>
              <a:rPr lang="en-US" altLang="zh-CN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27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" y="2092960"/>
            <a:ext cx="10389870" cy="3318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1.8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各类指标占比总结</a:t>
            </a:r>
            <a:r>
              <a:rPr lang="en-US" altLang="zh-CN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27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80" y="1390650"/>
            <a:ext cx="7279005" cy="4523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1.8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各类指标占比总结</a:t>
            </a:r>
            <a:r>
              <a:rPr lang="en-US" altLang="zh-CN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27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366"/>
          <a:stretch>
            <a:fillRect/>
          </a:stretch>
        </p:blipFill>
        <p:spPr>
          <a:xfrm>
            <a:off x="2837180" y="1448435"/>
            <a:ext cx="6517640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1.8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各类指标占比总结</a:t>
            </a:r>
            <a:r>
              <a:rPr lang="en-US" altLang="zh-CN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27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 descr="饼状图代码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70" y="1390650"/>
            <a:ext cx="8811260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1.9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对</a:t>
            </a: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Description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列做出的词云</a:t>
            </a:r>
            <a:r>
              <a:rPr lang="en-US" altLang="zh-CN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27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 descr="word-cloud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55" y="1574165"/>
            <a:ext cx="6461125" cy="4188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9838690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1.9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对</a:t>
            </a: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Description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列做出的词云</a:t>
            </a:r>
            <a:r>
              <a:rPr lang="en-US" altLang="zh-CN" sz="27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27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2" name="图片 1" descr="词云代码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05" y="1390650"/>
            <a:ext cx="7514590" cy="4860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th1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BFCFC">
              <a:alpha val="100000"/>
            </a:srgbClr>
          </a:solidFill>
          <a:ln w="0" cap="sq">
            <a:solidFill>
              <a:srgbClr val="FBFCFC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1" name="Image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  <a:noFill/>
        </p:spPr>
      </p:pic>
      <p:sp>
        <p:nvSpPr>
          <p:cNvPr id="12" name="Path12"/>
          <p:cNvSpPr/>
          <p:nvPr/>
        </p:nvSpPr>
        <p:spPr>
          <a:xfrm>
            <a:off x="4877994" y="0"/>
            <a:ext cx="7314006" cy="6858000"/>
          </a:xfrm>
          <a:custGeom>
            <a:avLst/>
            <a:gdLst/>
            <a:ahLst/>
            <a:cxnLst/>
            <a:rect l="l" t="t" r="r" b="b"/>
            <a:pathLst>
              <a:path w="7314006" h="6858000">
                <a:moveTo>
                  <a:pt x="1714501" y="0"/>
                </a:moveTo>
                <a:lnTo>
                  <a:pt x="7314007" y="0"/>
                </a:lnTo>
                <a:lnTo>
                  <a:pt x="7314007" y="6858000"/>
                </a:lnTo>
                <a:lnTo>
                  <a:pt x="0" y="6858000"/>
                </a:lnTo>
                <a:lnTo>
                  <a:pt x="1714501" y="0"/>
                </a:lnTo>
              </a:path>
            </a:pathLst>
          </a:custGeom>
          <a:solidFill>
            <a:srgbClr val="EAEDEF">
              <a:alpha val="100000"/>
            </a:srgbClr>
          </a:solidFill>
          <a:ln w="0" cap="sq">
            <a:solidFill>
              <a:srgbClr val="EAEDE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 dirty="0"/>
          </a:p>
        </p:txBody>
      </p:sp>
      <p:pic>
        <p:nvPicPr>
          <p:cNvPr id="13" name="Image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380" y="2403594"/>
            <a:ext cx="69850" cy="787400"/>
          </a:xfrm>
          <a:prstGeom prst="rect">
            <a:avLst/>
          </a:prstGeom>
          <a:noFill/>
        </p:spPr>
      </p:pic>
      <p:pic>
        <p:nvPicPr>
          <p:cNvPr id="14" name="Image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380" y="3617079"/>
            <a:ext cx="69850" cy="787400"/>
          </a:xfrm>
          <a:prstGeom prst="rect">
            <a:avLst/>
          </a:prstGeom>
          <a:noFill/>
        </p:spPr>
      </p:pic>
      <p:pic>
        <p:nvPicPr>
          <p:cNvPr id="15" name="Image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380" y="4831199"/>
            <a:ext cx="69850" cy="787400"/>
          </a:xfrm>
          <a:prstGeom prst="rect">
            <a:avLst/>
          </a:prstGeom>
          <a:noFill/>
        </p:spPr>
      </p:pic>
      <p:sp>
        <p:nvSpPr>
          <p:cNvPr id="17" name="Text Box17"/>
          <p:cNvSpPr txBox="1"/>
          <p:nvPr/>
        </p:nvSpPr>
        <p:spPr>
          <a:xfrm>
            <a:off x="6961480" y="2468526"/>
            <a:ext cx="471046" cy="5079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000"/>
              </a:lnSpc>
            </a:pPr>
            <a:r>
              <a:rPr lang="en-US" altLang="zh-CN" sz="2800" b="1" spc="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0</a:t>
            </a:r>
            <a:r>
              <a:rPr lang="en-US" altLang="zh-CN" sz="2800" b="1" spc="-48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2800" b="1" spc="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</a:t>
            </a:r>
            <a:endParaRPr lang="en-US" altLang="zh-CN" sz="28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6961480" y="3758211"/>
            <a:ext cx="471046" cy="5079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000"/>
              </a:lnSpc>
            </a:pPr>
            <a:r>
              <a:rPr lang="en-US" altLang="zh-CN" sz="2800" b="1" spc="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0</a:t>
            </a:r>
            <a:r>
              <a:rPr lang="en-US" altLang="zh-CN" sz="2800" b="1" spc="-48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2800" b="1" spc="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2</a:t>
            </a:r>
            <a:endParaRPr lang="en-US" altLang="zh-CN" sz="28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6961480" y="4972331"/>
            <a:ext cx="471046" cy="5079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000"/>
              </a:lnSpc>
            </a:pPr>
            <a:r>
              <a:rPr lang="en-US" altLang="zh-CN" sz="2800" b="1" spc="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0</a:t>
            </a:r>
            <a:r>
              <a:rPr lang="en-US" altLang="zh-CN" sz="2800" b="1" spc="-48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2800" b="1" spc="0" dirty="0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3</a:t>
            </a:r>
            <a:endParaRPr lang="en-US" altLang="zh-CN" sz="28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7862176" y="1184178"/>
            <a:ext cx="1129665" cy="5149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055"/>
              </a:lnSpc>
            </a:pPr>
            <a:r>
              <a:rPr lang="en-US" altLang="zh-CN" sz="4000" spc="0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目</a:t>
            </a:r>
            <a:r>
              <a:rPr lang="en-US" altLang="zh-CN" sz="4000" spc="-1400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4000" spc="0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录</a:t>
            </a:r>
            <a:endParaRPr lang="en-US" altLang="zh-CN" sz="4000" dirty="0">
              <a:latin typeface="黑体"/>
              <a:ea typeface="黑体"/>
              <a:cs typeface="黑体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7861910" y="2593296"/>
            <a:ext cx="2768702" cy="3543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25"/>
              </a:lnSpc>
            </a:pPr>
            <a:r>
              <a:rPr lang="zh-CN" altLang="en-US" b="1" dirty="0">
                <a:latin typeface="+mj-ea"/>
                <a:ea typeface="+mj-ea"/>
                <a:cs typeface="Arial" panose="020B0604020202090204"/>
              </a:rPr>
              <a:t>数据可视化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7929503" y="3827923"/>
            <a:ext cx="3517265" cy="3770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50"/>
              </a:lnSpc>
            </a:pPr>
            <a:r>
              <a:rPr lang="zh-CN" altLang="en-US" sz="1800" b="1" dirty="0">
                <a:latin typeface="+mn-ea"/>
                <a:cs typeface="Arial" panose="020B0604020202090204"/>
              </a:rPr>
              <a:t>事故严重程度</a:t>
            </a:r>
            <a:r>
              <a:rPr lang="zh-CN" altLang="en-US" b="1" dirty="0">
                <a:latin typeface="+mn-ea"/>
              </a:rPr>
              <a:t>影响因素</a:t>
            </a:r>
            <a:r>
              <a:rPr lang="zh-CN" altLang="en-US" sz="1800" b="1" dirty="0">
                <a:latin typeface="+mn-ea"/>
                <a:cs typeface="Arial" panose="020B0604020202090204"/>
              </a:rPr>
              <a:t>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2ABD7-8F67-481B-A4E9-8A7BB3F3DCE1}"/>
              </a:ext>
            </a:extLst>
          </p:cNvPr>
          <p:cNvSpPr txBox="1"/>
          <p:nvPr/>
        </p:nvSpPr>
        <p:spPr>
          <a:xfrm>
            <a:off x="7896200" y="5085184"/>
            <a:ext cx="273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事故发生时间预测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th2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9" name="Group29"/>
          <p:cNvGrpSpPr/>
          <p:nvPr/>
        </p:nvGrpSpPr>
        <p:grpSpPr>
          <a:xfrm>
            <a:off x="0" y="0"/>
            <a:ext cx="6332220" cy="6858000"/>
            <a:chOff x="0" y="0"/>
            <a:chExt cx="6332220" cy="6858000"/>
          </a:xfrm>
        </p:grpSpPr>
        <p:sp>
          <p:nvSpPr>
            <p:cNvPr id="30" name="Path30"/>
            <p:cNvSpPr/>
            <p:nvPr/>
          </p:nvSpPr>
          <p:spPr>
            <a:xfrm>
              <a:off x="3415284" y="3429000"/>
              <a:ext cx="2916936" cy="3429000"/>
            </a:xfrm>
            <a:custGeom>
              <a:avLst/>
              <a:gdLst/>
              <a:ahLst/>
              <a:cxnLst/>
              <a:rect l="l" t="t" r="r" b="b"/>
              <a:pathLst>
                <a:path w="2916936" h="3429000">
                  <a:moveTo>
                    <a:pt x="2916936" y="342900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916936" y="3429000"/>
                  </a:lnTo>
                </a:path>
              </a:pathLst>
            </a:custGeom>
            <a:solidFill>
              <a:srgbClr val="BFE1F7">
                <a:alpha val="100000"/>
              </a:srgbClr>
            </a:solidFill>
            <a:ln w="0" cap="sq">
              <a:solidFill>
                <a:srgbClr val="BFE1F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1" name="Image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973407" cy="6858000"/>
            </a:xfrm>
            <a:prstGeom prst="rect">
              <a:avLst/>
            </a:prstGeom>
            <a:noFill/>
          </p:spPr>
        </p:pic>
        <p:sp>
          <p:nvSpPr>
            <p:cNvPr id="32" name="Path32"/>
            <p:cNvSpPr/>
            <p:nvPr/>
          </p:nvSpPr>
          <p:spPr>
            <a:xfrm>
              <a:off x="1443228" y="1901952"/>
              <a:ext cx="207264" cy="205740"/>
            </a:xfrm>
            <a:custGeom>
              <a:avLst/>
              <a:gdLst/>
              <a:ahLst/>
              <a:cxnLst/>
              <a:rect l="l" t="t" r="r" b="b"/>
              <a:pathLst>
                <a:path w="207264" h="205740">
                  <a:moveTo>
                    <a:pt x="0" y="0"/>
                  </a:moveTo>
                  <a:lnTo>
                    <a:pt x="207264" y="0"/>
                  </a:lnTo>
                  <a:lnTo>
                    <a:pt x="207264" y="205740"/>
                  </a:ln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Path33"/>
            <p:cNvSpPr/>
            <p:nvPr/>
          </p:nvSpPr>
          <p:spPr>
            <a:xfrm>
              <a:off x="1723644" y="1632204"/>
              <a:ext cx="205740" cy="207264"/>
            </a:xfrm>
            <a:custGeom>
              <a:avLst/>
              <a:gdLst/>
              <a:ahLst/>
              <a:cxnLst/>
              <a:rect l="l" t="t" r="r" b="b"/>
              <a:pathLst>
                <a:path w="205740" h="207264">
                  <a:moveTo>
                    <a:pt x="0" y="0"/>
                  </a:moveTo>
                  <a:lnTo>
                    <a:pt x="205740" y="0"/>
                  </a:lnTo>
                  <a:lnTo>
                    <a:pt x="205740" y="207264"/>
                  </a:lnTo>
                  <a:lnTo>
                    <a:pt x="0" y="20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" name="Path34"/>
            <p:cNvSpPr/>
            <p:nvPr/>
          </p:nvSpPr>
          <p:spPr>
            <a:xfrm>
              <a:off x="1443228" y="1632204"/>
              <a:ext cx="207264" cy="207264"/>
            </a:xfrm>
            <a:custGeom>
              <a:avLst/>
              <a:gdLst/>
              <a:ahLst/>
              <a:cxnLst/>
              <a:rect l="l" t="t" r="r" b="b"/>
              <a:pathLst>
                <a:path w="207264" h="207264">
                  <a:moveTo>
                    <a:pt x="0" y="0"/>
                  </a:moveTo>
                  <a:lnTo>
                    <a:pt x="207264" y="0"/>
                  </a:lnTo>
                  <a:lnTo>
                    <a:pt x="207264" y="207264"/>
                  </a:lnTo>
                  <a:lnTo>
                    <a:pt x="0" y="20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5" name="Path35"/>
          <p:cNvSpPr/>
          <p:nvPr/>
        </p:nvSpPr>
        <p:spPr>
          <a:xfrm>
            <a:off x="10738104" y="514350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5BAAEB">
              <a:alpha val="100000"/>
            </a:srgbClr>
          </a:solidFill>
          <a:ln w="0" cap="sq">
            <a:solidFill>
              <a:srgbClr val="5BAA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Path36"/>
          <p:cNvSpPr/>
          <p:nvPr/>
        </p:nvSpPr>
        <p:spPr>
          <a:xfrm>
            <a:off x="10457688" y="541324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5BAAEB">
              <a:alpha val="100000"/>
            </a:srgbClr>
          </a:solidFill>
          <a:ln w="0" cap="sq">
            <a:solidFill>
              <a:srgbClr val="5BAA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Path37"/>
          <p:cNvSpPr/>
          <p:nvPr/>
        </p:nvSpPr>
        <p:spPr>
          <a:xfrm>
            <a:off x="10738104" y="541324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63BBEB">
              <a:alpha val="100000"/>
            </a:srgbClr>
          </a:solidFill>
          <a:ln w="0" cap="sq">
            <a:solidFill>
              <a:srgbClr val="63BB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Text Box38"/>
          <p:cNvSpPr txBox="1"/>
          <p:nvPr/>
        </p:nvSpPr>
        <p:spPr>
          <a:xfrm>
            <a:off x="7656322" y="1327909"/>
            <a:ext cx="2499566" cy="21551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450"/>
              </a:lnSpc>
            </a:pPr>
            <a:r>
              <a:rPr lang="en-US" altLang="zh-CN" sz="1800" b="1" spc="7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PA</a:t>
            </a:r>
            <a:r>
              <a:rPr lang="en-US" altLang="zh-CN" sz="1800" b="1" spc="-257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800" b="1" spc="-5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R</a:t>
            </a:r>
            <a:r>
              <a:rPr lang="en-US" altLang="zh-CN" sz="1800" b="1" spc="-25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800" b="1" spc="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T.</a:t>
            </a:r>
            <a:r>
              <a:rPr lang="en-US" altLang="zh-CN" sz="1800" b="1" spc="23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1500" b="1" spc="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02</a:t>
            </a:r>
            <a:endParaRPr lang="en-US" altLang="zh-CN" sz="115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5182997" y="3233560"/>
            <a:ext cx="4775835" cy="6184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70"/>
              </a:lnSpc>
            </a:pPr>
            <a:r>
              <a:rPr lang="zh-CN" altLang="en-US" sz="4000" spc="-800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对事故影响严重程度分析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46" name="Path46"/>
          <p:cNvSpPr/>
          <p:nvPr/>
        </p:nvSpPr>
        <p:spPr>
          <a:xfrm>
            <a:off x="923671" y="2990234"/>
            <a:ext cx="715975" cy="775868"/>
          </a:xfrm>
          <a:custGeom>
            <a:avLst/>
            <a:gdLst/>
            <a:ahLst/>
            <a:cxnLst/>
            <a:rect l="l" t="t" r="r" b="b"/>
            <a:pathLst>
              <a:path w="715975" h="775868">
                <a:moveTo>
                  <a:pt x="358813" y="0"/>
                </a:moveTo>
                <a:cubicBezTo>
                  <a:pt x="550621" y="0"/>
                  <a:pt x="715975" y="125666"/>
                  <a:pt x="715975" y="350545"/>
                </a:cubicBezTo>
                <a:lnTo>
                  <a:pt x="715975" y="775868"/>
                </a:lnTo>
                <a:lnTo>
                  <a:pt x="501015" y="775868"/>
                </a:lnTo>
                <a:lnTo>
                  <a:pt x="501015" y="353860"/>
                </a:lnTo>
                <a:cubicBezTo>
                  <a:pt x="501015" y="254647"/>
                  <a:pt x="443154" y="193459"/>
                  <a:pt x="358813" y="193459"/>
                </a:cubicBezTo>
                <a:cubicBezTo>
                  <a:pt x="274498" y="193459"/>
                  <a:pt x="214960" y="254647"/>
                  <a:pt x="214960" y="353847"/>
                </a:cubicBezTo>
                <a:lnTo>
                  <a:pt x="214960" y="775868"/>
                </a:lnTo>
                <a:lnTo>
                  <a:pt x="0" y="775868"/>
                </a:lnTo>
                <a:lnTo>
                  <a:pt x="0" y="350545"/>
                </a:lnTo>
                <a:cubicBezTo>
                  <a:pt x="0" y="125666"/>
                  <a:pt x="167018" y="0"/>
                  <a:pt x="358813" y="0"/>
                </a:cubicBezTo>
              </a:path>
            </a:pathLst>
          </a:custGeom>
          <a:solidFill>
            <a:srgbClr val="1F74AD">
              <a:alpha val="100000"/>
            </a:srgbClr>
          </a:solidFill>
          <a:ln w="0" cap="sq">
            <a:solidFill>
              <a:srgbClr val="1F74AD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" name="Path47"/>
          <p:cNvSpPr/>
          <p:nvPr/>
        </p:nvSpPr>
        <p:spPr>
          <a:xfrm>
            <a:off x="1949285" y="2987071"/>
            <a:ext cx="464807" cy="779031"/>
          </a:xfrm>
          <a:custGeom>
            <a:avLst/>
            <a:gdLst/>
            <a:ahLst/>
            <a:cxnLst/>
            <a:rect l="l" t="t" r="r" b="b"/>
            <a:pathLst>
              <a:path w="464807" h="779031">
                <a:moveTo>
                  <a:pt x="245072" y="0"/>
                </a:moveTo>
                <a:lnTo>
                  <a:pt x="464807" y="0"/>
                </a:lnTo>
                <a:lnTo>
                  <a:pt x="464807" y="779031"/>
                </a:lnTo>
                <a:lnTo>
                  <a:pt x="245097" y="779031"/>
                </a:lnTo>
                <a:lnTo>
                  <a:pt x="245097" y="236652"/>
                </a:lnTo>
                <a:lnTo>
                  <a:pt x="0" y="449618"/>
                </a:lnTo>
                <a:lnTo>
                  <a:pt x="0" y="212979"/>
                </a:lnTo>
                <a:lnTo>
                  <a:pt x="245072" y="0"/>
                </a:lnTo>
              </a:path>
            </a:pathLst>
          </a:custGeom>
          <a:solidFill>
            <a:srgbClr val="1F74AD">
              <a:alpha val="100000"/>
            </a:srgbClr>
          </a:solidFill>
          <a:ln w="0" cap="sq">
            <a:solidFill>
              <a:srgbClr val="1F74AD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1.1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数据简介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786130" y="1598766"/>
            <a:ext cx="8928736" cy="6617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原始数据有</a:t>
            </a:r>
            <a:r>
              <a:rPr lang="en-US" altLang="zh-CN" sz="2000" dirty="0">
                <a:latin typeface="+mn-ea"/>
              </a:rPr>
              <a:t>2974335</a:t>
            </a:r>
            <a:r>
              <a:rPr lang="zh-CN" altLang="en-US" sz="2000" dirty="0">
                <a:latin typeface="+mn-ea"/>
              </a:rPr>
              <a:t>组观测值，包含</a:t>
            </a:r>
            <a:r>
              <a:rPr lang="en-US" altLang="zh-CN" sz="2000" dirty="0">
                <a:latin typeface="+mn-ea"/>
              </a:rPr>
              <a:t>49</a:t>
            </a:r>
            <a:r>
              <a:rPr lang="zh-CN" altLang="en-US" sz="2000" dirty="0">
                <a:latin typeface="+mn-ea"/>
              </a:rPr>
              <a:t>个变量。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基于本数据集，假设不考虑酒驾等人为因素。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923670" y="4020622"/>
            <a:ext cx="5016977" cy="18312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b="1" dirty="0">
                <a:latin typeface="+mn-ea"/>
              </a:rPr>
              <a:t>本分析中有关变量包括：</a:t>
            </a:r>
            <a:endParaRPr lang="en-US" altLang="zh-CN" b="1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Temperature, </a:t>
            </a:r>
            <a:r>
              <a:rPr lang="en-US" altLang="zh-CN" sz="1600" dirty="0" err="1">
                <a:latin typeface="+mn-ea"/>
              </a:rPr>
              <a:t>Wind.Chill</a:t>
            </a:r>
            <a:r>
              <a:rPr lang="en-US" altLang="zh-CN" sz="1600" dirty="0">
                <a:latin typeface="+mn-ea"/>
              </a:rPr>
              <a:t>, Humidity, Pressure, Visibility, </a:t>
            </a:r>
            <a:r>
              <a:rPr lang="en-US" altLang="zh-CN" sz="1600" dirty="0" err="1">
                <a:latin typeface="+mn-ea"/>
              </a:rPr>
              <a:t>Wind.Speed</a:t>
            </a:r>
            <a:r>
              <a:rPr lang="en-US" altLang="zh-CN" sz="1600" dirty="0">
                <a:latin typeface="+mn-ea"/>
              </a:rPr>
              <a:t>, Sunrise/Sunset.</a:t>
            </a:r>
          </a:p>
          <a:p>
            <a:r>
              <a:rPr lang="zh-CN" altLang="en-US" b="1" dirty="0">
                <a:latin typeface="+mn-ea"/>
              </a:rPr>
              <a:t>检查缺失值：</a:t>
            </a:r>
            <a:endParaRPr lang="en-US" altLang="zh-CN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下图为缺失值的简单可视化，并且计算各变量的缺失值占比，</a:t>
            </a:r>
            <a:r>
              <a:rPr lang="en-US" altLang="zh-CN" sz="1600" dirty="0">
                <a:latin typeface="+mn-ea"/>
              </a:rPr>
              <a:t>Wind Chill</a:t>
            </a:r>
            <a:r>
              <a:rPr lang="zh-CN" altLang="en-US" sz="1600" dirty="0">
                <a:latin typeface="+mn-ea"/>
              </a:rPr>
              <a:t>的缺失值比例达到</a:t>
            </a:r>
            <a:r>
              <a:rPr lang="en-US" altLang="zh-CN" sz="1600" dirty="0">
                <a:latin typeface="+mn-ea"/>
              </a:rPr>
              <a:t>62.3%</a:t>
            </a:r>
            <a:r>
              <a:rPr lang="zh-CN" altLang="en-US" sz="1600" dirty="0">
                <a:latin typeface="+mn-ea"/>
              </a:rPr>
              <a:t>，远多于其他变量，考虑剔除。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68" y="1835622"/>
            <a:ext cx="6103326" cy="49233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46" name="Path46"/>
          <p:cNvSpPr/>
          <p:nvPr/>
        </p:nvSpPr>
        <p:spPr>
          <a:xfrm>
            <a:off x="923671" y="2990234"/>
            <a:ext cx="715975" cy="775868"/>
          </a:xfrm>
          <a:custGeom>
            <a:avLst/>
            <a:gdLst/>
            <a:ahLst/>
            <a:cxnLst/>
            <a:rect l="l" t="t" r="r" b="b"/>
            <a:pathLst>
              <a:path w="715975" h="775868">
                <a:moveTo>
                  <a:pt x="358813" y="0"/>
                </a:moveTo>
                <a:cubicBezTo>
                  <a:pt x="550621" y="0"/>
                  <a:pt x="715975" y="125666"/>
                  <a:pt x="715975" y="350545"/>
                </a:cubicBezTo>
                <a:lnTo>
                  <a:pt x="715975" y="775868"/>
                </a:lnTo>
                <a:lnTo>
                  <a:pt x="501015" y="775868"/>
                </a:lnTo>
                <a:lnTo>
                  <a:pt x="501015" y="353860"/>
                </a:lnTo>
                <a:cubicBezTo>
                  <a:pt x="501015" y="254647"/>
                  <a:pt x="443154" y="193459"/>
                  <a:pt x="358813" y="193459"/>
                </a:cubicBezTo>
                <a:cubicBezTo>
                  <a:pt x="274498" y="193459"/>
                  <a:pt x="214960" y="254647"/>
                  <a:pt x="214960" y="353847"/>
                </a:cubicBezTo>
                <a:lnTo>
                  <a:pt x="214960" y="775868"/>
                </a:lnTo>
                <a:lnTo>
                  <a:pt x="0" y="775868"/>
                </a:lnTo>
                <a:lnTo>
                  <a:pt x="0" y="350545"/>
                </a:lnTo>
                <a:cubicBezTo>
                  <a:pt x="0" y="125666"/>
                  <a:pt x="167018" y="0"/>
                  <a:pt x="358813" y="0"/>
                </a:cubicBezTo>
              </a:path>
            </a:pathLst>
          </a:custGeom>
          <a:solidFill>
            <a:srgbClr val="1F74AD">
              <a:alpha val="100000"/>
            </a:srgbClr>
          </a:solidFill>
          <a:ln w="0" cap="sq">
            <a:solidFill>
              <a:srgbClr val="1F74AD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" name="Path47"/>
          <p:cNvSpPr/>
          <p:nvPr/>
        </p:nvSpPr>
        <p:spPr>
          <a:xfrm>
            <a:off x="1949285" y="2987071"/>
            <a:ext cx="464807" cy="779031"/>
          </a:xfrm>
          <a:custGeom>
            <a:avLst/>
            <a:gdLst/>
            <a:ahLst/>
            <a:cxnLst/>
            <a:rect l="l" t="t" r="r" b="b"/>
            <a:pathLst>
              <a:path w="464807" h="779031">
                <a:moveTo>
                  <a:pt x="245072" y="0"/>
                </a:moveTo>
                <a:lnTo>
                  <a:pt x="464807" y="0"/>
                </a:lnTo>
                <a:lnTo>
                  <a:pt x="464807" y="779031"/>
                </a:lnTo>
                <a:lnTo>
                  <a:pt x="245097" y="779031"/>
                </a:lnTo>
                <a:lnTo>
                  <a:pt x="245097" y="236652"/>
                </a:lnTo>
                <a:lnTo>
                  <a:pt x="0" y="449618"/>
                </a:lnTo>
                <a:lnTo>
                  <a:pt x="0" y="212979"/>
                </a:lnTo>
                <a:lnTo>
                  <a:pt x="245072" y="0"/>
                </a:lnTo>
              </a:path>
            </a:pathLst>
          </a:custGeom>
          <a:solidFill>
            <a:srgbClr val="1F74AD">
              <a:alpha val="100000"/>
            </a:srgbClr>
          </a:solidFill>
          <a:ln w="0" cap="sq">
            <a:solidFill>
              <a:srgbClr val="1F74AD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" name="Path48"/>
          <p:cNvSpPr/>
          <p:nvPr/>
        </p:nvSpPr>
        <p:spPr>
          <a:xfrm>
            <a:off x="923671" y="4871611"/>
            <a:ext cx="715976" cy="775246"/>
          </a:xfrm>
          <a:custGeom>
            <a:avLst/>
            <a:gdLst/>
            <a:ahLst/>
            <a:cxnLst/>
            <a:rect l="l" t="t" r="r" b="b"/>
            <a:pathLst>
              <a:path w="715976" h="775246">
                <a:moveTo>
                  <a:pt x="358814" y="0"/>
                </a:moveTo>
                <a:cubicBezTo>
                  <a:pt x="550622" y="0"/>
                  <a:pt x="715976" y="125667"/>
                  <a:pt x="715976" y="350545"/>
                </a:cubicBezTo>
                <a:lnTo>
                  <a:pt x="715976" y="775246"/>
                </a:lnTo>
                <a:lnTo>
                  <a:pt x="501015" y="775246"/>
                </a:lnTo>
                <a:lnTo>
                  <a:pt x="501015" y="353873"/>
                </a:lnTo>
                <a:cubicBezTo>
                  <a:pt x="501015" y="254648"/>
                  <a:pt x="443154" y="193472"/>
                  <a:pt x="358814" y="193472"/>
                </a:cubicBezTo>
                <a:cubicBezTo>
                  <a:pt x="274498" y="193472"/>
                  <a:pt x="214961" y="254648"/>
                  <a:pt x="214961" y="353860"/>
                </a:cubicBezTo>
                <a:lnTo>
                  <a:pt x="214961" y="775246"/>
                </a:lnTo>
                <a:lnTo>
                  <a:pt x="0" y="775246"/>
                </a:lnTo>
                <a:lnTo>
                  <a:pt x="0" y="350545"/>
                </a:lnTo>
                <a:cubicBezTo>
                  <a:pt x="0" y="125667"/>
                  <a:pt x="167018" y="0"/>
                  <a:pt x="358814" y="0"/>
                </a:cubicBezTo>
              </a:path>
            </a:pathLst>
          </a:custGeom>
          <a:solidFill>
            <a:srgbClr val="3498DB">
              <a:alpha val="100000"/>
            </a:srgbClr>
          </a:solidFill>
          <a:ln w="0" cap="sq">
            <a:solidFill>
              <a:srgbClr val="3498D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9" name="Path49"/>
          <p:cNvSpPr/>
          <p:nvPr/>
        </p:nvSpPr>
        <p:spPr>
          <a:xfrm>
            <a:off x="1820291" y="4872259"/>
            <a:ext cx="723468" cy="774598"/>
          </a:xfrm>
          <a:custGeom>
            <a:avLst/>
            <a:gdLst/>
            <a:ahLst/>
            <a:cxnLst/>
            <a:rect l="l" t="t" r="r" b="b"/>
            <a:pathLst>
              <a:path w="723468" h="774598">
                <a:moveTo>
                  <a:pt x="362573" y="0"/>
                </a:moveTo>
                <a:cubicBezTo>
                  <a:pt x="573101" y="0"/>
                  <a:pt x="723468" y="131991"/>
                  <a:pt x="723468" y="345885"/>
                </a:cubicBezTo>
                <a:cubicBezTo>
                  <a:pt x="723468" y="461163"/>
                  <a:pt x="678358" y="522986"/>
                  <a:pt x="596481" y="618223"/>
                </a:cubicBezTo>
                <a:lnTo>
                  <a:pt x="461772" y="774598"/>
                </a:lnTo>
                <a:lnTo>
                  <a:pt x="197625" y="774598"/>
                </a:lnTo>
                <a:lnTo>
                  <a:pt x="444436" y="487896"/>
                </a:lnTo>
                <a:cubicBezTo>
                  <a:pt x="487883" y="436093"/>
                  <a:pt x="506273" y="399326"/>
                  <a:pt x="506273" y="344208"/>
                </a:cubicBezTo>
                <a:cubicBezTo>
                  <a:pt x="506273" y="255651"/>
                  <a:pt x="454457" y="195504"/>
                  <a:pt x="362573" y="195504"/>
                </a:cubicBezTo>
                <a:cubicBezTo>
                  <a:pt x="290716" y="195504"/>
                  <a:pt x="217208" y="232270"/>
                  <a:pt x="217208" y="347548"/>
                </a:cubicBezTo>
                <a:lnTo>
                  <a:pt x="0" y="347548"/>
                </a:lnTo>
                <a:cubicBezTo>
                  <a:pt x="0" y="130340"/>
                  <a:pt x="158738" y="13"/>
                  <a:pt x="362573" y="0"/>
                </a:cubicBezTo>
              </a:path>
            </a:pathLst>
          </a:custGeom>
          <a:solidFill>
            <a:srgbClr val="3498DB">
              <a:alpha val="100000"/>
            </a:srgbClr>
          </a:solidFill>
          <a:ln w="0" cap="sq">
            <a:solidFill>
              <a:srgbClr val="3498D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2.1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数据简介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786130" y="1598766"/>
            <a:ext cx="8928736" cy="6617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原始数据有</a:t>
            </a:r>
            <a:r>
              <a:rPr lang="en-US" altLang="zh-CN" sz="2000" dirty="0">
                <a:latin typeface="+mn-ea"/>
              </a:rPr>
              <a:t>2974335</a:t>
            </a:r>
            <a:r>
              <a:rPr lang="zh-CN" altLang="en-US" sz="2000" dirty="0">
                <a:latin typeface="+mn-ea"/>
              </a:rPr>
              <a:t>组观测值，包含</a:t>
            </a:r>
            <a:r>
              <a:rPr lang="en-US" altLang="zh-CN" sz="2000" dirty="0">
                <a:latin typeface="+mn-ea"/>
              </a:rPr>
              <a:t>49</a:t>
            </a:r>
            <a:r>
              <a:rPr lang="zh-CN" altLang="en-US" sz="2000" dirty="0">
                <a:latin typeface="+mn-ea"/>
              </a:rPr>
              <a:t>个变量。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基于本数据集，假设不考虑酒驾等人为因素。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2934118" y="2882696"/>
            <a:ext cx="8928736" cy="10926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dirty="0">
                <a:latin typeface="+mn-ea"/>
              </a:rPr>
              <a:t>本分析中有关变量包括：</a:t>
            </a:r>
            <a:endParaRPr lang="en-US" altLang="zh-CN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Temperature, </a:t>
            </a:r>
            <a:r>
              <a:rPr lang="en-US" altLang="zh-CN" sz="1600" dirty="0" err="1">
                <a:latin typeface="+mn-ea"/>
              </a:rPr>
              <a:t>Wind.Chill</a:t>
            </a:r>
            <a:r>
              <a:rPr lang="en-US" altLang="zh-CN" sz="1600" dirty="0">
                <a:latin typeface="+mn-ea"/>
              </a:rPr>
              <a:t>, Humidity, Pressure, Visibility, </a:t>
            </a:r>
            <a:r>
              <a:rPr lang="en-US" altLang="zh-CN" sz="1600" dirty="0" err="1">
                <a:latin typeface="+mn-ea"/>
              </a:rPr>
              <a:t>Wind.Speed</a:t>
            </a:r>
            <a:r>
              <a:rPr lang="en-US" altLang="zh-CN" sz="1600" dirty="0">
                <a:latin typeface="+mn-ea"/>
              </a:rPr>
              <a:t>, Sunrise/Sunset.</a:t>
            </a:r>
          </a:p>
          <a:p>
            <a:r>
              <a:rPr lang="zh-CN" altLang="en-US" dirty="0">
                <a:latin typeface="+mn-ea"/>
              </a:rPr>
              <a:t>检查缺失值</a:t>
            </a:r>
            <a:r>
              <a:rPr lang="en-US" altLang="zh-CN" dirty="0">
                <a:latin typeface="+mn-ea"/>
              </a:rPr>
              <a:t>: </a:t>
            </a:r>
          </a:p>
          <a:p>
            <a:r>
              <a:rPr lang="en-US" altLang="zh-CN" sz="1600" dirty="0">
                <a:latin typeface="+mn-ea"/>
              </a:rPr>
              <a:t>Wind Chill</a:t>
            </a:r>
            <a:r>
              <a:rPr lang="zh-CN" altLang="en-US" sz="1600" dirty="0">
                <a:latin typeface="+mn-ea"/>
              </a:rPr>
              <a:t>的缺失值比例达到</a:t>
            </a:r>
            <a:r>
              <a:rPr lang="en-US" altLang="zh-CN" sz="1600" dirty="0">
                <a:latin typeface="+mn-ea"/>
              </a:rPr>
              <a:t>62.3%</a:t>
            </a:r>
            <a:r>
              <a:rPr lang="zh-CN" altLang="en-US" sz="1600" dirty="0">
                <a:latin typeface="+mn-ea"/>
              </a:rPr>
              <a:t>，远多于其他变量，考虑剔除。</a:t>
            </a:r>
            <a:endParaRPr lang="en-US" altLang="zh-CN" sz="1600" dirty="0">
              <a:latin typeface="+mn-ea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2934118" y="4398228"/>
            <a:ext cx="8064895" cy="22621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dirty="0">
                <a:latin typeface="+mn-ea"/>
              </a:rPr>
              <a:t>数据筛选后有</a:t>
            </a:r>
            <a:r>
              <a:rPr lang="en-US" altLang="zh-CN" dirty="0">
                <a:latin typeface="+mn-ea"/>
              </a:rPr>
              <a:t>2511700</a:t>
            </a:r>
            <a:r>
              <a:rPr lang="zh-CN" altLang="en-US" dirty="0">
                <a:latin typeface="+mn-ea"/>
              </a:rPr>
              <a:t>组观测值，有效变量为以下</a:t>
            </a:r>
            <a:r>
              <a:rPr lang="en-US" altLang="zh-CN" dirty="0">
                <a:latin typeface="+mn-ea"/>
              </a:rPr>
              <a:t>7</a:t>
            </a:r>
            <a:r>
              <a:rPr lang="zh-CN" altLang="en-US" dirty="0">
                <a:latin typeface="+mn-ea"/>
              </a:rPr>
              <a:t>个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+mn-ea"/>
              </a:rPr>
              <a:t>Severity </a:t>
            </a:r>
            <a:r>
              <a:rPr lang="zh-CN" altLang="en-US" dirty="0">
                <a:latin typeface="+mn-ea"/>
              </a:rPr>
              <a:t>严重程度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+mn-ea"/>
              </a:rPr>
              <a:t>Temperature </a:t>
            </a:r>
            <a:r>
              <a:rPr lang="zh-CN" altLang="en-US" dirty="0">
                <a:latin typeface="+mn-ea"/>
              </a:rPr>
              <a:t>温度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+mn-ea"/>
              </a:rPr>
              <a:t>Humidity </a:t>
            </a:r>
            <a:r>
              <a:rPr lang="zh-CN" altLang="en-US" dirty="0">
                <a:latin typeface="+mn-ea"/>
              </a:rPr>
              <a:t>湿度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+mn-ea"/>
              </a:rPr>
              <a:t>Pressure </a:t>
            </a:r>
            <a:r>
              <a:rPr lang="zh-CN" altLang="en-US" dirty="0">
                <a:latin typeface="+mn-ea"/>
              </a:rPr>
              <a:t>气压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+mn-ea"/>
              </a:rPr>
              <a:t>Visibility </a:t>
            </a:r>
            <a:r>
              <a:rPr lang="zh-CN" altLang="en-US" dirty="0">
                <a:latin typeface="+mn-ea"/>
              </a:rPr>
              <a:t>可见度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+mn-ea"/>
              </a:rPr>
              <a:t>Wind.Speed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风速</a:t>
            </a:r>
            <a:endParaRPr lang="en-US" altLang="zh-CN" dirty="0">
              <a:latin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+mn-ea"/>
              </a:rPr>
              <a:t>Sunrise/Sunset</a:t>
            </a:r>
            <a:r>
              <a:rPr lang="zh-CN" altLang="en-US" dirty="0">
                <a:latin typeface="+mn-ea"/>
              </a:rPr>
              <a:t> 白天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夜晚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2.2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数据处理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2274856" y="3098140"/>
            <a:ext cx="8928736" cy="6617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sz="2000" dirty="0">
                <a:latin typeface="+mn-ea"/>
              </a:rPr>
              <a:t>首先，将</a:t>
            </a:r>
            <a:r>
              <a:rPr lang="en-US" altLang="zh-CN" sz="2000" dirty="0">
                <a:latin typeface="+mn-ea"/>
              </a:rPr>
              <a:t>Severity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）四个等级进一步划分：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为轻度伤害，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为重度伤害，分别用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表示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得到新变量</a:t>
            </a:r>
            <a:r>
              <a:rPr lang="en-US" altLang="zh-CN" sz="2000" dirty="0" err="1">
                <a:latin typeface="+mn-ea"/>
              </a:rPr>
              <a:t>ynseverity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07734" y="1136875"/>
            <a:ext cx="4341686" cy="2643048"/>
            <a:chOff x="1607734" y="1136875"/>
            <a:chExt cx="4341686" cy="2643048"/>
          </a:xfrm>
          <a:solidFill>
            <a:srgbClr val="1F74AD"/>
          </a:solidFill>
        </p:grpSpPr>
        <p:sp>
          <p:nvSpPr>
            <p:cNvPr id="15" name="Path508"/>
            <p:cNvSpPr/>
            <p:nvPr/>
          </p:nvSpPr>
          <p:spPr>
            <a:xfrm rot="1526007">
              <a:off x="1607734" y="1136875"/>
              <a:ext cx="4341686" cy="2643048"/>
            </a:xfrm>
            <a:custGeom>
              <a:avLst/>
              <a:gdLst/>
              <a:ahLst/>
              <a:cxnLst/>
              <a:rect l="l" t="t" r="r" b="b"/>
              <a:pathLst>
                <a:path w="4341686" h="2643048">
                  <a:moveTo>
                    <a:pt x="435432" y="1906270"/>
                  </a:moveTo>
                  <a:cubicBezTo>
                    <a:pt x="328600" y="1956854"/>
                    <a:pt x="282994" y="2084477"/>
                    <a:pt x="333578" y="2191334"/>
                  </a:cubicBezTo>
                  <a:cubicBezTo>
                    <a:pt x="384175" y="2298192"/>
                    <a:pt x="511797" y="2343811"/>
                    <a:pt x="618642" y="2293226"/>
                  </a:cubicBezTo>
                  <a:cubicBezTo>
                    <a:pt x="725475" y="2242655"/>
                    <a:pt x="771081" y="2115020"/>
                    <a:pt x="720497" y="2008162"/>
                  </a:cubicBezTo>
                  <a:cubicBezTo>
                    <a:pt x="669900" y="1901304"/>
                    <a:pt x="542277" y="1855686"/>
                    <a:pt x="435432" y="1906270"/>
                  </a:cubicBezTo>
                  <a:close/>
                  <a:moveTo>
                    <a:pt x="104458" y="1812950"/>
                  </a:moveTo>
                  <a:lnTo>
                    <a:pt x="3860635" y="34658"/>
                  </a:lnTo>
                  <a:cubicBezTo>
                    <a:pt x="3933850" y="0"/>
                    <a:pt x="4021303" y="31267"/>
                    <a:pt x="4055961" y="104483"/>
                  </a:cubicBezTo>
                  <a:lnTo>
                    <a:pt x="4307015" y="634771"/>
                  </a:lnTo>
                  <a:cubicBezTo>
                    <a:pt x="4341686" y="707987"/>
                    <a:pt x="4310431" y="795439"/>
                    <a:pt x="4237228" y="830110"/>
                  </a:cubicBezTo>
                  <a:lnTo>
                    <a:pt x="481051" y="2608389"/>
                  </a:lnTo>
                  <a:cubicBezTo>
                    <a:pt x="407835" y="2643048"/>
                    <a:pt x="320383" y="2611793"/>
                    <a:pt x="285725" y="2538565"/>
                  </a:cubicBezTo>
                  <a:lnTo>
                    <a:pt x="34671" y="2008277"/>
                  </a:lnTo>
                  <a:cubicBezTo>
                    <a:pt x="0" y="1935061"/>
                    <a:pt x="31255" y="1847609"/>
                    <a:pt x="104458" y="1812950"/>
                  </a:cubicBezTo>
                </a:path>
              </a:pathLst>
            </a:custGeom>
            <a:grpFill/>
            <a:ln w="0" cap="sq">
              <a:solidFill>
                <a:srgbClr val="41B7D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Text Box55"/>
            <p:cNvSpPr txBox="1"/>
            <p:nvPr/>
          </p:nvSpPr>
          <p:spPr>
            <a:xfrm>
              <a:off x="2351584" y="2189094"/>
              <a:ext cx="1357958" cy="538609"/>
            </a:xfrm>
            <a:prstGeom prst="rect">
              <a:avLst/>
            </a:prstGeom>
            <a:grpFill/>
          </p:spPr>
          <p:txBody>
            <a:bodyPr wrap="square" lIns="0" tIns="0" rIns="0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分级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07734" y="3290043"/>
            <a:ext cx="4341686" cy="2643048"/>
            <a:chOff x="1607734" y="1136875"/>
            <a:chExt cx="4341686" cy="2643048"/>
          </a:xfrm>
        </p:grpSpPr>
        <p:sp>
          <p:nvSpPr>
            <p:cNvPr id="19" name="Path508"/>
            <p:cNvSpPr/>
            <p:nvPr/>
          </p:nvSpPr>
          <p:spPr>
            <a:xfrm rot="1526007">
              <a:off x="1607734" y="1136875"/>
              <a:ext cx="4341686" cy="2643048"/>
            </a:xfrm>
            <a:custGeom>
              <a:avLst/>
              <a:gdLst/>
              <a:ahLst/>
              <a:cxnLst/>
              <a:rect l="l" t="t" r="r" b="b"/>
              <a:pathLst>
                <a:path w="4341686" h="2643048">
                  <a:moveTo>
                    <a:pt x="435432" y="1906270"/>
                  </a:moveTo>
                  <a:cubicBezTo>
                    <a:pt x="328600" y="1956854"/>
                    <a:pt x="282994" y="2084477"/>
                    <a:pt x="333578" y="2191334"/>
                  </a:cubicBezTo>
                  <a:cubicBezTo>
                    <a:pt x="384175" y="2298192"/>
                    <a:pt x="511797" y="2343811"/>
                    <a:pt x="618642" y="2293226"/>
                  </a:cubicBezTo>
                  <a:cubicBezTo>
                    <a:pt x="725475" y="2242655"/>
                    <a:pt x="771081" y="2115020"/>
                    <a:pt x="720497" y="2008162"/>
                  </a:cubicBezTo>
                  <a:cubicBezTo>
                    <a:pt x="669900" y="1901304"/>
                    <a:pt x="542277" y="1855686"/>
                    <a:pt x="435432" y="1906270"/>
                  </a:cubicBezTo>
                  <a:close/>
                  <a:moveTo>
                    <a:pt x="104458" y="1812950"/>
                  </a:moveTo>
                  <a:lnTo>
                    <a:pt x="3860635" y="34658"/>
                  </a:lnTo>
                  <a:cubicBezTo>
                    <a:pt x="3933850" y="0"/>
                    <a:pt x="4021303" y="31267"/>
                    <a:pt x="4055961" y="104483"/>
                  </a:cubicBezTo>
                  <a:lnTo>
                    <a:pt x="4307015" y="634771"/>
                  </a:lnTo>
                  <a:cubicBezTo>
                    <a:pt x="4341686" y="707987"/>
                    <a:pt x="4310431" y="795439"/>
                    <a:pt x="4237228" y="830110"/>
                  </a:cubicBezTo>
                  <a:lnTo>
                    <a:pt x="481051" y="2608389"/>
                  </a:lnTo>
                  <a:cubicBezTo>
                    <a:pt x="407835" y="2643048"/>
                    <a:pt x="320383" y="2611793"/>
                    <a:pt x="285725" y="2538565"/>
                  </a:cubicBezTo>
                  <a:lnTo>
                    <a:pt x="34671" y="2008277"/>
                  </a:lnTo>
                  <a:cubicBezTo>
                    <a:pt x="0" y="1935061"/>
                    <a:pt x="31255" y="1847609"/>
                    <a:pt x="104458" y="1812950"/>
                  </a:cubicBezTo>
                </a:path>
              </a:pathLst>
            </a:custGeom>
            <a:solidFill>
              <a:srgbClr val="41B7D0">
                <a:alpha val="100000"/>
              </a:srgbClr>
            </a:solidFill>
            <a:ln w="0" cap="sq">
              <a:solidFill>
                <a:srgbClr val="41B7D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Text Box55"/>
            <p:cNvSpPr txBox="1"/>
            <p:nvPr/>
          </p:nvSpPr>
          <p:spPr>
            <a:xfrm>
              <a:off x="2351584" y="2189094"/>
              <a:ext cx="1357958" cy="53860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抽样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21" name="Text Box55"/>
          <p:cNvSpPr txBox="1"/>
          <p:nvPr/>
        </p:nvSpPr>
        <p:spPr>
          <a:xfrm>
            <a:off x="2274856" y="5463273"/>
            <a:ext cx="8928736" cy="35394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sz="2000" dirty="0"/>
              <a:t>然后在总数据集中独立随机抽样，获得分别</a:t>
            </a:r>
            <a:r>
              <a:rPr lang="en-US" altLang="zh-CN" sz="2000" dirty="0"/>
              <a:t>10000</a:t>
            </a:r>
            <a:r>
              <a:rPr lang="zh-CN" altLang="en-US" sz="2000" dirty="0"/>
              <a:t>组训练数据与</a:t>
            </a:r>
            <a:r>
              <a:rPr lang="en-US" altLang="zh-CN" sz="2000" dirty="0"/>
              <a:t>10000</a:t>
            </a:r>
            <a:r>
              <a:rPr lang="zh-CN" altLang="en-US" sz="2000" dirty="0"/>
              <a:t>组测试数据。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2.2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数据处理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83876"/>
              <a:ext cx="1536502" cy="40588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3165"/>
                </a:lnSpc>
              </a:pPr>
              <a:r>
                <a:rPr lang="zh-CN" altLang="en-US" sz="2400" b="1" spc="-58" dirty="0">
                  <a:solidFill>
                    <a:srgbClr val="FFFFFF"/>
                  </a:solidFill>
                  <a:latin typeface="+mn-ea"/>
                  <a:cs typeface="微软雅黑"/>
                </a:rPr>
                <a:t>描述性统计</a:t>
              </a:r>
              <a:endParaRPr lang="en-US" altLang="zh-CN" sz="2400" dirty="0">
                <a:latin typeface="+mn-ea"/>
                <a:cs typeface="微软雅黑"/>
              </a:endParaRPr>
            </a:p>
          </p:txBody>
        </p:sp>
      </p:grpSp>
      <p:pic>
        <p:nvPicPr>
          <p:cNvPr id="24" name="内容占位符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6"/>
          <a:stretch>
            <a:fillRect/>
          </a:stretch>
        </p:blipFill>
        <p:spPr>
          <a:xfrm>
            <a:off x="664210" y="2944044"/>
            <a:ext cx="10522950" cy="29709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2.2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数据处理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83876"/>
              <a:ext cx="1536502" cy="40588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3165"/>
                </a:lnSpc>
              </a:pPr>
              <a:r>
                <a:rPr lang="zh-CN" altLang="en-US" sz="2400" b="1" spc="-58" dirty="0">
                  <a:solidFill>
                    <a:srgbClr val="FFFFFF"/>
                  </a:solidFill>
                  <a:latin typeface="+mn-ea"/>
                  <a:cs typeface="微软雅黑"/>
                </a:rPr>
                <a:t>相关性分析</a:t>
              </a:r>
              <a:endParaRPr lang="en-US" altLang="zh-CN" sz="2400" dirty="0">
                <a:latin typeface="+mn-ea"/>
                <a:cs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t="794"/>
          <a:stretch>
            <a:fillRect/>
          </a:stretch>
        </p:blipFill>
        <p:spPr>
          <a:xfrm>
            <a:off x="3281680" y="2760345"/>
            <a:ext cx="5593080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2.2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逻辑回归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48289"/>
              <a:ext cx="1536502" cy="47705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Model 1</a:t>
              </a: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endParaRPr lang="en-US" altLang="zh-CN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4210" y="2577259"/>
            <a:ext cx="10515600" cy="129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ynseverity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~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Distance.mi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 +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Temperature.F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 + Humidity... + Pressure.in.+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Visibility.mi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 +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Wind_Speed.mph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 +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Sunrise_Sunset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仅有三个变量的参数是显著的：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1"/>
          <a:stretch>
            <a:fillRect/>
          </a:stretch>
        </p:blipFill>
        <p:spPr>
          <a:xfrm>
            <a:off x="767408" y="3928146"/>
            <a:ext cx="8424936" cy="26567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2.2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逻辑回归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48289"/>
              <a:ext cx="1536502" cy="47705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Model 2</a:t>
              </a: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endParaRPr lang="en-US" altLang="zh-CN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4210" y="2577259"/>
            <a:ext cx="10515600" cy="102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ynseverity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~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Visibility.mi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 +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Wind_Speed.mph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 +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Sunrise_Sunset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模型的显著性更强了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/>
          <a:stretch>
            <a:fillRect/>
          </a:stretch>
        </p:blipFill>
        <p:spPr>
          <a:xfrm>
            <a:off x="767408" y="3737294"/>
            <a:ext cx="9667438" cy="234193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2.3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模型比较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9310"/>
          <a:stretch>
            <a:fillRect/>
          </a:stretch>
        </p:blipFill>
        <p:spPr>
          <a:xfrm>
            <a:off x="1703512" y="3172771"/>
            <a:ext cx="7291388" cy="957527"/>
          </a:xfrm>
          <a:prstGeom prst="rect">
            <a:avLst/>
          </a:prstGeom>
        </p:spPr>
      </p:pic>
      <p:sp>
        <p:nvSpPr>
          <p:cNvPr id="26" name="Path508"/>
          <p:cNvSpPr/>
          <p:nvPr/>
        </p:nvSpPr>
        <p:spPr>
          <a:xfrm rot="1526007">
            <a:off x="1607734" y="1136875"/>
            <a:ext cx="4341686" cy="2643048"/>
          </a:xfrm>
          <a:custGeom>
            <a:avLst/>
            <a:gdLst/>
            <a:ahLst/>
            <a:cxnLst/>
            <a:rect l="l" t="t" r="r" b="b"/>
            <a:pathLst>
              <a:path w="4341686" h="2643048">
                <a:moveTo>
                  <a:pt x="435432" y="1906270"/>
                </a:moveTo>
                <a:cubicBezTo>
                  <a:pt x="328600" y="1956854"/>
                  <a:pt x="282994" y="2084477"/>
                  <a:pt x="333578" y="2191334"/>
                </a:cubicBezTo>
                <a:cubicBezTo>
                  <a:pt x="384175" y="2298192"/>
                  <a:pt x="511797" y="2343811"/>
                  <a:pt x="618642" y="2293226"/>
                </a:cubicBezTo>
                <a:cubicBezTo>
                  <a:pt x="725475" y="2242655"/>
                  <a:pt x="771081" y="2115020"/>
                  <a:pt x="720497" y="2008162"/>
                </a:cubicBezTo>
                <a:cubicBezTo>
                  <a:pt x="669900" y="1901304"/>
                  <a:pt x="542277" y="1855686"/>
                  <a:pt x="435432" y="1906270"/>
                </a:cubicBezTo>
                <a:close/>
                <a:moveTo>
                  <a:pt x="104458" y="1812950"/>
                </a:moveTo>
                <a:lnTo>
                  <a:pt x="3860635" y="34658"/>
                </a:lnTo>
                <a:cubicBezTo>
                  <a:pt x="3933850" y="0"/>
                  <a:pt x="4021303" y="31267"/>
                  <a:pt x="4055961" y="104483"/>
                </a:cubicBezTo>
                <a:lnTo>
                  <a:pt x="4307015" y="634771"/>
                </a:lnTo>
                <a:cubicBezTo>
                  <a:pt x="4341686" y="707987"/>
                  <a:pt x="4310431" y="795439"/>
                  <a:pt x="4237228" y="830110"/>
                </a:cubicBezTo>
                <a:lnTo>
                  <a:pt x="481051" y="2608389"/>
                </a:lnTo>
                <a:cubicBezTo>
                  <a:pt x="407835" y="2643048"/>
                  <a:pt x="320383" y="2611793"/>
                  <a:pt x="285725" y="2538565"/>
                </a:cubicBezTo>
                <a:lnTo>
                  <a:pt x="34671" y="2008277"/>
                </a:lnTo>
                <a:cubicBezTo>
                  <a:pt x="0" y="1935061"/>
                  <a:pt x="31255" y="1847609"/>
                  <a:pt x="104458" y="1812950"/>
                </a:cubicBezTo>
              </a:path>
            </a:pathLst>
          </a:custGeom>
          <a:solidFill>
            <a:srgbClr val="1F74AD"/>
          </a:solidFill>
          <a:ln w="0" cap="sq">
            <a:noFill/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" name="Text Box55"/>
          <p:cNvSpPr txBox="1"/>
          <p:nvPr/>
        </p:nvSpPr>
        <p:spPr>
          <a:xfrm>
            <a:off x="2351584" y="2189094"/>
            <a:ext cx="1944216" cy="538609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txBody>
          <a:bodyPr wrap="square" lIns="0" tIns="0" rIns="0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卡方检验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 Box55"/>
          <p:cNvSpPr txBox="1"/>
          <p:nvPr/>
        </p:nvSpPr>
        <p:spPr>
          <a:xfrm>
            <a:off x="1703512" y="4514900"/>
            <a:ext cx="8949042" cy="7848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+mn-ea"/>
              </a:rPr>
              <a:t>P</a:t>
            </a:r>
            <a:r>
              <a:rPr lang="zh-CN" altLang="en-US" sz="2400" dirty="0">
                <a:latin typeface="+mn-ea"/>
              </a:rPr>
              <a:t>值为</a:t>
            </a:r>
            <a:r>
              <a:rPr lang="en-US" altLang="zh-CN" sz="2400" dirty="0">
                <a:latin typeface="+mn-ea"/>
              </a:rPr>
              <a:t>0.9347</a:t>
            </a:r>
            <a:r>
              <a:rPr lang="zh-CN" altLang="en-US" sz="2400" dirty="0">
                <a:latin typeface="+mn-ea"/>
              </a:rPr>
              <a:t>，不能拒绝原假设。说明两个模型的拟合水平没有显著的差别。因此，可以将解释变量个数缩减为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个。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2.4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模型检验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sp>
        <p:nvSpPr>
          <p:cNvPr id="26" name="Path508"/>
          <p:cNvSpPr/>
          <p:nvPr/>
        </p:nvSpPr>
        <p:spPr>
          <a:xfrm rot="1526007">
            <a:off x="1607734" y="1136875"/>
            <a:ext cx="4341686" cy="2643048"/>
          </a:xfrm>
          <a:custGeom>
            <a:avLst/>
            <a:gdLst/>
            <a:ahLst/>
            <a:cxnLst/>
            <a:rect l="l" t="t" r="r" b="b"/>
            <a:pathLst>
              <a:path w="4341686" h="2643048">
                <a:moveTo>
                  <a:pt x="435432" y="1906270"/>
                </a:moveTo>
                <a:cubicBezTo>
                  <a:pt x="328600" y="1956854"/>
                  <a:pt x="282994" y="2084477"/>
                  <a:pt x="333578" y="2191334"/>
                </a:cubicBezTo>
                <a:cubicBezTo>
                  <a:pt x="384175" y="2298192"/>
                  <a:pt x="511797" y="2343811"/>
                  <a:pt x="618642" y="2293226"/>
                </a:cubicBezTo>
                <a:cubicBezTo>
                  <a:pt x="725475" y="2242655"/>
                  <a:pt x="771081" y="2115020"/>
                  <a:pt x="720497" y="2008162"/>
                </a:cubicBezTo>
                <a:cubicBezTo>
                  <a:pt x="669900" y="1901304"/>
                  <a:pt x="542277" y="1855686"/>
                  <a:pt x="435432" y="1906270"/>
                </a:cubicBezTo>
                <a:close/>
                <a:moveTo>
                  <a:pt x="104458" y="1812950"/>
                </a:moveTo>
                <a:lnTo>
                  <a:pt x="3860635" y="34658"/>
                </a:lnTo>
                <a:cubicBezTo>
                  <a:pt x="3933850" y="0"/>
                  <a:pt x="4021303" y="31267"/>
                  <a:pt x="4055961" y="104483"/>
                </a:cubicBezTo>
                <a:lnTo>
                  <a:pt x="4307015" y="634771"/>
                </a:lnTo>
                <a:cubicBezTo>
                  <a:pt x="4341686" y="707987"/>
                  <a:pt x="4310431" y="795439"/>
                  <a:pt x="4237228" y="830110"/>
                </a:cubicBezTo>
                <a:lnTo>
                  <a:pt x="481051" y="2608389"/>
                </a:lnTo>
                <a:cubicBezTo>
                  <a:pt x="407835" y="2643048"/>
                  <a:pt x="320383" y="2611793"/>
                  <a:pt x="285725" y="2538565"/>
                </a:cubicBezTo>
                <a:lnTo>
                  <a:pt x="34671" y="2008277"/>
                </a:lnTo>
                <a:cubicBezTo>
                  <a:pt x="0" y="1935061"/>
                  <a:pt x="31255" y="1847609"/>
                  <a:pt x="104458" y="1812950"/>
                </a:cubicBezTo>
              </a:path>
            </a:pathLst>
          </a:custGeom>
          <a:solidFill>
            <a:srgbClr val="1F74AD"/>
          </a:solidFill>
          <a:ln w="0" cap="sq">
            <a:noFill/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" name="Text Box55"/>
          <p:cNvSpPr txBox="1"/>
          <p:nvPr/>
        </p:nvSpPr>
        <p:spPr>
          <a:xfrm>
            <a:off x="2351584" y="2189094"/>
            <a:ext cx="1944216" cy="538609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txBody>
          <a:bodyPr wrap="square" lIns="0" tIns="0" rIns="0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卡方检验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 Box55"/>
          <p:cNvSpPr txBox="1"/>
          <p:nvPr/>
        </p:nvSpPr>
        <p:spPr>
          <a:xfrm>
            <a:off x="1703512" y="4817129"/>
            <a:ext cx="8949042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利用另一个数据子集对模型进行精度测试，准确率达到</a:t>
            </a:r>
            <a:r>
              <a:rPr lang="en-US" altLang="zh-CN" sz="2400" dirty="0"/>
              <a:t>61%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/>
          <a:stretch>
            <a:fillRect/>
          </a:stretch>
        </p:blipFill>
        <p:spPr>
          <a:xfrm>
            <a:off x="1847528" y="3135459"/>
            <a:ext cx="5184575" cy="14954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th2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9" name="Group29"/>
          <p:cNvGrpSpPr/>
          <p:nvPr/>
        </p:nvGrpSpPr>
        <p:grpSpPr>
          <a:xfrm>
            <a:off x="0" y="0"/>
            <a:ext cx="6332220" cy="6858000"/>
            <a:chOff x="0" y="0"/>
            <a:chExt cx="6332220" cy="6858000"/>
          </a:xfrm>
        </p:grpSpPr>
        <p:sp>
          <p:nvSpPr>
            <p:cNvPr id="30" name="Path30"/>
            <p:cNvSpPr/>
            <p:nvPr/>
          </p:nvSpPr>
          <p:spPr>
            <a:xfrm>
              <a:off x="3415284" y="3429000"/>
              <a:ext cx="2916936" cy="3429000"/>
            </a:xfrm>
            <a:custGeom>
              <a:avLst/>
              <a:gdLst/>
              <a:ahLst/>
              <a:cxnLst/>
              <a:rect l="l" t="t" r="r" b="b"/>
              <a:pathLst>
                <a:path w="2916936" h="3429000">
                  <a:moveTo>
                    <a:pt x="2916936" y="342900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916936" y="3429000"/>
                  </a:lnTo>
                </a:path>
              </a:pathLst>
            </a:custGeom>
            <a:solidFill>
              <a:srgbClr val="BFE1F7">
                <a:alpha val="100000"/>
              </a:srgbClr>
            </a:solidFill>
            <a:ln w="0" cap="sq">
              <a:solidFill>
                <a:srgbClr val="BFE1F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1" name="Image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973407" cy="6858000"/>
            </a:xfrm>
            <a:prstGeom prst="rect">
              <a:avLst/>
            </a:prstGeom>
            <a:noFill/>
          </p:spPr>
        </p:pic>
        <p:sp>
          <p:nvSpPr>
            <p:cNvPr id="32" name="Path32"/>
            <p:cNvSpPr/>
            <p:nvPr/>
          </p:nvSpPr>
          <p:spPr>
            <a:xfrm>
              <a:off x="1443228" y="1901952"/>
              <a:ext cx="207264" cy="205740"/>
            </a:xfrm>
            <a:custGeom>
              <a:avLst/>
              <a:gdLst/>
              <a:ahLst/>
              <a:cxnLst/>
              <a:rect l="l" t="t" r="r" b="b"/>
              <a:pathLst>
                <a:path w="207264" h="205740">
                  <a:moveTo>
                    <a:pt x="0" y="0"/>
                  </a:moveTo>
                  <a:lnTo>
                    <a:pt x="207264" y="0"/>
                  </a:lnTo>
                  <a:lnTo>
                    <a:pt x="207264" y="205740"/>
                  </a:ln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Path33"/>
            <p:cNvSpPr/>
            <p:nvPr/>
          </p:nvSpPr>
          <p:spPr>
            <a:xfrm>
              <a:off x="1723644" y="1632204"/>
              <a:ext cx="205740" cy="207264"/>
            </a:xfrm>
            <a:custGeom>
              <a:avLst/>
              <a:gdLst/>
              <a:ahLst/>
              <a:cxnLst/>
              <a:rect l="l" t="t" r="r" b="b"/>
              <a:pathLst>
                <a:path w="205740" h="207264">
                  <a:moveTo>
                    <a:pt x="0" y="0"/>
                  </a:moveTo>
                  <a:lnTo>
                    <a:pt x="205740" y="0"/>
                  </a:lnTo>
                  <a:lnTo>
                    <a:pt x="205740" y="207264"/>
                  </a:lnTo>
                  <a:lnTo>
                    <a:pt x="0" y="20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" name="Path34"/>
            <p:cNvSpPr/>
            <p:nvPr/>
          </p:nvSpPr>
          <p:spPr>
            <a:xfrm>
              <a:off x="1443228" y="1632204"/>
              <a:ext cx="207264" cy="207264"/>
            </a:xfrm>
            <a:custGeom>
              <a:avLst/>
              <a:gdLst/>
              <a:ahLst/>
              <a:cxnLst/>
              <a:rect l="l" t="t" r="r" b="b"/>
              <a:pathLst>
                <a:path w="207264" h="207264">
                  <a:moveTo>
                    <a:pt x="0" y="0"/>
                  </a:moveTo>
                  <a:lnTo>
                    <a:pt x="207264" y="0"/>
                  </a:lnTo>
                  <a:lnTo>
                    <a:pt x="207264" y="207264"/>
                  </a:lnTo>
                  <a:lnTo>
                    <a:pt x="0" y="20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5" name="Path35"/>
          <p:cNvSpPr/>
          <p:nvPr/>
        </p:nvSpPr>
        <p:spPr>
          <a:xfrm>
            <a:off x="10738104" y="514350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5BAAEB">
              <a:alpha val="100000"/>
            </a:srgbClr>
          </a:solidFill>
          <a:ln w="0" cap="sq">
            <a:solidFill>
              <a:srgbClr val="5BAA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Path36"/>
          <p:cNvSpPr/>
          <p:nvPr/>
        </p:nvSpPr>
        <p:spPr>
          <a:xfrm>
            <a:off x="10457688" y="541324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5BAAEB">
              <a:alpha val="100000"/>
            </a:srgbClr>
          </a:solidFill>
          <a:ln w="0" cap="sq">
            <a:solidFill>
              <a:srgbClr val="5BAA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Path37"/>
          <p:cNvSpPr/>
          <p:nvPr/>
        </p:nvSpPr>
        <p:spPr>
          <a:xfrm>
            <a:off x="10738104" y="541324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63BBEB">
              <a:alpha val="100000"/>
            </a:srgbClr>
          </a:solidFill>
          <a:ln w="0" cap="sq">
            <a:solidFill>
              <a:srgbClr val="63BB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Text Box38"/>
          <p:cNvSpPr txBox="1"/>
          <p:nvPr/>
        </p:nvSpPr>
        <p:spPr>
          <a:xfrm>
            <a:off x="7656322" y="1327909"/>
            <a:ext cx="2499566" cy="20890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450"/>
              </a:lnSpc>
            </a:pPr>
            <a:r>
              <a:rPr lang="en-US" altLang="zh-CN" sz="1800" b="1" spc="7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PA</a:t>
            </a:r>
            <a:r>
              <a:rPr lang="en-US" altLang="zh-CN" sz="1800" b="1" spc="-257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800" b="1" spc="-5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R</a:t>
            </a:r>
            <a:r>
              <a:rPr lang="en-US" altLang="zh-CN" sz="1800" b="1" spc="-25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800" b="1" spc="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T.</a:t>
            </a:r>
            <a:r>
              <a:rPr lang="en-US" altLang="zh-CN" sz="1800" b="1" spc="23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1500" b="1" spc="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01</a:t>
            </a:r>
            <a:endParaRPr lang="en-US" altLang="zh-CN" sz="115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5182997" y="3233560"/>
            <a:ext cx="4775835" cy="6184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70"/>
              </a:lnSpc>
            </a:pPr>
            <a:r>
              <a:rPr lang="zh-CN" altLang="en-US" sz="4400" spc="-800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数据可视化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2.5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结论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838200" y="1922811"/>
            <a:ext cx="10515600" cy="4126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可见度、风速、和白天与否，对于交通事故的严重程度有显著的影响。温度、湿度、大气压力对于交通事故没有显著的影响。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可见度越高，风速越大，交通事故的严重程度越高。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夜晚比白天的交通事故更严重。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0800000">
            <a:off x="154238" y="2056534"/>
            <a:ext cx="1019944" cy="653995"/>
            <a:chOff x="9615550" y="2968083"/>
            <a:chExt cx="1949958" cy="1372578"/>
          </a:xfrm>
          <a:solidFill>
            <a:srgbClr val="1F74AD"/>
          </a:solidFill>
        </p:grpSpPr>
        <p:sp>
          <p:nvSpPr>
            <p:cNvPr id="16" name="Path428"/>
            <p:cNvSpPr/>
            <p:nvPr/>
          </p:nvSpPr>
          <p:spPr>
            <a:xfrm>
              <a:off x="9634144" y="3463815"/>
              <a:ext cx="1931364" cy="381279"/>
            </a:xfrm>
            <a:custGeom>
              <a:avLst/>
              <a:gdLst/>
              <a:ahLst/>
              <a:cxnLst/>
              <a:rect l="l" t="t" r="r" b="b"/>
              <a:pathLst>
                <a:path w="1931364" h="381279">
                  <a:moveTo>
                    <a:pt x="1931226" y="190779"/>
                  </a:moveTo>
                  <a:cubicBezTo>
                    <a:pt x="1931365" y="295631"/>
                    <a:pt x="1846097" y="380886"/>
                    <a:pt x="1740726" y="381279"/>
                  </a:cubicBezTo>
                  <a:lnTo>
                    <a:pt x="190817" y="381279"/>
                  </a:lnTo>
                  <a:cubicBezTo>
                    <a:pt x="85254" y="380886"/>
                    <a:pt x="0" y="295631"/>
                    <a:pt x="0" y="190449"/>
                  </a:cubicBezTo>
                  <a:lnTo>
                    <a:pt x="317" y="190779"/>
                  </a:lnTo>
                  <a:cubicBezTo>
                    <a:pt x="0" y="85268"/>
                    <a:pt x="85254" y="0"/>
                    <a:pt x="190817" y="279"/>
                  </a:cubicBezTo>
                  <a:lnTo>
                    <a:pt x="1740726" y="279"/>
                  </a:lnTo>
                  <a:cubicBezTo>
                    <a:pt x="1846097" y="0"/>
                    <a:pt x="1931365" y="85268"/>
                    <a:pt x="1931226" y="190779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Path429"/>
            <p:cNvSpPr/>
            <p:nvPr/>
          </p:nvSpPr>
          <p:spPr>
            <a:xfrm>
              <a:off x="9615550" y="3445374"/>
              <a:ext cx="895286" cy="895287"/>
            </a:xfrm>
            <a:custGeom>
              <a:avLst/>
              <a:gdLst/>
              <a:ahLst/>
              <a:cxnLst/>
              <a:rect l="l" t="t" r="r" b="b"/>
              <a:pathLst>
                <a:path w="895286" h="895287">
                  <a:moveTo>
                    <a:pt x="819213" y="820344"/>
                  </a:moveTo>
                  <a:cubicBezTo>
                    <a:pt x="744359" y="895286"/>
                    <a:pt x="622008" y="895286"/>
                    <a:pt x="546417" y="820344"/>
                  </a:cubicBezTo>
                  <a:lnTo>
                    <a:pt x="75501" y="349428"/>
                  </a:lnTo>
                  <a:cubicBezTo>
                    <a:pt x="0" y="273278"/>
                    <a:pt x="0" y="150927"/>
                    <a:pt x="75464" y="75464"/>
                  </a:cubicBezTo>
                  <a:cubicBezTo>
                    <a:pt x="150939" y="0"/>
                    <a:pt x="273291" y="0"/>
                    <a:pt x="348297" y="75108"/>
                  </a:cubicBezTo>
                  <a:lnTo>
                    <a:pt x="819213" y="546024"/>
                  </a:lnTo>
                  <a:cubicBezTo>
                    <a:pt x="895286" y="622008"/>
                    <a:pt x="895286" y="744360"/>
                    <a:pt x="819213" y="820344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Path430"/>
            <p:cNvSpPr/>
            <p:nvPr/>
          </p:nvSpPr>
          <p:spPr>
            <a:xfrm>
              <a:off x="9615550" y="2968083"/>
              <a:ext cx="904038" cy="904037"/>
            </a:xfrm>
            <a:custGeom>
              <a:avLst/>
              <a:gdLst/>
              <a:ahLst/>
              <a:cxnLst/>
              <a:rect l="l" t="t" r="r" b="b"/>
              <a:pathLst>
                <a:path w="904038" h="904037">
                  <a:moveTo>
                    <a:pt x="829679" y="73863"/>
                  </a:moveTo>
                  <a:cubicBezTo>
                    <a:pt x="755295" y="0"/>
                    <a:pt x="634709" y="0"/>
                    <a:pt x="559930" y="73863"/>
                  </a:cubicBezTo>
                  <a:lnTo>
                    <a:pt x="73775" y="560019"/>
                  </a:lnTo>
                  <a:cubicBezTo>
                    <a:pt x="0" y="634708"/>
                    <a:pt x="0" y="755295"/>
                    <a:pt x="74371" y="829666"/>
                  </a:cubicBezTo>
                  <a:lnTo>
                    <a:pt x="73775" y="829767"/>
                  </a:lnTo>
                  <a:cubicBezTo>
                    <a:pt x="148742" y="904037"/>
                    <a:pt x="269329" y="904037"/>
                    <a:pt x="343522" y="829767"/>
                  </a:cubicBezTo>
                  <a:lnTo>
                    <a:pt x="829679" y="343611"/>
                  </a:lnTo>
                  <a:cubicBezTo>
                    <a:pt x="904037" y="269329"/>
                    <a:pt x="904037" y="148755"/>
                    <a:pt x="829679" y="73863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 rot="10800000">
            <a:off x="154238" y="4315400"/>
            <a:ext cx="1019944" cy="653995"/>
            <a:chOff x="9615550" y="2968083"/>
            <a:chExt cx="1949958" cy="1372578"/>
          </a:xfrm>
          <a:solidFill>
            <a:srgbClr val="3498DB"/>
          </a:solidFill>
        </p:grpSpPr>
        <p:sp>
          <p:nvSpPr>
            <p:cNvPr id="31" name="Path428"/>
            <p:cNvSpPr/>
            <p:nvPr/>
          </p:nvSpPr>
          <p:spPr>
            <a:xfrm>
              <a:off x="9634144" y="3463815"/>
              <a:ext cx="1931364" cy="381279"/>
            </a:xfrm>
            <a:custGeom>
              <a:avLst/>
              <a:gdLst/>
              <a:ahLst/>
              <a:cxnLst/>
              <a:rect l="l" t="t" r="r" b="b"/>
              <a:pathLst>
                <a:path w="1931364" h="381279">
                  <a:moveTo>
                    <a:pt x="1931226" y="190779"/>
                  </a:moveTo>
                  <a:cubicBezTo>
                    <a:pt x="1931365" y="295631"/>
                    <a:pt x="1846097" y="380886"/>
                    <a:pt x="1740726" y="381279"/>
                  </a:cubicBezTo>
                  <a:lnTo>
                    <a:pt x="190817" y="381279"/>
                  </a:lnTo>
                  <a:cubicBezTo>
                    <a:pt x="85254" y="380886"/>
                    <a:pt x="0" y="295631"/>
                    <a:pt x="0" y="190449"/>
                  </a:cubicBezTo>
                  <a:lnTo>
                    <a:pt x="317" y="190779"/>
                  </a:lnTo>
                  <a:cubicBezTo>
                    <a:pt x="0" y="85268"/>
                    <a:pt x="85254" y="0"/>
                    <a:pt x="190817" y="279"/>
                  </a:cubicBezTo>
                  <a:lnTo>
                    <a:pt x="1740726" y="279"/>
                  </a:lnTo>
                  <a:cubicBezTo>
                    <a:pt x="1846097" y="0"/>
                    <a:pt x="1931365" y="85268"/>
                    <a:pt x="1931226" y="190779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Path429"/>
            <p:cNvSpPr/>
            <p:nvPr/>
          </p:nvSpPr>
          <p:spPr>
            <a:xfrm>
              <a:off x="9615550" y="3445374"/>
              <a:ext cx="895286" cy="895287"/>
            </a:xfrm>
            <a:custGeom>
              <a:avLst/>
              <a:gdLst/>
              <a:ahLst/>
              <a:cxnLst/>
              <a:rect l="l" t="t" r="r" b="b"/>
              <a:pathLst>
                <a:path w="895286" h="895287">
                  <a:moveTo>
                    <a:pt x="819213" y="820344"/>
                  </a:moveTo>
                  <a:cubicBezTo>
                    <a:pt x="744359" y="895286"/>
                    <a:pt x="622008" y="895286"/>
                    <a:pt x="546417" y="820344"/>
                  </a:cubicBezTo>
                  <a:lnTo>
                    <a:pt x="75501" y="349428"/>
                  </a:lnTo>
                  <a:cubicBezTo>
                    <a:pt x="0" y="273278"/>
                    <a:pt x="0" y="150927"/>
                    <a:pt x="75464" y="75464"/>
                  </a:cubicBezTo>
                  <a:cubicBezTo>
                    <a:pt x="150939" y="0"/>
                    <a:pt x="273291" y="0"/>
                    <a:pt x="348297" y="75108"/>
                  </a:cubicBezTo>
                  <a:lnTo>
                    <a:pt x="819213" y="546024"/>
                  </a:lnTo>
                  <a:cubicBezTo>
                    <a:pt x="895286" y="622008"/>
                    <a:pt x="895286" y="744360"/>
                    <a:pt x="819213" y="820344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Path430"/>
            <p:cNvSpPr/>
            <p:nvPr/>
          </p:nvSpPr>
          <p:spPr>
            <a:xfrm>
              <a:off x="9615550" y="2968083"/>
              <a:ext cx="904038" cy="904037"/>
            </a:xfrm>
            <a:custGeom>
              <a:avLst/>
              <a:gdLst/>
              <a:ahLst/>
              <a:cxnLst/>
              <a:rect l="l" t="t" r="r" b="b"/>
              <a:pathLst>
                <a:path w="904038" h="904037">
                  <a:moveTo>
                    <a:pt x="829679" y="73863"/>
                  </a:moveTo>
                  <a:cubicBezTo>
                    <a:pt x="755295" y="0"/>
                    <a:pt x="634709" y="0"/>
                    <a:pt x="559930" y="73863"/>
                  </a:cubicBezTo>
                  <a:lnTo>
                    <a:pt x="73775" y="560019"/>
                  </a:lnTo>
                  <a:cubicBezTo>
                    <a:pt x="0" y="634708"/>
                    <a:pt x="0" y="755295"/>
                    <a:pt x="74371" y="829666"/>
                  </a:cubicBezTo>
                  <a:lnTo>
                    <a:pt x="73775" y="829767"/>
                  </a:lnTo>
                  <a:cubicBezTo>
                    <a:pt x="148742" y="904037"/>
                    <a:pt x="269329" y="904037"/>
                    <a:pt x="343522" y="829767"/>
                  </a:cubicBezTo>
                  <a:lnTo>
                    <a:pt x="829679" y="343611"/>
                  </a:lnTo>
                  <a:cubicBezTo>
                    <a:pt x="904037" y="269329"/>
                    <a:pt x="904037" y="148755"/>
                    <a:pt x="829679" y="73863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4" name="组合 33"/>
          <p:cNvGrpSpPr/>
          <p:nvPr/>
        </p:nvGrpSpPr>
        <p:grpSpPr>
          <a:xfrm rot="10800000">
            <a:off x="154238" y="5167208"/>
            <a:ext cx="1019944" cy="653995"/>
            <a:chOff x="9615550" y="2968083"/>
            <a:chExt cx="1949958" cy="1372578"/>
          </a:xfrm>
          <a:solidFill>
            <a:srgbClr val="1AA3AA"/>
          </a:solidFill>
        </p:grpSpPr>
        <p:sp>
          <p:nvSpPr>
            <p:cNvPr id="35" name="Path428"/>
            <p:cNvSpPr/>
            <p:nvPr/>
          </p:nvSpPr>
          <p:spPr>
            <a:xfrm>
              <a:off x="9634144" y="3463815"/>
              <a:ext cx="1931364" cy="381279"/>
            </a:xfrm>
            <a:custGeom>
              <a:avLst/>
              <a:gdLst/>
              <a:ahLst/>
              <a:cxnLst/>
              <a:rect l="l" t="t" r="r" b="b"/>
              <a:pathLst>
                <a:path w="1931364" h="381279">
                  <a:moveTo>
                    <a:pt x="1931226" y="190779"/>
                  </a:moveTo>
                  <a:cubicBezTo>
                    <a:pt x="1931365" y="295631"/>
                    <a:pt x="1846097" y="380886"/>
                    <a:pt x="1740726" y="381279"/>
                  </a:cubicBezTo>
                  <a:lnTo>
                    <a:pt x="190817" y="381279"/>
                  </a:lnTo>
                  <a:cubicBezTo>
                    <a:pt x="85254" y="380886"/>
                    <a:pt x="0" y="295631"/>
                    <a:pt x="0" y="190449"/>
                  </a:cubicBezTo>
                  <a:lnTo>
                    <a:pt x="317" y="190779"/>
                  </a:lnTo>
                  <a:cubicBezTo>
                    <a:pt x="0" y="85268"/>
                    <a:pt x="85254" y="0"/>
                    <a:pt x="190817" y="279"/>
                  </a:cubicBezTo>
                  <a:lnTo>
                    <a:pt x="1740726" y="279"/>
                  </a:lnTo>
                  <a:cubicBezTo>
                    <a:pt x="1846097" y="0"/>
                    <a:pt x="1931365" y="85268"/>
                    <a:pt x="1931226" y="190779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6" name="Path429"/>
            <p:cNvSpPr/>
            <p:nvPr/>
          </p:nvSpPr>
          <p:spPr>
            <a:xfrm>
              <a:off x="9615550" y="3445374"/>
              <a:ext cx="895286" cy="895287"/>
            </a:xfrm>
            <a:custGeom>
              <a:avLst/>
              <a:gdLst/>
              <a:ahLst/>
              <a:cxnLst/>
              <a:rect l="l" t="t" r="r" b="b"/>
              <a:pathLst>
                <a:path w="895286" h="895287">
                  <a:moveTo>
                    <a:pt x="819213" y="820344"/>
                  </a:moveTo>
                  <a:cubicBezTo>
                    <a:pt x="744359" y="895286"/>
                    <a:pt x="622008" y="895286"/>
                    <a:pt x="546417" y="820344"/>
                  </a:cubicBezTo>
                  <a:lnTo>
                    <a:pt x="75501" y="349428"/>
                  </a:lnTo>
                  <a:cubicBezTo>
                    <a:pt x="0" y="273278"/>
                    <a:pt x="0" y="150927"/>
                    <a:pt x="75464" y="75464"/>
                  </a:cubicBezTo>
                  <a:cubicBezTo>
                    <a:pt x="150939" y="0"/>
                    <a:pt x="273291" y="0"/>
                    <a:pt x="348297" y="75108"/>
                  </a:cubicBezTo>
                  <a:lnTo>
                    <a:pt x="819213" y="546024"/>
                  </a:lnTo>
                  <a:cubicBezTo>
                    <a:pt x="895286" y="622008"/>
                    <a:pt x="895286" y="744360"/>
                    <a:pt x="819213" y="820344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Path430"/>
            <p:cNvSpPr/>
            <p:nvPr/>
          </p:nvSpPr>
          <p:spPr>
            <a:xfrm>
              <a:off x="9615550" y="2968083"/>
              <a:ext cx="904038" cy="904037"/>
            </a:xfrm>
            <a:custGeom>
              <a:avLst/>
              <a:gdLst/>
              <a:ahLst/>
              <a:cxnLst/>
              <a:rect l="l" t="t" r="r" b="b"/>
              <a:pathLst>
                <a:path w="904038" h="904037">
                  <a:moveTo>
                    <a:pt x="829679" y="73863"/>
                  </a:moveTo>
                  <a:cubicBezTo>
                    <a:pt x="755295" y="0"/>
                    <a:pt x="634709" y="0"/>
                    <a:pt x="559930" y="73863"/>
                  </a:cubicBezTo>
                  <a:lnTo>
                    <a:pt x="73775" y="560019"/>
                  </a:lnTo>
                  <a:cubicBezTo>
                    <a:pt x="0" y="634708"/>
                    <a:pt x="0" y="755295"/>
                    <a:pt x="74371" y="829666"/>
                  </a:cubicBezTo>
                  <a:lnTo>
                    <a:pt x="73775" y="829767"/>
                  </a:lnTo>
                  <a:cubicBezTo>
                    <a:pt x="148742" y="904037"/>
                    <a:pt x="269329" y="904037"/>
                    <a:pt x="343522" y="829767"/>
                  </a:cubicBezTo>
                  <a:lnTo>
                    <a:pt x="829679" y="343611"/>
                  </a:lnTo>
                  <a:cubicBezTo>
                    <a:pt x="904037" y="269329"/>
                    <a:pt x="904037" y="148755"/>
                    <a:pt x="829679" y="73863"/>
                  </a:cubicBezTo>
                </a:path>
              </a:pathLst>
            </a:custGeom>
            <a:grpFill/>
            <a:ln w="0" cap="sq">
              <a:noFill/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th28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9" name="Group29"/>
          <p:cNvGrpSpPr/>
          <p:nvPr/>
        </p:nvGrpSpPr>
        <p:grpSpPr>
          <a:xfrm>
            <a:off x="0" y="0"/>
            <a:ext cx="6332220" cy="6858000"/>
            <a:chOff x="0" y="0"/>
            <a:chExt cx="6332220" cy="6858000"/>
          </a:xfrm>
        </p:grpSpPr>
        <p:sp>
          <p:nvSpPr>
            <p:cNvPr id="30" name="Path30"/>
            <p:cNvSpPr/>
            <p:nvPr/>
          </p:nvSpPr>
          <p:spPr>
            <a:xfrm>
              <a:off x="3415284" y="3429000"/>
              <a:ext cx="2916936" cy="3429000"/>
            </a:xfrm>
            <a:custGeom>
              <a:avLst/>
              <a:gdLst/>
              <a:ahLst/>
              <a:cxnLst/>
              <a:rect l="l" t="t" r="r" b="b"/>
              <a:pathLst>
                <a:path w="2916936" h="3429000">
                  <a:moveTo>
                    <a:pt x="2916936" y="342900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2916936" y="3429000"/>
                  </a:lnTo>
                </a:path>
              </a:pathLst>
            </a:custGeom>
            <a:solidFill>
              <a:srgbClr val="BFE1F7">
                <a:alpha val="100000"/>
              </a:srgbClr>
            </a:solidFill>
            <a:ln w="0" cap="sq">
              <a:solidFill>
                <a:srgbClr val="BFE1F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1" name="Image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973407" cy="6858000"/>
            </a:xfrm>
            <a:prstGeom prst="rect">
              <a:avLst/>
            </a:prstGeom>
            <a:noFill/>
          </p:spPr>
        </p:pic>
        <p:sp>
          <p:nvSpPr>
            <p:cNvPr id="32" name="Path32"/>
            <p:cNvSpPr/>
            <p:nvPr/>
          </p:nvSpPr>
          <p:spPr>
            <a:xfrm>
              <a:off x="1443228" y="1901952"/>
              <a:ext cx="207264" cy="205740"/>
            </a:xfrm>
            <a:custGeom>
              <a:avLst/>
              <a:gdLst/>
              <a:ahLst/>
              <a:cxnLst/>
              <a:rect l="l" t="t" r="r" b="b"/>
              <a:pathLst>
                <a:path w="207264" h="205740">
                  <a:moveTo>
                    <a:pt x="0" y="0"/>
                  </a:moveTo>
                  <a:lnTo>
                    <a:pt x="207264" y="0"/>
                  </a:lnTo>
                  <a:lnTo>
                    <a:pt x="207264" y="205740"/>
                  </a:lnTo>
                  <a:lnTo>
                    <a:pt x="0" y="205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Path33"/>
            <p:cNvSpPr/>
            <p:nvPr/>
          </p:nvSpPr>
          <p:spPr>
            <a:xfrm>
              <a:off x="1723644" y="1632204"/>
              <a:ext cx="205740" cy="207264"/>
            </a:xfrm>
            <a:custGeom>
              <a:avLst/>
              <a:gdLst/>
              <a:ahLst/>
              <a:cxnLst/>
              <a:rect l="l" t="t" r="r" b="b"/>
              <a:pathLst>
                <a:path w="205740" h="207264">
                  <a:moveTo>
                    <a:pt x="0" y="0"/>
                  </a:moveTo>
                  <a:lnTo>
                    <a:pt x="205740" y="0"/>
                  </a:lnTo>
                  <a:lnTo>
                    <a:pt x="205740" y="207264"/>
                  </a:lnTo>
                  <a:lnTo>
                    <a:pt x="0" y="20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" name="Path34"/>
            <p:cNvSpPr/>
            <p:nvPr/>
          </p:nvSpPr>
          <p:spPr>
            <a:xfrm>
              <a:off x="1443228" y="1632204"/>
              <a:ext cx="207264" cy="207264"/>
            </a:xfrm>
            <a:custGeom>
              <a:avLst/>
              <a:gdLst/>
              <a:ahLst/>
              <a:cxnLst/>
              <a:rect l="l" t="t" r="r" b="b"/>
              <a:pathLst>
                <a:path w="207264" h="207264">
                  <a:moveTo>
                    <a:pt x="0" y="0"/>
                  </a:moveTo>
                  <a:lnTo>
                    <a:pt x="207264" y="0"/>
                  </a:lnTo>
                  <a:lnTo>
                    <a:pt x="207264" y="207264"/>
                  </a:lnTo>
                  <a:lnTo>
                    <a:pt x="0" y="20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5" name="Path35"/>
          <p:cNvSpPr/>
          <p:nvPr/>
        </p:nvSpPr>
        <p:spPr>
          <a:xfrm>
            <a:off x="10738104" y="514350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5BAAEB">
              <a:alpha val="100000"/>
            </a:srgbClr>
          </a:solidFill>
          <a:ln w="0" cap="sq">
            <a:solidFill>
              <a:srgbClr val="5BAA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Path36"/>
          <p:cNvSpPr/>
          <p:nvPr/>
        </p:nvSpPr>
        <p:spPr>
          <a:xfrm>
            <a:off x="10457688" y="541324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5BAAEB">
              <a:alpha val="100000"/>
            </a:srgbClr>
          </a:solidFill>
          <a:ln w="0" cap="sq">
            <a:solidFill>
              <a:srgbClr val="5BAA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Path37"/>
          <p:cNvSpPr/>
          <p:nvPr/>
        </p:nvSpPr>
        <p:spPr>
          <a:xfrm>
            <a:off x="10738104" y="541324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40">
                <a:moveTo>
                  <a:pt x="0" y="0"/>
                </a:moveTo>
                <a:lnTo>
                  <a:pt x="205740" y="0"/>
                </a:lnTo>
                <a:lnTo>
                  <a:pt x="20574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63BBEB">
              <a:alpha val="100000"/>
            </a:srgbClr>
          </a:solidFill>
          <a:ln w="0" cap="sq">
            <a:solidFill>
              <a:srgbClr val="63BBEB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Text Box38"/>
          <p:cNvSpPr txBox="1"/>
          <p:nvPr/>
        </p:nvSpPr>
        <p:spPr>
          <a:xfrm>
            <a:off x="7656322" y="1327909"/>
            <a:ext cx="2499566" cy="19688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6450"/>
              </a:lnSpc>
            </a:pPr>
            <a:r>
              <a:rPr lang="en-US" altLang="zh-CN" sz="1800" b="1" spc="7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PA</a:t>
            </a:r>
            <a:r>
              <a:rPr lang="en-US" altLang="zh-CN" sz="1800" b="1" spc="-257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800" b="1" spc="-5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R</a:t>
            </a:r>
            <a:r>
              <a:rPr lang="en-US" altLang="zh-CN" sz="1800" b="1" spc="-25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800" b="1" spc="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T.</a:t>
            </a:r>
            <a:r>
              <a:rPr lang="en-US" altLang="zh-CN" sz="1800" b="1" spc="23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11500" b="1" spc="0" dirty="0">
                <a:solidFill>
                  <a:srgbClr val="5FB3EB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03</a:t>
            </a:r>
            <a:endParaRPr lang="en-US" altLang="zh-CN" sz="11500" dirty="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6518187" y="3237863"/>
            <a:ext cx="4775835" cy="6184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470"/>
              </a:lnSpc>
            </a:pPr>
            <a:r>
              <a:rPr lang="zh-CN" altLang="en-US" sz="4000" spc="-800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事故发生时间段预测</a:t>
            </a:r>
          </a:p>
        </p:txBody>
      </p:sp>
    </p:spTree>
    <p:extLst>
      <p:ext uri="{BB962C8B-B14F-4D97-AF65-F5344CB8AC3E}">
        <p14:creationId xmlns:p14="http://schemas.microsoft.com/office/powerpoint/2010/main" val="851909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3.1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数据处理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55" name="Text Box55"/>
          <p:cNvSpPr txBox="1"/>
          <p:nvPr/>
        </p:nvSpPr>
        <p:spPr>
          <a:xfrm>
            <a:off x="2274856" y="3098140"/>
            <a:ext cx="8928736" cy="12772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因为轻度事故发生的偶然因素太多，所以对于本次预测时间来说，只针对较严重的交通事故进行预测，因为根据现实生活中的理解，往往较大的交通事故发生在路况、视野不好或有特殊情况的时候，由上述研究，组员将严重程度分为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，因此我们同样抽取严重程度为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的进行研究。</a:t>
            </a:r>
            <a:endParaRPr lang="en-US" altLang="zh-CN" sz="2000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07734" y="1136875"/>
            <a:ext cx="4341686" cy="2643048"/>
            <a:chOff x="1607734" y="1136875"/>
            <a:chExt cx="4341686" cy="2643048"/>
          </a:xfrm>
          <a:solidFill>
            <a:srgbClr val="1F74AD"/>
          </a:solidFill>
        </p:grpSpPr>
        <p:sp>
          <p:nvSpPr>
            <p:cNvPr id="15" name="Path508"/>
            <p:cNvSpPr/>
            <p:nvPr/>
          </p:nvSpPr>
          <p:spPr>
            <a:xfrm rot="1526007">
              <a:off x="1607734" y="1136875"/>
              <a:ext cx="4341686" cy="2643048"/>
            </a:xfrm>
            <a:custGeom>
              <a:avLst/>
              <a:gdLst/>
              <a:ahLst/>
              <a:cxnLst/>
              <a:rect l="l" t="t" r="r" b="b"/>
              <a:pathLst>
                <a:path w="4341686" h="2643048">
                  <a:moveTo>
                    <a:pt x="435432" y="1906270"/>
                  </a:moveTo>
                  <a:cubicBezTo>
                    <a:pt x="328600" y="1956854"/>
                    <a:pt x="282994" y="2084477"/>
                    <a:pt x="333578" y="2191334"/>
                  </a:cubicBezTo>
                  <a:cubicBezTo>
                    <a:pt x="384175" y="2298192"/>
                    <a:pt x="511797" y="2343811"/>
                    <a:pt x="618642" y="2293226"/>
                  </a:cubicBezTo>
                  <a:cubicBezTo>
                    <a:pt x="725475" y="2242655"/>
                    <a:pt x="771081" y="2115020"/>
                    <a:pt x="720497" y="2008162"/>
                  </a:cubicBezTo>
                  <a:cubicBezTo>
                    <a:pt x="669900" y="1901304"/>
                    <a:pt x="542277" y="1855686"/>
                    <a:pt x="435432" y="1906270"/>
                  </a:cubicBezTo>
                  <a:close/>
                  <a:moveTo>
                    <a:pt x="104458" y="1812950"/>
                  </a:moveTo>
                  <a:lnTo>
                    <a:pt x="3860635" y="34658"/>
                  </a:lnTo>
                  <a:cubicBezTo>
                    <a:pt x="3933850" y="0"/>
                    <a:pt x="4021303" y="31267"/>
                    <a:pt x="4055961" y="104483"/>
                  </a:cubicBezTo>
                  <a:lnTo>
                    <a:pt x="4307015" y="634771"/>
                  </a:lnTo>
                  <a:cubicBezTo>
                    <a:pt x="4341686" y="707987"/>
                    <a:pt x="4310431" y="795439"/>
                    <a:pt x="4237228" y="830110"/>
                  </a:cubicBezTo>
                  <a:lnTo>
                    <a:pt x="481051" y="2608389"/>
                  </a:lnTo>
                  <a:cubicBezTo>
                    <a:pt x="407835" y="2643048"/>
                    <a:pt x="320383" y="2611793"/>
                    <a:pt x="285725" y="2538565"/>
                  </a:cubicBezTo>
                  <a:lnTo>
                    <a:pt x="34671" y="2008277"/>
                  </a:lnTo>
                  <a:cubicBezTo>
                    <a:pt x="0" y="1935061"/>
                    <a:pt x="31255" y="1847609"/>
                    <a:pt x="104458" y="1812950"/>
                  </a:cubicBezTo>
                </a:path>
              </a:pathLst>
            </a:custGeom>
            <a:grpFill/>
            <a:ln w="0" cap="sq">
              <a:solidFill>
                <a:srgbClr val="41B7D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Text Box55"/>
            <p:cNvSpPr txBox="1"/>
            <p:nvPr/>
          </p:nvSpPr>
          <p:spPr>
            <a:xfrm>
              <a:off x="2351584" y="2189094"/>
              <a:ext cx="1357958" cy="538609"/>
            </a:xfrm>
            <a:prstGeom prst="rect">
              <a:avLst/>
            </a:prstGeom>
            <a:grpFill/>
          </p:spPr>
          <p:txBody>
            <a:bodyPr wrap="square" lIns="0" tIns="0" rIns="0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筛选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07734" y="3467903"/>
            <a:ext cx="4341686" cy="2643048"/>
            <a:chOff x="1607734" y="1136875"/>
            <a:chExt cx="4341686" cy="2643048"/>
          </a:xfrm>
        </p:grpSpPr>
        <p:sp>
          <p:nvSpPr>
            <p:cNvPr id="19" name="Path508"/>
            <p:cNvSpPr/>
            <p:nvPr/>
          </p:nvSpPr>
          <p:spPr>
            <a:xfrm rot="1526007">
              <a:off x="1607734" y="1136875"/>
              <a:ext cx="4341686" cy="2643048"/>
            </a:xfrm>
            <a:custGeom>
              <a:avLst/>
              <a:gdLst/>
              <a:ahLst/>
              <a:cxnLst/>
              <a:rect l="l" t="t" r="r" b="b"/>
              <a:pathLst>
                <a:path w="4341686" h="2643048">
                  <a:moveTo>
                    <a:pt x="435432" y="1906270"/>
                  </a:moveTo>
                  <a:cubicBezTo>
                    <a:pt x="328600" y="1956854"/>
                    <a:pt x="282994" y="2084477"/>
                    <a:pt x="333578" y="2191334"/>
                  </a:cubicBezTo>
                  <a:cubicBezTo>
                    <a:pt x="384175" y="2298192"/>
                    <a:pt x="511797" y="2343811"/>
                    <a:pt x="618642" y="2293226"/>
                  </a:cubicBezTo>
                  <a:cubicBezTo>
                    <a:pt x="725475" y="2242655"/>
                    <a:pt x="771081" y="2115020"/>
                    <a:pt x="720497" y="2008162"/>
                  </a:cubicBezTo>
                  <a:cubicBezTo>
                    <a:pt x="669900" y="1901304"/>
                    <a:pt x="542277" y="1855686"/>
                    <a:pt x="435432" y="1906270"/>
                  </a:cubicBezTo>
                  <a:close/>
                  <a:moveTo>
                    <a:pt x="104458" y="1812950"/>
                  </a:moveTo>
                  <a:lnTo>
                    <a:pt x="3860635" y="34658"/>
                  </a:lnTo>
                  <a:cubicBezTo>
                    <a:pt x="3933850" y="0"/>
                    <a:pt x="4021303" y="31267"/>
                    <a:pt x="4055961" y="104483"/>
                  </a:cubicBezTo>
                  <a:lnTo>
                    <a:pt x="4307015" y="634771"/>
                  </a:lnTo>
                  <a:cubicBezTo>
                    <a:pt x="4341686" y="707987"/>
                    <a:pt x="4310431" y="795439"/>
                    <a:pt x="4237228" y="830110"/>
                  </a:cubicBezTo>
                  <a:lnTo>
                    <a:pt x="481051" y="2608389"/>
                  </a:lnTo>
                  <a:cubicBezTo>
                    <a:pt x="407835" y="2643048"/>
                    <a:pt x="320383" y="2611793"/>
                    <a:pt x="285725" y="2538565"/>
                  </a:cubicBezTo>
                  <a:lnTo>
                    <a:pt x="34671" y="2008277"/>
                  </a:lnTo>
                  <a:cubicBezTo>
                    <a:pt x="0" y="1935061"/>
                    <a:pt x="31255" y="1847609"/>
                    <a:pt x="104458" y="1812950"/>
                  </a:cubicBezTo>
                </a:path>
              </a:pathLst>
            </a:custGeom>
            <a:solidFill>
              <a:srgbClr val="41B7D0">
                <a:alpha val="100000"/>
              </a:srgbClr>
            </a:solidFill>
            <a:ln w="0" cap="sq">
              <a:solidFill>
                <a:srgbClr val="41B7D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Text Box55"/>
            <p:cNvSpPr txBox="1"/>
            <p:nvPr/>
          </p:nvSpPr>
          <p:spPr>
            <a:xfrm>
              <a:off x="2351584" y="2189094"/>
              <a:ext cx="1357958" cy="538609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抽样</a:t>
              </a:r>
              <a:endParaRPr lang="en-US" altLang="zh-CN" sz="32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21" name="Text Box55"/>
          <p:cNvSpPr txBox="1"/>
          <p:nvPr/>
        </p:nvSpPr>
        <p:spPr>
          <a:xfrm>
            <a:off x="2274856" y="5369274"/>
            <a:ext cx="8928736" cy="9694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zh-CN" altLang="en-US" sz="2000" dirty="0"/>
              <a:t>由于本数据集较大，且影响时间的因素较多，因此需要训练的时间比较长，同时也需要部分数据进行预测结果的检测，因此抽取</a:t>
            </a:r>
            <a:r>
              <a:rPr lang="en-US" altLang="zh-CN" sz="2000" dirty="0"/>
              <a:t>20000</a:t>
            </a:r>
            <a:r>
              <a:rPr lang="zh-CN" altLang="en-US" sz="2000" dirty="0"/>
              <a:t>数据进行预测，又抽取</a:t>
            </a:r>
            <a:r>
              <a:rPr lang="en-US" altLang="zh-CN" sz="2000" dirty="0"/>
              <a:t>100000</a:t>
            </a:r>
            <a:r>
              <a:rPr lang="zh-CN" altLang="en-US" sz="2000" dirty="0"/>
              <a:t>数据进行预测。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45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3.1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</a:t>
            </a:r>
            <a:r>
              <a:rPr lang="en-US" altLang="zh-CN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1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48289"/>
              <a:ext cx="1536502" cy="47705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Model 1</a:t>
              </a: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endParaRPr lang="en-US" altLang="zh-CN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4210" y="2577259"/>
            <a:ext cx="10515600" cy="129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首先对于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49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个影响因素，有几个因素可以很简单地进行剔除，再根据相应的相关性检测以及相应的生活背景，我们初步筛选出部分可能影响因素。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3D4445-D4FA-400C-A9C5-9C9FF8270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20" y="3720097"/>
            <a:ext cx="6459663" cy="6510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0437F8-7530-4D30-808B-7B616F55C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20" y="4696406"/>
            <a:ext cx="3526113" cy="4901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F63DF3-B4D4-4CB6-8A13-383538B49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950" y="4729326"/>
            <a:ext cx="2918919" cy="4243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A41017-75CB-4116-A359-C03A4382A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80" y="5334359"/>
            <a:ext cx="8961593" cy="10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3.1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</a:t>
            </a:r>
            <a:r>
              <a:rPr lang="en-US" altLang="zh-CN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1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537537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48289"/>
              <a:ext cx="1536502" cy="47705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Model 1</a:t>
              </a: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endParaRPr lang="en-US" altLang="zh-CN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4210" y="2133439"/>
            <a:ext cx="10515600" cy="129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在第一个模型中，考虑到精确预计时间的困难性，我们希望通过相应因素来预测精确到小时的事故发生时间，并对于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true/false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night/day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进行标注的变量，进行数据量化，方便后面进行预测。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3CE9DD-26E7-4468-A23A-F17F25AD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10" y="3455014"/>
            <a:ext cx="5957738" cy="29139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E48BF5-91EF-4979-B627-4D7972D23427}"/>
              </a:ext>
            </a:extLst>
          </p:cNvPr>
          <p:cNvSpPr txBox="1"/>
          <p:nvPr/>
        </p:nvSpPr>
        <p:spPr>
          <a:xfrm>
            <a:off x="7303094" y="3861048"/>
            <a:ext cx="3606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且对于后面的变量，如左图，我们在将其进行数据量化后，发现数据可利用率太小了，最多只有</a:t>
            </a:r>
            <a:r>
              <a:rPr lang="en-US" altLang="zh-CN" sz="2000" dirty="0"/>
              <a:t>10000</a:t>
            </a:r>
            <a:r>
              <a:rPr lang="zh-CN" altLang="en-US" sz="2000" dirty="0"/>
              <a:t>左右为</a:t>
            </a:r>
            <a:r>
              <a:rPr lang="en-US" altLang="zh-CN" sz="2000" dirty="0"/>
              <a:t>1</a:t>
            </a:r>
            <a:r>
              <a:rPr lang="zh-CN" altLang="en-US" sz="2000" dirty="0"/>
              <a:t>，其余全为</a:t>
            </a:r>
            <a:r>
              <a:rPr lang="en-US" altLang="zh-CN" sz="2000" dirty="0"/>
              <a:t>0</a:t>
            </a:r>
            <a:r>
              <a:rPr lang="zh-CN" altLang="en-US" sz="2000" dirty="0"/>
              <a:t>，对于以百万记的数据量，我们默认将这些变量剔除。</a:t>
            </a:r>
          </a:p>
        </p:txBody>
      </p:sp>
    </p:spTree>
    <p:extLst>
      <p:ext uri="{BB962C8B-B14F-4D97-AF65-F5344CB8AC3E}">
        <p14:creationId xmlns:p14="http://schemas.microsoft.com/office/powerpoint/2010/main" val="163529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3.1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模型检验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sp>
        <p:nvSpPr>
          <p:cNvPr id="26" name="Path508"/>
          <p:cNvSpPr/>
          <p:nvPr/>
        </p:nvSpPr>
        <p:spPr>
          <a:xfrm rot="1526007">
            <a:off x="1607734" y="1136875"/>
            <a:ext cx="4341686" cy="2643048"/>
          </a:xfrm>
          <a:custGeom>
            <a:avLst/>
            <a:gdLst/>
            <a:ahLst/>
            <a:cxnLst/>
            <a:rect l="l" t="t" r="r" b="b"/>
            <a:pathLst>
              <a:path w="4341686" h="2643048">
                <a:moveTo>
                  <a:pt x="435432" y="1906270"/>
                </a:moveTo>
                <a:cubicBezTo>
                  <a:pt x="328600" y="1956854"/>
                  <a:pt x="282994" y="2084477"/>
                  <a:pt x="333578" y="2191334"/>
                </a:cubicBezTo>
                <a:cubicBezTo>
                  <a:pt x="384175" y="2298192"/>
                  <a:pt x="511797" y="2343811"/>
                  <a:pt x="618642" y="2293226"/>
                </a:cubicBezTo>
                <a:cubicBezTo>
                  <a:pt x="725475" y="2242655"/>
                  <a:pt x="771081" y="2115020"/>
                  <a:pt x="720497" y="2008162"/>
                </a:cubicBezTo>
                <a:cubicBezTo>
                  <a:pt x="669900" y="1901304"/>
                  <a:pt x="542277" y="1855686"/>
                  <a:pt x="435432" y="1906270"/>
                </a:cubicBezTo>
                <a:close/>
                <a:moveTo>
                  <a:pt x="104458" y="1812950"/>
                </a:moveTo>
                <a:lnTo>
                  <a:pt x="3860635" y="34658"/>
                </a:lnTo>
                <a:cubicBezTo>
                  <a:pt x="3933850" y="0"/>
                  <a:pt x="4021303" y="31267"/>
                  <a:pt x="4055961" y="104483"/>
                </a:cubicBezTo>
                <a:lnTo>
                  <a:pt x="4307015" y="634771"/>
                </a:lnTo>
                <a:cubicBezTo>
                  <a:pt x="4341686" y="707987"/>
                  <a:pt x="4310431" y="795439"/>
                  <a:pt x="4237228" y="830110"/>
                </a:cubicBezTo>
                <a:lnTo>
                  <a:pt x="481051" y="2608389"/>
                </a:lnTo>
                <a:cubicBezTo>
                  <a:pt x="407835" y="2643048"/>
                  <a:pt x="320383" y="2611793"/>
                  <a:pt x="285725" y="2538565"/>
                </a:cubicBezTo>
                <a:lnTo>
                  <a:pt x="34671" y="2008277"/>
                </a:lnTo>
                <a:cubicBezTo>
                  <a:pt x="0" y="1935061"/>
                  <a:pt x="31255" y="1847609"/>
                  <a:pt x="104458" y="1812950"/>
                </a:cubicBezTo>
              </a:path>
            </a:pathLst>
          </a:custGeom>
          <a:solidFill>
            <a:srgbClr val="1F74AD"/>
          </a:solidFill>
          <a:ln w="0" cap="sq">
            <a:noFill/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" name="Text Box55"/>
          <p:cNvSpPr txBox="1"/>
          <p:nvPr/>
        </p:nvSpPr>
        <p:spPr>
          <a:xfrm>
            <a:off x="2360158" y="2189094"/>
            <a:ext cx="2304256" cy="538609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txBody>
          <a:bodyPr wrap="square" lIns="0" tIns="0" rIns="0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准确率检测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 Box55"/>
          <p:cNvSpPr txBox="1"/>
          <p:nvPr/>
        </p:nvSpPr>
        <p:spPr>
          <a:xfrm>
            <a:off x="1621479" y="4819271"/>
            <a:ext cx="8949042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>
            <a:spAutoFit/>
          </a:bodyPr>
          <a:lstStyle/>
          <a:p>
            <a:r>
              <a:rPr lang="zh-CN" altLang="en-US" sz="2400" dirty="0"/>
              <a:t>模型</a:t>
            </a:r>
            <a:r>
              <a:rPr lang="en-US" altLang="zh-CN" sz="2400" dirty="0"/>
              <a:t>1</a:t>
            </a:r>
            <a:r>
              <a:rPr lang="zh-CN" altLang="en-US" sz="2400" dirty="0"/>
              <a:t>的准确率并不高，只有</a:t>
            </a:r>
            <a:r>
              <a:rPr lang="en-US" altLang="zh-CN" sz="2400" dirty="0"/>
              <a:t>20%</a:t>
            </a:r>
            <a:r>
              <a:rPr lang="zh-CN" altLang="en-US" sz="2400" dirty="0"/>
              <a:t>左右</a:t>
            </a: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C188A8-1F4D-4329-B646-C0DD0448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661" y="3312491"/>
            <a:ext cx="8039829" cy="10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6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3.2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</a:t>
            </a:r>
            <a:r>
              <a:rPr lang="en-US" altLang="zh-CN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2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48289"/>
              <a:ext cx="1536502" cy="47705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Model 2</a:t>
              </a: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endParaRPr lang="en-US" altLang="zh-CN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4210" y="2577259"/>
            <a:ext cx="10515600" cy="152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经过上一个模型的预测，我们发现经过思考，上次事故发生时间也应该作为一个重要的影响因素，它可以限定下次事故发生的时间区间。在相同的天气和环境情况下，由于这不是一个一对一的关系，而是一个一对多的关系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即同一天可能同时发生多起事故，或者，类似的天气情况出现在不同时间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，如果没有这个时间限定，很可能对于这些相应的时间无法做到准确的预测，因此我们在预测因素上加入了这个变量，并进行了第二次模型预测。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55712-4246-467D-BE52-BF64BA669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4428133"/>
            <a:ext cx="6840073" cy="7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67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3.2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模型检验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sp>
        <p:nvSpPr>
          <p:cNvPr id="26" name="Path508"/>
          <p:cNvSpPr/>
          <p:nvPr/>
        </p:nvSpPr>
        <p:spPr>
          <a:xfrm rot="1526007">
            <a:off x="1607734" y="1136875"/>
            <a:ext cx="4341686" cy="2643048"/>
          </a:xfrm>
          <a:custGeom>
            <a:avLst/>
            <a:gdLst/>
            <a:ahLst/>
            <a:cxnLst/>
            <a:rect l="l" t="t" r="r" b="b"/>
            <a:pathLst>
              <a:path w="4341686" h="2643048">
                <a:moveTo>
                  <a:pt x="435432" y="1906270"/>
                </a:moveTo>
                <a:cubicBezTo>
                  <a:pt x="328600" y="1956854"/>
                  <a:pt x="282994" y="2084477"/>
                  <a:pt x="333578" y="2191334"/>
                </a:cubicBezTo>
                <a:cubicBezTo>
                  <a:pt x="384175" y="2298192"/>
                  <a:pt x="511797" y="2343811"/>
                  <a:pt x="618642" y="2293226"/>
                </a:cubicBezTo>
                <a:cubicBezTo>
                  <a:pt x="725475" y="2242655"/>
                  <a:pt x="771081" y="2115020"/>
                  <a:pt x="720497" y="2008162"/>
                </a:cubicBezTo>
                <a:cubicBezTo>
                  <a:pt x="669900" y="1901304"/>
                  <a:pt x="542277" y="1855686"/>
                  <a:pt x="435432" y="1906270"/>
                </a:cubicBezTo>
                <a:close/>
                <a:moveTo>
                  <a:pt x="104458" y="1812950"/>
                </a:moveTo>
                <a:lnTo>
                  <a:pt x="3860635" y="34658"/>
                </a:lnTo>
                <a:cubicBezTo>
                  <a:pt x="3933850" y="0"/>
                  <a:pt x="4021303" y="31267"/>
                  <a:pt x="4055961" y="104483"/>
                </a:cubicBezTo>
                <a:lnTo>
                  <a:pt x="4307015" y="634771"/>
                </a:lnTo>
                <a:cubicBezTo>
                  <a:pt x="4341686" y="707987"/>
                  <a:pt x="4310431" y="795439"/>
                  <a:pt x="4237228" y="830110"/>
                </a:cubicBezTo>
                <a:lnTo>
                  <a:pt x="481051" y="2608389"/>
                </a:lnTo>
                <a:cubicBezTo>
                  <a:pt x="407835" y="2643048"/>
                  <a:pt x="320383" y="2611793"/>
                  <a:pt x="285725" y="2538565"/>
                </a:cubicBezTo>
                <a:lnTo>
                  <a:pt x="34671" y="2008277"/>
                </a:lnTo>
                <a:cubicBezTo>
                  <a:pt x="0" y="1935061"/>
                  <a:pt x="31255" y="1847609"/>
                  <a:pt x="104458" y="1812950"/>
                </a:cubicBezTo>
              </a:path>
            </a:pathLst>
          </a:custGeom>
          <a:solidFill>
            <a:srgbClr val="1F74AD"/>
          </a:solidFill>
          <a:ln w="0" cap="sq">
            <a:noFill/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" name="Text Box55"/>
          <p:cNvSpPr txBox="1"/>
          <p:nvPr/>
        </p:nvSpPr>
        <p:spPr>
          <a:xfrm>
            <a:off x="2351584" y="2189094"/>
            <a:ext cx="2304256" cy="538609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txBody>
          <a:bodyPr wrap="square" lIns="0" tIns="0" rIns="0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准确率检测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 Box55"/>
          <p:cNvSpPr txBox="1"/>
          <p:nvPr/>
        </p:nvSpPr>
        <p:spPr>
          <a:xfrm>
            <a:off x="1703512" y="4817129"/>
            <a:ext cx="8949042" cy="7848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这次的模型相比上次，因为有了时间的限制，准确率有了明显的提高，可也只能保持在</a:t>
            </a:r>
            <a:r>
              <a:rPr lang="en-US" altLang="zh-CN" sz="2400" dirty="0">
                <a:latin typeface="+mn-ea"/>
              </a:rPr>
              <a:t>40%</a:t>
            </a:r>
            <a:r>
              <a:rPr lang="zh-CN" altLang="en-US" sz="2400" dirty="0">
                <a:latin typeface="+mn-ea"/>
              </a:rPr>
              <a:t>左右。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29C123-4115-49AA-9BA6-C9A726DD0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3218158"/>
            <a:ext cx="7476529" cy="10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8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3.3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</a:t>
            </a:r>
            <a:r>
              <a:rPr lang="en-US" altLang="zh-CN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48289"/>
              <a:ext cx="1536502" cy="47705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Model 3</a:t>
              </a: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endParaRPr lang="en-US" altLang="zh-CN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4210" y="2577259"/>
            <a:ext cx="10515600" cy="1502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我们对上一个模型继续进行思考，发现在时间限制下，由于预测误差的问题，本次训练的数据集仍然不是一一对应关系，对于相同的天气和环境条件，实际上的事故发生还是有很多个时间点，但对于预测模型来说，只能给出一个确定的值。但经过观察，我们发现虽然有误差，但误差的范围并不大，所以我们可以通过划分时间段，对事故发生的时间段进行预测来解决这个问题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039D9C3-3DAB-4132-B09F-8EA2E1614262}"/>
              </a:ext>
            </a:extLst>
          </p:cNvPr>
          <p:cNvSpPr txBox="1"/>
          <p:nvPr/>
        </p:nvSpPr>
        <p:spPr>
          <a:xfrm>
            <a:off x="664210" y="4398381"/>
            <a:ext cx="10515600" cy="1046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dirty="0">
                <a:solidFill>
                  <a:schemeClr val="tx1"/>
                </a:solidFill>
              </a:rPr>
              <a:t>这样做的可行性是可以大大减少误差的发生，因为对于某种天气状况，一天之内肯定有一个时间段是事故高发区。而它对于实际操作也有一定的意义，在于交警可以着重进行时间段上的值班，有利于交通警流的分配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64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3.3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</a:t>
            </a:r>
            <a:r>
              <a:rPr lang="en-US" altLang="zh-CN" sz="3600" b="1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4210" y="1898640"/>
            <a:ext cx="2617709" cy="587706"/>
            <a:chOff x="4943872" y="392963"/>
            <a:chExt cx="2617709" cy="587706"/>
          </a:xfrm>
        </p:grpSpPr>
        <p:sp>
          <p:nvSpPr>
            <p:cNvPr id="22" name="矩形 21"/>
            <p:cNvSpPr/>
            <p:nvPr/>
          </p:nvSpPr>
          <p:spPr>
            <a:xfrm>
              <a:off x="4943872" y="392963"/>
              <a:ext cx="2617709" cy="58770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173"/>
            <p:cNvSpPr txBox="1"/>
            <p:nvPr/>
          </p:nvSpPr>
          <p:spPr>
            <a:xfrm>
              <a:off x="5484475" y="448289"/>
              <a:ext cx="1536502" cy="47705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Model 3</a:t>
              </a:r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：</a:t>
              </a:r>
              <a:endParaRPr lang="en-US" altLang="zh-CN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378B4FA-A96C-4989-A1B6-94FEDD1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2" y="2636912"/>
            <a:ext cx="8881122" cy="38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77545" y="715163"/>
            <a:ext cx="5696153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1.1</a:t>
            </a:r>
            <a:r>
              <a:rPr lang="en-US" altLang="zh-CN" sz="3600" b="1" spc="1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数据简介</a:t>
            </a:r>
          </a:p>
        </p:txBody>
      </p:sp>
      <p:sp>
        <p:nvSpPr>
          <p:cNvPr id="55" name="Text Box55"/>
          <p:cNvSpPr txBox="1"/>
          <p:nvPr/>
        </p:nvSpPr>
        <p:spPr>
          <a:xfrm>
            <a:off x="1631950" y="1747356"/>
            <a:ext cx="8928736" cy="36163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来源：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Kaggle 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大数据网站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简介：美国全国范围内的交通事故数据，包括了美国的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49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个周，数据范围从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2016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年的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月到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2019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月，通过使用数据提供者的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来收集的数据，来源包括美国交通运输部、执法局、交通传感器、交通摄像头等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数据量级：百万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endParaRPr lang="zh-CN" altLang="en-US" sz="3000" b="1" spc="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3.3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模型检验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sp>
        <p:nvSpPr>
          <p:cNvPr id="26" name="Path508"/>
          <p:cNvSpPr/>
          <p:nvPr/>
        </p:nvSpPr>
        <p:spPr>
          <a:xfrm rot="1526007">
            <a:off x="1607734" y="1136875"/>
            <a:ext cx="4341686" cy="2643048"/>
          </a:xfrm>
          <a:custGeom>
            <a:avLst/>
            <a:gdLst/>
            <a:ahLst/>
            <a:cxnLst/>
            <a:rect l="l" t="t" r="r" b="b"/>
            <a:pathLst>
              <a:path w="4341686" h="2643048">
                <a:moveTo>
                  <a:pt x="435432" y="1906270"/>
                </a:moveTo>
                <a:cubicBezTo>
                  <a:pt x="328600" y="1956854"/>
                  <a:pt x="282994" y="2084477"/>
                  <a:pt x="333578" y="2191334"/>
                </a:cubicBezTo>
                <a:cubicBezTo>
                  <a:pt x="384175" y="2298192"/>
                  <a:pt x="511797" y="2343811"/>
                  <a:pt x="618642" y="2293226"/>
                </a:cubicBezTo>
                <a:cubicBezTo>
                  <a:pt x="725475" y="2242655"/>
                  <a:pt x="771081" y="2115020"/>
                  <a:pt x="720497" y="2008162"/>
                </a:cubicBezTo>
                <a:cubicBezTo>
                  <a:pt x="669900" y="1901304"/>
                  <a:pt x="542277" y="1855686"/>
                  <a:pt x="435432" y="1906270"/>
                </a:cubicBezTo>
                <a:close/>
                <a:moveTo>
                  <a:pt x="104458" y="1812950"/>
                </a:moveTo>
                <a:lnTo>
                  <a:pt x="3860635" y="34658"/>
                </a:lnTo>
                <a:cubicBezTo>
                  <a:pt x="3933850" y="0"/>
                  <a:pt x="4021303" y="31267"/>
                  <a:pt x="4055961" y="104483"/>
                </a:cubicBezTo>
                <a:lnTo>
                  <a:pt x="4307015" y="634771"/>
                </a:lnTo>
                <a:cubicBezTo>
                  <a:pt x="4341686" y="707987"/>
                  <a:pt x="4310431" y="795439"/>
                  <a:pt x="4237228" y="830110"/>
                </a:cubicBezTo>
                <a:lnTo>
                  <a:pt x="481051" y="2608389"/>
                </a:lnTo>
                <a:cubicBezTo>
                  <a:pt x="407835" y="2643048"/>
                  <a:pt x="320383" y="2611793"/>
                  <a:pt x="285725" y="2538565"/>
                </a:cubicBezTo>
                <a:lnTo>
                  <a:pt x="34671" y="2008277"/>
                </a:lnTo>
                <a:cubicBezTo>
                  <a:pt x="0" y="1935061"/>
                  <a:pt x="31255" y="1847609"/>
                  <a:pt x="104458" y="1812950"/>
                </a:cubicBezTo>
              </a:path>
            </a:pathLst>
          </a:custGeom>
          <a:solidFill>
            <a:srgbClr val="1F74AD"/>
          </a:solidFill>
          <a:ln w="0" cap="sq">
            <a:noFill/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7" name="Text Box55"/>
          <p:cNvSpPr txBox="1"/>
          <p:nvPr/>
        </p:nvSpPr>
        <p:spPr>
          <a:xfrm>
            <a:off x="2351584" y="2189094"/>
            <a:ext cx="2304256" cy="538609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txBody>
          <a:bodyPr wrap="square" lIns="0" tIns="0" rIns="0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准确率检测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 Box55"/>
          <p:cNvSpPr txBox="1"/>
          <p:nvPr/>
        </p:nvSpPr>
        <p:spPr>
          <a:xfrm>
            <a:off x="1703512" y="4817129"/>
            <a:ext cx="8949042" cy="7848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通过比较训练集的</a:t>
            </a:r>
            <a:r>
              <a:rPr lang="en-US" altLang="zh-CN" sz="2400" dirty="0"/>
              <a:t>period</a:t>
            </a:r>
            <a:r>
              <a:rPr lang="zh-CN" altLang="en-US" sz="2400" dirty="0"/>
              <a:t>和预测的</a:t>
            </a:r>
            <a:r>
              <a:rPr lang="en-US" altLang="zh-CN" sz="2400" dirty="0"/>
              <a:t>period</a:t>
            </a:r>
            <a:r>
              <a:rPr lang="zh-CN" altLang="en-US" sz="2400" dirty="0"/>
              <a:t>判断是否准确，准确率达到</a:t>
            </a:r>
            <a:r>
              <a:rPr lang="en-US" altLang="zh-CN" sz="2400" dirty="0"/>
              <a:t>69%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680AB-771D-486D-9D9F-55061ECC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3173520"/>
            <a:ext cx="7461898" cy="11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28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3.4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模型代码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BCE774-55A2-4111-AD28-A321E6791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20" y="1412776"/>
            <a:ext cx="7773424" cy="50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2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3.4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模型代码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A87B2B-260B-45FD-B7E7-52001EBAC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00" y="1484784"/>
            <a:ext cx="9554156" cy="47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1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th4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2" name="Path4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45" name="Image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>
            <a:off x="664210" y="683413"/>
            <a:ext cx="5696153" cy="62421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3.4</a:t>
            </a:r>
            <a:r>
              <a:rPr lang="en-US" altLang="zh-CN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 </a:t>
            </a:r>
            <a:r>
              <a:rPr lang="zh-CN" altLang="en-US" sz="3600" b="1" spc="199" dirty="0">
                <a:solidFill>
                  <a:srgbClr val="1F74AD"/>
                </a:solidFill>
                <a:latin typeface="+mj-ea"/>
                <a:ea typeface="+mj-ea"/>
                <a:cs typeface="Arial" panose="020B0604020202090204"/>
              </a:rPr>
              <a:t>模型代码</a:t>
            </a:r>
            <a:endParaRPr lang="en-US" altLang="zh-CN" sz="3600" dirty="0">
              <a:latin typeface="+mj-ea"/>
              <a:ea typeface="+mj-ea"/>
              <a:cs typeface="Arial" panose="020B0604020202090204"/>
            </a:endParaRPr>
          </a:p>
        </p:txBody>
      </p:sp>
      <p:sp>
        <p:nvSpPr>
          <p:cNvPr id="23" name="Text Box173"/>
          <p:cNvSpPr txBox="1"/>
          <p:nvPr/>
        </p:nvSpPr>
        <p:spPr>
          <a:xfrm>
            <a:off x="1204813" y="1953966"/>
            <a:ext cx="1536502" cy="4770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Model 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1B338-59C8-4ADB-9B74-1DE0161B4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873" y="1556792"/>
            <a:ext cx="9788254" cy="421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ath72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3" name="Image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2" y="808330"/>
            <a:ext cx="420496" cy="38100"/>
          </a:xfrm>
          <a:prstGeom prst="rect">
            <a:avLst/>
          </a:prstGeom>
          <a:noFill/>
        </p:spPr>
      </p:pic>
      <p:pic>
        <p:nvPicPr>
          <p:cNvPr id="74" name="Image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58" y="942975"/>
            <a:ext cx="194068" cy="38100"/>
          </a:xfrm>
          <a:prstGeom prst="rect">
            <a:avLst/>
          </a:prstGeom>
          <a:noFill/>
        </p:spPr>
      </p:pic>
      <p:pic>
        <p:nvPicPr>
          <p:cNvPr id="75" name="Image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014" y="1077620"/>
            <a:ext cx="301624" cy="38100"/>
          </a:xfrm>
          <a:prstGeom prst="rect">
            <a:avLst/>
          </a:prstGeom>
          <a:noFill/>
        </p:spPr>
      </p:pic>
      <p:sp>
        <p:nvSpPr>
          <p:cNvPr id="76" name="Text Box76"/>
          <p:cNvSpPr txBox="1"/>
          <p:nvPr/>
        </p:nvSpPr>
        <p:spPr>
          <a:xfrm>
            <a:off x="542290" y="683413"/>
            <a:ext cx="5818073" cy="6254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121920" algn="l" rtl="0">
              <a:lnSpc>
                <a:spcPts val="4525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1.2</a:t>
            </a:r>
            <a:r>
              <a:rPr lang="en-US" altLang="zh-CN" sz="3600" b="1" spc="227" dirty="0">
                <a:solidFill>
                  <a:srgbClr val="1F74A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3600" b="1" spc="227" dirty="0">
                <a:solidFill>
                  <a:srgbClr val="1F74AD"/>
                </a:solidFill>
                <a:latin typeface="微软雅黑"/>
                <a:ea typeface="微软雅黑"/>
                <a:cs typeface="微软雅黑"/>
              </a:rPr>
              <a:t>数据组成结构</a:t>
            </a:r>
          </a:p>
        </p:txBody>
      </p:sp>
      <p:sp>
        <p:nvSpPr>
          <p:cNvPr id="55" name="Text Box55"/>
          <p:cNvSpPr txBox="1"/>
          <p:nvPr/>
        </p:nvSpPr>
        <p:spPr>
          <a:xfrm>
            <a:off x="1631950" y="1747356"/>
            <a:ext cx="8928736" cy="51238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：每条记录的编号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TMC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：交通信息频道码（</a:t>
            </a:r>
            <a:r>
              <a:rPr lang="en-US" altLang="zh-CN" sz="25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Traffic Message Channel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Severity：严重程度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Start_Lat/Start_Lng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：事故发生起始经纬度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Start_Time/End_Time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：事故发生</a:t>
            </a: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结束的时间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Distance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：由事故影响的正常交通道路的长度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Description</a:t>
            </a: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：一句简短描述事故的话语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3000" b="1" spc="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其他事故发生时因素，如地点情况，天气数据</a:t>
            </a: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endParaRPr lang="zh-CN" altLang="en-US" sz="3000" b="1" spc="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endParaRPr lang="zh-CN" altLang="en-US" sz="3000" b="1" spc="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217170" indent="-361950" algn="l" rtl="0" fontAlgn="auto">
              <a:lnSpc>
                <a:spcPct val="10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3866925290"/>
                  <wpsdc:marlchars xmlns="" xmlns:wpsdc="http://www.wps.cn/officeDocument/2017/drawingmlCustomData" val="95" checksum="3534689470"/>
                </a:ext>
              </a:extLst>
            </a:pPr>
            <a:endParaRPr lang="zh-CN" altLang="en-US" sz="3000" b="1" spc="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413"/>
            <a:ext cx="5594299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1.3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交通事故按洲的分布</a:t>
            </a:r>
            <a:r>
              <a:rPr lang="en-US" altLang="zh-CN" sz="3600" b="1" spc="1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3600" b="1" spc="-500" dirty="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36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 descr="count_map"/>
          <p:cNvPicPr>
            <a:picLocks noChangeAspect="1"/>
          </p:cNvPicPr>
          <p:nvPr/>
        </p:nvPicPr>
        <p:blipFill>
          <a:blip r:embed="rId3"/>
          <a:srcRect r="1402"/>
          <a:stretch>
            <a:fillRect/>
          </a:stretch>
        </p:blipFill>
        <p:spPr>
          <a:xfrm>
            <a:off x="2312670" y="1390650"/>
            <a:ext cx="7769860" cy="5026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413"/>
            <a:ext cx="5594299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1.3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交通事故按洲的分布</a:t>
            </a:r>
            <a:r>
              <a:rPr lang="en-US" altLang="zh-CN" sz="3600" b="1" spc="1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3600" b="1" spc="-500" dirty="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36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90650"/>
            <a:ext cx="8551545" cy="4879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7346315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1.4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加利福尼亚州交通事故分布</a:t>
            </a:r>
            <a:r>
              <a:rPr lang="en-US" altLang="zh-CN" sz="3600" b="1" spc="1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3600" b="1" spc="-500" dirty="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36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95" y="1390650"/>
            <a:ext cx="6937375" cy="4969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ath8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3" name="Path83"/>
          <p:cNvSpPr/>
          <p:nvPr/>
        </p:nvSpPr>
        <p:spPr>
          <a:xfrm>
            <a:off x="0" y="714756"/>
            <a:ext cx="64008" cy="495300"/>
          </a:xfrm>
          <a:custGeom>
            <a:avLst/>
            <a:gdLst/>
            <a:ahLst/>
            <a:cxnLst/>
            <a:rect l="l" t="t" r="r" b="b"/>
            <a:pathLst>
              <a:path w="64008" h="495300">
                <a:moveTo>
                  <a:pt x="0" y="0"/>
                </a:moveTo>
                <a:lnTo>
                  <a:pt x="64008" y="0"/>
                </a:lnTo>
                <a:lnTo>
                  <a:pt x="64008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>
              <a:alpha val="100000"/>
            </a:srgbClr>
          </a:solidFill>
          <a:ln w="0" cap="sq">
            <a:solidFill>
              <a:srgbClr val="7F7F7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3" name="Text Box93"/>
          <p:cNvSpPr txBox="1"/>
          <p:nvPr/>
        </p:nvSpPr>
        <p:spPr>
          <a:xfrm>
            <a:off x="551180" y="683260"/>
            <a:ext cx="7346315" cy="7073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160"/>
              </a:lnSpc>
            </a:pPr>
            <a:r>
              <a:rPr lang="en-US" altLang="zh-CN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1.4 </a:t>
            </a:r>
            <a:r>
              <a:rPr lang="zh-CN" altLang="en-US" sz="3600" b="1" spc="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加利福尼亚州交通事故分布</a:t>
            </a:r>
            <a:r>
              <a:rPr lang="en-US" altLang="zh-CN" sz="3600" b="1" spc="199" dirty="0">
                <a:solidFill>
                  <a:srgbClr val="1F74AD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lang="en-US" altLang="zh-CN" sz="3600" b="1" spc="-500" dirty="0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endParaRPr lang="en-US" altLang="zh-CN" sz="3600">
              <a:latin typeface="Arial" panose="020B0604020202090204"/>
              <a:ea typeface="Arial" panose="020B0604020202090204"/>
              <a:cs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" y="1390650"/>
            <a:ext cx="9970770" cy="4935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1828</Words>
  <Application>Microsoft Office PowerPoint</Application>
  <PresentationFormat>宽屏</PresentationFormat>
  <Paragraphs>148</Paragraphs>
  <Slides>43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黑体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肇洪 荆</cp:lastModifiedBy>
  <cp:revision>24</cp:revision>
  <dcterms:created xsi:type="dcterms:W3CDTF">2020-05-14T11:27:56Z</dcterms:created>
  <dcterms:modified xsi:type="dcterms:W3CDTF">2020-05-14T14:30:28Z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