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05" r:id="rId2"/>
    <p:sldId id="447" r:id="rId3"/>
    <p:sldId id="711" r:id="rId4"/>
    <p:sldId id="712" r:id="rId5"/>
    <p:sldId id="713" r:id="rId6"/>
    <p:sldId id="714" r:id="rId7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4" autoAdjust="0"/>
    <p:restoredTop sz="93657" autoAdjust="0"/>
  </p:normalViewPr>
  <p:slideViewPr>
    <p:cSldViewPr>
      <p:cViewPr>
        <p:scale>
          <a:sx n="122" d="100"/>
          <a:sy n="122" d="100"/>
        </p:scale>
        <p:origin x="41" y="34"/>
      </p:cViewPr>
      <p:guideLst>
        <p:guide orient="horz" pos="2177"/>
        <p:guide pos="2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65F6-9952-4996-9F83-795B04611E2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4402-AA51-406B-A1E0-387BF3D4C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A447-2C92-4C92-99AC-1E86617D6CE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1FE-7CF0-4982-B871-53E1EDD70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3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1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3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2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3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CAC-8E30-4DB6-982C-307FB457A4CF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D37A-0167-4D17-B9A8-13B0DB547A72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887-F707-4BCA-B4EF-A39D6F9C39C2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316C-5011-4381-AA0C-04730FD32F6F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E4B-3A23-498E-BE08-74CF47C3132E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0A1-BE7A-4E7D-AF89-8E965ACCDE5F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D5A-0294-4A65-8FC3-E9A8821215EC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2D8-15B3-456B-B0D7-564611BA16FD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1B3F-4390-43C6-9250-191B9B5704B9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878-9338-4692-B2F9-808B5ACC2B96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A10-00C0-4D4A-AE8F-802F9FAD521D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5C5-0014-442A-8C0A-942F656C7360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316C-5011-4381-AA0C-04730FD32F6F}" type="datetime1">
              <a:rPr lang="en-US" altLang="zh-CN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3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lijing712@scu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743" y="375881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6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7743" y="420301"/>
            <a:ext cx="4432566" cy="533748"/>
          </a:xfrm>
          <a:custGeom>
            <a:avLst/>
            <a:gdLst>
              <a:gd name="connsiteX0" fmla="*/ 0 w 4432566"/>
              <a:gd name="connsiteY0" fmla="*/ 482947 h 533748"/>
              <a:gd name="connsiteX1" fmla="*/ 50800 w 4432566"/>
              <a:gd name="connsiteY1" fmla="*/ 533748 h 533748"/>
              <a:gd name="connsiteX2" fmla="*/ 4381765 w 4432566"/>
              <a:gd name="connsiteY2" fmla="*/ 533748 h 533748"/>
              <a:gd name="connsiteX3" fmla="*/ 4432566 w 4432566"/>
              <a:gd name="connsiteY3" fmla="*/ 482947 h 533748"/>
              <a:gd name="connsiteX4" fmla="*/ 4432566 w 4432566"/>
              <a:gd name="connsiteY4" fmla="*/ 0 h 533748"/>
              <a:gd name="connsiteX5" fmla="*/ 0 w 4432566"/>
              <a:gd name="connsiteY5" fmla="*/ 0 h 533748"/>
              <a:gd name="connsiteX6" fmla="*/ 0 w 4432566"/>
              <a:gd name="connsiteY6" fmla="*/ 482947 h 533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33748">
                <a:moveTo>
                  <a:pt x="0" y="482947"/>
                </a:moveTo>
                <a:cubicBezTo>
                  <a:pt x="0" y="510887"/>
                  <a:pt x="22860" y="533748"/>
                  <a:pt x="50800" y="533748"/>
                </a:cubicBezTo>
                <a:lnTo>
                  <a:pt x="4381765" y="533748"/>
                </a:lnTo>
                <a:cubicBezTo>
                  <a:pt x="4409706" y="533748"/>
                  <a:pt x="4432566" y="510887"/>
                  <a:pt x="4432566" y="482947"/>
                </a:cubicBezTo>
                <a:lnTo>
                  <a:pt x="4432566" y="0"/>
                </a:lnTo>
                <a:lnTo>
                  <a:pt x="0" y="0"/>
                </a:lnTo>
                <a:lnTo>
                  <a:pt x="0" y="4829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13960" y="458188"/>
            <a:ext cx="12700" cy="470460"/>
          </a:xfrm>
          <a:custGeom>
            <a:avLst/>
            <a:gdLst>
              <a:gd name="connsiteX0" fmla="*/ 6350 w 12700"/>
              <a:gd name="connsiteY0" fmla="*/ 464110 h 470460"/>
              <a:gd name="connsiteX1" fmla="*/ 6350 w 12700"/>
              <a:gd name="connsiteY1" fmla="*/ 6350 h 470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0460">
                <a:moveTo>
                  <a:pt x="6350" y="4641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13960" y="4454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13960" y="4327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13960" y="4200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13960" y="401038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19100"/>
            <a:ext cx="4457700" cy="59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5213" y="1042197"/>
            <a:ext cx="3832076" cy="10618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微软雅黑 Light" panose="020B0502040204020203" pitchFamily="34" charset="-122"/>
                <a:cs typeface="微软雅黑" pitchFamily="18" charset="0"/>
              </a:rPr>
              <a:t>Unit 12   Catch and Catch-Aware Programming</a:t>
            </a:r>
          </a:p>
          <a:p>
            <a:pPr algn="ctr"/>
            <a:endParaRPr lang="en-US" altLang="zh-CN" sz="1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微软雅黑" pitchFamily="18" charset="0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李靓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(Li Jing)   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  <a:hlinkClick r:id="rId4"/>
              </a:rPr>
              <a:t>lijing712@scu.edu.cn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 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School of Computer Science / Software Engineering 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9" name="TextBox 24"/>
          <p:cNvSpPr txBox="1"/>
          <p:nvPr/>
        </p:nvSpPr>
        <p:spPr>
          <a:xfrm>
            <a:off x="1116902" y="356396"/>
            <a:ext cx="2468689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990000"/>
                </a:solidFill>
                <a:latin typeface="+mj-lt"/>
                <a:ea typeface="楷体" pitchFamily="49" charset="-122"/>
                <a:sym typeface="+mn-ea"/>
              </a:rPr>
              <a:t>System Level Programming </a:t>
            </a:r>
            <a:endParaRPr lang="zh-CN" altLang="en-US" sz="1600" dirty="0">
              <a:solidFill>
                <a:srgbClr val="990000"/>
              </a:solidFill>
              <a:latin typeface="+mj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C32C64-848E-40E5-8ABC-26300934CE2E}"/>
              </a:ext>
            </a:extLst>
          </p:cNvPr>
          <p:cNvGrpSpPr/>
          <p:nvPr/>
        </p:nvGrpSpPr>
        <p:grpSpPr>
          <a:xfrm>
            <a:off x="1389564" y="2185198"/>
            <a:ext cx="1828800" cy="995053"/>
            <a:chOff x="1237456" y="1802131"/>
            <a:chExt cx="2117252" cy="11520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9DE9B0-78E3-4CDE-B1F3-FF8D80EC0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656" y="1802131"/>
              <a:ext cx="898052" cy="1152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01803C9-02E3-486E-AC51-74B82B72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456" y="1802131"/>
              <a:ext cx="884200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Cache implementation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Cache miss rate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Locality optimization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微软雅黑 Light" panose="020B0502040204020203" pitchFamily="34" charset="-122"/>
                <a:cs typeface="微软雅黑" pitchFamily="18" charset="0"/>
              </a:rPr>
              <a:t>Catch and Catch-Aware Programming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0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Read “Cache implementation.doc”, and fill the blank on the table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Please submit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“Cache implementation.doc”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Cache implementation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7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Read “cache miss rate.html” and answer the questions in “cache_miss.doc” with necessary figures and analysis 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Please submit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“cache_miss.doc”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Cache miss rate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25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Read the instructions in “image process.html”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 cache simulation program with image processing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Modify files </a:t>
            </a:r>
            <a:r>
              <a:rPr lang="en-US" altLang="zh-CN" sz="1600" dirty="0" err="1">
                <a:solidFill>
                  <a:schemeClr val="tx1"/>
                </a:solidFill>
                <a:ea typeface="楷体" pitchFamily="49" charset="-122"/>
              </a:rPr>
              <a:t>rotate.c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and </a:t>
            </a:r>
            <a:r>
              <a:rPr lang="en-US" altLang="zh-CN" sz="1600" dirty="0" err="1">
                <a:solidFill>
                  <a:schemeClr val="tx1"/>
                </a:solidFill>
                <a:ea typeface="楷体" pitchFamily="49" charset="-122"/>
              </a:rPr>
              <a:t>smooth.c</a:t>
            </a: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Your job is to optimize locality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Spatial or temporal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The program itself will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Check the correctness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Output the speed improvement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Locality optimization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Please submit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The modified source file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“</a:t>
            </a:r>
            <a:r>
              <a:rPr lang="en-US" altLang="zh-CN" sz="1600" dirty="0" err="1">
                <a:solidFill>
                  <a:srgbClr val="0000FF"/>
                </a:solidFill>
                <a:ea typeface="楷体" pitchFamily="49" charset="-122"/>
              </a:rPr>
              <a:t>rotate.c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”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and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“</a:t>
            </a:r>
            <a:r>
              <a:rPr lang="en-US" altLang="zh-CN" sz="1600" dirty="0" err="1">
                <a:solidFill>
                  <a:srgbClr val="0000FF"/>
                </a:solidFill>
                <a:ea typeface="楷体" pitchFamily="49" charset="-122"/>
              </a:rPr>
              <a:t>smooth.c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”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“locality_optimization.doc”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Short description of the reason why you change the code this way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Show your result with figure of running output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Locality optimization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100000"/>
          </a:srgbClr>
        </a:solidFill>
        <a:ln w="12700">
          <a:solidFill>
            <a:srgbClr val="000000">
              <a:alpha val="0"/>
            </a:srgbClr>
          </a:solidFill>
          <a:prstDash val="solid"/>
        </a:ln>
      </a:spPr>
      <a:bodyPr rtlCol="0" anchor="t"/>
      <a:lstStyle>
        <a:defPPr marL="285726" indent="-285726" algn="l">
          <a:buFont typeface="Wingdings" panose="05000000000000000000" pitchFamily="2" charset="2"/>
          <a:buChar char="Ø"/>
          <a:defRPr sz="1600" dirty="0">
            <a:solidFill>
              <a:schemeClr val="tx1"/>
            </a:solidFill>
            <a:ea typeface="楷体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8460</TotalTime>
  <Words>207</Words>
  <Application>Microsoft Office PowerPoint</Application>
  <PresentationFormat>自定义</PresentationFormat>
  <Paragraphs>44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Tara</cp:lastModifiedBy>
  <cp:revision>907</cp:revision>
  <dcterms:created xsi:type="dcterms:W3CDTF">2006-08-16T00:00:00Z</dcterms:created>
  <dcterms:modified xsi:type="dcterms:W3CDTF">2019-11-26T06:36:40Z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