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705" r:id="rId2"/>
    <p:sldId id="447" r:id="rId3"/>
    <p:sldId id="629" r:id="rId4"/>
    <p:sldId id="630" r:id="rId5"/>
    <p:sldId id="631" r:id="rId6"/>
    <p:sldId id="624" r:id="rId7"/>
    <p:sldId id="632" r:id="rId8"/>
    <p:sldId id="633" r:id="rId9"/>
    <p:sldId id="634" r:id="rId10"/>
    <p:sldId id="625" r:id="rId11"/>
    <p:sldId id="635" r:id="rId12"/>
    <p:sldId id="636" r:id="rId13"/>
    <p:sldId id="707" r:id="rId14"/>
    <p:sldId id="637" r:id="rId15"/>
    <p:sldId id="638" r:id="rId16"/>
    <p:sldId id="639" r:id="rId17"/>
    <p:sldId id="641" r:id="rId18"/>
    <p:sldId id="642" r:id="rId19"/>
    <p:sldId id="643" r:id="rId20"/>
    <p:sldId id="626" r:id="rId21"/>
    <p:sldId id="644" r:id="rId22"/>
    <p:sldId id="645" r:id="rId23"/>
    <p:sldId id="646" r:id="rId24"/>
    <p:sldId id="647" r:id="rId25"/>
    <p:sldId id="648" r:id="rId26"/>
    <p:sldId id="649" r:id="rId27"/>
    <p:sldId id="650" r:id="rId28"/>
    <p:sldId id="651" r:id="rId29"/>
    <p:sldId id="652" r:id="rId30"/>
    <p:sldId id="660" r:id="rId31"/>
    <p:sldId id="654" r:id="rId32"/>
    <p:sldId id="661" r:id="rId33"/>
    <p:sldId id="656" r:id="rId34"/>
    <p:sldId id="657" r:id="rId35"/>
    <p:sldId id="658" r:id="rId36"/>
    <p:sldId id="659" r:id="rId37"/>
    <p:sldId id="663" r:id="rId38"/>
    <p:sldId id="662" r:id="rId39"/>
    <p:sldId id="664" r:id="rId40"/>
    <p:sldId id="627" r:id="rId41"/>
    <p:sldId id="666" r:id="rId42"/>
    <p:sldId id="665" r:id="rId43"/>
    <p:sldId id="587" r:id="rId44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28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3657" autoAdjust="0"/>
  </p:normalViewPr>
  <p:slideViewPr>
    <p:cSldViewPr>
      <p:cViewPr varScale="1">
        <p:scale>
          <a:sx n="130" d="100"/>
          <a:sy n="130" d="100"/>
        </p:scale>
        <p:origin x="74" y="43"/>
      </p:cViewPr>
      <p:guideLst>
        <p:guide orient="horz" pos="2177"/>
        <p:guide pos="2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8D7E9-E9B5-4408-8012-20CD95160A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E3920D-1E66-40B4-AB50-9E6C24074CAE}">
      <dgm:prSet phldrT="[文本]" custT="1"/>
      <dgm:spPr/>
      <dgm:t>
        <a:bodyPr/>
        <a:lstStyle/>
        <a:p>
          <a:r>
            <a:rPr lang="en-US" altLang="zh-CN" sz="1400" dirty="0"/>
            <a:t>Potential memory aliasing </a:t>
          </a:r>
        </a:p>
        <a:p>
          <a:r>
            <a:rPr lang="zh-CN" altLang="en-US" sz="1400" dirty="0"/>
            <a:t>存储器别名使用</a:t>
          </a:r>
        </a:p>
      </dgm:t>
    </dgm:pt>
    <dgm:pt modelId="{911736F8-842A-4B35-A832-7A8415D8C4BE}" type="parTrans" cxnId="{5DF13E10-2BE6-4002-A6C4-9A4197BE4EBA}">
      <dgm:prSet/>
      <dgm:spPr/>
      <dgm:t>
        <a:bodyPr/>
        <a:lstStyle/>
        <a:p>
          <a:endParaRPr lang="zh-CN" altLang="en-US" sz="1400"/>
        </a:p>
      </dgm:t>
    </dgm:pt>
    <dgm:pt modelId="{60CAC1A5-FDC4-4BE0-ADD7-8F5AFEECA4CB}" type="sibTrans" cxnId="{5DF13E10-2BE6-4002-A6C4-9A4197BE4EBA}">
      <dgm:prSet/>
      <dgm:spPr/>
      <dgm:t>
        <a:bodyPr/>
        <a:lstStyle/>
        <a:p>
          <a:endParaRPr lang="zh-CN" altLang="en-US" sz="1400"/>
        </a:p>
      </dgm:t>
    </dgm:pt>
    <dgm:pt modelId="{6B9F6824-2161-4838-A1EF-A8945A2E91F7}">
      <dgm:prSet phldrT="[文本]" custT="1"/>
      <dgm:spPr/>
      <dgm:t>
        <a:bodyPr/>
        <a:lstStyle/>
        <a:p>
          <a:r>
            <a:rPr lang="en-US" altLang="zh-CN" sz="1400" dirty="0"/>
            <a:t>Potential procedure side-effects </a:t>
          </a:r>
        </a:p>
        <a:p>
          <a:r>
            <a:rPr lang="zh-CN" altLang="en-US" sz="1400" dirty="0"/>
            <a:t>函数副作用</a:t>
          </a:r>
        </a:p>
      </dgm:t>
    </dgm:pt>
    <dgm:pt modelId="{FE4E15D6-D779-4B89-9F70-009E92BBEE8B}" type="parTrans" cxnId="{2E21F115-25B7-4DC7-9135-8D5BC82592F1}">
      <dgm:prSet/>
      <dgm:spPr/>
      <dgm:t>
        <a:bodyPr/>
        <a:lstStyle/>
        <a:p>
          <a:endParaRPr lang="zh-CN" altLang="en-US" sz="1400"/>
        </a:p>
      </dgm:t>
    </dgm:pt>
    <dgm:pt modelId="{E9575E1D-9AE2-4009-8979-7130B4C70F38}" type="sibTrans" cxnId="{2E21F115-25B7-4DC7-9135-8D5BC82592F1}">
      <dgm:prSet/>
      <dgm:spPr/>
      <dgm:t>
        <a:bodyPr/>
        <a:lstStyle/>
        <a:p>
          <a:endParaRPr lang="zh-CN" altLang="en-US" sz="1400"/>
        </a:p>
      </dgm:t>
    </dgm:pt>
    <dgm:pt modelId="{95CEC6D1-923A-45D0-98B5-548F6796D2F5}" type="pres">
      <dgm:prSet presAssocID="{6A48D7E9-E9B5-4408-8012-20CD95160ADB}" presName="linear" presStyleCnt="0">
        <dgm:presLayoutVars>
          <dgm:dir/>
          <dgm:animLvl val="lvl"/>
          <dgm:resizeHandles val="exact"/>
        </dgm:presLayoutVars>
      </dgm:prSet>
      <dgm:spPr/>
    </dgm:pt>
    <dgm:pt modelId="{DA34C01E-A095-4ED6-A16F-4B6A27A36C5F}" type="pres">
      <dgm:prSet presAssocID="{7CE3920D-1E66-40B4-AB50-9E6C24074CAE}" presName="parentLin" presStyleCnt="0"/>
      <dgm:spPr/>
    </dgm:pt>
    <dgm:pt modelId="{CC3FD7A9-7D79-4CD2-B011-2F9C2FC81CA4}" type="pres">
      <dgm:prSet presAssocID="{7CE3920D-1E66-40B4-AB50-9E6C24074CAE}" presName="parentLeftMargin" presStyleLbl="node1" presStyleIdx="0" presStyleCnt="2"/>
      <dgm:spPr/>
    </dgm:pt>
    <dgm:pt modelId="{0018AEAC-0627-4582-91C7-FDDDB0285FD8}" type="pres">
      <dgm:prSet presAssocID="{7CE3920D-1E66-40B4-AB50-9E6C24074C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569D3B-9502-4ACE-8577-E258AA12BB0B}" type="pres">
      <dgm:prSet presAssocID="{7CE3920D-1E66-40B4-AB50-9E6C24074CAE}" presName="negativeSpace" presStyleCnt="0"/>
      <dgm:spPr/>
    </dgm:pt>
    <dgm:pt modelId="{C9F8448A-1285-47F0-A033-A6A8E10B103C}" type="pres">
      <dgm:prSet presAssocID="{7CE3920D-1E66-40B4-AB50-9E6C24074CAE}" presName="childText" presStyleLbl="conFgAcc1" presStyleIdx="0" presStyleCnt="2">
        <dgm:presLayoutVars>
          <dgm:bulletEnabled val="1"/>
        </dgm:presLayoutVars>
      </dgm:prSet>
      <dgm:spPr/>
    </dgm:pt>
    <dgm:pt modelId="{83B73727-BD34-4E0D-B372-99BAE2124F0B}" type="pres">
      <dgm:prSet presAssocID="{60CAC1A5-FDC4-4BE0-ADD7-8F5AFEECA4CB}" presName="spaceBetweenRectangles" presStyleCnt="0"/>
      <dgm:spPr/>
    </dgm:pt>
    <dgm:pt modelId="{50B9EA6C-63C7-4C90-B6A7-C4E4735B122C}" type="pres">
      <dgm:prSet presAssocID="{6B9F6824-2161-4838-A1EF-A8945A2E91F7}" presName="parentLin" presStyleCnt="0"/>
      <dgm:spPr/>
    </dgm:pt>
    <dgm:pt modelId="{A346D771-A7C4-40D8-8988-CE030C7A5B9F}" type="pres">
      <dgm:prSet presAssocID="{6B9F6824-2161-4838-A1EF-A8945A2E91F7}" presName="parentLeftMargin" presStyleLbl="node1" presStyleIdx="0" presStyleCnt="2"/>
      <dgm:spPr/>
    </dgm:pt>
    <dgm:pt modelId="{3985869B-7B7F-48A2-BE7A-2817A103C596}" type="pres">
      <dgm:prSet presAssocID="{6B9F6824-2161-4838-A1EF-A8945A2E91F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2357D6-B71C-4B74-B305-4BF4CE21EE36}" type="pres">
      <dgm:prSet presAssocID="{6B9F6824-2161-4838-A1EF-A8945A2E91F7}" presName="negativeSpace" presStyleCnt="0"/>
      <dgm:spPr/>
    </dgm:pt>
    <dgm:pt modelId="{E00F5BEB-0DB7-407E-BE95-DB610E51878C}" type="pres">
      <dgm:prSet presAssocID="{6B9F6824-2161-4838-A1EF-A8945A2E91F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F13E10-2BE6-4002-A6C4-9A4197BE4EBA}" srcId="{6A48D7E9-E9B5-4408-8012-20CD95160ADB}" destId="{7CE3920D-1E66-40B4-AB50-9E6C24074CAE}" srcOrd="0" destOrd="0" parTransId="{911736F8-842A-4B35-A832-7A8415D8C4BE}" sibTransId="{60CAC1A5-FDC4-4BE0-ADD7-8F5AFEECA4CB}"/>
    <dgm:cxn modelId="{2E21F115-25B7-4DC7-9135-8D5BC82592F1}" srcId="{6A48D7E9-E9B5-4408-8012-20CD95160ADB}" destId="{6B9F6824-2161-4838-A1EF-A8945A2E91F7}" srcOrd="1" destOrd="0" parTransId="{FE4E15D6-D779-4B89-9F70-009E92BBEE8B}" sibTransId="{E9575E1D-9AE2-4009-8979-7130B4C70F38}"/>
    <dgm:cxn modelId="{562BB12D-7092-4A71-BEF7-890287337EED}" type="presOf" srcId="{6B9F6824-2161-4838-A1EF-A8945A2E91F7}" destId="{3985869B-7B7F-48A2-BE7A-2817A103C596}" srcOrd="1" destOrd="0" presId="urn:microsoft.com/office/officeart/2005/8/layout/list1"/>
    <dgm:cxn modelId="{37EBC435-75F1-4D36-A0B2-1DC61AE69C62}" type="presOf" srcId="{7CE3920D-1E66-40B4-AB50-9E6C24074CAE}" destId="{0018AEAC-0627-4582-91C7-FDDDB0285FD8}" srcOrd="1" destOrd="0" presId="urn:microsoft.com/office/officeart/2005/8/layout/list1"/>
    <dgm:cxn modelId="{8A4BE47D-E0E2-425B-864D-B68FB78AF69C}" type="presOf" srcId="{6B9F6824-2161-4838-A1EF-A8945A2E91F7}" destId="{A346D771-A7C4-40D8-8988-CE030C7A5B9F}" srcOrd="0" destOrd="0" presId="urn:microsoft.com/office/officeart/2005/8/layout/list1"/>
    <dgm:cxn modelId="{69B205B9-0E55-4FD6-9E8B-4E3FC8AB9F78}" type="presOf" srcId="{6A48D7E9-E9B5-4408-8012-20CD95160ADB}" destId="{95CEC6D1-923A-45D0-98B5-548F6796D2F5}" srcOrd="0" destOrd="0" presId="urn:microsoft.com/office/officeart/2005/8/layout/list1"/>
    <dgm:cxn modelId="{1AA66BC0-3FEF-4C81-895A-8B81E7300C1B}" type="presOf" srcId="{7CE3920D-1E66-40B4-AB50-9E6C24074CAE}" destId="{CC3FD7A9-7D79-4CD2-B011-2F9C2FC81CA4}" srcOrd="0" destOrd="0" presId="urn:microsoft.com/office/officeart/2005/8/layout/list1"/>
    <dgm:cxn modelId="{398D904A-5BAC-4F50-A7BB-0988888D5588}" type="presParOf" srcId="{95CEC6D1-923A-45D0-98B5-548F6796D2F5}" destId="{DA34C01E-A095-4ED6-A16F-4B6A27A36C5F}" srcOrd="0" destOrd="0" presId="urn:microsoft.com/office/officeart/2005/8/layout/list1"/>
    <dgm:cxn modelId="{C6F27913-C104-4ACF-BF14-B71A25F4978D}" type="presParOf" srcId="{DA34C01E-A095-4ED6-A16F-4B6A27A36C5F}" destId="{CC3FD7A9-7D79-4CD2-B011-2F9C2FC81CA4}" srcOrd="0" destOrd="0" presId="urn:microsoft.com/office/officeart/2005/8/layout/list1"/>
    <dgm:cxn modelId="{8F0D4E3D-8EC9-4511-B81A-134D46919407}" type="presParOf" srcId="{DA34C01E-A095-4ED6-A16F-4B6A27A36C5F}" destId="{0018AEAC-0627-4582-91C7-FDDDB0285FD8}" srcOrd="1" destOrd="0" presId="urn:microsoft.com/office/officeart/2005/8/layout/list1"/>
    <dgm:cxn modelId="{A4742695-5988-487E-A5E6-7B1F8185D871}" type="presParOf" srcId="{95CEC6D1-923A-45D0-98B5-548F6796D2F5}" destId="{53569D3B-9502-4ACE-8577-E258AA12BB0B}" srcOrd="1" destOrd="0" presId="urn:microsoft.com/office/officeart/2005/8/layout/list1"/>
    <dgm:cxn modelId="{0E7DA255-8198-42A5-AF2B-090A07497D91}" type="presParOf" srcId="{95CEC6D1-923A-45D0-98B5-548F6796D2F5}" destId="{C9F8448A-1285-47F0-A033-A6A8E10B103C}" srcOrd="2" destOrd="0" presId="urn:microsoft.com/office/officeart/2005/8/layout/list1"/>
    <dgm:cxn modelId="{B1017326-FE1D-4F3D-B3ED-0CDB40DA7CCB}" type="presParOf" srcId="{95CEC6D1-923A-45D0-98B5-548F6796D2F5}" destId="{83B73727-BD34-4E0D-B372-99BAE2124F0B}" srcOrd="3" destOrd="0" presId="urn:microsoft.com/office/officeart/2005/8/layout/list1"/>
    <dgm:cxn modelId="{DFC08D10-2D49-454C-A85B-E53C458FF393}" type="presParOf" srcId="{95CEC6D1-923A-45D0-98B5-548F6796D2F5}" destId="{50B9EA6C-63C7-4C90-B6A7-C4E4735B122C}" srcOrd="4" destOrd="0" presId="urn:microsoft.com/office/officeart/2005/8/layout/list1"/>
    <dgm:cxn modelId="{63B9F23E-C697-4766-A498-9E23AA437055}" type="presParOf" srcId="{50B9EA6C-63C7-4C90-B6A7-C4E4735B122C}" destId="{A346D771-A7C4-40D8-8988-CE030C7A5B9F}" srcOrd="0" destOrd="0" presId="urn:microsoft.com/office/officeart/2005/8/layout/list1"/>
    <dgm:cxn modelId="{470E933F-C722-4344-8742-AF22B151CBD9}" type="presParOf" srcId="{50B9EA6C-63C7-4C90-B6A7-C4E4735B122C}" destId="{3985869B-7B7F-48A2-BE7A-2817A103C596}" srcOrd="1" destOrd="0" presId="urn:microsoft.com/office/officeart/2005/8/layout/list1"/>
    <dgm:cxn modelId="{EC2B3A38-0A92-4DDC-8725-BFC14EB80E73}" type="presParOf" srcId="{95CEC6D1-923A-45D0-98B5-548F6796D2F5}" destId="{012357D6-B71C-4B74-B305-4BF4CE21EE36}" srcOrd="5" destOrd="0" presId="urn:microsoft.com/office/officeart/2005/8/layout/list1"/>
    <dgm:cxn modelId="{17C8CBCA-5F43-440D-B159-4D546B364C44}" type="presParOf" srcId="{95CEC6D1-923A-45D0-98B5-548F6796D2F5}" destId="{E00F5BEB-0DB7-407E-BE95-DB610E5187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8448A-1285-47F0-A033-A6A8E10B103C}">
      <dsp:nvSpPr>
        <dsp:cNvPr id="0" name=""/>
        <dsp:cNvSpPr/>
      </dsp:nvSpPr>
      <dsp:spPr>
        <a:xfrm>
          <a:off x="0" y="318299"/>
          <a:ext cx="384843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8AEAC-0627-4582-91C7-FDDDB0285FD8}">
      <dsp:nvSpPr>
        <dsp:cNvPr id="0" name=""/>
        <dsp:cNvSpPr/>
      </dsp:nvSpPr>
      <dsp:spPr>
        <a:xfrm>
          <a:off x="192421" y="23099"/>
          <a:ext cx="269390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23" tIns="0" rIns="10182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Potential memory aliasing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存储器别名使用</a:t>
          </a:r>
        </a:p>
      </dsp:txBody>
      <dsp:txXfrm>
        <a:off x="221242" y="51920"/>
        <a:ext cx="2636259" cy="532758"/>
      </dsp:txXfrm>
    </dsp:sp>
    <dsp:sp modelId="{E00F5BEB-0DB7-407E-BE95-DB610E51878C}">
      <dsp:nvSpPr>
        <dsp:cNvPr id="0" name=""/>
        <dsp:cNvSpPr/>
      </dsp:nvSpPr>
      <dsp:spPr>
        <a:xfrm>
          <a:off x="0" y="1225500"/>
          <a:ext cx="384843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5869B-7B7F-48A2-BE7A-2817A103C596}">
      <dsp:nvSpPr>
        <dsp:cNvPr id="0" name=""/>
        <dsp:cNvSpPr/>
      </dsp:nvSpPr>
      <dsp:spPr>
        <a:xfrm>
          <a:off x="192421" y="930300"/>
          <a:ext cx="269390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23" tIns="0" rIns="10182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Potential procedure side-effects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函数副作用</a:t>
          </a:r>
        </a:p>
      </dsp:txBody>
      <dsp:txXfrm>
        <a:off x="221242" y="959121"/>
        <a:ext cx="2636259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E65F6-9952-4996-9F83-795B04611E2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4402-AA51-406B-A1E0-387BF3D4C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7A447-2C92-4C92-99AC-1E86617D6CE4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61FE-7CF0-4982-B871-53E1EDD70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34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90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6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13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27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81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15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27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41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25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46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57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42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28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63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67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39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07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5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11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04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79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487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6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92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16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776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633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656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5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469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60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31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58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9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6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5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2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2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CAC-8E30-4DB6-982C-307FB457A4CF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D37A-0167-4D17-B9A8-13B0DB547A72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887-F707-4BCA-B4EF-A39D6F9C39C2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316C-5011-4381-AA0C-04730FD32F6F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E4B-3A23-498E-BE08-74CF47C3132E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0A1-BE7A-4E7D-AF89-8E965ACCDE5F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D5A-0294-4A65-8FC3-E9A8821215EC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2D8-15B3-456B-B0D7-564611BA16FD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1B3F-4390-43C6-9250-191B9B5704B9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878-9338-4692-B2F9-808B5ACC2B96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A10-00C0-4D4A-AE8F-802F9FAD521D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5C5-0014-442A-8C0A-942F656C7360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316C-5011-4381-AA0C-04730FD32F6F}" type="datetime1">
              <a:rPr lang="en-US" altLang="zh-CN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lijing712@sc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7743" y="375881"/>
            <a:ext cx="4432566" cy="82384"/>
          </a:xfrm>
          <a:custGeom>
            <a:avLst/>
            <a:gdLst>
              <a:gd name="connsiteX0" fmla="*/ 0 w 4432566"/>
              <a:gd name="connsiteY0" fmla="*/ 50800 h 82384"/>
              <a:gd name="connsiteX1" fmla="*/ 50800 w 4432566"/>
              <a:gd name="connsiteY1" fmla="*/ 0 h 82384"/>
              <a:gd name="connsiteX2" fmla="*/ 4381765 w 4432566"/>
              <a:gd name="connsiteY2" fmla="*/ 0 h 82384"/>
              <a:gd name="connsiteX3" fmla="*/ 4432566 w 4432566"/>
              <a:gd name="connsiteY3" fmla="*/ 50800 h 82384"/>
              <a:gd name="connsiteX4" fmla="*/ 4432566 w 4432566"/>
              <a:gd name="connsiteY4" fmla="*/ 82384 h 82384"/>
              <a:gd name="connsiteX5" fmla="*/ 0 w 4432566"/>
              <a:gd name="connsiteY5" fmla="*/ 82384 h 82384"/>
              <a:gd name="connsiteX6" fmla="*/ 0 w 4432566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4381765" y="0"/>
                </a:lnTo>
                <a:cubicBezTo>
                  <a:pt x="4409706" y="0"/>
                  <a:pt x="4432566" y="22860"/>
                  <a:pt x="4432566" y="50800"/>
                </a:cubicBezTo>
                <a:lnTo>
                  <a:pt x="4432566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7743" y="420301"/>
            <a:ext cx="4432566" cy="533748"/>
          </a:xfrm>
          <a:custGeom>
            <a:avLst/>
            <a:gdLst>
              <a:gd name="connsiteX0" fmla="*/ 0 w 4432566"/>
              <a:gd name="connsiteY0" fmla="*/ 482947 h 533748"/>
              <a:gd name="connsiteX1" fmla="*/ 50800 w 4432566"/>
              <a:gd name="connsiteY1" fmla="*/ 533748 h 533748"/>
              <a:gd name="connsiteX2" fmla="*/ 4381765 w 4432566"/>
              <a:gd name="connsiteY2" fmla="*/ 533748 h 533748"/>
              <a:gd name="connsiteX3" fmla="*/ 4432566 w 4432566"/>
              <a:gd name="connsiteY3" fmla="*/ 482947 h 533748"/>
              <a:gd name="connsiteX4" fmla="*/ 4432566 w 4432566"/>
              <a:gd name="connsiteY4" fmla="*/ 0 h 533748"/>
              <a:gd name="connsiteX5" fmla="*/ 0 w 4432566"/>
              <a:gd name="connsiteY5" fmla="*/ 0 h 533748"/>
              <a:gd name="connsiteX6" fmla="*/ 0 w 4432566"/>
              <a:gd name="connsiteY6" fmla="*/ 482947 h 533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533748">
                <a:moveTo>
                  <a:pt x="0" y="482947"/>
                </a:moveTo>
                <a:cubicBezTo>
                  <a:pt x="0" y="510887"/>
                  <a:pt x="22860" y="533748"/>
                  <a:pt x="50800" y="533748"/>
                </a:cubicBezTo>
                <a:lnTo>
                  <a:pt x="4381765" y="533748"/>
                </a:lnTo>
                <a:cubicBezTo>
                  <a:pt x="4409706" y="533748"/>
                  <a:pt x="4432566" y="510887"/>
                  <a:pt x="4432566" y="482947"/>
                </a:cubicBezTo>
                <a:lnTo>
                  <a:pt x="4432566" y="0"/>
                </a:lnTo>
                <a:lnTo>
                  <a:pt x="0" y="0"/>
                </a:lnTo>
                <a:lnTo>
                  <a:pt x="0" y="48294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13960" y="458188"/>
            <a:ext cx="12700" cy="470460"/>
          </a:xfrm>
          <a:custGeom>
            <a:avLst/>
            <a:gdLst>
              <a:gd name="connsiteX0" fmla="*/ 6350 w 12700"/>
              <a:gd name="connsiteY0" fmla="*/ 464110 h 470460"/>
              <a:gd name="connsiteX1" fmla="*/ 6350 w 12700"/>
              <a:gd name="connsiteY1" fmla="*/ 6350 h 4704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70460">
                <a:moveTo>
                  <a:pt x="6350" y="4641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13960" y="4454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13960" y="4327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13960" y="4200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13960" y="401038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419100"/>
            <a:ext cx="4457700" cy="59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8804" y="1042194"/>
            <a:ext cx="3824893" cy="10618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微软雅黑 Light" panose="020B0502040204020203" pitchFamily="34" charset="-122"/>
                <a:cs typeface="微软雅黑" pitchFamily="18" charset="0"/>
              </a:rPr>
              <a:t>Unit 11   Optimizing Program Performance</a:t>
            </a:r>
          </a:p>
          <a:p>
            <a:pPr algn="ctr"/>
            <a:endParaRPr lang="en-US" altLang="zh-CN" sz="14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微软雅黑" pitchFamily="18" charset="0"/>
            </a:endParaRPr>
          </a:p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李靓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(Li Jing)   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  <a:hlinkClick r:id="rId4"/>
              </a:rPr>
              <a:t>lijing712@scu.edu.cn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 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School of Computer Science / Software Engineering 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19" name="TextBox 24"/>
          <p:cNvSpPr txBox="1"/>
          <p:nvPr/>
        </p:nvSpPr>
        <p:spPr>
          <a:xfrm>
            <a:off x="1116900" y="356394"/>
            <a:ext cx="246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990000"/>
                </a:solidFill>
                <a:latin typeface="+mj-lt"/>
                <a:ea typeface="楷体" pitchFamily="49" charset="-122"/>
                <a:sym typeface="+mn-ea"/>
              </a:rPr>
              <a:t>System Level Programming </a:t>
            </a:r>
            <a:endParaRPr lang="zh-CN" altLang="en-US" sz="1600" dirty="0">
              <a:solidFill>
                <a:srgbClr val="990000"/>
              </a:solidFill>
              <a:latin typeface="+mj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C32C64-848E-40E5-8ABC-26300934CE2E}"/>
              </a:ext>
            </a:extLst>
          </p:cNvPr>
          <p:cNvGrpSpPr/>
          <p:nvPr/>
        </p:nvGrpSpPr>
        <p:grpSpPr>
          <a:xfrm>
            <a:off x="1389564" y="2185194"/>
            <a:ext cx="1828800" cy="995053"/>
            <a:chOff x="1237456" y="1802131"/>
            <a:chExt cx="2117252" cy="11520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79DE9B0-78E3-4CDE-B1F3-FF8D80EC0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656" y="1802131"/>
              <a:ext cx="898052" cy="1152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01803C9-02E3-486E-AC51-74B82B72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456" y="1802131"/>
              <a:ext cx="884200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73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10.1 Introduction of optimizing program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10.2 The Golden Rules of 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10.3 Optimizing compilers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10.4 Example of optimizing 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10.5 General optimization techniques </a:t>
            </a:r>
            <a:r>
              <a:rPr lang="en-US" altLang="zh-CN" sz="1200" dirty="0">
                <a:solidFill>
                  <a:srgbClr val="0000FF"/>
                </a:solidFill>
                <a:ea typeface="楷体" pitchFamily="49" charset="-122"/>
              </a:rPr>
              <a:t>[self study]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Optimizing Program Performance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1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10.3 Optimizing compilers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669C002-66B7-4F1A-9762-BB5A6994FF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" y="806662"/>
            <a:ext cx="3675856" cy="199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1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Capabilities of optimizing compilers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chemeClr val="tx1"/>
              </a:solidFill>
              <a:ea typeface="楷体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Provide efficient mapping of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program to machine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Register allocation </a:t>
            </a:r>
            <a:r>
              <a:rPr lang="zh-CN" altLang="en-US" sz="1400" dirty="0">
                <a:solidFill>
                  <a:schemeClr val="tx1"/>
                </a:solidFill>
                <a:ea typeface="楷体" pitchFamily="49" charset="-122"/>
              </a:rPr>
              <a:t>寄存器分配</a:t>
            </a:r>
            <a:endParaRPr lang="en-US" altLang="zh-CN" sz="14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10.3 Optimizing compilers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76E1A60-2D41-478F-8CED-9B4541D8C87F}"/>
              </a:ext>
            </a:extLst>
          </p:cNvPr>
          <p:cNvGrpSpPr/>
          <p:nvPr/>
        </p:nvGrpSpPr>
        <p:grpSpPr>
          <a:xfrm>
            <a:off x="780256" y="841396"/>
            <a:ext cx="3292943" cy="645975"/>
            <a:chOff x="583219" y="4893511"/>
            <a:chExt cx="5775734" cy="1133023"/>
          </a:xfrm>
        </p:grpSpPr>
        <p:sp>
          <p:nvSpPr>
            <p:cNvPr id="12" name="Rectangle 32">
              <a:extLst>
                <a:ext uri="{FF2B5EF4-FFF2-40B4-BE49-F238E27FC236}">
                  <a16:creationId xmlns:a16="http://schemas.microsoft.com/office/drawing/2014/main" id="{C1DBC0BB-07FE-4665-B557-13C033BE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362" y="4978400"/>
              <a:ext cx="1654176" cy="860426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dirty="0"/>
                <a:t>Compiler</a:t>
              </a:r>
              <a:endParaRPr kumimoji="1" lang="zh-CN" altLang="en-US" sz="1400" dirty="0"/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67DFCD3A-A0BA-4BFC-80A3-7CDBB7D6E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413" y="5428120"/>
              <a:ext cx="1231540" cy="485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200" dirty="0"/>
                <a:t>(binary)</a:t>
              </a: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D5934918-5BE2-4EF1-AE69-9AEAA662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19" y="5605465"/>
              <a:ext cx="1412875" cy="421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200"/>
                <a:t>(text)</a:t>
              </a: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3F581DD0-C78C-4F54-90F5-614C363A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872" y="4893511"/>
              <a:ext cx="1108343" cy="485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200" dirty="0" err="1"/>
                <a:t>hello.i</a:t>
              </a:r>
              <a:endParaRPr kumimoji="1" lang="en-US" altLang="zh-CN" sz="1200" dirty="0"/>
            </a:p>
          </p:txBody>
        </p:sp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BB91F8E0-7C8A-4738-966B-4B5B05290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052" y="5300663"/>
              <a:ext cx="1523999" cy="304800"/>
            </a:xfrm>
            <a:prstGeom prst="rightArrow">
              <a:avLst>
                <a:gd name="adj1" fmla="val 50000"/>
                <a:gd name="adj2" fmla="val 125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81284F90-E15E-4372-AE72-C51BF7230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189" y="5321300"/>
              <a:ext cx="1113884" cy="304800"/>
            </a:xfrm>
            <a:prstGeom prst="rightArrow">
              <a:avLst>
                <a:gd name="adj1" fmla="val 50000"/>
                <a:gd name="adj2" fmla="val 125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CF81415D-30FE-46BC-B350-C439CD05C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415" y="5067758"/>
              <a:ext cx="1198315" cy="485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dirty="0" err="1"/>
                <a:t>hello.o</a:t>
              </a:r>
              <a:endParaRPr kumimoji="1" lang="en-US" altLang="zh-CN" sz="1200" dirty="0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EC000FC1-6D7A-4EEF-BA7B-E882048C8F0F}"/>
              </a:ext>
            </a:extLst>
          </p:cNvPr>
          <p:cNvSpPr/>
          <p:nvPr/>
        </p:nvSpPr>
        <p:spPr>
          <a:xfrm>
            <a:off x="1742154" y="2566194"/>
            <a:ext cx="237859" cy="2378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035739D-F3E9-4C6A-8CC9-0355DFC8B589}"/>
              </a:ext>
            </a:extLst>
          </p:cNvPr>
          <p:cNvSpPr/>
          <p:nvPr/>
        </p:nvSpPr>
        <p:spPr>
          <a:xfrm>
            <a:off x="2304256" y="2489994"/>
            <a:ext cx="236619" cy="2378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BDB68A-A725-4CC0-9C0C-1F42DAE14337}"/>
              </a:ext>
            </a:extLst>
          </p:cNvPr>
          <p:cNvSpPr/>
          <p:nvPr/>
        </p:nvSpPr>
        <p:spPr>
          <a:xfrm>
            <a:off x="2453731" y="2879888"/>
            <a:ext cx="237859" cy="237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ADC23E8-220E-46CF-8775-9965C033F31F}"/>
              </a:ext>
            </a:extLst>
          </p:cNvPr>
          <p:cNvSpPr/>
          <p:nvPr/>
        </p:nvSpPr>
        <p:spPr>
          <a:xfrm>
            <a:off x="2910395" y="2752065"/>
            <a:ext cx="237859" cy="2378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1C1A3E-E9A7-4B9E-A233-1FEBD2709442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980013" y="2608924"/>
            <a:ext cx="324243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0366C98-8C77-44A4-983C-0274B1C69242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2691590" y="2870995"/>
            <a:ext cx="218805" cy="127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C50B069C-02A0-48AF-A0A9-BA2917679851}"/>
              </a:ext>
            </a:extLst>
          </p:cNvPr>
          <p:cNvSpPr/>
          <p:nvPr/>
        </p:nvSpPr>
        <p:spPr>
          <a:xfrm>
            <a:off x="1918882" y="2978726"/>
            <a:ext cx="236619" cy="23785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60E6107-4125-41B1-AAA4-96AEDA7F9407}"/>
              </a:ext>
            </a:extLst>
          </p:cNvPr>
          <p:cNvCxnSpPr>
            <a:cxnSpLocks/>
            <a:stCxn id="30" idx="7"/>
            <a:endCxn id="20" idx="2"/>
          </p:cNvCxnSpPr>
          <p:nvPr/>
        </p:nvCxnSpPr>
        <p:spPr>
          <a:xfrm flipV="1">
            <a:off x="2120849" y="2608924"/>
            <a:ext cx="183407" cy="404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6A99AAF-3287-49FE-A77C-408E2E08A746}"/>
              </a:ext>
            </a:extLst>
          </p:cNvPr>
          <p:cNvCxnSpPr>
            <a:cxnSpLocks/>
            <a:stCxn id="30" idx="7"/>
            <a:endCxn id="2" idx="6"/>
          </p:cNvCxnSpPr>
          <p:nvPr/>
        </p:nvCxnSpPr>
        <p:spPr>
          <a:xfrm flipH="1" flipV="1">
            <a:off x="1980013" y="2685124"/>
            <a:ext cx="140836" cy="328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6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Capabilities of optimizing compilers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chemeClr val="tx1"/>
              </a:solidFill>
              <a:ea typeface="楷体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Provide efficient mapping of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program to machine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Code selection and ordering </a:t>
            </a:r>
            <a:r>
              <a:rPr lang="zh-CN" altLang="en-US" sz="1400" dirty="0">
                <a:solidFill>
                  <a:schemeClr val="tx1"/>
                </a:solidFill>
                <a:ea typeface="楷体" pitchFamily="49" charset="-122"/>
              </a:rPr>
              <a:t>编译器重排序</a:t>
            </a:r>
            <a:endParaRPr lang="en-US" altLang="zh-CN" sz="1400" dirty="0">
              <a:solidFill>
                <a:schemeClr val="tx1"/>
              </a:solidFill>
              <a:ea typeface="楷体" pitchFamily="49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Eliminating minor inefficiencies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10.3 Optimizing compilers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76E1A60-2D41-478F-8CED-9B4541D8C87F}"/>
              </a:ext>
            </a:extLst>
          </p:cNvPr>
          <p:cNvGrpSpPr/>
          <p:nvPr/>
        </p:nvGrpSpPr>
        <p:grpSpPr>
          <a:xfrm>
            <a:off x="780256" y="841396"/>
            <a:ext cx="3292943" cy="645975"/>
            <a:chOff x="583219" y="4893511"/>
            <a:chExt cx="5775734" cy="1133023"/>
          </a:xfrm>
        </p:grpSpPr>
        <p:sp>
          <p:nvSpPr>
            <p:cNvPr id="12" name="Rectangle 32">
              <a:extLst>
                <a:ext uri="{FF2B5EF4-FFF2-40B4-BE49-F238E27FC236}">
                  <a16:creationId xmlns:a16="http://schemas.microsoft.com/office/drawing/2014/main" id="{C1DBC0BB-07FE-4665-B557-13C033BE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362" y="4978400"/>
              <a:ext cx="1654176" cy="860426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dirty="0"/>
                <a:t>Compiler</a:t>
              </a:r>
              <a:endParaRPr kumimoji="1" lang="zh-CN" altLang="en-US" sz="1400" dirty="0"/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67DFCD3A-A0BA-4BFC-80A3-7CDBB7D6E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413" y="5428120"/>
              <a:ext cx="1231540" cy="485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200" dirty="0"/>
                <a:t>(binary)</a:t>
              </a: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D5934918-5BE2-4EF1-AE69-9AEAA662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19" y="5605465"/>
              <a:ext cx="1412875" cy="421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200"/>
                <a:t>(text)</a:t>
              </a: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3F581DD0-C78C-4F54-90F5-614C363A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872" y="4893511"/>
              <a:ext cx="1108343" cy="485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200" dirty="0" err="1"/>
                <a:t>hello.i</a:t>
              </a:r>
              <a:endParaRPr kumimoji="1" lang="en-US" altLang="zh-CN" sz="1200" dirty="0"/>
            </a:p>
          </p:txBody>
        </p:sp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BB91F8E0-7C8A-4738-966B-4B5B05290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052" y="5300663"/>
              <a:ext cx="1523999" cy="304800"/>
            </a:xfrm>
            <a:prstGeom prst="rightArrow">
              <a:avLst>
                <a:gd name="adj1" fmla="val 50000"/>
                <a:gd name="adj2" fmla="val 125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81284F90-E15E-4372-AE72-C51BF7230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189" y="5321300"/>
              <a:ext cx="1113884" cy="304800"/>
            </a:xfrm>
            <a:prstGeom prst="rightArrow">
              <a:avLst>
                <a:gd name="adj1" fmla="val 50000"/>
                <a:gd name="adj2" fmla="val 125000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/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CF81415D-30FE-46BC-B350-C439CD05C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415" y="5067758"/>
              <a:ext cx="1198315" cy="485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dirty="0" err="1"/>
                <a:t>hello.o</a:t>
              </a:r>
              <a:endParaRPr kumimoji="1" lang="en-US" altLang="zh-CN" sz="1200" dirty="0"/>
            </a:p>
          </p:txBody>
        </p:sp>
      </p:grpSp>
      <p:sp>
        <p:nvSpPr>
          <p:cNvPr id="20" name="Rectangle 6">
            <a:extLst>
              <a:ext uri="{FF2B5EF4-FFF2-40B4-BE49-F238E27FC236}">
                <a16:creationId xmlns:a16="http://schemas.microsoft.com/office/drawing/2014/main" id="{DF1AB6D6-C994-4C86-BEED-3CA90E64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616" y="2718594"/>
            <a:ext cx="1393905" cy="430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for (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</a:rPr>
              <a:t>=0; 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</a:rPr>
              <a:t>&lt;10; 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</a:rPr>
              <a:t>++);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   k = 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</a:rPr>
              <a:t>;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B2B93CAF-E557-4F1B-AFEC-307F305D9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42" y="2724584"/>
            <a:ext cx="1393905" cy="430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for (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</a:rPr>
              <a:t>=0; 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</a:rPr>
              <a:t>&lt;10; 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</a:rPr>
              <a:t>++)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   k = 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</a:rPr>
              <a:t>;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8843F80-3F54-4661-A3DF-0336218EE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112" y="2822468"/>
            <a:ext cx="702144" cy="2231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k = 10; 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8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10.3 Optimizing compilers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78140BF-424B-460D-A4EF-1725F4590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7" y="737394"/>
            <a:ext cx="2567157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4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10.3 Optimizing compilers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008526B-0D49-4604-A4FE-0CAC52AD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385" y="632566"/>
            <a:ext cx="3849082" cy="25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584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10.3 Optimizing compilers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E675B8-FB4B-4A81-B5F8-C16A6E7FE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1" y="594094"/>
            <a:ext cx="4608513" cy="25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Limitation of optimizing compilers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Compilers have difficulty overcoming </a:t>
            </a:r>
            <a:r>
              <a:rPr lang="en-US" altLang="zh-CN" sz="1500" dirty="0">
                <a:solidFill>
                  <a:srgbClr val="990000"/>
                </a:solidFill>
              </a:rPr>
              <a:t>“optimization blockers(</a:t>
            </a:r>
            <a:r>
              <a:rPr lang="zh-CN" altLang="en-US" sz="1500" dirty="0">
                <a:solidFill>
                  <a:srgbClr val="990000"/>
                </a:solidFill>
              </a:rPr>
              <a:t>妨碍优化的因素</a:t>
            </a:r>
            <a:r>
              <a:rPr lang="en-US" altLang="zh-CN" sz="1500" dirty="0">
                <a:solidFill>
                  <a:srgbClr val="990000"/>
                </a:solidFill>
              </a:rPr>
              <a:t>)”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10.3 Optimizing compilers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6A27741-C6E0-4438-B76F-2C9AC4074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079176"/>
              </p:ext>
            </p:extLst>
          </p:nvPr>
        </p:nvGraphicFramePr>
        <p:xfrm>
          <a:off x="475456" y="1423194"/>
          <a:ext cx="384843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048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Memory aliasing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</a:rPr>
              <a:t>编译器必需假设不同的指针可能会指向存储器的同一位置，造成了妨碍优化的因素。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10.3 Optimizing compilers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C698049-17B0-4F9E-993E-D0DA59A8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5" y="1194594"/>
            <a:ext cx="2133601" cy="20928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000" dirty="0">
                <a:solidFill>
                  <a:schemeClr val="bg1"/>
                </a:solidFill>
              </a:rPr>
              <a:t>  1  </a:t>
            </a:r>
            <a:r>
              <a:rPr kumimoji="1" lang="en-US" altLang="zh-CN" sz="1000" dirty="0">
                <a:solidFill>
                  <a:schemeClr val="bg1"/>
                </a:solidFill>
              </a:rPr>
              <a:t>void twiddle1(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int</a:t>
            </a:r>
            <a:r>
              <a:rPr kumimoji="1" lang="en-US" altLang="zh-CN" sz="1000" dirty="0">
                <a:solidFill>
                  <a:schemeClr val="bg1"/>
                </a:solidFill>
              </a:rPr>
              <a:t> *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xp</a:t>
            </a:r>
            <a:r>
              <a:rPr kumimoji="1" lang="en-US" altLang="zh-CN" sz="1000" dirty="0">
                <a:solidFill>
                  <a:schemeClr val="bg1"/>
                </a:solidFill>
              </a:rPr>
              <a:t>, 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int</a:t>
            </a:r>
            <a:r>
              <a:rPr kumimoji="1" lang="en-US" altLang="zh-CN" sz="1000" dirty="0">
                <a:solidFill>
                  <a:schemeClr val="bg1"/>
                </a:solidFill>
              </a:rPr>
              <a:t> *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yp</a:t>
            </a:r>
            <a:r>
              <a:rPr kumimoji="1" lang="en-US" altLang="zh-CN" sz="1000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 2  {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 3           *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xp</a:t>
            </a:r>
            <a:r>
              <a:rPr kumimoji="1" lang="en-US" altLang="zh-CN" sz="1000" dirty="0">
                <a:solidFill>
                  <a:schemeClr val="bg1"/>
                </a:solidFill>
              </a:rPr>
              <a:t> += *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yp</a:t>
            </a:r>
            <a:r>
              <a:rPr kumimoji="1" lang="en-US" altLang="zh-CN" sz="1000" dirty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 4           *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xp</a:t>
            </a:r>
            <a:r>
              <a:rPr kumimoji="1" lang="en-US" altLang="zh-CN" sz="1000" dirty="0">
                <a:solidFill>
                  <a:schemeClr val="bg1"/>
                </a:solidFill>
              </a:rPr>
              <a:t> += *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yp</a:t>
            </a:r>
            <a:r>
              <a:rPr kumimoji="1" lang="en-US" altLang="zh-CN" sz="1000" dirty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 5  }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 6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 7  void twiddle2(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int</a:t>
            </a:r>
            <a:r>
              <a:rPr kumimoji="1" lang="en-US" altLang="zh-CN" sz="1000" dirty="0">
                <a:solidFill>
                  <a:schemeClr val="bg1"/>
                </a:solidFill>
              </a:rPr>
              <a:t> *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xp</a:t>
            </a:r>
            <a:r>
              <a:rPr kumimoji="1" lang="en-US" altLang="zh-CN" sz="1000" dirty="0">
                <a:solidFill>
                  <a:schemeClr val="bg1"/>
                </a:solidFill>
              </a:rPr>
              <a:t>, 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int</a:t>
            </a:r>
            <a:r>
              <a:rPr kumimoji="1" lang="en-US" altLang="zh-CN" sz="1000" dirty="0">
                <a:solidFill>
                  <a:schemeClr val="bg1"/>
                </a:solidFill>
              </a:rPr>
              <a:t> *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yp</a:t>
            </a:r>
            <a:r>
              <a:rPr kumimoji="1" lang="en-US" altLang="zh-CN" sz="1000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 8  {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 9           *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xp</a:t>
            </a:r>
            <a:r>
              <a:rPr kumimoji="1" lang="en-US" altLang="zh-CN" sz="1000" dirty="0">
                <a:solidFill>
                  <a:schemeClr val="bg1"/>
                </a:solidFill>
              </a:rPr>
              <a:t> += 2* *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yp</a:t>
            </a:r>
            <a:r>
              <a:rPr kumimoji="1" lang="en-US" altLang="zh-CN" sz="1000" dirty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10  }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7C93E71-F2E7-4E31-87A5-A1F7A125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447" y="1738337"/>
            <a:ext cx="23644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0" dirty="0">
                <a:solidFill>
                  <a:srgbClr val="C00000"/>
                </a:solidFill>
              </a:rPr>
              <a:t>Q2：Does the twiddle1 have the same behavior as twiddle2?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34B24310-D900-4D20-B69B-5C5E16319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056" y="1273431"/>
            <a:ext cx="3733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0" dirty="0">
                <a:solidFill>
                  <a:srgbClr val="C00000"/>
                </a:solidFill>
              </a:rPr>
              <a:t>Q1: Which one is more efficient?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2203B64D-914A-4995-9E7F-EAC6CD143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447" y="2489994"/>
            <a:ext cx="23644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0" dirty="0">
                <a:solidFill>
                  <a:srgbClr val="C00000"/>
                </a:solidFill>
              </a:rPr>
              <a:t>Q3: If </a:t>
            </a:r>
            <a:r>
              <a:rPr lang="en-US" altLang="zh-CN" sz="1200" b="0" dirty="0" err="1">
                <a:solidFill>
                  <a:srgbClr val="C00000"/>
                </a:solidFill>
              </a:rPr>
              <a:t>xp</a:t>
            </a:r>
            <a:r>
              <a:rPr lang="en-US" altLang="zh-CN" sz="1200" b="0" dirty="0">
                <a:solidFill>
                  <a:srgbClr val="C00000"/>
                </a:solidFill>
              </a:rPr>
              <a:t> and </a:t>
            </a:r>
            <a:r>
              <a:rPr lang="en-US" altLang="zh-CN" sz="1200" b="0" dirty="0" err="1">
                <a:solidFill>
                  <a:srgbClr val="C00000"/>
                </a:solidFill>
              </a:rPr>
              <a:t>yp</a:t>
            </a:r>
            <a:r>
              <a:rPr lang="en-US" altLang="zh-CN" sz="1200" b="0" dirty="0">
                <a:solidFill>
                  <a:srgbClr val="C00000"/>
                </a:solidFill>
              </a:rPr>
              <a:t> are equal, what are the results?</a:t>
            </a:r>
          </a:p>
        </p:txBody>
      </p:sp>
    </p:spTree>
    <p:extLst>
      <p:ext uri="{BB962C8B-B14F-4D97-AF65-F5344CB8AC3E}">
        <p14:creationId xmlns:p14="http://schemas.microsoft.com/office/powerpoint/2010/main" val="15901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Procedure side-effects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</a:rPr>
              <a:t>编译器不会判断一个函数是否有副作用，它会假设最糟的情况，并保持所有的函数调用不变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10.3 Optimizing compilers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AFAB1A0-0F9C-44E0-B55D-D78174D3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" y="1194594"/>
            <a:ext cx="2075656" cy="20928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000" dirty="0">
                <a:solidFill>
                  <a:schemeClr val="bg1"/>
                </a:solidFill>
              </a:rPr>
              <a:t> 1  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int</a:t>
            </a:r>
            <a:r>
              <a:rPr kumimoji="1" lang="en-US" altLang="zh-CN" sz="1000" dirty="0">
                <a:solidFill>
                  <a:schemeClr val="bg1"/>
                </a:solidFill>
              </a:rPr>
              <a:t> f(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int</a:t>
            </a:r>
            <a:r>
              <a:rPr kumimoji="1" lang="en-US" altLang="zh-CN" sz="1000" dirty="0">
                <a:solidFill>
                  <a:schemeClr val="bg1"/>
                </a:solidFill>
              </a:rPr>
              <a:t>);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2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3  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int</a:t>
            </a:r>
            <a:r>
              <a:rPr kumimoji="1" lang="en-US" altLang="zh-CN" sz="1000" dirty="0">
                <a:solidFill>
                  <a:schemeClr val="bg1"/>
                </a:solidFill>
              </a:rPr>
              <a:t> func1(x)   {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4    return f(x) + f(x) + f(x) + f(x);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5  }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6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7  </a:t>
            </a:r>
            <a:r>
              <a:rPr kumimoji="1" lang="en-US" altLang="zh-CN" sz="1000" dirty="0" err="1">
                <a:solidFill>
                  <a:schemeClr val="bg1"/>
                </a:solidFill>
              </a:rPr>
              <a:t>int</a:t>
            </a:r>
            <a:r>
              <a:rPr kumimoji="1" lang="en-US" altLang="zh-CN" sz="1000" dirty="0">
                <a:solidFill>
                  <a:schemeClr val="bg1"/>
                </a:solidFill>
              </a:rPr>
              <a:t> func2(x)   {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8 	 return 4*f(x);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</a:rPr>
              <a:t> 9 }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D70F6983-8D5C-4539-83B2-F0D70E158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256" y="1608062"/>
            <a:ext cx="228626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1200" b="0" dirty="0">
                <a:solidFill>
                  <a:srgbClr val="C00000"/>
                </a:solidFill>
              </a:rPr>
              <a:t>Q3: What are the results if the following code for f is: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A14781E-F86A-48AC-A98F-FB09CE09A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995" y="1194594"/>
            <a:ext cx="2286261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952C2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1200" b="0" dirty="0">
                <a:solidFill>
                  <a:srgbClr val="C00000"/>
                </a:solidFill>
              </a:rPr>
              <a:t>Q1: Which one is efficient?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FE69FAC-94B0-4F33-8E36-F25D2FE0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995" y="1374795"/>
            <a:ext cx="23329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952C2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 dirty="0">
                <a:solidFill>
                  <a:srgbClr val="C00000"/>
                </a:solidFill>
              </a:rPr>
              <a:t>Q2: Do they have same result?</a:t>
            </a:r>
            <a:endParaRPr lang="zh-CN" altLang="en-US" sz="1200" b="0" dirty="0">
              <a:solidFill>
                <a:srgbClr val="C00000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3165497-49A8-4F53-AD2E-19219335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856" y="2083187"/>
            <a:ext cx="1707356" cy="109260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952C2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1 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counter = 0;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3  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f(</a:t>
            </a:r>
            <a:r>
              <a:rPr lang="en-US" altLang="zh-CN" sz="1000" dirty="0" err="1">
                <a:solidFill>
                  <a:schemeClr val="bg1"/>
                </a:solidFill>
              </a:rPr>
              <a:t>int</a:t>
            </a:r>
            <a:r>
              <a:rPr lang="en-US" altLang="zh-CN" sz="1000" dirty="0">
                <a:solidFill>
                  <a:schemeClr val="bg1"/>
                </a:solidFill>
              </a:rPr>
              <a:t> x)  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4   return counter++;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5  }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619A0534-E3FB-461A-83EC-0DFB58C7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08" y="2283674"/>
            <a:ext cx="2743201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 dirty="0">
                <a:solidFill>
                  <a:srgbClr val="C00000"/>
                </a:solidFill>
              </a:rPr>
              <a:t>f() will modify the global variable which causes side-effect.</a:t>
            </a:r>
            <a:endParaRPr lang="zh-CN" altLang="en-US" sz="12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10.1 Introduction of optimizing program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10.2 The Golden Rules of 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10.3 Optimizing compilers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10.4 Example of optimizing 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10.5 General optimization techniques </a:t>
            </a:r>
            <a:r>
              <a:rPr lang="en-US" altLang="zh-CN" sz="1200" dirty="0">
                <a:solidFill>
                  <a:srgbClr val="0000FF"/>
                </a:solidFill>
                <a:ea typeface="楷体" pitchFamily="49" charset="-122"/>
              </a:rPr>
              <a:t>[self study]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Optimizing Program Performance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10.1 Introduction of optimizing program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10.2 The Golden Rules of 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10.3 Optimizing compilers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10.4 Example of optimizing 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10.5 General optimization techniques </a:t>
            </a:r>
            <a:r>
              <a:rPr lang="en-US" altLang="zh-CN" sz="1200" dirty="0">
                <a:solidFill>
                  <a:srgbClr val="0000FF"/>
                </a:solidFill>
                <a:ea typeface="楷体" pitchFamily="49" charset="-122"/>
              </a:rPr>
              <a:t>[self study]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Optimizing Program Performance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Expressing program performance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4226A8DB-FED8-4E27-BD29-731249F6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1" y="848701"/>
            <a:ext cx="4266909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9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C00000"/>
                </a:solidFill>
              </a:rPr>
              <a:t>vsum1: 80 + 4.0n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C00000"/>
                </a:solidFill>
              </a:rPr>
              <a:t>vsum2: 83.5 + 3.5n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F8A702D-E481-4330-B820-F7D8405B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6" y="1042254"/>
            <a:ext cx="3429000" cy="222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082380-97D6-448B-96A7-9CAEEF775890}"/>
              </a:ext>
            </a:extLst>
          </p:cNvPr>
          <p:cNvSpPr/>
          <p:nvPr/>
        </p:nvSpPr>
        <p:spPr>
          <a:xfrm>
            <a:off x="2326765" y="520183"/>
            <a:ext cx="1676400" cy="46166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altLang="zh-CN" sz="1200" dirty="0"/>
              <a:t>Cycles Per Element (CPE)</a:t>
            </a:r>
          </a:p>
          <a:p>
            <a:r>
              <a:rPr lang="zh-CN" altLang="en-US" sz="1200" dirty="0"/>
              <a:t>每元素的周期数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423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In this example, we will see a program of vector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Data structure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Some functions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500" b="1" dirty="0">
                <a:solidFill>
                  <a:schemeClr val="tx1"/>
                </a:solidFill>
              </a:rPr>
              <a:t>combine() </a:t>
            </a:r>
            <a:r>
              <a:rPr lang="en-US" altLang="zh-CN" sz="1500" dirty="0">
                <a:solidFill>
                  <a:schemeClr val="tx1"/>
                </a:solidFill>
              </a:rPr>
              <a:t>for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optimization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endParaRPr lang="en-US" altLang="zh-CN" sz="1500" dirty="0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FDE4CE7-8D0C-41FE-9EB8-D9F31CE5B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40674"/>
              </p:ext>
            </p:extLst>
          </p:nvPr>
        </p:nvGraphicFramePr>
        <p:xfrm>
          <a:off x="246526" y="1651794"/>
          <a:ext cx="4114800" cy="1330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00331744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combine1(): without optimization </a:t>
                      </a:r>
                      <a:endParaRPr lang="zh-CN" alt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232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combine2(): eliminating loop inefficiencies </a:t>
                      </a:r>
                      <a:endParaRPr lang="zh-CN" alt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578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combine3(): reducing procedure calls </a:t>
                      </a:r>
                      <a:endParaRPr lang="zh-CN" alt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7960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r>
                        <a:rPr lang="en-US" altLang="zh-CN" sz="1300" b="0" dirty="0"/>
                        <a:t>combine4(): eliminating unneeded memory references </a:t>
                      </a:r>
                      <a:endParaRPr lang="zh-CN" alt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2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28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DE722E0D-E3CC-43B0-A46C-F958C1D9CA6D}"/>
              </a:ext>
            </a:extLst>
          </p:cNvPr>
          <p:cNvGrpSpPr>
            <a:grpSpLocks/>
          </p:cNvGrpSpPr>
          <p:nvPr/>
        </p:nvGrpSpPr>
        <p:grpSpPr bwMode="auto">
          <a:xfrm>
            <a:off x="704056" y="737394"/>
            <a:ext cx="2915373" cy="369034"/>
            <a:chOff x="816" y="960"/>
            <a:chExt cx="2304" cy="384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F7F95D03-EB20-416E-8236-B93ACABD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960"/>
              <a:ext cx="576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>
                  <a:latin typeface="Courier New" panose="02070309020205020404" pitchFamily="49" charset="0"/>
                </a:rPr>
                <a:t>length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B696CFAF-543C-432B-9E9E-79682951A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52"/>
              <a:ext cx="576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>
                  <a:latin typeface="Courier New" panose="02070309020205020404" pitchFamily="49" charset="0"/>
                </a:rPr>
                <a:t>data</a:t>
              </a:r>
              <a:endParaRPr lang="en-US" altLang="zh-CN" sz="1200">
                <a:latin typeface="Courier New" panose="02070309020205020404" pitchFamily="49" charset="0"/>
                <a:sym typeface="Symbol" panose="05050102010706020507" pitchFamily="18" charset="2"/>
              </a:endParaRPr>
            </a:p>
          </p:txBody>
        </p:sp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26AE5BFF-CD33-4C05-81A2-B9A5AE89A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152"/>
              <a:ext cx="1344" cy="192"/>
              <a:chOff x="1824" y="1248"/>
              <a:chExt cx="1344" cy="192"/>
            </a:xfrm>
          </p:grpSpPr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B3517FE6-C3EC-4C89-A568-A0D9C9374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1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4" name="Rectangle 9">
                <a:extLst>
                  <a:ext uri="{FF2B5EF4-FFF2-40B4-BE49-F238E27FC236}">
                    <a16:creationId xmlns:a16="http://schemas.microsoft.com/office/drawing/2014/main" id="{8FD03B54-5C5E-4190-8BC9-86F032D72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1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A812832D-043C-4A97-B91A-657F48847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253"/>
                <a:ext cx="192" cy="1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1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id="{E5DD9744-14A3-4F79-9FBA-0FDA4A5E8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1200">
                  <a:latin typeface="Courier New" panose="02070309020205020404" pitchFamily="49" charset="0"/>
                </a:endParaRPr>
              </a:p>
            </p:txBody>
          </p:sp>
          <p:sp>
            <p:nvSpPr>
              <p:cNvPr id="27" name="Rectangle 12">
                <a:extLst>
                  <a:ext uri="{FF2B5EF4-FFF2-40B4-BE49-F238E27FC236}">
                    <a16:creationId xmlns:a16="http://schemas.microsoft.com/office/drawing/2014/main" id="{67296095-537C-4BB4-BCF8-A644633C1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253"/>
                <a:ext cx="576" cy="18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  </a:t>
                </a:r>
                <a:endParaRPr lang="zh-CN" altLang="en-US" sz="1200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2B0FCE12-1905-40A8-AC02-F9E6A75B2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4F927C25-1FDB-4F6A-AB43-05E37107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2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6657E02F-CE68-4041-8E72-5C7536C6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2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FDA3E4D0-0B24-4D31-8AAE-ACD74F49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2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BE76F080-2426-4B8B-9385-266BA5B03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>
                  <a:latin typeface="Helvetica" panose="020B0604020202020204" pitchFamily="34" charset="0"/>
                </a:rPr>
                <a:t>length–1</a:t>
              </a:r>
            </a:p>
          </p:txBody>
        </p:sp>
      </p:grpSp>
      <p:pic>
        <p:nvPicPr>
          <p:cNvPr id="28" name="Picture 18">
            <a:extLst>
              <a:ext uri="{FF2B5EF4-FFF2-40B4-BE49-F238E27FC236}">
                <a16:creationId xmlns:a16="http://schemas.microsoft.com/office/drawing/2014/main" id="{3C055F09-51CB-4CD4-9675-DD5042EBA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1" y="1330974"/>
            <a:ext cx="3568872" cy="133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2D4B5F36-A95E-4097-AFEB-356BB18AF217}"/>
              </a:ext>
            </a:extLst>
          </p:cNvPr>
          <p:cNvSpPr txBox="1">
            <a:spLocks/>
          </p:cNvSpPr>
          <p:nvPr/>
        </p:nvSpPr>
        <p:spPr>
          <a:xfrm>
            <a:off x="-1810544" y="2744685"/>
            <a:ext cx="8229600" cy="825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Read the code in the folder of </a:t>
            </a:r>
            <a:r>
              <a:rPr lang="en-US" altLang="zh-CN" sz="1200">
                <a:solidFill>
                  <a:schemeClr val="hlink"/>
                </a:solidFill>
                <a:ea typeface="宋体" panose="02010600030101010101" pitchFamily="2" charset="-122"/>
              </a:rPr>
              <a:t>“vector code of csapp 5.3”</a:t>
            </a:r>
            <a:endParaRPr lang="en-US" altLang="zh-CN" sz="1200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917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BC9C070-455D-4611-A2B1-9BAC1EE88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" y="524417"/>
            <a:ext cx="4553744" cy="274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16C6149-EF61-4947-B3F8-479D691B9E42}"/>
              </a:ext>
            </a:extLst>
          </p:cNvPr>
          <p:cNvSpPr/>
          <p:nvPr/>
        </p:nvSpPr>
        <p:spPr>
          <a:xfrm>
            <a:off x="2380456" y="1028442"/>
            <a:ext cx="1752600" cy="22860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646CAF-FA7E-4942-926A-9AF9516060DC}"/>
              </a:ext>
            </a:extLst>
          </p:cNvPr>
          <p:cNvSpPr/>
          <p:nvPr/>
        </p:nvSpPr>
        <p:spPr>
          <a:xfrm>
            <a:off x="2569378" y="1729561"/>
            <a:ext cx="1944678" cy="30480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04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2E0ED5A-02DA-4699-B0A6-2C3DF23DC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2"/>
          <a:stretch/>
        </p:blipFill>
        <p:spPr bwMode="auto">
          <a:xfrm>
            <a:off x="66363" y="459777"/>
            <a:ext cx="4475125" cy="160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68FE450-A3B0-46CB-B180-F57DE6A41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9" b="11239"/>
          <a:stretch/>
        </p:blipFill>
        <p:spPr bwMode="auto">
          <a:xfrm>
            <a:off x="66363" y="2337594"/>
            <a:ext cx="493611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88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Function </a:t>
            </a:r>
            <a:r>
              <a:rPr lang="en-US" altLang="zh-CN" sz="1600" b="1" dirty="0">
                <a:solidFill>
                  <a:srgbClr val="C00000"/>
                </a:solidFill>
                <a:ea typeface="楷体" pitchFamily="49" charset="-122"/>
              </a:rPr>
              <a:t>combine1()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Compute sum of all elements of v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Store result at destination location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33B9994-15C4-4C49-8B4D-CE96F43F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21" y="1270794"/>
            <a:ext cx="2819400" cy="193642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void </a:t>
            </a:r>
            <a:r>
              <a:rPr lang="en-US" altLang="zh-CN" sz="1200" dirty="0">
                <a:solidFill>
                  <a:srgbClr val="990000"/>
                </a:solidFill>
                <a:cs typeface="Arial" panose="020B0604020202020204" pitchFamily="34" charset="0"/>
              </a:rPr>
              <a:t>combine1</a:t>
            </a:r>
            <a:r>
              <a:rPr lang="en-US" altLang="zh-CN" sz="1200" dirty="0"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cs typeface="Arial" panose="020B0604020202020204" pitchFamily="34" charset="0"/>
              </a:rPr>
              <a:t>vec_ptr</a:t>
            </a:r>
            <a:r>
              <a:rPr lang="en-US" altLang="zh-CN" sz="1200" dirty="0">
                <a:cs typeface="Arial" panose="020B0604020202020204" pitchFamily="34" charset="0"/>
              </a:rPr>
              <a:t> v, </a:t>
            </a:r>
            <a:r>
              <a:rPr lang="en-US" altLang="zh-CN" sz="1200" dirty="0" err="1"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cs typeface="Arial" panose="020B0604020202020204" pitchFamily="34" charset="0"/>
              </a:rPr>
              <a:t> *</a:t>
            </a:r>
            <a:r>
              <a:rPr lang="en-US" altLang="zh-CN" sz="1200" dirty="0" err="1"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cs typeface="Arial" panose="020B0604020202020204" pitchFamily="34" charset="0"/>
              </a:rPr>
              <a:t>)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{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</a:t>
            </a:r>
            <a:r>
              <a:rPr lang="en-US" altLang="zh-CN" sz="1200" dirty="0" err="1"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*</a:t>
            </a:r>
            <a:r>
              <a:rPr lang="en-US" altLang="zh-CN" sz="1200" dirty="0" err="1"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cs typeface="Arial" panose="020B0604020202020204" pitchFamily="34" charset="0"/>
              </a:rPr>
              <a:t> = 0;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for (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 = 0;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 &lt; </a:t>
            </a:r>
            <a:r>
              <a:rPr lang="en-US" altLang="zh-CN" sz="1200" dirty="0" err="1">
                <a:solidFill>
                  <a:srgbClr val="C00000"/>
                </a:solidFill>
                <a:cs typeface="Arial" panose="020B0604020202020204" pitchFamily="34" charset="0"/>
              </a:rPr>
              <a:t>vec_length</a:t>
            </a:r>
            <a:r>
              <a:rPr lang="en-US" altLang="zh-CN" sz="1200" dirty="0">
                <a:solidFill>
                  <a:srgbClr val="C00000"/>
                </a:solidFill>
                <a:cs typeface="Arial" panose="020B0604020202020204" pitchFamily="34" charset="0"/>
              </a:rPr>
              <a:t>(v)</a:t>
            </a:r>
            <a:r>
              <a:rPr lang="en-US" altLang="zh-CN" sz="1200" dirty="0">
                <a:cs typeface="Arial" panose="020B0604020202020204" pitchFamily="34" charset="0"/>
              </a:rPr>
              <a:t>;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++) {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      </a:t>
            </a:r>
            <a:r>
              <a:rPr lang="en-US" altLang="zh-CN" sz="1200" dirty="0" err="1"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cs typeface="Arial" panose="020B0604020202020204" pitchFamily="34" charset="0"/>
              </a:rPr>
              <a:t>val</a:t>
            </a:r>
            <a:r>
              <a:rPr lang="en-US" altLang="zh-CN" sz="12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      </a:t>
            </a:r>
            <a:r>
              <a:rPr lang="en-US" altLang="zh-CN" sz="1200" dirty="0" err="1">
                <a:cs typeface="Arial" panose="020B0604020202020204" pitchFamily="34" charset="0"/>
              </a:rPr>
              <a:t>get_vec_element</a:t>
            </a:r>
            <a:r>
              <a:rPr lang="en-US" altLang="zh-CN" sz="1200" dirty="0">
                <a:cs typeface="Arial" panose="020B0604020202020204" pitchFamily="34" charset="0"/>
              </a:rPr>
              <a:t>(v,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, &amp;</a:t>
            </a:r>
            <a:r>
              <a:rPr lang="en-US" altLang="zh-CN" sz="1200" dirty="0" err="1">
                <a:cs typeface="Arial" panose="020B0604020202020204" pitchFamily="34" charset="0"/>
              </a:rPr>
              <a:t>val</a:t>
            </a:r>
            <a:r>
              <a:rPr lang="en-US" altLang="zh-CN" sz="1200" dirty="0">
                <a:cs typeface="Arial" panose="020B0604020202020204" pitchFamily="34" charset="0"/>
              </a:rPr>
              <a:t>);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     *</a:t>
            </a:r>
            <a:r>
              <a:rPr lang="en-US" altLang="zh-CN" sz="1200" dirty="0" err="1"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cs typeface="Arial" panose="020B0604020202020204" pitchFamily="34" charset="0"/>
              </a:rPr>
              <a:t> += </a:t>
            </a:r>
            <a:r>
              <a:rPr lang="en-US" altLang="zh-CN" sz="1200" dirty="0" err="1">
                <a:cs typeface="Arial" panose="020B0604020202020204" pitchFamily="34" charset="0"/>
              </a:rPr>
              <a:t>val</a:t>
            </a:r>
            <a:r>
              <a:rPr lang="en-US" altLang="zh-CN" sz="12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}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36ACBC1-34B2-4F12-BB45-E17F6D82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249" y="2969813"/>
            <a:ext cx="2372765" cy="292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00" dirty="0">
                <a:solidFill>
                  <a:srgbClr val="990000"/>
                </a:solidFill>
                <a:latin typeface="Helvetica" panose="020B0604020202020204" pitchFamily="34" charset="0"/>
              </a:rPr>
              <a:t>CPE(</a:t>
            </a:r>
            <a:r>
              <a:rPr kumimoji="1" lang="zh-CN" altLang="en-US" sz="1300" b="0" dirty="0">
                <a:solidFill>
                  <a:srgbClr val="990000"/>
                </a:solidFill>
              </a:rPr>
              <a:t>每元素的周期数</a:t>
            </a:r>
            <a:r>
              <a:rPr lang="en-US" altLang="zh-CN" sz="1300" dirty="0">
                <a:solidFill>
                  <a:srgbClr val="990000"/>
                </a:solidFill>
                <a:latin typeface="Helvetica" panose="020B0604020202020204" pitchFamily="34" charset="0"/>
              </a:rPr>
              <a:t>): 31.25 </a:t>
            </a:r>
            <a:endParaRPr lang="zh-CN" altLang="en-US" sz="1300" dirty="0">
              <a:solidFill>
                <a:srgbClr val="99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7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459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Code motion / </a:t>
            </a:r>
            <a:r>
              <a:rPr lang="zh-CN" altLang="en-US" sz="1600" dirty="0">
                <a:solidFill>
                  <a:srgbClr val="0000FF"/>
                </a:solidFill>
                <a:ea typeface="楷体" pitchFamily="49" charset="-122"/>
              </a:rPr>
              <a:t>代码移动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Move call to </a:t>
            </a:r>
            <a:r>
              <a:rPr lang="en-US" altLang="zh-CN" sz="1400" dirty="0" err="1">
                <a:solidFill>
                  <a:schemeClr val="tx1"/>
                </a:solidFill>
                <a:ea typeface="楷体" pitchFamily="49" charset="-122"/>
              </a:rPr>
              <a:t>vec_length</a:t>
            </a: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() out of inner loop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Value doesn’t change | Constant time  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76D793-B8C4-4BEE-B461-6EFD494A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00" y="1270794"/>
            <a:ext cx="2816456" cy="193642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void </a:t>
            </a:r>
            <a:r>
              <a:rPr lang="en-US" altLang="zh-CN" sz="1200" dirty="0">
                <a:solidFill>
                  <a:srgbClr val="990000"/>
                </a:solidFill>
                <a:cs typeface="Arial" panose="020B0604020202020204" pitchFamily="34" charset="0"/>
              </a:rPr>
              <a:t>combine2</a:t>
            </a:r>
            <a:r>
              <a:rPr lang="en-US" altLang="zh-CN" sz="1200" dirty="0"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cs typeface="Arial" panose="020B0604020202020204" pitchFamily="34" charset="0"/>
              </a:rPr>
              <a:t>vec_ptr</a:t>
            </a:r>
            <a:r>
              <a:rPr lang="en-US" altLang="zh-CN" sz="1200" dirty="0">
                <a:cs typeface="Arial" panose="020B0604020202020204" pitchFamily="34" charset="0"/>
              </a:rPr>
              <a:t> v, </a:t>
            </a:r>
            <a:r>
              <a:rPr lang="en-US" altLang="zh-CN" sz="1200" dirty="0" err="1"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cs typeface="Arial" panose="020B0604020202020204" pitchFamily="34" charset="0"/>
              </a:rPr>
              <a:t> *</a:t>
            </a:r>
            <a:r>
              <a:rPr lang="en-US" altLang="zh-CN" sz="1200" dirty="0" err="1"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cs typeface="Arial" panose="020B0604020202020204" pitchFamily="34" charset="0"/>
              </a:rPr>
              <a:t>) {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</a:t>
            </a:r>
            <a:r>
              <a:rPr lang="en-US" altLang="zh-CN" sz="1200" dirty="0" err="1"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</a:t>
            </a:r>
            <a:r>
              <a:rPr lang="en-US" altLang="zh-CN" sz="1200" dirty="0" err="1"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cs typeface="Arial" panose="020B0604020202020204" pitchFamily="34" charset="0"/>
              </a:rPr>
              <a:t> length = </a:t>
            </a:r>
            <a:r>
              <a:rPr lang="en-US" altLang="zh-CN" sz="1200" dirty="0" err="1">
                <a:cs typeface="Arial" panose="020B0604020202020204" pitchFamily="34" charset="0"/>
              </a:rPr>
              <a:t>vec_length</a:t>
            </a:r>
            <a:r>
              <a:rPr lang="en-US" altLang="zh-CN" sz="1200" dirty="0">
                <a:cs typeface="Arial" panose="020B0604020202020204" pitchFamily="34" charset="0"/>
              </a:rPr>
              <a:t>(v);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*</a:t>
            </a:r>
            <a:r>
              <a:rPr lang="en-US" altLang="zh-CN" sz="1200" dirty="0" err="1"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cs typeface="Arial" panose="020B0604020202020204" pitchFamily="34" charset="0"/>
              </a:rPr>
              <a:t> = 0;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for (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 = 0;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 &lt; length;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++) {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     </a:t>
            </a:r>
            <a:r>
              <a:rPr lang="en-US" altLang="zh-CN" sz="1200" dirty="0" err="1"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cs typeface="Arial" panose="020B0604020202020204" pitchFamily="34" charset="0"/>
              </a:rPr>
              <a:t>val</a:t>
            </a:r>
            <a:r>
              <a:rPr lang="en-US" altLang="zh-CN" sz="12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     </a:t>
            </a:r>
            <a:r>
              <a:rPr lang="en-US" altLang="zh-CN" sz="1200" dirty="0" err="1">
                <a:cs typeface="Arial" panose="020B0604020202020204" pitchFamily="34" charset="0"/>
              </a:rPr>
              <a:t>get_vec_element</a:t>
            </a:r>
            <a:r>
              <a:rPr lang="en-US" altLang="zh-CN" sz="1200" dirty="0">
                <a:cs typeface="Arial" panose="020B0604020202020204" pitchFamily="34" charset="0"/>
              </a:rPr>
              <a:t>(v,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, &amp;</a:t>
            </a:r>
            <a:r>
              <a:rPr lang="en-US" altLang="zh-CN" sz="1200" dirty="0" err="1">
                <a:cs typeface="Arial" panose="020B0604020202020204" pitchFamily="34" charset="0"/>
              </a:rPr>
              <a:t>val</a:t>
            </a:r>
            <a:r>
              <a:rPr lang="en-US" altLang="zh-CN" sz="1200" dirty="0">
                <a:cs typeface="Arial" panose="020B0604020202020204" pitchFamily="34" charset="0"/>
              </a:rPr>
              <a:t>);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     *</a:t>
            </a:r>
            <a:r>
              <a:rPr lang="en-US" altLang="zh-CN" sz="1200" dirty="0" err="1"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cs typeface="Arial" panose="020B0604020202020204" pitchFamily="34" charset="0"/>
              </a:rPr>
              <a:t> += </a:t>
            </a:r>
            <a:r>
              <a:rPr lang="en-US" altLang="zh-CN" sz="1200" dirty="0" err="1">
                <a:cs typeface="Arial" panose="020B0604020202020204" pitchFamily="34" charset="0"/>
              </a:rPr>
              <a:t>val</a:t>
            </a:r>
            <a:r>
              <a:rPr lang="en-US" altLang="zh-CN" sz="12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}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84071FC-3AF0-409F-8268-399D86AA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200" y="2959606"/>
            <a:ext cx="1140056" cy="292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00" dirty="0">
                <a:solidFill>
                  <a:srgbClr val="990000"/>
                </a:solidFill>
                <a:latin typeface="Helvetica" panose="020B0604020202020204" pitchFamily="34" charset="0"/>
              </a:rPr>
              <a:t>CPE:   20.66</a:t>
            </a:r>
            <a:endParaRPr lang="zh-CN" altLang="en-US" sz="1300" dirty="0">
              <a:solidFill>
                <a:srgbClr val="99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Code motion example #2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Convert string to lower case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T(n) = O(n^2)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D0D406C-7AB3-419D-A6AF-01D4CD986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5" y="1423194"/>
            <a:ext cx="2362200" cy="1511696"/>
          </a:xfrm>
          <a:prstGeom prst="rect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void lower1(char *s)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200" b="0" dirty="0" err="1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b="0" dirty="0" err="1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    for (</a:t>
            </a:r>
            <a:r>
              <a:rPr lang="en-US" altLang="zh-CN" sz="1200" b="0" dirty="0" err="1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= 0; </a:t>
            </a:r>
            <a:r>
              <a:rPr lang="en-US" altLang="zh-CN" sz="1200" b="0" dirty="0" err="1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&lt; </a:t>
            </a:r>
            <a:r>
              <a:rPr lang="en-US" altLang="zh-CN" sz="1200" b="0" dirty="0" err="1">
                <a:solidFill>
                  <a:srgbClr val="FFFF00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strlen</a:t>
            </a:r>
            <a:r>
              <a:rPr lang="en-US" altLang="zh-CN" sz="1200" b="0" dirty="0">
                <a:solidFill>
                  <a:srgbClr val="FFFF00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(s)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; </a:t>
            </a:r>
            <a:r>
              <a:rPr lang="en-US" altLang="zh-CN" sz="1200" b="0" dirty="0" err="1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       if (s[</a:t>
            </a:r>
            <a:r>
              <a:rPr lang="en-US" altLang="zh-CN" sz="1200" b="0" dirty="0" err="1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] &gt;= 'A' &amp;&amp; s[</a:t>
            </a:r>
            <a:r>
              <a:rPr lang="en-US" altLang="zh-CN" sz="1200" b="0" dirty="0" err="1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] &lt;= 'Z')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             s[</a:t>
            </a:r>
            <a:r>
              <a:rPr lang="en-US" altLang="zh-CN" sz="1200" b="0" dirty="0" err="1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] -= ('A' - 'a');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B1E335-9D3D-4EE3-A97A-D0CA300E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17" y="1422370"/>
            <a:ext cx="2092919" cy="1511696"/>
          </a:xfrm>
          <a:prstGeom prst="rect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b="0" dirty="0" err="1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size_t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b="0" dirty="0" err="1">
                <a:solidFill>
                  <a:srgbClr val="FFFF00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strlen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200" b="0" dirty="0" err="1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const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char* s) {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200" b="0" dirty="0" err="1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length = 0;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    while (*s != ‘\0’) {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          s++; length++; 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     }	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      return length; </a:t>
            </a:r>
          </a:p>
          <a:p>
            <a:pPr>
              <a:lnSpc>
                <a:spcPct val="110000"/>
              </a:lnSpc>
            </a:pPr>
            <a:r>
              <a:rPr lang="en-US" altLang="zh-CN" sz="1200" b="0" dirty="0">
                <a:solidFill>
                  <a:schemeClr val="bg1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24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Procedure of developing a program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10.1 Introduction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9F4139-6AE5-408A-AA2B-01209805CB21}"/>
              </a:ext>
            </a:extLst>
          </p:cNvPr>
          <p:cNvGrpSpPr/>
          <p:nvPr/>
        </p:nvGrpSpPr>
        <p:grpSpPr>
          <a:xfrm>
            <a:off x="780256" y="1042194"/>
            <a:ext cx="1423779" cy="1769390"/>
            <a:chOff x="2767012" y="1989138"/>
            <a:chExt cx="3505201" cy="4356058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88C38B11-3435-4E94-A9A1-55EA893B4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1989138"/>
              <a:ext cx="3429000" cy="1371600"/>
            </a:xfrm>
            <a:prstGeom prst="cube">
              <a:avLst>
                <a:gd name="adj" fmla="val 25000"/>
              </a:avLst>
            </a:prstGeom>
            <a:solidFill>
              <a:srgbClr val="952C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Slow but correct</a:t>
              </a:r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F7D39D57-02D2-42E3-A7E8-DDDF99B2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0" y="3642340"/>
              <a:ext cx="762000" cy="1143000"/>
            </a:xfrm>
            <a:prstGeom prst="downArrow">
              <a:avLst>
                <a:gd name="adj1" fmla="val 50000"/>
                <a:gd name="adj2" fmla="val 37500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5B553B2F-81CF-481F-9F9B-335148821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012" y="4973596"/>
              <a:ext cx="3505200" cy="1371600"/>
            </a:xfrm>
            <a:prstGeom prst="cube">
              <a:avLst>
                <a:gd name="adj" fmla="val 25000"/>
              </a:avLst>
            </a:prstGeom>
            <a:solidFill>
              <a:srgbClr val="952C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To make it faster</a:t>
              </a:r>
            </a:p>
          </p:txBody>
        </p: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CDECC43A-2F09-4865-8FF8-0C105DBB4F97}"/>
              </a:ext>
            </a:extLst>
          </p:cNvPr>
          <p:cNvSpPr/>
          <p:nvPr/>
        </p:nvSpPr>
        <p:spPr>
          <a:xfrm>
            <a:off x="2621357" y="2337594"/>
            <a:ext cx="1569249" cy="762000"/>
          </a:xfrm>
          <a:prstGeom prst="wedgeRoundRectCallout">
            <a:avLst>
              <a:gd name="adj1" fmla="val -65083"/>
              <a:gd name="adj2" fmla="val -20959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990000"/>
                </a:solidFill>
              </a:rPr>
              <a:t>Is speed the most important concern while writing  program? </a:t>
            </a:r>
            <a:endParaRPr lang="zh-CN" altLang="en-US" sz="1000" dirty="0">
              <a:solidFill>
                <a:srgbClr val="990000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339B25F2-EE43-4B44-B637-6B020C8C730A}"/>
              </a:ext>
            </a:extLst>
          </p:cNvPr>
          <p:cNvSpPr/>
          <p:nvPr/>
        </p:nvSpPr>
        <p:spPr>
          <a:xfrm>
            <a:off x="2621357" y="965994"/>
            <a:ext cx="1664100" cy="945274"/>
          </a:xfrm>
          <a:prstGeom prst="wedgeRoundRectCallout">
            <a:avLst>
              <a:gd name="adj1" fmla="val -66617"/>
              <a:gd name="adj2" fmla="val -23666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990000"/>
                </a:solidFill>
              </a:rPr>
              <a:t>Professional programmers </a:t>
            </a:r>
            <a:r>
              <a:rPr lang="en-US" altLang="zh-CN" sz="1000" dirty="0">
                <a:solidFill>
                  <a:schemeClr val="tx1"/>
                </a:solidFill>
              </a:rPr>
              <a:t>is more concerned to make programs</a:t>
            </a:r>
            <a:r>
              <a:rPr lang="en-US" altLang="zh-CN" sz="1000" dirty="0">
                <a:solidFill>
                  <a:srgbClr val="990000"/>
                </a:solidFill>
              </a:rPr>
              <a:t> easy to write, debug and maintain</a:t>
            </a:r>
            <a:endParaRPr lang="zh-CN" altLang="en-US" sz="10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25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Time quadruples (4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倍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) when double string length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77AC2DB-3C67-4EEF-B46D-1D83520B3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519251"/>
              </p:ext>
            </p:extLst>
          </p:nvPr>
        </p:nvGraphicFramePr>
        <p:xfrm>
          <a:off x="209550" y="889000"/>
          <a:ext cx="42799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Chart" r:id="rId4" imgW="7338086" imgH="3150939" progId="Excel.Chart.8">
                  <p:embed/>
                </p:oleObj>
              </mc:Choice>
              <mc:Fallback>
                <p:oleObj name="Chart" r:id="rId4" imgW="7338086" imgH="3150939" progId="Excel.Chart.8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A77AC2DB-3C67-4EEF-B46D-1D83520B3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889000"/>
                        <a:ext cx="427990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702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Move call to </a:t>
            </a:r>
            <a:r>
              <a:rPr lang="en-US" altLang="zh-CN" sz="1600" dirty="0" err="1">
                <a:solidFill>
                  <a:schemeClr val="tx1"/>
                </a:solidFill>
                <a:ea typeface="楷体" pitchFamily="49" charset="-122"/>
              </a:rPr>
              <a:t>strlen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outside of loop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Value doesn’t change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Code motion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0222F11-CA07-4777-8FCA-6262E562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056" y="1499394"/>
            <a:ext cx="2447858" cy="1382430"/>
          </a:xfrm>
          <a:prstGeom prst="rect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void lower2(char *s) {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i="1" dirty="0" err="1">
                <a:solidFill>
                  <a:srgbClr val="FFFF00"/>
                </a:solidFill>
                <a:cs typeface="Arial" panose="020B0604020202020204" pitchFamily="34" charset="0"/>
              </a:rPr>
              <a:t>int</a:t>
            </a:r>
            <a:r>
              <a:rPr lang="en-US" altLang="zh-CN" sz="1200" i="1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i="1" dirty="0" err="1">
                <a:solidFill>
                  <a:srgbClr val="FFFF00"/>
                </a:solidFill>
                <a:cs typeface="Arial" panose="020B0604020202020204" pitchFamily="34" charset="0"/>
              </a:rPr>
              <a:t>len</a:t>
            </a:r>
            <a:r>
              <a:rPr lang="en-US" altLang="zh-CN" sz="1200" i="1" dirty="0">
                <a:solidFill>
                  <a:srgbClr val="FFFF00"/>
                </a:solidFill>
                <a:cs typeface="Arial" panose="020B0604020202020204" pitchFamily="34" charset="0"/>
              </a:rPr>
              <a:t> = </a:t>
            </a:r>
            <a:r>
              <a:rPr lang="en-US" altLang="zh-CN" sz="1200" i="1" dirty="0" err="1">
                <a:solidFill>
                  <a:srgbClr val="FFFF00"/>
                </a:solidFill>
                <a:cs typeface="Arial" panose="020B0604020202020204" pitchFamily="34" charset="0"/>
              </a:rPr>
              <a:t>strlen</a:t>
            </a:r>
            <a:r>
              <a:rPr lang="en-US" altLang="zh-CN" sz="1200" i="1" dirty="0">
                <a:solidFill>
                  <a:srgbClr val="FFFF00"/>
                </a:solidFill>
                <a:cs typeface="Arial" panose="020B0604020202020204" pitchFamily="34" charset="0"/>
              </a:rPr>
              <a:t>(s);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 for (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= 0;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&lt;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len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;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++)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     if (s[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] &gt;= 'A' &amp;&amp; s[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] &lt;= 'Z')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          s[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] -= ('A' - 'a');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197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Lower1() – time doubles when double string length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Lower2() – linear performance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2BBE4F-FBCA-4A93-B54C-8D2695CDB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" t="14722" r="36500" b="18250"/>
          <a:stretch/>
        </p:blipFill>
        <p:spPr>
          <a:xfrm>
            <a:off x="627856" y="1042194"/>
            <a:ext cx="3581400" cy="21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04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Reduction in procedure call /</a:t>
            </a:r>
            <a:r>
              <a:rPr lang="zh-CN" altLang="en-US" sz="1600" dirty="0">
                <a:solidFill>
                  <a:srgbClr val="0000FF"/>
                </a:solidFill>
                <a:ea typeface="楷体" pitchFamily="49" charset="-122"/>
              </a:rPr>
              <a:t> 减少过程调用</a:t>
            </a:r>
            <a:endParaRPr lang="en-US" altLang="zh-CN" sz="1600" dirty="0">
              <a:solidFill>
                <a:srgbClr val="0000FF"/>
              </a:solidFill>
              <a:ea typeface="楷体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Procedure calls are expensive 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528DF51-54AC-47A5-BDA0-A6E95142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" y="1194594"/>
            <a:ext cx="2924968" cy="193642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void </a:t>
            </a:r>
            <a:r>
              <a:rPr lang="en-US" altLang="zh-CN" sz="1200" dirty="0">
                <a:solidFill>
                  <a:srgbClr val="C00000"/>
                </a:solidFill>
                <a:cs typeface="Arial" panose="020B0604020202020204" pitchFamily="34" charset="0"/>
              </a:rPr>
              <a:t>combine2</a:t>
            </a:r>
            <a:r>
              <a:rPr lang="en-US" altLang="zh-CN" sz="1200" dirty="0"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cs typeface="Arial" panose="020B0604020202020204" pitchFamily="34" charset="0"/>
              </a:rPr>
              <a:t>vec_ptr</a:t>
            </a:r>
            <a:r>
              <a:rPr lang="en-US" altLang="zh-CN" sz="1200" dirty="0">
                <a:cs typeface="Arial" panose="020B0604020202020204" pitchFamily="34" charset="0"/>
              </a:rPr>
              <a:t> v, </a:t>
            </a:r>
            <a:r>
              <a:rPr lang="en-US" altLang="zh-CN" sz="1200" dirty="0" err="1"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cs typeface="Arial" panose="020B0604020202020204" pitchFamily="34" charset="0"/>
              </a:rPr>
              <a:t> *</a:t>
            </a:r>
            <a:r>
              <a:rPr lang="en-US" altLang="zh-CN" sz="1200" dirty="0" err="1"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cs typeface="Arial" panose="020B0604020202020204" pitchFamily="34" charset="0"/>
              </a:rPr>
              <a:t>) {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</a:t>
            </a:r>
            <a:r>
              <a:rPr lang="en-US" altLang="zh-CN" sz="1200" dirty="0" err="1"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</a:t>
            </a:r>
            <a:r>
              <a:rPr lang="en-US" altLang="zh-CN" sz="1200" dirty="0" err="1"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cs typeface="Arial" panose="020B0604020202020204" pitchFamily="34" charset="0"/>
              </a:rPr>
              <a:t> length = </a:t>
            </a:r>
            <a:r>
              <a:rPr lang="en-US" altLang="zh-CN" sz="1200" dirty="0" err="1">
                <a:cs typeface="Arial" panose="020B0604020202020204" pitchFamily="34" charset="0"/>
              </a:rPr>
              <a:t>vec_length</a:t>
            </a:r>
            <a:r>
              <a:rPr lang="en-US" altLang="zh-CN" sz="1200" dirty="0">
                <a:cs typeface="Arial" panose="020B0604020202020204" pitchFamily="34" charset="0"/>
              </a:rPr>
              <a:t>(v);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*</a:t>
            </a:r>
            <a:r>
              <a:rPr lang="en-US" altLang="zh-CN" sz="1200" dirty="0" err="1"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cs typeface="Arial" panose="020B0604020202020204" pitchFamily="34" charset="0"/>
              </a:rPr>
              <a:t> = 0;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for (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 = 0;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 &lt; length;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++) {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      </a:t>
            </a:r>
            <a:r>
              <a:rPr lang="en-US" altLang="zh-CN" sz="1200" dirty="0" err="1"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cs typeface="Arial" panose="020B0604020202020204" pitchFamily="34" charset="0"/>
              </a:rPr>
              <a:t>val</a:t>
            </a:r>
            <a:r>
              <a:rPr lang="en-US" altLang="zh-CN" sz="12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      </a:t>
            </a:r>
            <a:r>
              <a:rPr lang="en-US" altLang="zh-CN" sz="1200" i="1" dirty="0" err="1">
                <a:cs typeface="Arial" panose="020B0604020202020204" pitchFamily="34" charset="0"/>
              </a:rPr>
              <a:t>get_vec_element</a:t>
            </a:r>
            <a:r>
              <a:rPr lang="en-US" altLang="zh-CN" sz="1200" i="1" dirty="0">
                <a:cs typeface="Arial" panose="020B0604020202020204" pitchFamily="34" charset="0"/>
              </a:rPr>
              <a:t>(v, </a:t>
            </a:r>
            <a:r>
              <a:rPr lang="en-US" altLang="zh-CN" sz="1200" i="1" dirty="0" err="1">
                <a:cs typeface="Arial" panose="020B0604020202020204" pitchFamily="34" charset="0"/>
              </a:rPr>
              <a:t>i</a:t>
            </a:r>
            <a:r>
              <a:rPr lang="en-US" altLang="zh-CN" sz="1200" i="1" dirty="0">
                <a:cs typeface="Arial" panose="020B0604020202020204" pitchFamily="34" charset="0"/>
              </a:rPr>
              <a:t>, &amp;</a:t>
            </a:r>
            <a:r>
              <a:rPr lang="en-US" altLang="zh-CN" sz="1200" i="1" dirty="0" err="1">
                <a:cs typeface="Arial" panose="020B0604020202020204" pitchFamily="34" charset="0"/>
              </a:rPr>
              <a:t>val</a:t>
            </a:r>
            <a:r>
              <a:rPr lang="en-US" altLang="zh-CN" sz="1200" i="1" dirty="0">
                <a:cs typeface="Arial" panose="020B0604020202020204" pitchFamily="34" charset="0"/>
              </a:rPr>
              <a:t>);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      *</a:t>
            </a:r>
            <a:r>
              <a:rPr lang="en-US" altLang="zh-CN" sz="1200" dirty="0" err="1"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cs typeface="Arial" panose="020B0604020202020204" pitchFamily="34" charset="0"/>
              </a:rPr>
              <a:t> += </a:t>
            </a:r>
            <a:r>
              <a:rPr lang="en-US" altLang="zh-CN" sz="1200" dirty="0" err="1">
                <a:cs typeface="Arial" panose="020B0604020202020204" pitchFamily="34" charset="0"/>
              </a:rPr>
              <a:t>val</a:t>
            </a:r>
            <a:r>
              <a:rPr lang="en-US" altLang="zh-CN" sz="12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}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08755813-8C92-4F92-AC37-1911535AFEF3}"/>
              </a:ext>
            </a:extLst>
          </p:cNvPr>
          <p:cNvSpPr/>
          <p:nvPr/>
        </p:nvSpPr>
        <p:spPr>
          <a:xfrm>
            <a:off x="2963780" y="1880394"/>
            <a:ext cx="1524000" cy="1219200"/>
          </a:xfrm>
          <a:prstGeom prst="wedgeRoundRectCallout">
            <a:avLst>
              <a:gd name="adj1" fmla="val -56123"/>
              <a:gd name="adj2" fmla="val -1062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Avoid procedure call to retrieve each vector element </a:t>
            </a:r>
          </a:p>
          <a:p>
            <a:pPr algn="ctr"/>
            <a:endParaRPr lang="en-US" altLang="zh-CN" sz="1200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00B0F0"/>
                </a:solidFill>
              </a:rPr>
              <a:t>How?  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Reduction in procedure call /</a:t>
            </a:r>
            <a:r>
              <a:rPr lang="zh-CN" altLang="en-US" sz="1600" dirty="0">
                <a:solidFill>
                  <a:srgbClr val="0000FF"/>
                </a:solidFill>
                <a:ea typeface="楷体" pitchFamily="49" charset="-122"/>
              </a:rPr>
              <a:t> 减少过程调用</a:t>
            </a:r>
            <a:endParaRPr lang="en-US" altLang="zh-CN" sz="1600" dirty="0">
              <a:solidFill>
                <a:srgbClr val="0000FF"/>
              </a:solidFill>
              <a:ea typeface="楷体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C00000"/>
                </a:solidFill>
                <a:cs typeface="Arial" panose="020B0604020202020204" pitchFamily="34" charset="0"/>
              </a:rPr>
              <a:t>combine2()</a:t>
            </a:r>
            <a:r>
              <a:rPr lang="en-US" altLang="zh-CN" sz="1400" b="1" dirty="0">
                <a:cs typeface="Arial" panose="020B0604020202020204" pitchFamily="34" charset="0"/>
              </a:rPr>
              <a:t>()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Check boundary + assign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chemeClr val="tx1"/>
              </a:solidFill>
              <a:ea typeface="楷体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chemeClr val="tx1"/>
              </a:solidFill>
              <a:ea typeface="楷体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chemeClr val="tx1"/>
              </a:solidFill>
              <a:ea typeface="楷体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Get pointer to start of array before loop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Within loop just do pointer reference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3BEF6C5-79FF-4A9B-8181-549E8645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56" y="1119461"/>
            <a:ext cx="2603068" cy="643766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for (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=0;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&lt;length;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++) {</a:t>
            </a:r>
          </a:p>
          <a:p>
            <a:r>
              <a:rPr lang="en-US" altLang="zh-CN" sz="1200" dirty="0">
                <a:solidFill>
                  <a:srgbClr val="990000"/>
                </a:solidFill>
                <a:cs typeface="Arial" panose="020B0604020202020204" pitchFamily="34" charset="0"/>
              </a:rPr>
              <a:t>         </a:t>
            </a:r>
            <a:r>
              <a:rPr lang="en-US" altLang="zh-CN" sz="1200" dirty="0" err="1">
                <a:solidFill>
                  <a:srgbClr val="990000"/>
                </a:solidFill>
                <a:cs typeface="Arial" panose="020B0604020202020204" pitchFamily="34" charset="0"/>
              </a:rPr>
              <a:t>get_vec_element</a:t>
            </a:r>
            <a:r>
              <a:rPr lang="en-US" altLang="zh-CN" sz="1200" dirty="0">
                <a:solidFill>
                  <a:srgbClr val="990000"/>
                </a:solidFill>
                <a:cs typeface="Arial" panose="020B0604020202020204" pitchFamily="34" charset="0"/>
              </a:rPr>
              <a:t>(v, </a:t>
            </a:r>
            <a:r>
              <a:rPr lang="en-US" altLang="zh-CN" sz="1200" dirty="0" err="1">
                <a:solidFill>
                  <a:srgbClr val="990000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990000"/>
                </a:solidFill>
                <a:cs typeface="Arial" panose="020B0604020202020204" pitchFamily="34" charset="0"/>
              </a:rPr>
              <a:t>, &amp;</a:t>
            </a:r>
            <a:r>
              <a:rPr lang="en-US" altLang="zh-CN" sz="1200" dirty="0" err="1">
                <a:solidFill>
                  <a:srgbClr val="990000"/>
                </a:solidFill>
                <a:cs typeface="Arial" panose="020B0604020202020204" pitchFamily="34" charset="0"/>
              </a:rPr>
              <a:t>val</a:t>
            </a:r>
            <a:r>
              <a:rPr lang="en-US" altLang="zh-CN" sz="1200" dirty="0">
                <a:solidFill>
                  <a:srgbClr val="990000"/>
                </a:solidFill>
                <a:cs typeface="Arial" panose="020B0604020202020204" pitchFamily="34" charset="0"/>
              </a:rPr>
              <a:t>);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       … 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96F072B-C75F-4CC0-87EC-5E3BAA1DD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919" y="2413794"/>
            <a:ext cx="1920014" cy="8284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i="1" dirty="0">
                <a:solidFill>
                  <a:srgbClr val="00B050"/>
                </a:solidFill>
                <a:cs typeface="Arial" panose="020B0604020202020204" pitchFamily="34" charset="0"/>
              </a:rPr>
              <a:t>// </a:t>
            </a:r>
            <a:r>
              <a:rPr lang="en-US" altLang="zh-CN" sz="1200" i="1" dirty="0" err="1">
                <a:solidFill>
                  <a:srgbClr val="00B050"/>
                </a:solidFill>
                <a:cs typeface="Arial" panose="020B0604020202020204" pitchFamily="34" charset="0"/>
              </a:rPr>
              <a:t>data_t</a:t>
            </a:r>
            <a:r>
              <a:rPr lang="en-US" altLang="zh-CN" sz="1200" i="1" dirty="0">
                <a:solidFill>
                  <a:srgbClr val="00B050"/>
                </a:solidFill>
                <a:cs typeface="Arial" panose="020B0604020202020204" pitchFamily="34" charset="0"/>
              </a:rPr>
              <a:t> * start; 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for (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=0;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&lt;length; </a:t>
            </a:r>
            <a:r>
              <a:rPr lang="en-US" altLang="zh-CN" sz="1200" dirty="0" err="1">
                <a:cs typeface="Arial" panose="020B0604020202020204" pitchFamily="34" charset="0"/>
              </a:rPr>
              <a:t>i</a:t>
            </a:r>
            <a:r>
              <a:rPr lang="en-US" altLang="zh-CN" sz="1200" dirty="0">
                <a:cs typeface="Arial" panose="020B0604020202020204" pitchFamily="34" charset="0"/>
              </a:rPr>
              <a:t>++) {</a:t>
            </a:r>
          </a:p>
          <a:p>
            <a:r>
              <a:rPr lang="en-US" altLang="zh-CN" sz="1200" dirty="0">
                <a:solidFill>
                  <a:srgbClr val="990000"/>
                </a:solidFill>
                <a:cs typeface="Arial" panose="020B0604020202020204" pitchFamily="34" charset="0"/>
              </a:rPr>
              <a:t>         </a:t>
            </a:r>
            <a:r>
              <a:rPr lang="en-US" altLang="zh-CN" sz="1200" dirty="0" err="1">
                <a:solidFill>
                  <a:srgbClr val="990000"/>
                </a:solidFill>
                <a:cs typeface="Arial" panose="020B0604020202020204" pitchFamily="34" charset="0"/>
              </a:rPr>
              <a:t>val</a:t>
            </a:r>
            <a:r>
              <a:rPr lang="en-US" altLang="zh-CN" sz="1200" dirty="0">
                <a:solidFill>
                  <a:srgbClr val="990000"/>
                </a:solidFill>
                <a:cs typeface="Arial" panose="020B0604020202020204" pitchFamily="34" charset="0"/>
              </a:rPr>
              <a:t> = start[</a:t>
            </a:r>
            <a:r>
              <a:rPr lang="en-US" altLang="zh-CN" sz="1200" dirty="0" err="1">
                <a:solidFill>
                  <a:srgbClr val="990000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990000"/>
                </a:solidFill>
                <a:cs typeface="Arial" panose="020B0604020202020204" pitchFamily="34" charset="0"/>
              </a:rPr>
              <a:t>]; 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        … }</a:t>
            </a:r>
          </a:p>
        </p:txBody>
      </p:sp>
    </p:spTree>
    <p:extLst>
      <p:ext uri="{BB962C8B-B14F-4D97-AF65-F5344CB8AC3E}">
        <p14:creationId xmlns:p14="http://schemas.microsoft.com/office/powerpoint/2010/main" val="310738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Reduction in procedure call /</a:t>
            </a:r>
            <a:r>
              <a:rPr lang="zh-CN" altLang="en-US" sz="1600" dirty="0">
                <a:solidFill>
                  <a:srgbClr val="0000FF"/>
                </a:solidFill>
                <a:ea typeface="楷体" pitchFamily="49" charset="-122"/>
              </a:rPr>
              <a:t> 减少过程调用</a:t>
            </a:r>
            <a:endParaRPr lang="en-US" altLang="zh-CN" sz="1600" dirty="0">
              <a:solidFill>
                <a:srgbClr val="0000FF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D4FB53E-9A79-4931-A884-E3F5DA503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" y="813594"/>
            <a:ext cx="2895600" cy="2305759"/>
          </a:xfrm>
          <a:prstGeom prst="rect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 err="1">
                <a:solidFill>
                  <a:srgbClr val="FFFF00"/>
                </a:solidFill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solidFill>
                  <a:srgbClr val="FFFF00"/>
                </a:solidFill>
                <a:cs typeface="Arial" panose="020B0604020202020204" pitchFamily="34" charset="0"/>
              </a:rPr>
              <a:t>* </a:t>
            </a:r>
            <a:r>
              <a:rPr lang="en-US" altLang="zh-CN" sz="1200" dirty="0" err="1">
                <a:solidFill>
                  <a:srgbClr val="FFFF00"/>
                </a:solidFill>
                <a:cs typeface="Arial" panose="020B0604020202020204" pitchFamily="34" charset="0"/>
              </a:rPr>
              <a:t>get_vec_start</a:t>
            </a:r>
            <a:r>
              <a:rPr lang="en-US" altLang="zh-CN" sz="1200" dirty="0">
                <a:solidFill>
                  <a:srgbClr val="FFFF00"/>
                </a:solidFill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rgbClr val="FFFF00"/>
                </a:solidFill>
                <a:cs typeface="Arial" panose="020B0604020202020204" pitchFamily="34" charset="0"/>
              </a:rPr>
              <a:t>vec_ptr</a:t>
            </a:r>
            <a:r>
              <a:rPr lang="en-US" altLang="zh-CN" sz="1200" dirty="0">
                <a:solidFill>
                  <a:srgbClr val="FFFF00"/>
                </a:solidFill>
                <a:cs typeface="Arial" panose="020B0604020202020204" pitchFamily="34" charset="0"/>
              </a:rPr>
              <a:t> v) {</a:t>
            </a:r>
          </a:p>
          <a:p>
            <a:r>
              <a:rPr lang="en-US" altLang="zh-CN" sz="1200" dirty="0">
                <a:solidFill>
                  <a:srgbClr val="FFFF00"/>
                </a:solidFill>
                <a:cs typeface="Arial" panose="020B0604020202020204" pitchFamily="34" charset="0"/>
              </a:rPr>
              <a:t>        return v-&gt;data;</a:t>
            </a:r>
          </a:p>
          <a:p>
            <a:r>
              <a:rPr lang="en-US" altLang="zh-CN" sz="1200" dirty="0">
                <a:solidFill>
                  <a:srgbClr val="FFFF00"/>
                </a:solidFill>
                <a:cs typeface="Arial" panose="020B0604020202020204" pitchFamily="34" charset="0"/>
              </a:rPr>
              <a:t>} </a:t>
            </a:r>
          </a:p>
          <a:p>
            <a:endParaRPr lang="en-US" altLang="zh-CN" sz="1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void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combine3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vec_ptr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v,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*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) {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;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length =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vec_length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(v);</a:t>
            </a:r>
          </a:p>
          <a:p>
            <a:r>
              <a:rPr lang="en-US" altLang="zh-CN" sz="1200" dirty="0">
                <a:solidFill>
                  <a:srgbClr val="FFFF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>
                <a:solidFill>
                  <a:srgbClr val="FFFF00"/>
                </a:solidFill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solidFill>
                  <a:srgbClr val="FFFF00"/>
                </a:solidFill>
                <a:cs typeface="Arial" panose="020B0604020202020204" pitchFamily="34" charset="0"/>
              </a:rPr>
              <a:t> *data = </a:t>
            </a:r>
            <a:r>
              <a:rPr lang="en-US" altLang="zh-CN" sz="1200" dirty="0" err="1">
                <a:solidFill>
                  <a:srgbClr val="FFFF00"/>
                </a:solidFill>
                <a:cs typeface="Arial" panose="020B0604020202020204" pitchFamily="34" charset="0"/>
              </a:rPr>
              <a:t>get_vec_start</a:t>
            </a:r>
            <a:r>
              <a:rPr lang="en-US" altLang="zh-CN" sz="1200" dirty="0">
                <a:solidFill>
                  <a:srgbClr val="FFFF00"/>
                </a:solidFill>
                <a:cs typeface="Arial" panose="020B0604020202020204" pitchFamily="34" charset="0"/>
              </a:rPr>
              <a:t>(v);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 *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= 0;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 for (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= 0;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&lt; length; 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++) {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    *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dest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 += data[</a:t>
            </a:r>
            <a:r>
              <a:rPr lang="en-US" altLang="zh-CN" sz="120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];</a:t>
            </a:r>
          </a:p>
          <a:p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C70BBE50-992C-4F05-9F8F-7E98D85E57CA}"/>
              </a:ext>
            </a:extLst>
          </p:cNvPr>
          <p:cNvSpPr/>
          <p:nvPr/>
        </p:nvSpPr>
        <p:spPr>
          <a:xfrm>
            <a:off x="3001641" y="1957909"/>
            <a:ext cx="1066800" cy="401705"/>
          </a:xfrm>
          <a:prstGeom prst="wedgeRoundRectCallout">
            <a:avLst>
              <a:gd name="adj1" fmla="val -58672"/>
              <a:gd name="adj2" fmla="val -18958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</a:rPr>
              <a:t>Drawback? 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0BA444D-30BB-42A9-A93A-1A8B1E77AE37}"/>
              </a:ext>
            </a:extLst>
          </p:cNvPr>
          <p:cNvSpPr/>
          <p:nvPr/>
        </p:nvSpPr>
        <p:spPr>
          <a:xfrm>
            <a:off x="2609056" y="2642394"/>
            <a:ext cx="1954979" cy="615582"/>
          </a:xfrm>
          <a:prstGeom prst="wedgeRoundRectCallout">
            <a:avLst>
              <a:gd name="adj1" fmla="val -49649"/>
              <a:gd name="adj2" fmla="val -18958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</a:rPr>
              <a:t>Not as clear in terms of data abstraction 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70A84B9-3324-4BB3-BDC5-7CB4B25E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598" y="1042194"/>
            <a:ext cx="1066800" cy="292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00" dirty="0">
                <a:solidFill>
                  <a:srgbClr val="990000"/>
                </a:solidFill>
                <a:latin typeface="Helvetica" panose="020B0604020202020204" pitchFamily="34" charset="0"/>
              </a:rPr>
              <a:t>CPE:   6.00</a:t>
            </a:r>
            <a:endParaRPr lang="zh-CN" altLang="en-US" sz="1300" dirty="0">
              <a:solidFill>
                <a:srgbClr val="99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4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</a:rPr>
              <a:t>Overview </a:t>
            </a: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*</a:t>
            </a:r>
            <a:r>
              <a:rPr lang="en-US" altLang="zh-CN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dest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</a:rPr>
              <a:t> += data[</a:t>
            </a:r>
            <a:r>
              <a:rPr lang="en-US" altLang="zh-CN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</a:rPr>
              <a:t>];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3B08C58-9C83-4D4D-B6ED-2888E33989E8}"/>
              </a:ext>
            </a:extLst>
          </p:cNvPr>
          <p:cNvSpPr txBox="1">
            <a:spLocks/>
          </p:cNvSpPr>
          <p:nvPr/>
        </p:nvSpPr>
        <p:spPr>
          <a:xfrm>
            <a:off x="56026" y="965994"/>
            <a:ext cx="4495800" cy="2133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10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dest</a:t>
            </a: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+= data[</a:t>
            </a:r>
            <a:r>
              <a:rPr lang="en-US" altLang="zh-CN" sz="1000" b="1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];</a:t>
            </a:r>
          </a:p>
          <a:p>
            <a:pPr algn="l"/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00401159  8B 55 0C   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edx,dword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[ebp+0Ch]  // </a:t>
            </a:r>
            <a:r>
              <a:rPr lang="en-US" altLang="zh-CN" sz="10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edx</a:t>
            </a:r>
            <a:r>
              <a:rPr lang="en-US" altLang="zh-CN" sz="1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0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dest</a:t>
            </a:r>
            <a:endParaRPr lang="en-US" altLang="zh-CN" sz="1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0040115C 8B 02          mov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eax,dword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[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edx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           // </a:t>
            </a:r>
            <a:r>
              <a:rPr lang="en-US" altLang="zh-CN" sz="10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eax</a:t>
            </a:r>
            <a:r>
              <a:rPr lang="en-US" altLang="zh-CN" sz="1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[</a:t>
            </a:r>
            <a:r>
              <a:rPr lang="en-US" altLang="zh-CN" sz="10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edx</a:t>
            </a:r>
            <a:r>
              <a:rPr lang="en-US" altLang="zh-CN" sz="1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 = [</a:t>
            </a:r>
            <a:r>
              <a:rPr lang="en-US" altLang="zh-CN" sz="10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dest</a:t>
            </a:r>
            <a:r>
              <a:rPr lang="en-US" altLang="zh-CN" sz="1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</a:t>
            </a:r>
          </a:p>
          <a:p>
            <a:pPr algn="l"/>
            <a:endParaRPr lang="en-US" altLang="zh-CN" sz="1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0040115E  8B 4D FC  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ecx,dword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[ebp-4]        //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ecx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00401161  8B 55 F4    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edx,dword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[ebp-0Ch]   //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edx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data</a:t>
            </a:r>
          </a:p>
          <a:p>
            <a:pPr algn="l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00401164  03 04 8A     add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eax,dword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[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edx+ecx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*4] //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eax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eax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+ data[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</a:t>
            </a:r>
          </a:p>
          <a:p>
            <a:pPr algn="l"/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00401167  8B 4D 0C   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ecx,dword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[ebp+0Ch]   // </a:t>
            </a:r>
            <a:r>
              <a:rPr lang="en-US" altLang="zh-CN" sz="10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ecx</a:t>
            </a:r>
            <a:r>
              <a:rPr lang="en-US" altLang="zh-CN" sz="1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10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dest</a:t>
            </a:r>
            <a:endParaRPr lang="en-US" altLang="zh-CN" sz="1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0040116A  89 01          mov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dword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[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ecx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],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eax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// </a:t>
            </a:r>
            <a:r>
              <a:rPr lang="en-US" altLang="zh-CN" sz="1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10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ecx</a:t>
            </a:r>
            <a:r>
              <a:rPr lang="en-US" altLang="zh-CN" sz="1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 = [</a:t>
            </a:r>
            <a:r>
              <a:rPr lang="en-US" altLang="zh-CN" sz="10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dest</a:t>
            </a:r>
            <a:r>
              <a:rPr lang="en-US" altLang="zh-CN" sz="1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 = </a:t>
            </a:r>
            <a:r>
              <a:rPr lang="en-US" altLang="zh-CN" sz="10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eax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31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</a:rPr>
              <a:t>Eliminate unneeded memory references / </a:t>
            </a:r>
            <a:r>
              <a:rPr lang="zh-CN" alt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消除不必要的存储器引用 </a:t>
            </a:r>
            <a:endParaRPr lang="en-US" altLang="zh-CN" sz="16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Memory references are expensive 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Avoid memory read/write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Local variable is held in register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Don’t need to store in destination until end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355C0EA-54B5-4F92-83D7-2DF4CB1B6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056" y="2032794"/>
            <a:ext cx="2438400" cy="1166986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dirty="0">
                <a:cs typeface="Arial" panose="020B0604020202020204" pitchFamily="34" charset="0"/>
              </a:rPr>
              <a:t>void </a:t>
            </a:r>
            <a:r>
              <a:rPr lang="en-US" altLang="zh-CN" sz="1000" dirty="0">
                <a:solidFill>
                  <a:srgbClr val="990000"/>
                </a:solidFill>
                <a:cs typeface="Arial" panose="020B0604020202020204" pitchFamily="34" charset="0"/>
              </a:rPr>
              <a:t>combine4</a:t>
            </a:r>
            <a:r>
              <a:rPr lang="en-US" altLang="zh-CN" sz="1000" dirty="0">
                <a:cs typeface="Arial" panose="020B0604020202020204" pitchFamily="34" charset="0"/>
              </a:rPr>
              <a:t>(</a:t>
            </a:r>
            <a:r>
              <a:rPr lang="en-US" altLang="zh-CN" sz="1000" dirty="0" err="1">
                <a:cs typeface="Arial" panose="020B0604020202020204" pitchFamily="34" charset="0"/>
              </a:rPr>
              <a:t>vec_ptr</a:t>
            </a:r>
            <a:r>
              <a:rPr lang="en-US" altLang="zh-CN" sz="1000" dirty="0">
                <a:cs typeface="Arial" panose="020B0604020202020204" pitchFamily="34" charset="0"/>
              </a:rPr>
              <a:t> v, </a:t>
            </a:r>
            <a:r>
              <a:rPr lang="en-US" altLang="zh-CN" sz="1000" dirty="0" err="1">
                <a:cs typeface="Arial" panose="020B0604020202020204" pitchFamily="34" charset="0"/>
              </a:rPr>
              <a:t>int</a:t>
            </a:r>
            <a:r>
              <a:rPr lang="en-US" altLang="zh-CN" sz="1000" dirty="0">
                <a:cs typeface="Arial" panose="020B0604020202020204" pitchFamily="34" charset="0"/>
              </a:rPr>
              <a:t> *</a:t>
            </a:r>
            <a:r>
              <a:rPr lang="en-US" altLang="zh-CN" sz="1000" dirty="0" err="1">
                <a:cs typeface="Arial" panose="020B0604020202020204" pitchFamily="34" charset="0"/>
              </a:rPr>
              <a:t>dest</a:t>
            </a:r>
            <a:r>
              <a:rPr lang="en-US" altLang="zh-CN" sz="1000" dirty="0">
                <a:cs typeface="Arial" panose="020B0604020202020204" pitchFamily="34" charset="0"/>
              </a:rPr>
              <a:t>) {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…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</a:t>
            </a:r>
            <a:r>
              <a:rPr lang="en-US" altLang="zh-CN" sz="1000" dirty="0" err="1">
                <a:cs typeface="Arial" panose="020B0604020202020204" pitchFamily="34" charset="0"/>
              </a:rPr>
              <a:t>int</a:t>
            </a:r>
            <a:r>
              <a:rPr lang="en-US" altLang="zh-CN" sz="1000" dirty="0">
                <a:cs typeface="Arial" panose="020B0604020202020204" pitchFamily="34" charset="0"/>
              </a:rPr>
              <a:t> sum = 0;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for (</a:t>
            </a:r>
            <a:r>
              <a:rPr lang="en-US" altLang="zh-CN" sz="1000" dirty="0" err="1">
                <a:cs typeface="Arial" panose="020B0604020202020204" pitchFamily="34" charset="0"/>
              </a:rPr>
              <a:t>i</a:t>
            </a:r>
            <a:r>
              <a:rPr lang="en-US" altLang="zh-CN" sz="1000" dirty="0">
                <a:cs typeface="Arial" panose="020B0604020202020204" pitchFamily="34" charset="0"/>
              </a:rPr>
              <a:t> = 0; </a:t>
            </a:r>
            <a:r>
              <a:rPr lang="en-US" altLang="zh-CN" sz="1000" dirty="0" err="1">
                <a:cs typeface="Arial" panose="020B0604020202020204" pitchFamily="34" charset="0"/>
              </a:rPr>
              <a:t>i</a:t>
            </a:r>
            <a:r>
              <a:rPr lang="en-US" altLang="zh-CN" sz="1000" dirty="0">
                <a:cs typeface="Arial" panose="020B0604020202020204" pitchFamily="34" charset="0"/>
              </a:rPr>
              <a:t> &lt; length; </a:t>
            </a:r>
            <a:r>
              <a:rPr lang="en-US" altLang="zh-CN" sz="1000" dirty="0" err="1">
                <a:cs typeface="Arial" panose="020B0604020202020204" pitchFamily="34" charset="0"/>
              </a:rPr>
              <a:t>i</a:t>
            </a:r>
            <a:r>
              <a:rPr lang="en-US" altLang="zh-CN" sz="1000" dirty="0">
                <a:cs typeface="Arial" panose="020B0604020202020204" pitchFamily="34" charset="0"/>
              </a:rPr>
              <a:t>++)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     </a:t>
            </a:r>
            <a:r>
              <a:rPr lang="en-US" altLang="zh-CN" sz="1000" dirty="0">
                <a:solidFill>
                  <a:srgbClr val="0000FF"/>
                </a:solidFill>
                <a:cs typeface="Arial" panose="020B0604020202020204" pitchFamily="34" charset="0"/>
              </a:rPr>
              <a:t>sum</a:t>
            </a:r>
            <a:r>
              <a:rPr lang="en-US" altLang="zh-CN" sz="1000" dirty="0">
                <a:cs typeface="Arial" panose="020B0604020202020204" pitchFamily="34" charset="0"/>
              </a:rPr>
              <a:t> += data[</a:t>
            </a:r>
            <a:r>
              <a:rPr lang="en-US" altLang="zh-CN" sz="1000" dirty="0" err="1">
                <a:cs typeface="Arial" panose="020B0604020202020204" pitchFamily="34" charset="0"/>
              </a:rPr>
              <a:t>i</a:t>
            </a:r>
            <a:r>
              <a:rPr lang="en-US" altLang="zh-CN" sz="1000" dirty="0">
                <a:cs typeface="Arial" panose="020B0604020202020204" pitchFamily="34" charset="0"/>
              </a:rPr>
              <a:t>];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</a:t>
            </a:r>
            <a:r>
              <a:rPr lang="en-US" altLang="zh-CN" sz="1000" dirty="0">
                <a:solidFill>
                  <a:srgbClr val="0000FF"/>
                </a:solidFill>
                <a:cs typeface="Arial" panose="020B0604020202020204" pitchFamily="34" charset="0"/>
              </a:rPr>
              <a:t>*</a:t>
            </a:r>
            <a:r>
              <a:rPr lang="en-US" altLang="zh-CN" sz="1000" dirty="0" err="1">
                <a:solidFill>
                  <a:srgbClr val="0000FF"/>
                </a:solidFill>
                <a:cs typeface="Arial" panose="020B0604020202020204" pitchFamily="34" charset="0"/>
              </a:rPr>
              <a:t>dest</a:t>
            </a:r>
            <a:r>
              <a:rPr lang="en-US" altLang="zh-CN" sz="10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cs typeface="Arial" panose="020B0604020202020204" pitchFamily="34" charset="0"/>
              </a:rPr>
              <a:t>= sum;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868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</a:rPr>
              <a:t>Eliminate unneeded memory references / </a:t>
            </a:r>
            <a:r>
              <a:rPr lang="zh-CN" alt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消除不必要的存储器引用 </a:t>
            </a:r>
            <a:endParaRPr lang="en-US" altLang="zh-CN" sz="16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sz="15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F08873E-9E61-47BA-9F26-A246280F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88" y="1270794"/>
            <a:ext cx="2438400" cy="14747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lvl1pPr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28600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dirty="0">
                <a:cs typeface="Arial" panose="020B0604020202020204" pitchFamily="34" charset="0"/>
              </a:rPr>
              <a:t>void </a:t>
            </a:r>
            <a:r>
              <a:rPr lang="en-US" altLang="zh-CN" sz="1000" dirty="0">
                <a:solidFill>
                  <a:srgbClr val="990000"/>
                </a:solidFill>
                <a:cs typeface="Arial" panose="020B0604020202020204" pitchFamily="34" charset="0"/>
              </a:rPr>
              <a:t>combine4</a:t>
            </a:r>
            <a:r>
              <a:rPr lang="en-US" altLang="zh-CN" sz="1000" dirty="0">
                <a:cs typeface="Arial" panose="020B0604020202020204" pitchFamily="34" charset="0"/>
              </a:rPr>
              <a:t>(</a:t>
            </a:r>
            <a:r>
              <a:rPr lang="en-US" altLang="zh-CN" sz="1000" dirty="0" err="1">
                <a:cs typeface="Arial" panose="020B0604020202020204" pitchFamily="34" charset="0"/>
              </a:rPr>
              <a:t>vec_ptr</a:t>
            </a:r>
            <a:r>
              <a:rPr lang="en-US" altLang="zh-CN" sz="1000" dirty="0">
                <a:cs typeface="Arial" panose="020B0604020202020204" pitchFamily="34" charset="0"/>
              </a:rPr>
              <a:t> v, </a:t>
            </a:r>
            <a:r>
              <a:rPr lang="en-US" altLang="zh-CN" sz="1000" dirty="0" err="1">
                <a:cs typeface="Arial" panose="020B0604020202020204" pitchFamily="34" charset="0"/>
              </a:rPr>
              <a:t>int</a:t>
            </a:r>
            <a:r>
              <a:rPr lang="en-US" altLang="zh-CN" sz="1000" dirty="0">
                <a:cs typeface="Arial" panose="020B0604020202020204" pitchFamily="34" charset="0"/>
              </a:rPr>
              <a:t> *</a:t>
            </a:r>
            <a:r>
              <a:rPr lang="en-US" altLang="zh-CN" sz="1000" dirty="0" err="1">
                <a:cs typeface="Arial" panose="020B0604020202020204" pitchFamily="34" charset="0"/>
              </a:rPr>
              <a:t>dest</a:t>
            </a:r>
            <a:r>
              <a:rPr lang="en-US" altLang="zh-CN" sz="1000" dirty="0">
                <a:cs typeface="Arial" panose="020B0604020202020204" pitchFamily="34" charset="0"/>
              </a:rPr>
              <a:t>) {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</a:t>
            </a:r>
            <a:r>
              <a:rPr lang="en-US" altLang="zh-CN" sz="1000" dirty="0" err="1">
                <a:cs typeface="Arial" panose="020B0604020202020204" pitchFamily="34" charset="0"/>
              </a:rPr>
              <a:t>int</a:t>
            </a:r>
            <a:r>
              <a:rPr lang="en-US" altLang="zh-CN" sz="1000" dirty="0"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cs typeface="Arial" panose="020B0604020202020204" pitchFamily="34" charset="0"/>
              </a:rPr>
              <a:t>i</a:t>
            </a:r>
            <a:r>
              <a:rPr lang="en-US" altLang="zh-CN" sz="1000" dirty="0">
                <a:cs typeface="Arial" panose="020B0604020202020204" pitchFamily="34" charset="0"/>
              </a:rPr>
              <a:t>;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</a:t>
            </a:r>
            <a:r>
              <a:rPr lang="en-US" altLang="zh-CN" sz="1000" dirty="0" err="1">
                <a:cs typeface="Arial" panose="020B0604020202020204" pitchFamily="34" charset="0"/>
              </a:rPr>
              <a:t>int</a:t>
            </a:r>
            <a:r>
              <a:rPr lang="en-US" altLang="zh-CN" sz="1000" dirty="0">
                <a:cs typeface="Arial" panose="020B0604020202020204" pitchFamily="34" charset="0"/>
              </a:rPr>
              <a:t> length = </a:t>
            </a:r>
            <a:r>
              <a:rPr lang="en-US" altLang="zh-CN" sz="1000" dirty="0" err="1">
                <a:cs typeface="Arial" panose="020B0604020202020204" pitchFamily="34" charset="0"/>
              </a:rPr>
              <a:t>vec_length</a:t>
            </a:r>
            <a:r>
              <a:rPr lang="en-US" altLang="zh-CN" sz="1000" dirty="0">
                <a:cs typeface="Arial" panose="020B0604020202020204" pitchFamily="34" charset="0"/>
              </a:rPr>
              <a:t>(v);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</a:t>
            </a:r>
            <a:r>
              <a:rPr lang="en-US" altLang="zh-CN" sz="1000" dirty="0" err="1">
                <a:cs typeface="Arial" panose="020B0604020202020204" pitchFamily="34" charset="0"/>
              </a:rPr>
              <a:t>int</a:t>
            </a:r>
            <a:r>
              <a:rPr lang="en-US" altLang="zh-CN" sz="1000" dirty="0">
                <a:cs typeface="Arial" panose="020B0604020202020204" pitchFamily="34" charset="0"/>
              </a:rPr>
              <a:t> *data = </a:t>
            </a:r>
            <a:r>
              <a:rPr lang="en-US" altLang="zh-CN" sz="1000" dirty="0" err="1">
                <a:cs typeface="Arial" panose="020B0604020202020204" pitchFamily="34" charset="0"/>
              </a:rPr>
              <a:t>get_vec_start</a:t>
            </a:r>
            <a:r>
              <a:rPr lang="en-US" altLang="zh-CN" sz="1000" dirty="0">
                <a:cs typeface="Arial" panose="020B0604020202020204" pitchFamily="34" charset="0"/>
              </a:rPr>
              <a:t>(v);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</a:t>
            </a:r>
            <a:r>
              <a:rPr lang="en-US" altLang="zh-CN" sz="1000" dirty="0" err="1">
                <a:cs typeface="Arial" panose="020B0604020202020204" pitchFamily="34" charset="0"/>
              </a:rPr>
              <a:t>int</a:t>
            </a:r>
            <a:r>
              <a:rPr lang="en-US" altLang="zh-CN" sz="1000" dirty="0">
                <a:cs typeface="Arial" panose="020B0604020202020204" pitchFamily="34" charset="0"/>
              </a:rPr>
              <a:t> sum = 0;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for (</a:t>
            </a:r>
            <a:r>
              <a:rPr lang="en-US" altLang="zh-CN" sz="1000" dirty="0" err="1">
                <a:cs typeface="Arial" panose="020B0604020202020204" pitchFamily="34" charset="0"/>
              </a:rPr>
              <a:t>i</a:t>
            </a:r>
            <a:r>
              <a:rPr lang="en-US" altLang="zh-CN" sz="1000" dirty="0">
                <a:cs typeface="Arial" panose="020B0604020202020204" pitchFamily="34" charset="0"/>
              </a:rPr>
              <a:t> = 0; </a:t>
            </a:r>
            <a:r>
              <a:rPr lang="en-US" altLang="zh-CN" sz="1000" dirty="0" err="1">
                <a:cs typeface="Arial" panose="020B0604020202020204" pitchFamily="34" charset="0"/>
              </a:rPr>
              <a:t>i</a:t>
            </a:r>
            <a:r>
              <a:rPr lang="en-US" altLang="zh-CN" sz="1000" dirty="0">
                <a:cs typeface="Arial" panose="020B0604020202020204" pitchFamily="34" charset="0"/>
              </a:rPr>
              <a:t> &lt; length; </a:t>
            </a:r>
            <a:r>
              <a:rPr lang="en-US" altLang="zh-CN" sz="1000" dirty="0" err="1">
                <a:cs typeface="Arial" panose="020B0604020202020204" pitchFamily="34" charset="0"/>
              </a:rPr>
              <a:t>i</a:t>
            </a:r>
            <a:r>
              <a:rPr lang="en-US" altLang="zh-CN" sz="1000" dirty="0">
                <a:cs typeface="Arial" panose="020B0604020202020204" pitchFamily="34" charset="0"/>
              </a:rPr>
              <a:t>++)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     sum += data[</a:t>
            </a:r>
            <a:r>
              <a:rPr lang="en-US" altLang="zh-CN" sz="1000" dirty="0" err="1">
                <a:cs typeface="Arial" panose="020B0604020202020204" pitchFamily="34" charset="0"/>
              </a:rPr>
              <a:t>i</a:t>
            </a:r>
            <a:r>
              <a:rPr lang="en-US" altLang="zh-CN" sz="1000" dirty="0">
                <a:cs typeface="Arial" panose="020B0604020202020204" pitchFamily="34" charset="0"/>
              </a:rPr>
              <a:t>];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    *</a:t>
            </a:r>
            <a:r>
              <a:rPr lang="en-US" altLang="zh-CN" sz="1000" dirty="0" err="1">
                <a:cs typeface="Arial" panose="020B0604020202020204" pitchFamily="34" charset="0"/>
              </a:rPr>
              <a:t>dest</a:t>
            </a:r>
            <a:r>
              <a:rPr lang="en-US" altLang="zh-CN" sz="1000" dirty="0">
                <a:cs typeface="Arial" panose="020B0604020202020204" pitchFamily="34" charset="0"/>
              </a:rPr>
              <a:t> = sum;</a:t>
            </a:r>
          </a:p>
          <a:p>
            <a:r>
              <a:rPr lang="en-US" altLang="zh-CN" sz="1000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5309C89-6EB7-40B7-BBB6-7520CB3B9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056" y="2463757"/>
            <a:ext cx="1111202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990000"/>
                </a:solidFill>
                <a:latin typeface="Helvetica" panose="020B0604020202020204" pitchFamily="34" charset="0"/>
              </a:rPr>
              <a:t>CPE:   2.00</a:t>
            </a:r>
            <a:endParaRPr lang="zh-CN" altLang="en-US" sz="1400" dirty="0">
              <a:solidFill>
                <a:srgbClr val="99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85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</a:rPr>
              <a:t>Assembly code after optimization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10.4 Example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CA5DC1D-B6AA-4F04-AF65-81CF29E011FD}"/>
              </a:ext>
            </a:extLst>
          </p:cNvPr>
          <p:cNvSpPr txBox="1">
            <a:spLocks/>
          </p:cNvSpPr>
          <p:nvPr/>
        </p:nvSpPr>
        <p:spPr>
          <a:xfrm>
            <a:off x="301575" y="1194594"/>
            <a:ext cx="4136281" cy="1371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1" dirty="0">
                <a:solidFill>
                  <a:schemeClr val="bg1"/>
                </a:solidFill>
                <a:ea typeface="宋体" panose="02010600030101010101" pitchFamily="2" charset="-122"/>
              </a:rPr>
              <a:t>sum += data[</a:t>
            </a:r>
            <a:r>
              <a:rPr lang="en-US" altLang="zh-CN" sz="1000" b="1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000" b="1" dirty="0">
                <a:solidFill>
                  <a:schemeClr val="bg1"/>
                </a:solidFill>
                <a:ea typeface="宋体" panose="02010600030101010101" pitchFamily="2" charset="-122"/>
              </a:rPr>
              <a:t>];</a:t>
            </a:r>
          </a:p>
          <a:p>
            <a:pPr algn="l"/>
            <a:endParaRPr lang="en-US" altLang="zh-CN" sz="1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sz="1000" dirty="0">
                <a:solidFill>
                  <a:schemeClr val="bg1"/>
                </a:solidFill>
                <a:ea typeface="宋体" panose="02010600030101010101" pitchFamily="2" charset="-122"/>
              </a:rPr>
              <a:t>004011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D7 8B 4D FC 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mov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ecx,dword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[ebp-4]          //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ecx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endParaRPr lang="en-US" altLang="zh-CN" sz="1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004011DA 8B 55 F4 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mov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edx,dword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[ebp-0Ch]     //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edx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= data</a:t>
            </a:r>
          </a:p>
          <a:p>
            <a:pPr algn="l"/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004011DD 8B 45 F0 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mov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eax,dword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[ebp-10h]      // </a:t>
            </a:r>
            <a:r>
              <a:rPr lang="en-US" altLang="zh-CN" sz="1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eax</a:t>
            </a:r>
            <a:r>
              <a:rPr lang="en-US" altLang="zh-CN" sz="1000" b="1" dirty="0">
                <a:solidFill>
                  <a:srgbClr val="FF0000"/>
                </a:solidFill>
                <a:ea typeface="宋体" panose="02010600030101010101" pitchFamily="2" charset="-122"/>
              </a:rPr>
              <a:t> = sum</a:t>
            </a:r>
          </a:p>
          <a:p>
            <a:pPr algn="l"/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004011E0 03 04  8A   add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eax,dword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[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edx+ecx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*4]   //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eax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eax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+data[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]</a:t>
            </a:r>
          </a:p>
          <a:p>
            <a:pPr algn="l"/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004011E3 89 45  F0   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mov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dword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ptr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[ebp-10h],</a:t>
            </a:r>
            <a:r>
              <a:rPr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eax</a:t>
            </a:r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     // </a:t>
            </a:r>
            <a:r>
              <a:rPr lang="en-US" altLang="zh-CN" sz="1000" b="1" dirty="0">
                <a:solidFill>
                  <a:srgbClr val="FF0000"/>
                </a:solidFill>
                <a:ea typeface="宋体" panose="02010600030101010101" pitchFamily="2" charset="-122"/>
              </a:rPr>
              <a:t>sum = </a:t>
            </a:r>
            <a:r>
              <a:rPr lang="en-US" altLang="zh-CN" sz="1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eax</a:t>
            </a:r>
            <a:endParaRPr lang="zh-CN" altLang="en-US" sz="1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40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It is often better to use a simple but slow algorithm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10.1 Introduction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750E629-C681-4176-A9E1-C3D4EF469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3699"/>
              </p:ext>
            </p:extLst>
          </p:nvPr>
        </p:nvGraphicFramePr>
        <p:xfrm>
          <a:off x="208426" y="1118394"/>
          <a:ext cx="41910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6427816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9391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ea typeface="楷体" pitchFamily="49" charset="-122"/>
                        </a:rPr>
                        <a:t>Fast programs 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ea typeface="楷体" pitchFamily="49" charset="-122"/>
                        </a:rPr>
                        <a:t>Slow but correct programs 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3375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sz="1200" dirty="0"/>
                        <a:t>Compute right answers faster </a:t>
                      </a:r>
                      <a:endParaRPr lang="zh-CN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Usually take much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more time </a:t>
                      </a:r>
                      <a:r>
                        <a:rPr lang="en-US" altLang="zh-CN" sz="1200" dirty="0"/>
                        <a:t>to develop 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4230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Speed improvements &lt; X2 are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barely noticeable</a:t>
                      </a:r>
                      <a:r>
                        <a:rPr lang="en-US" altLang="zh-CN" sz="1200" dirty="0"/>
                        <a:t> to users in an interactive setting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664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Improvements in speed can be obtained by waiting for the next generation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hardware</a:t>
                      </a:r>
                      <a:r>
                        <a:rPr lang="en-US" altLang="zh-CN" sz="1200" dirty="0"/>
                        <a:t> </a:t>
                      </a:r>
                      <a:endParaRPr lang="zh-CN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88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501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10.1 Introduction of optimizing program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10.2 The Golden Rules of 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10.3 Optimizing compilers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10.4 Example of optimizing 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10.5 General optimization techniques </a:t>
            </a:r>
            <a:r>
              <a:rPr lang="en-US" altLang="zh-CN" sz="1200" dirty="0">
                <a:solidFill>
                  <a:srgbClr val="0000FF"/>
                </a:solidFill>
                <a:ea typeface="楷体" pitchFamily="49" charset="-122"/>
              </a:rPr>
              <a:t>[self study]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Optimizing Program Performance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43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The clicking optimizations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10.5 General optimization techniques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C745D90E-0498-4124-A179-C89313DA3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026" y="804891"/>
            <a:ext cx="3733800" cy="24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17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10.5 General optimization techniques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F2A542C-44BE-4403-941C-E46A2E0AC04C}"/>
              </a:ext>
            </a:extLst>
          </p:cNvPr>
          <p:cNvSpPr txBox="1">
            <a:spLocks/>
          </p:cNvSpPr>
          <p:nvPr/>
        </p:nvSpPr>
        <p:spPr>
          <a:xfrm>
            <a:off x="39380" y="804891"/>
            <a:ext cx="2285739" cy="485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The Clicking Optimizations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Faster Mathematics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Faster Loops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Avoiding Expression Repetitions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Using Assembly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Using register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/>
                </a:solidFill>
                <a:ea typeface="PMingLiU" panose="02020500000000000000" pitchFamily="18" charset="-120"/>
              </a:rPr>
              <a:t>Integers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Pointer Dereferencing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Avoiding Temporary Variables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3AD73AFA-385D-402A-9D9F-380D8DB87E51}"/>
              </a:ext>
            </a:extLst>
          </p:cNvPr>
          <p:cNvSpPr txBox="1">
            <a:spLocks/>
          </p:cNvSpPr>
          <p:nvPr/>
        </p:nvSpPr>
        <p:spPr>
          <a:xfrm>
            <a:off x="2020649" y="801947"/>
            <a:ext cx="2493407" cy="4857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ea typeface="宋体" panose="02010600030101010101" pitchFamily="2" charset="-122"/>
              </a:rPr>
              <a:t>String Comparisons</a:t>
            </a:r>
          </a:p>
          <a:p>
            <a:r>
              <a:rPr lang="en-US" altLang="zh-CN" sz="1200" dirty="0">
                <a:ea typeface="宋体" panose="02010600030101010101" pitchFamily="2" charset="-122"/>
              </a:rPr>
              <a:t>Pre vs. Post Increment/Decrement</a:t>
            </a:r>
          </a:p>
          <a:p>
            <a:r>
              <a:rPr lang="en-US" altLang="zh-CN" sz="1200" dirty="0">
                <a:ea typeface="宋体" panose="02010600030101010101" pitchFamily="2" charset="-122"/>
              </a:rPr>
              <a:t>Call by Value vs. Call by Reference</a:t>
            </a:r>
          </a:p>
          <a:p>
            <a:r>
              <a:rPr lang="en-US" altLang="zh-CN" sz="1200" dirty="0">
                <a:ea typeface="宋体" panose="02010600030101010101" pitchFamily="2" charset="-122"/>
              </a:rPr>
              <a:t>Don't Reallocate, But Reuse</a:t>
            </a:r>
          </a:p>
          <a:p>
            <a:r>
              <a:rPr lang="en-US" altLang="zh-TW" sz="1200" dirty="0">
                <a:ea typeface="PMingLiU" panose="02020500000000000000" pitchFamily="18" charset="-120"/>
              </a:rPr>
              <a:t>Use switch() instead of if...else...</a:t>
            </a:r>
            <a:endParaRPr lang="en-US" altLang="zh-CN" sz="1200" dirty="0">
              <a:ea typeface="宋体" panose="02010600030101010101" pitchFamily="2" charset="-122"/>
            </a:endParaRPr>
          </a:p>
          <a:p>
            <a:r>
              <a:rPr lang="en-US" altLang="zh-TW" sz="1200" dirty="0">
                <a:ea typeface="PMingLiU" panose="02020500000000000000" pitchFamily="18" charset="-120"/>
              </a:rPr>
              <a:t>Early loop breaking</a:t>
            </a:r>
            <a:endParaRPr lang="en-US" altLang="zh-CN" sz="1200" dirty="0">
              <a:ea typeface="宋体" panose="02010600030101010101" pitchFamily="2" charset="-122"/>
            </a:endParaRPr>
          </a:p>
          <a:p>
            <a:r>
              <a:rPr lang="en-US" altLang="zh-CN" sz="1200" dirty="0">
                <a:ea typeface="宋体" panose="02010600030101010101" pitchFamily="2" charset="-122"/>
              </a:rPr>
              <a:t>Other </a:t>
            </a:r>
            <a:r>
              <a:rPr lang="en-US" altLang="zh-TW" sz="1200" dirty="0">
                <a:ea typeface="PMingLiU" panose="02020500000000000000" pitchFamily="18" charset="-120"/>
              </a:rPr>
              <a:t>Suggestion</a:t>
            </a:r>
            <a:r>
              <a:rPr lang="en-US" altLang="zh-CN" sz="1200" dirty="0">
                <a:ea typeface="宋体" panose="02010600030101010101" pitchFamily="2" charset="-122"/>
              </a:rPr>
              <a:t>s</a:t>
            </a:r>
          </a:p>
          <a:p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039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Attribute of a program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Summary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AC35F15-16A8-4297-9E39-100A02D4ACAA}"/>
              </a:ext>
            </a:extLst>
          </p:cNvPr>
          <p:cNvGrpSpPr/>
          <p:nvPr/>
        </p:nvGrpSpPr>
        <p:grpSpPr>
          <a:xfrm>
            <a:off x="551656" y="1041073"/>
            <a:ext cx="3509536" cy="1979506"/>
            <a:chOff x="295673" y="1341438"/>
            <a:chExt cx="8680025" cy="4895850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87C95099-EE0A-4EFC-8DAD-8BDD396AE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73" y="1341438"/>
              <a:ext cx="8642350" cy="48958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943E4A35-692A-49FE-A1D5-D899C7B7C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" y="3860800"/>
              <a:ext cx="68595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8166D6D8-0703-45A4-806B-60B190923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300" y="1966913"/>
              <a:ext cx="0" cy="39624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 type="triangle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C858755A-C259-45C2-87E1-B3B25C1A3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285" y="2687829"/>
              <a:ext cx="2863276" cy="608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TW" sz="1000" dirty="0">
                  <a:solidFill>
                    <a:srgbClr val="FFFF66"/>
                  </a:solidFill>
                  <a:ea typeface="PMingLiU" panose="02020500000000000000" pitchFamily="18" charset="-120"/>
                </a:rPr>
                <a:t>short and sweet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57AC1BBA-1639-4E9A-907E-2E883B5E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864" y="4639519"/>
              <a:ext cx="2637291" cy="608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TW" sz="1000" dirty="0">
                  <a:solidFill>
                    <a:srgbClr val="FF9933"/>
                  </a:solidFill>
                  <a:ea typeface="PMingLiU" panose="02020500000000000000" pitchFamily="18" charset="-120"/>
                </a:rPr>
                <a:t>quick but dirty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AA59B1BE-4418-4F13-83D6-39D7B6FCA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038" y="2672007"/>
              <a:ext cx="3017897" cy="608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TW" sz="1000" dirty="0">
                  <a:solidFill>
                    <a:srgbClr val="00FFFF"/>
                  </a:solidFill>
                  <a:ea typeface="PMingLiU" panose="02020500000000000000" pitchFamily="18" charset="-120"/>
                </a:rPr>
                <a:t>slowly but surely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2A53E687-D906-43FB-B16F-D6533DD11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284" y="4611547"/>
              <a:ext cx="2990145" cy="608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TW" sz="1000" dirty="0">
                  <a:solidFill>
                    <a:srgbClr val="99FF33"/>
                  </a:solidFill>
                  <a:ea typeface="PMingLiU" panose="02020500000000000000" pitchFamily="18" charset="-120"/>
                </a:rPr>
                <a:t>too little, too late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7BE9C704-D802-4AD0-B087-8C00F36F5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271" y="1435375"/>
              <a:ext cx="1951406" cy="608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TW" sz="1000" dirty="0">
                  <a:solidFill>
                    <a:schemeClr val="bg1"/>
                  </a:solidFill>
                  <a:ea typeface="PMingLiU" panose="02020500000000000000" pitchFamily="18" charset="-120"/>
                </a:rPr>
                <a:t>optimality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07141A8E-BDD4-4167-B576-75541CBA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938" y="3553784"/>
              <a:ext cx="1911760" cy="608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TW" sz="1000" dirty="0">
                  <a:solidFill>
                    <a:schemeClr val="bg1"/>
                  </a:solidFill>
                  <a:ea typeface="PMingLiU" panose="02020500000000000000" pitchFamily="18" charset="-120"/>
                </a:rPr>
                <a:t>efficiency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9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Procedure of developing a program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10.1 Introduction of optimizing program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9F4139-6AE5-408A-AA2B-01209805CB21}"/>
              </a:ext>
            </a:extLst>
          </p:cNvPr>
          <p:cNvGrpSpPr/>
          <p:nvPr/>
        </p:nvGrpSpPr>
        <p:grpSpPr>
          <a:xfrm>
            <a:off x="651877" y="1101604"/>
            <a:ext cx="1423779" cy="1769390"/>
            <a:chOff x="2767012" y="1989138"/>
            <a:chExt cx="3505201" cy="4356058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88C38B11-3435-4E94-A9A1-55EA893B4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1989138"/>
              <a:ext cx="3429000" cy="1371600"/>
            </a:xfrm>
            <a:prstGeom prst="cube">
              <a:avLst>
                <a:gd name="adj" fmla="val 25000"/>
              </a:avLst>
            </a:prstGeom>
            <a:solidFill>
              <a:srgbClr val="952C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Slow but correct</a:t>
              </a:r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F7D39D57-02D2-42E3-A7E8-DDDF99B2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0" y="3642340"/>
              <a:ext cx="762000" cy="1143000"/>
            </a:xfrm>
            <a:prstGeom prst="downArrow">
              <a:avLst>
                <a:gd name="adj1" fmla="val 50000"/>
                <a:gd name="adj2" fmla="val 37500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5B553B2F-81CF-481F-9F9B-335148821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012" y="4973596"/>
              <a:ext cx="3505200" cy="1371600"/>
            </a:xfrm>
            <a:prstGeom prst="cube">
              <a:avLst>
                <a:gd name="adj" fmla="val 25000"/>
              </a:avLst>
            </a:prstGeom>
            <a:solidFill>
              <a:srgbClr val="952C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To make it faster</a:t>
              </a:r>
            </a:p>
          </p:txBody>
        </p: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CDECC43A-2F09-4865-8FF8-0C105DBB4F97}"/>
              </a:ext>
            </a:extLst>
          </p:cNvPr>
          <p:cNvSpPr/>
          <p:nvPr/>
        </p:nvSpPr>
        <p:spPr>
          <a:xfrm>
            <a:off x="2148681" y="1477224"/>
            <a:ext cx="2133600" cy="1523999"/>
          </a:xfrm>
          <a:prstGeom prst="wedgeRoundRectCallout">
            <a:avLst>
              <a:gd name="adj1" fmla="val -54973"/>
              <a:gd name="adj2" fmla="val 22118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</a:rPr>
              <a:t>Optimize at multiple levels</a:t>
            </a:r>
          </a:p>
          <a:p>
            <a:endParaRPr lang="en-US" altLang="zh-CN" sz="1300" dirty="0">
              <a:solidFill>
                <a:srgbClr val="99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990000"/>
                </a:solidFill>
              </a:rPr>
              <a:t>Modeling -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990000"/>
                </a:solidFill>
              </a:rPr>
              <a:t>Coding -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990000"/>
                </a:solidFill>
              </a:rPr>
              <a:t>Compiling – Low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990000"/>
                </a:solidFill>
              </a:rPr>
              <a:t>Execution – Hardware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990000"/>
                </a:solidFill>
              </a:rPr>
              <a:t>…</a:t>
            </a:r>
            <a:endParaRPr lang="zh-CN" altLang="en-US" sz="13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3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10.1 Introduction of optimizing program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10.2 The Golden Rules of 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10.3 Optimizing compilers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10.4 Example of optimizing 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10.5 General optimization techniques </a:t>
            </a:r>
            <a:r>
              <a:rPr lang="en-US" altLang="zh-CN" sz="1200" dirty="0">
                <a:solidFill>
                  <a:srgbClr val="0000FF"/>
                </a:solidFill>
                <a:ea typeface="楷体" pitchFamily="49" charset="-122"/>
              </a:rPr>
              <a:t>[self study]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Optimizing Program Performance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Good algorithms rule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The best and most important way of optimizing a program</a:t>
            </a:r>
            <a:r>
              <a:rPr lang="en-US" altLang="zh-CN" sz="1500" dirty="0">
                <a:solidFill>
                  <a:srgbClr val="990000"/>
                </a:solidFill>
              </a:rPr>
              <a:t> </a:t>
            </a:r>
            <a:r>
              <a:rPr lang="en-US" altLang="zh-CN" sz="1500" dirty="0">
                <a:solidFill>
                  <a:schemeClr val="tx1"/>
                </a:solidFill>
              </a:rPr>
              <a:t>is using good algorithms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10.2 The Golden Rules of optimization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16" name="Picture 4" descr="張相片">
            <a:extLst>
              <a:ext uri="{FF2B5EF4-FFF2-40B4-BE49-F238E27FC236}">
                <a16:creationId xmlns:a16="http://schemas.microsoft.com/office/drawing/2014/main" id="{A533A171-F078-4BFF-9265-45F31B605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" b="53790"/>
          <a:stretch/>
        </p:blipFill>
        <p:spPr bwMode="auto">
          <a:xfrm>
            <a:off x="818026" y="1270794"/>
            <a:ext cx="2971800" cy="197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4A3DF9-3DB9-479F-8F80-935601AF8971}"/>
              </a:ext>
            </a:extLst>
          </p:cNvPr>
          <p:cNvSpPr txBox="1"/>
          <p:nvPr/>
        </p:nvSpPr>
        <p:spPr>
          <a:xfrm>
            <a:off x="3371056" y="2881091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90000"/>
                </a:solidFill>
              </a:rPr>
              <a:t>Constant</a:t>
            </a:r>
            <a:endParaRPr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D2CAF7-5CAB-44AE-A326-58AD18EEDADA}"/>
              </a:ext>
            </a:extLst>
          </p:cNvPr>
          <p:cNvSpPr txBox="1"/>
          <p:nvPr/>
        </p:nvSpPr>
        <p:spPr>
          <a:xfrm>
            <a:off x="3523116" y="2463087"/>
            <a:ext cx="917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90000"/>
                </a:solidFill>
              </a:rPr>
              <a:t>Logarithmic</a:t>
            </a:r>
            <a:endParaRPr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2D359D-EC35-4435-AA24-12CA27781330}"/>
              </a:ext>
            </a:extLst>
          </p:cNvPr>
          <p:cNvSpPr txBox="1"/>
          <p:nvPr/>
        </p:nvSpPr>
        <p:spPr>
          <a:xfrm>
            <a:off x="2933782" y="191849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90000"/>
                </a:solidFill>
              </a:rPr>
              <a:t>Linear</a:t>
            </a:r>
            <a:endParaRPr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71A7F9-1812-4BB5-B93F-0FCC6FCBA818}"/>
              </a:ext>
            </a:extLst>
          </p:cNvPr>
          <p:cNvSpPr txBox="1"/>
          <p:nvPr/>
        </p:nvSpPr>
        <p:spPr>
          <a:xfrm>
            <a:off x="3227300" y="1365081"/>
            <a:ext cx="1446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90000"/>
                </a:solidFill>
              </a:rPr>
              <a:t>Worse than linear</a:t>
            </a:r>
          </a:p>
          <a:p>
            <a:r>
              <a:rPr lang="en-US" altLang="zh-CN" sz="1200" dirty="0">
                <a:solidFill>
                  <a:srgbClr val="990000"/>
                </a:solidFill>
              </a:rPr>
              <a:t>But not much worse</a:t>
            </a:r>
            <a:endParaRPr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A361B0-B2EA-417B-BBFB-D42F311EE120}"/>
              </a:ext>
            </a:extLst>
          </p:cNvPr>
          <p:cNvSpPr txBox="1"/>
          <p:nvPr/>
        </p:nvSpPr>
        <p:spPr>
          <a:xfrm>
            <a:off x="1669991" y="1549747"/>
            <a:ext cx="906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90000"/>
                </a:solidFill>
              </a:rPr>
              <a:t>Square law </a:t>
            </a:r>
            <a:endParaRPr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B64179-5543-4729-886F-58CB9B3AC769}"/>
              </a:ext>
            </a:extLst>
          </p:cNvPr>
          <p:cNvSpPr txBox="1"/>
          <p:nvPr/>
        </p:nvSpPr>
        <p:spPr>
          <a:xfrm>
            <a:off x="591450" y="1450995"/>
            <a:ext cx="9551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90000"/>
                </a:solidFill>
              </a:rPr>
              <a:t>Exponential </a:t>
            </a:r>
            <a:endParaRPr lang="zh-CN" altLang="en-US" sz="12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3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Good algorithms rule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The best and most important way of </a:t>
            </a:r>
            <a:r>
              <a:rPr lang="en-US" altLang="zh-CN" sz="1500" dirty="0">
                <a:solidFill>
                  <a:srgbClr val="990000"/>
                </a:solidFill>
              </a:rPr>
              <a:t>optimizing a program </a:t>
            </a:r>
            <a:r>
              <a:rPr lang="en-US" altLang="zh-CN" sz="1500" dirty="0">
                <a:solidFill>
                  <a:schemeClr val="tx1"/>
                </a:solidFill>
              </a:rPr>
              <a:t>is using good algorithms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10.2 The Golden Rules of optimization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15" name="Picture 4" descr="張相片">
            <a:extLst>
              <a:ext uri="{FF2B5EF4-FFF2-40B4-BE49-F238E27FC236}">
                <a16:creationId xmlns:a16="http://schemas.microsoft.com/office/drawing/2014/main" id="{597C6E79-F424-4179-89B7-0677C5534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9"/>
          <a:stretch/>
        </p:blipFill>
        <p:spPr bwMode="auto">
          <a:xfrm>
            <a:off x="780160" y="1270794"/>
            <a:ext cx="3047670" cy="18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00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Asymptotic complexity (</a:t>
            </a:r>
            <a:r>
              <a:rPr lang="zh-CN" altLang="en-US" sz="1600" dirty="0">
                <a:solidFill>
                  <a:schemeClr val="tx1"/>
                </a:solidFill>
              </a:rPr>
              <a:t>时间复杂度</a:t>
            </a:r>
            <a:r>
              <a:rPr lang="en-US" altLang="zh-CN" sz="1600" dirty="0">
                <a:solidFill>
                  <a:schemeClr val="tx1"/>
                </a:solidFill>
              </a:rPr>
              <a:t>) is not always an appropriate metric of efficiency</a:t>
            </a: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5" y="0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10.2 The Golden Rules of optimization 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id="{A76C7D1F-E7B2-4B92-8E6F-C9D99DCE5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683738"/>
              </p:ext>
            </p:extLst>
          </p:nvPr>
        </p:nvGraphicFramePr>
        <p:xfrm>
          <a:off x="399256" y="1042195"/>
          <a:ext cx="3679759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Chart" r:id="rId4" imgW="4305605" imgH="2848356" progId="Excel.Chart.8">
                  <p:embed/>
                </p:oleObj>
              </mc:Choice>
              <mc:Fallback>
                <p:oleObj name="Chart" r:id="rId4" imgW="4305605" imgH="2848356" progId="Excel.Chart.8">
                  <p:embed/>
                  <p:pic>
                    <p:nvPicPr>
                      <p:cNvPr id="16390" name="Object 13">
                        <a:extLst>
                          <a:ext uri="{FF2B5EF4-FFF2-40B4-BE49-F238E27FC236}">
                            <a16:creationId xmlns:a16="http://schemas.microsoft.com/office/drawing/2014/main" id="{72BC44AC-FFC0-4F7D-BE16-9DEFE5BC8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" y="1042195"/>
                        <a:ext cx="3679759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BED802EB-A560-4185-9268-513BEB1853F4}"/>
              </a:ext>
            </a:extLst>
          </p:cNvPr>
          <p:cNvSpPr/>
          <p:nvPr/>
        </p:nvSpPr>
        <p:spPr>
          <a:xfrm>
            <a:off x="772079" y="1651794"/>
            <a:ext cx="2667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Low-level optimization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00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6800</TotalTime>
  <Words>2273</Words>
  <Application>Microsoft Office PowerPoint</Application>
  <PresentationFormat>自定义</PresentationFormat>
  <Paragraphs>462</Paragraphs>
  <Slides>43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楷体</vt:lpstr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Tara</cp:lastModifiedBy>
  <cp:revision>623</cp:revision>
  <dcterms:created xsi:type="dcterms:W3CDTF">2006-08-16T00:00:00Z</dcterms:created>
  <dcterms:modified xsi:type="dcterms:W3CDTF">2019-11-15T08:38:20Z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