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705" r:id="rId2"/>
    <p:sldId id="447" r:id="rId3"/>
    <p:sldId id="711" r:id="rId4"/>
    <p:sldId id="629" r:id="rId5"/>
    <p:sldId id="706" r:id="rId6"/>
    <p:sldId id="712" r:id="rId7"/>
    <p:sldId id="730" r:id="rId8"/>
    <p:sldId id="731" r:id="rId9"/>
    <p:sldId id="735" r:id="rId10"/>
    <p:sldId id="733" r:id="rId11"/>
    <p:sldId id="727" r:id="rId12"/>
    <p:sldId id="732" r:id="rId13"/>
    <p:sldId id="734" r:id="rId14"/>
    <p:sldId id="736" r:id="rId15"/>
    <p:sldId id="737" r:id="rId16"/>
    <p:sldId id="738" r:id="rId17"/>
    <p:sldId id="739" r:id="rId18"/>
    <p:sldId id="744" r:id="rId19"/>
    <p:sldId id="745" r:id="rId20"/>
    <p:sldId id="728" r:id="rId21"/>
    <p:sldId id="729" r:id="rId22"/>
    <p:sldId id="740" r:id="rId23"/>
    <p:sldId id="746" r:id="rId24"/>
    <p:sldId id="741" r:id="rId25"/>
    <p:sldId id="742" r:id="rId26"/>
    <p:sldId id="743" r:id="rId27"/>
    <p:sldId id="748" r:id="rId28"/>
    <p:sldId id="723" r:id="rId29"/>
    <p:sldId id="747" r:id="rId30"/>
    <p:sldId id="749" r:id="rId31"/>
    <p:sldId id="724" r:id="rId32"/>
    <p:sldId id="760" r:id="rId33"/>
    <p:sldId id="759" r:id="rId34"/>
    <p:sldId id="761" r:id="rId35"/>
    <p:sldId id="762" r:id="rId36"/>
    <p:sldId id="763" r:id="rId37"/>
    <p:sldId id="769" r:id="rId38"/>
    <p:sldId id="764" r:id="rId39"/>
    <p:sldId id="765" r:id="rId40"/>
    <p:sldId id="770" r:id="rId41"/>
    <p:sldId id="771" r:id="rId42"/>
    <p:sldId id="772" r:id="rId43"/>
    <p:sldId id="766" r:id="rId44"/>
    <p:sldId id="767" r:id="rId45"/>
    <p:sldId id="768" r:id="rId46"/>
    <p:sldId id="77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725" r:id="rId57"/>
    <p:sldId id="784" r:id="rId58"/>
    <p:sldId id="713" r:id="rId59"/>
    <p:sldId id="785" r:id="rId60"/>
    <p:sldId id="786" r:id="rId61"/>
    <p:sldId id="783" r:id="rId62"/>
    <p:sldId id="726" r:id="rId63"/>
    <p:sldId id="787" r:id="rId64"/>
    <p:sldId id="788" r:id="rId65"/>
    <p:sldId id="714" r:id="rId66"/>
    <p:sldId id="707" r:id="rId67"/>
    <p:sldId id="791" r:id="rId68"/>
    <p:sldId id="792" r:id="rId69"/>
    <p:sldId id="793" r:id="rId70"/>
    <p:sldId id="794" r:id="rId71"/>
    <p:sldId id="800" r:id="rId72"/>
    <p:sldId id="795" r:id="rId73"/>
    <p:sldId id="796" r:id="rId74"/>
    <p:sldId id="798" r:id="rId75"/>
    <p:sldId id="797" r:id="rId76"/>
    <p:sldId id="708" r:id="rId77"/>
    <p:sldId id="799" r:id="rId78"/>
    <p:sldId id="801" r:id="rId79"/>
    <p:sldId id="802" r:id="rId80"/>
    <p:sldId id="803" r:id="rId81"/>
    <p:sldId id="804" r:id="rId82"/>
    <p:sldId id="805" r:id="rId83"/>
    <p:sldId id="807" r:id="rId84"/>
    <p:sldId id="808" r:id="rId85"/>
    <p:sldId id="809" r:id="rId86"/>
    <p:sldId id="810" r:id="rId87"/>
    <p:sldId id="811" r:id="rId88"/>
    <p:sldId id="806" r:id="rId89"/>
    <p:sldId id="709" r:id="rId90"/>
    <p:sldId id="812" r:id="rId91"/>
    <p:sldId id="814" r:id="rId92"/>
    <p:sldId id="815" r:id="rId93"/>
    <p:sldId id="813" r:id="rId94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4" autoAdjust="0"/>
    <p:restoredTop sz="93657" autoAdjust="0"/>
  </p:normalViewPr>
  <p:slideViewPr>
    <p:cSldViewPr>
      <p:cViewPr varScale="1">
        <p:scale>
          <a:sx n="122" d="100"/>
          <a:sy n="122" d="100"/>
        </p:scale>
        <p:origin x="48" y="41"/>
      </p:cViewPr>
      <p:guideLst>
        <p:guide orient="horz" pos="2177"/>
        <p:guide pos="2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EB-40EF-8B22-AE28A57AED0A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EB-40EF-8B22-AE28A57AED0A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EB-40EF-8B22-AE28A57AED0A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EB-40EF-8B22-AE28A57AED0A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EB-40EF-8B22-AE28A57AED0A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EB-40EF-8B22-AE28A57AE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4881584"/>
        <c:axId val="-164875600"/>
      </c:lineChart>
      <c:catAx>
        <c:axId val="-164881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/>
          <a:lstStyle/>
          <a:p>
            <a:pPr>
              <a:defRPr/>
            </a:pPr>
            <a:endParaRPr lang="zh-CN"/>
          </a:p>
        </c:txPr>
        <c:crossAx val="-164875600"/>
        <c:crossesAt val="0"/>
        <c:auto val="1"/>
        <c:lblAlgn val="ctr"/>
        <c:lblOffset val="100"/>
        <c:noMultiLvlLbl val="0"/>
      </c:catAx>
      <c:valAx>
        <c:axId val="-164875600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Time (ns)</a:t>
                </a:r>
              </a:p>
            </c:rich>
          </c:tx>
          <c:layout>
            <c:manualLayout>
              <c:xMode val="edge"/>
              <c:yMode val="edge"/>
              <c:x val="4.2486633391921734E-2"/>
              <c:y val="0.35526323915392927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crossAx val="-164881584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216539930405016"/>
          <c:y val="0.23743129535278679"/>
          <c:w val="0.27834600695949846"/>
          <c:h val="0.47036089238845147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600">
          <a:latin typeface="Arial"/>
        </a:defRPr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3EAFC-78CB-42A7-BFB4-D7A44A4B26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1A27E3-FF39-4C36-8F78-63D5A36097EB}">
      <dgm:prSet phldrT="[文本]"/>
      <dgm:spPr/>
      <dgm:t>
        <a:bodyPr/>
        <a:lstStyle/>
        <a:p>
          <a:r>
            <a:rPr lang="en-US" altLang="zh-CN" dirty="0"/>
            <a:t>FPM DRAM</a:t>
          </a:r>
        </a:p>
        <a:p>
          <a:r>
            <a:rPr lang="zh-CN" altLang="en-US" dirty="0"/>
            <a:t>快页模式</a:t>
          </a:r>
        </a:p>
      </dgm:t>
    </dgm:pt>
    <dgm:pt modelId="{D0A2599E-9FC6-4302-B0B8-A40A02788868}" type="parTrans" cxnId="{38E83CA2-7185-418E-859D-CB82A90CE67F}">
      <dgm:prSet/>
      <dgm:spPr/>
      <dgm:t>
        <a:bodyPr/>
        <a:lstStyle/>
        <a:p>
          <a:endParaRPr lang="zh-CN" altLang="en-US"/>
        </a:p>
      </dgm:t>
    </dgm:pt>
    <dgm:pt modelId="{1C6FEB93-1BBA-42D3-BA4E-7CD7559CB353}" type="sibTrans" cxnId="{38E83CA2-7185-418E-859D-CB82A90CE67F}">
      <dgm:prSet/>
      <dgm:spPr/>
      <dgm:t>
        <a:bodyPr/>
        <a:lstStyle/>
        <a:p>
          <a:endParaRPr lang="zh-CN" altLang="en-US"/>
        </a:p>
      </dgm:t>
    </dgm:pt>
    <dgm:pt modelId="{38C08185-C723-4214-BCCE-B1B11D681007}">
      <dgm:prSet phldrT="[文本]"/>
      <dgm:spPr/>
      <dgm:t>
        <a:bodyPr/>
        <a:lstStyle/>
        <a:p>
          <a:r>
            <a:rPr lang="en-US" altLang="zh-CN" dirty="0"/>
            <a:t>EDO DRAM</a:t>
          </a:r>
        </a:p>
        <a:p>
          <a:r>
            <a:rPr lang="zh-CN" altLang="en-US" dirty="0"/>
            <a:t>扩展数据输出</a:t>
          </a:r>
        </a:p>
      </dgm:t>
    </dgm:pt>
    <dgm:pt modelId="{2A996878-5E36-4E22-8DA4-47A5E98BA2E4}" type="parTrans" cxnId="{1B92C5B4-E8C3-4A3B-B930-58900807B5B7}">
      <dgm:prSet/>
      <dgm:spPr/>
      <dgm:t>
        <a:bodyPr/>
        <a:lstStyle/>
        <a:p>
          <a:endParaRPr lang="zh-CN" altLang="en-US"/>
        </a:p>
      </dgm:t>
    </dgm:pt>
    <dgm:pt modelId="{BAD0BB36-BB77-412F-AE1F-DBA30EF415E4}" type="sibTrans" cxnId="{1B92C5B4-E8C3-4A3B-B930-58900807B5B7}">
      <dgm:prSet/>
      <dgm:spPr/>
      <dgm:t>
        <a:bodyPr/>
        <a:lstStyle/>
        <a:p>
          <a:endParaRPr lang="zh-CN" altLang="en-US"/>
        </a:p>
      </dgm:t>
    </dgm:pt>
    <dgm:pt modelId="{94E336FD-5F54-432F-97E4-EEBB488FA141}">
      <dgm:prSet phldrT="[文本]"/>
      <dgm:spPr/>
      <dgm:t>
        <a:bodyPr/>
        <a:lstStyle/>
        <a:p>
          <a:r>
            <a:rPr lang="en-US" altLang="zh-CN" dirty="0"/>
            <a:t>SDRAM</a:t>
          </a:r>
        </a:p>
        <a:p>
          <a:r>
            <a:rPr lang="zh-CN" altLang="en-US" dirty="0"/>
            <a:t>同步</a:t>
          </a:r>
          <a:r>
            <a:rPr lang="en-US" altLang="zh-CN" dirty="0"/>
            <a:t>DRAM </a:t>
          </a:r>
          <a:endParaRPr lang="zh-CN" altLang="en-US" dirty="0"/>
        </a:p>
      </dgm:t>
    </dgm:pt>
    <dgm:pt modelId="{EA2F4629-5C39-423C-A8E5-FDECB44A5610}" type="parTrans" cxnId="{559CE189-1DAD-48AB-A3A1-EA14B1B09479}">
      <dgm:prSet/>
      <dgm:spPr/>
      <dgm:t>
        <a:bodyPr/>
        <a:lstStyle/>
        <a:p>
          <a:endParaRPr lang="zh-CN" altLang="en-US"/>
        </a:p>
      </dgm:t>
    </dgm:pt>
    <dgm:pt modelId="{77982051-E2DC-4FB9-88DC-DD8779A77C61}" type="sibTrans" cxnId="{559CE189-1DAD-48AB-A3A1-EA14B1B09479}">
      <dgm:prSet/>
      <dgm:spPr/>
      <dgm:t>
        <a:bodyPr/>
        <a:lstStyle/>
        <a:p>
          <a:endParaRPr lang="zh-CN" altLang="en-US"/>
        </a:p>
      </dgm:t>
    </dgm:pt>
    <dgm:pt modelId="{5DA79EF9-B3C4-40BB-B2D3-BF38567BE207}">
      <dgm:prSet phldrT="[文本]"/>
      <dgm:spPr/>
      <dgm:t>
        <a:bodyPr/>
        <a:lstStyle/>
        <a:p>
          <a:r>
            <a:rPr lang="en-US" altLang="zh-CN" dirty="0"/>
            <a:t>RDRAM</a:t>
          </a:r>
        </a:p>
        <a:p>
          <a:r>
            <a:rPr lang="en-US" b="0" i="0" dirty="0"/>
            <a:t>Rambus  DRAM</a:t>
          </a:r>
          <a:endParaRPr lang="zh-CN" altLang="en-US" dirty="0"/>
        </a:p>
      </dgm:t>
    </dgm:pt>
    <dgm:pt modelId="{475D0998-163A-44C0-AFA0-B42367E84967}" type="parTrans" cxnId="{3BE7BC3C-33FC-4374-8675-E3729DE638B0}">
      <dgm:prSet/>
      <dgm:spPr/>
      <dgm:t>
        <a:bodyPr/>
        <a:lstStyle/>
        <a:p>
          <a:endParaRPr lang="zh-CN" altLang="en-US"/>
        </a:p>
      </dgm:t>
    </dgm:pt>
    <dgm:pt modelId="{365D7BBC-8C6E-4827-84BC-BA04ED84BC92}" type="sibTrans" cxnId="{3BE7BC3C-33FC-4374-8675-E3729DE638B0}">
      <dgm:prSet/>
      <dgm:spPr/>
      <dgm:t>
        <a:bodyPr/>
        <a:lstStyle/>
        <a:p>
          <a:endParaRPr lang="zh-CN" altLang="en-US"/>
        </a:p>
      </dgm:t>
    </dgm:pt>
    <dgm:pt modelId="{1343EB82-5371-4EBB-8B5E-B8B76D097579}">
      <dgm:prSet phldrT="[文本]"/>
      <dgm:spPr/>
      <dgm:t>
        <a:bodyPr/>
        <a:lstStyle/>
        <a:p>
          <a:r>
            <a:rPr lang="en-US" altLang="zh-CN" dirty="0"/>
            <a:t>DDR SDRAM</a:t>
          </a:r>
        </a:p>
        <a:p>
          <a:r>
            <a:rPr lang="zh-CN" altLang="en-US" dirty="0"/>
            <a:t>双倍速率</a:t>
          </a:r>
          <a:r>
            <a:rPr lang="en-US" altLang="zh-CN" dirty="0"/>
            <a:t>SDRAM </a:t>
          </a:r>
          <a:endParaRPr lang="zh-CN" altLang="en-US" dirty="0"/>
        </a:p>
      </dgm:t>
    </dgm:pt>
    <dgm:pt modelId="{6F9672A1-DAEB-4020-99EB-435F90270C09}" type="parTrans" cxnId="{EFC81C97-FCE4-487B-8BC5-D1080CF9D61F}">
      <dgm:prSet/>
      <dgm:spPr/>
      <dgm:t>
        <a:bodyPr/>
        <a:lstStyle/>
        <a:p>
          <a:endParaRPr lang="zh-CN" altLang="en-US"/>
        </a:p>
      </dgm:t>
    </dgm:pt>
    <dgm:pt modelId="{BCADA010-4B3E-4292-89E8-0491DE2BE312}" type="sibTrans" cxnId="{EFC81C97-FCE4-487B-8BC5-D1080CF9D61F}">
      <dgm:prSet/>
      <dgm:spPr/>
      <dgm:t>
        <a:bodyPr/>
        <a:lstStyle/>
        <a:p>
          <a:endParaRPr lang="zh-CN" altLang="en-US"/>
        </a:p>
      </dgm:t>
    </dgm:pt>
    <dgm:pt modelId="{1522D04B-CF16-4030-81B4-5D481E731D3C}">
      <dgm:prSet phldrT="[文本]"/>
      <dgm:spPr/>
      <dgm:t>
        <a:bodyPr/>
        <a:lstStyle/>
        <a:p>
          <a:r>
            <a:rPr lang="en-US" altLang="zh-CN" dirty="0"/>
            <a:t>DDR2/DDR3 SDRAM</a:t>
          </a:r>
          <a:endParaRPr lang="zh-CN" altLang="en-US" dirty="0"/>
        </a:p>
      </dgm:t>
    </dgm:pt>
    <dgm:pt modelId="{1F2D32B3-22D2-4608-A391-7AC3B0066DC9}" type="parTrans" cxnId="{76E35BC4-77D1-49EE-B8F7-773145C4CD4B}">
      <dgm:prSet/>
      <dgm:spPr/>
      <dgm:t>
        <a:bodyPr/>
        <a:lstStyle/>
        <a:p>
          <a:endParaRPr lang="zh-CN" altLang="en-US"/>
        </a:p>
      </dgm:t>
    </dgm:pt>
    <dgm:pt modelId="{015CD222-C36B-40D9-9006-FD3691668CA9}" type="sibTrans" cxnId="{76E35BC4-77D1-49EE-B8F7-773145C4CD4B}">
      <dgm:prSet/>
      <dgm:spPr/>
      <dgm:t>
        <a:bodyPr/>
        <a:lstStyle/>
        <a:p>
          <a:endParaRPr lang="zh-CN" altLang="en-US"/>
        </a:p>
      </dgm:t>
    </dgm:pt>
    <dgm:pt modelId="{3A2794A3-A33D-4398-9F6E-EC387905AC5C}" type="pres">
      <dgm:prSet presAssocID="{7BD3EAFC-78CB-42A7-BFB4-D7A44A4B267F}" presName="diagram" presStyleCnt="0">
        <dgm:presLayoutVars>
          <dgm:dir/>
          <dgm:resizeHandles val="exact"/>
        </dgm:presLayoutVars>
      </dgm:prSet>
      <dgm:spPr/>
    </dgm:pt>
    <dgm:pt modelId="{63B329BE-1F97-42EF-BEA9-4C1E5F67F993}" type="pres">
      <dgm:prSet presAssocID="{DF1A27E3-FF39-4C36-8F78-63D5A36097EB}" presName="node" presStyleLbl="node1" presStyleIdx="0" presStyleCnt="6">
        <dgm:presLayoutVars>
          <dgm:bulletEnabled val="1"/>
        </dgm:presLayoutVars>
      </dgm:prSet>
      <dgm:spPr/>
    </dgm:pt>
    <dgm:pt modelId="{4409FF8D-57AC-4293-B71F-C8A1B6CD8FBF}" type="pres">
      <dgm:prSet presAssocID="{1C6FEB93-1BBA-42D3-BA4E-7CD7559CB353}" presName="sibTrans" presStyleCnt="0"/>
      <dgm:spPr/>
    </dgm:pt>
    <dgm:pt modelId="{D5477384-868F-4CAA-B8F8-D1060B650C81}" type="pres">
      <dgm:prSet presAssocID="{38C08185-C723-4214-BCCE-B1B11D681007}" presName="node" presStyleLbl="node1" presStyleIdx="1" presStyleCnt="6">
        <dgm:presLayoutVars>
          <dgm:bulletEnabled val="1"/>
        </dgm:presLayoutVars>
      </dgm:prSet>
      <dgm:spPr/>
    </dgm:pt>
    <dgm:pt modelId="{125AF460-2E4D-483C-8194-EADA1316192B}" type="pres">
      <dgm:prSet presAssocID="{BAD0BB36-BB77-412F-AE1F-DBA30EF415E4}" presName="sibTrans" presStyleCnt="0"/>
      <dgm:spPr/>
    </dgm:pt>
    <dgm:pt modelId="{FA60F7F1-C713-4F7F-9FBD-50C4289C9C76}" type="pres">
      <dgm:prSet presAssocID="{94E336FD-5F54-432F-97E4-EEBB488FA141}" presName="node" presStyleLbl="node1" presStyleIdx="2" presStyleCnt="6">
        <dgm:presLayoutVars>
          <dgm:bulletEnabled val="1"/>
        </dgm:presLayoutVars>
      </dgm:prSet>
      <dgm:spPr/>
    </dgm:pt>
    <dgm:pt modelId="{02DE4307-2DC3-46B7-956D-1E225BD50356}" type="pres">
      <dgm:prSet presAssocID="{77982051-E2DC-4FB9-88DC-DD8779A77C61}" presName="sibTrans" presStyleCnt="0"/>
      <dgm:spPr/>
    </dgm:pt>
    <dgm:pt modelId="{CC3E500B-EEF7-4954-AE55-9FD39AECF4DB}" type="pres">
      <dgm:prSet presAssocID="{5DA79EF9-B3C4-40BB-B2D3-BF38567BE207}" presName="node" presStyleLbl="node1" presStyleIdx="3" presStyleCnt="6">
        <dgm:presLayoutVars>
          <dgm:bulletEnabled val="1"/>
        </dgm:presLayoutVars>
      </dgm:prSet>
      <dgm:spPr/>
    </dgm:pt>
    <dgm:pt modelId="{4AC892BF-2E04-4C28-93AE-F2D3D45100A8}" type="pres">
      <dgm:prSet presAssocID="{365D7BBC-8C6E-4827-84BC-BA04ED84BC92}" presName="sibTrans" presStyleCnt="0"/>
      <dgm:spPr/>
    </dgm:pt>
    <dgm:pt modelId="{76A7A6B3-153E-49D1-96D0-0D1279AC0FD1}" type="pres">
      <dgm:prSet presAssocID="{1343EB82-5371-4EBB-8B5E-B8B76D097579}" presName="node" presStyleLbl="node1" presStyleIdx="4" presStyleCnt="6">
        <dgm:presLayoutVars>
          <dgm:bulletEnabled val="1"/>
        </dgm:presLayoutVars>
      </dgm:prSet>
      <dgm:spPr/>
    </dgm:pt>
    <dgm:pt modelId="{023BA5AA-7C41-41D0-ACB4-2D7E3DB7B7E7}" type="pres">
      <dgm:prSet presAssocID="{BCADA010-4B3E-4292-89E8-0491DE2BE312}" presName="sibTrans" presStyleCnt="0"/>
      <dgm:spPr/>
    </dgm:pt>
    <dgm:pt modelId="{16397529-236C-40F4-BABD-59CEF13B9015}" type="pres">
      <dgm:prSet presAssocID="{1522D04B-CF16-4030-81B4-5D481E731D3C}" presName="node" presStyleLbl="node1" presStyleIdx="5" presStyleCnt="6">
        <dgm:presLayoutVars>
          <dgm:bulletEnabled val="1"/>
        </dgm:presLayoutVars>
      </dgm:prSet>
      <dgm:spPr/>
    </dgm:pt>
  </dgm:ptLst>
  <dgm:cxnLst>
    <dgm:cxn modelId="{D55CB82A-EB49-4DDF-981F-7F45B5D2014C}" type="presOf" srcId="{1522D04B-CF16-4030-81B4-5D481E731D3C}" destId="{16397529-236C-40F4-BABD-59CEF13B9015}" srcOrd="0" destOrd="0" presId="urn:microsoft.com/office/officeart/2005/8/layout/default"/>
    <dgm:cxn modelId="{97ADF537-F730-447E-8C8B-52A6E7DD73C2}" type="presOf" srcId="{DF1A27E3-FF39-4C36-8F78-63D5A36097EB}" destId="{63B329BE-1F97-42EF-BEA9-4C1E5F67F993}" srcOrd="0" destOrd="0" presId="urn:microsoft.com/office/officeart/2005/8/layout/default"/>
    <dgm:cxn modelId="{3BE7BC3C-33FC-4374-8675-E3729DE638B0}" srcId="{7BD3EAFC-78CB-42A7-BFB4-D7A44A4B267F}" destId="{5DA79EF9-B3C4-40BB-B2D3-BF38567BE207}" srcOrd="3" destOrd="0" parTransId="{475D0998-163A-44C0-AFA0-B42367E84967}" sibTransId="{365D7BBC-8C6E-4827-84BC-BA04ED84BC92}"/>
    <dgm:cxn modelId="{559CE189-1DAD-48AB-A3A1-EA14B1B09479}" srcId="{7BD3EAFC-78CB-42A7-BFB4-D7A44A4B267F}" destId="{94E336FD-5F54-432F-97E4-EEBB488FA141}" srcOrd="2" destOrd="0" parTransId="{EA2F4629-5C39-423C-A8E5-FDECB44A5610}" sibTransId="{77982051-E2DC-4FB9-88DC-DD8779A77C61}"/>
    <dgm:cxn modelId="{EFC81C97-FCE4-487B-8BC5-D1080CF9D61F}" srcId="{7BD3EAFC-78CB-42A7-BFB4-D7A44A4B267F}" destId="{1343EB82-5371-4EBB-8B5E-B8B76D097579}" srcOrd="4" destOrd="0" parTransId="{6F9672A1-DAEB-4020-99EB-435F90270C09}" sibTransId="{BCADA010-4B3E-4292-89E8-0491DE2BE312}"/>
    <dgm:cxn modelId="{32A72F99-1386-4C8A-BA82-E9FFB4D0A64E}" type="presOf" srcId="{38C08185-C723-4214-BCCE-B1B11D681007}" destId="{D5477384-868F-4CAA-B8F8-D1060B650C81}" srcOrd="0" destOrd="0" presId="urn:microsoft.com/office/officeart/2005/8/layout/default"/>
    <dgm:cxn modelId="{38E83CA2-7185-418E-859D-CB82A90CE67F}" srcId="{7BD3EAFC-78CB-42A7-BFB4-D7A44A4B267F}" destId="{DF1A27E3-FF39-4C36-8F78-63D5A36097EB}" srcOrd="0" destOrd="0" parTransId="{D0A2599E-9FC6-4302-B0B8-A40A02788868}" sibTransId="{1C6FEB93-1BBA-42D3-BA4E-7CD7559CB353}"/>
    <dgm:cxn modelId="{B23D81AD-C198-470F-8FFA-6412D1A3166B}" type="presOf" srcId="{5DA79EF9-B3C4-40BB-B2D3-BF38567BE207}" destId="{CC3E500B-EEF7-4954-AE55-9FD39AECF4DB}" srcOrd="0" destOrd="0" presId="urn:microsoft.com/office/officeart/2005/8/layout/default"/>
    <dgm:cxn modelId="{1B92C5B4-E8C3-4A3B-B930-58900807B5B7}" srcId="{7BD3EAFC-78CB-42A7-BFB4-D7A44A4B267F}" destId="{38C08185-C723-4214-BCCE-B1B11D681007}" srcOrd="1" destOrd="0" parTransId="{2A996878-5E36-4E22-8DA4-47A5E98BA2E4}" sibTransId="{BAD0BB36-BB77-412F-AE1F-DBA30EF415E4}"/>
    <dgm:cxn modelId="{76E35BC4-77D1-49EE-B8F7-773145C4CD4B}" srcId="{7BD3EAFC-78CB-42A7-BFB4-D7A44A4B267F}" destId="{1522D04B-CF16-4030-81B4-5D481E731D3C}" srcOrd="5" destOrd="0" parTransId="{1F2D32B3-22D2-4608-A391-7AC3B0066DC9}" sibTransId="{015CD222-C36B-40D9-9006-FD3691668CA9}"/>
    <dgm:cxn modelId="{632E42DA-4C3A-4973-8786-94854BD7B619}" type="presOf" srcId="{7BD3EAFC-78CB-42A7-BFB4-D7A44A4B267F}" destId="{3A2794A3-A33D-4398-9F6E-EC387905AC5C}" srcOrd="0" destOrd="0" presId="urn:microsoft.com/office/officeart/2005/8/layout/default"/>
    <dgm:cxn modelId="{4294D7E1-1A23-4714-BE25-9CD252086A0E}" type="presOf" srcId="{94E336FD-5F54-432F-97E4-EEBB488FA141}" destId="{FA60F7F1-C713-4F7F-9FBD-50C4289C9C76}" srcOrd="0" destOrd="0" presId="urn:microsoft.com/office/officeart/2005/8/layout/default"/>
    <dgm:cxn modelId="{C53944F8-67D7-4951-99C4-E90AD03F098D}" type="presOf" srcId="{1343EB82-5371-4EBB-8B5E-B8B76D097579}" destId="{76A7A6B3-153E-49D1-96D0-0D1279AC0FD1}" srcOrd="0" destOrd="0" presId="urn:microsoft.com/office/officeart/2005/8/layout/default"/>
    <dgm:cxn modelId="{DD44EE8B-21A3-4D41-B80E-85A8CF7E991E}" type="presParOf" srcId="{3A2794A3-A33D-4398-9F6E-EC387905AC5C}" destId="{63B329BE-1F97-42EF-BEA9-4C1E5F67F993}" srcOrd="0" destOrd="0" presId="urn:microsoft.com/office/officeart/2005/8/layout/default"/>
    <dgm:cxn modelId="{8D429D18-DEA7-4D5C-BBDB-B76373BA1BAF}" type="presParOf" srcId="{3A2794A3-A33D-4398-9F6E-EC387905AC5C}" destId="{4409FF8D-57AC-4293-B71F-C8A1B6CD8FBF}" srcOrd="1" destOrd="0" presId="urn:microsoft.com/office/officeart/2005/8/layout/default"/>
    <dgm:cxn modelId="{E12C831B-522F-4DB8-9262-D3A8BCFFE968}" type="presParOf" srcId="{3A2794A3-A33D-4398-9F6E-EC387905AC5C}" destId="{D5477384-868F-4CAA-B8F8-D1060B650C81}" srcOrd="2" destOrd="0" presId="urn:microsoft.com/office/officeart/2005/8/layout/default"/>
    <dgm:cxn modelId="{162433A0-6B8D-47B3-A8B9-1D7B56647848}" type="presParOf" srcId="{3A2794A3-A33D-4398-9F6E-EC387905AC5C}" destId="{125AF460-2E4D-483C-8194-EADA1316192B}" srcOrd="3" destOrd="0" presId="urn:microsoft.com/office/officeart/2005/8/layout/default"/>
    <dgm:cxn modelId="{51821F70-F4AC-4282-8AE2-8C8C084E914E}" type="presParOf" srcId="{3A2794A3-A33D-4398-9F6E-EC387905AC5C}" destId="{FA60F7F1-C713-4F7F-9FBD-50C4289C9C76}" srcOrd="4" destOrd="0" presId="urn:microsoft.com/office/officeart/2005/8/layout/default"/>
    <dgm:cxn modelId="{ED23EC94-7E50-491E-B7D1-CA1B494B6D50}" type="presParOf" srcId="{3A2794A3-A33D-4398-9F6E-EC387905AC5C}" destId="{02DE4307-2DC3-46B7-956D-1E225BD50356}" srcOrd="5" destOrd="0" presId="urn:microsoft.com/office/officeart/2005/8/layout/default"/>
    <dgm:cxn modelId="{47FC0F15-ED12-4D3A-9AAC-78CA5E84A2BD}" type="presParOf" srcId="{3A2794A3-A33D-4398-9F6E-EC387905AC5C}" destId="{CC3E500B-EEF7-4954-AE55-9FD39AECF4DB}" srcOrd="6" destOrd="0" presId="urn:microsoft.com/office/officeart/2005/8/layout/default"/>
    <dgm:cxn modelId="{64227A4A-706B-4E54-819B-A780EF4147AB}" type="presParOf" srcId="{3A2794A3-A33D-4398-9F6E-EC387905AC5C}" destId="{4AC892BF-2E04-4C28-93AE-F2D3D45100A8}" srcOrd="7" destOrd="0" presId="urn:microsoft.com/office/officeart/2005/8/layout/default"/>
    <dgm:cxn modelId="{03C3293A-7489-41A9-8B80-7F51454A8537}" type="presParOf" srcId="{3A2794A3-A33D-4398-9F6E-EC387905AC5C}" destId="{76A7A6B3-153E-49D1-96D0-0D1279AC0FD1}" srcOrd="8" destOrd="0" presId="urn:microsoft.com/office/officeart/2005/8/layout/default"/>
    <dgm:cxn modelId="{F9A2E19E-23DF-4D84-8D96-E7E9DEE5FB17}" type="presParOf" srcId="{3A2794A3-A33D-4398-9F6E-EC387905AC5C}" destId="{023BA5AA-7C41-41D0-ACB4-2D7E3DB7B7E7}" srcOrd="9" destOrd="0" presId="urn:microsoft.com/office/officeart/2005/8/layout/default"/>
    <dgm:cxn modelId="{77786F8D-F82F-4A24-BE7C-97DE2EE41E4C}" type="presParOf" srcId="{3A2794A3-A33D-4398-9F6E-EC387905AC5C}" destId="{16397529-236C-40F4-BABD-59CEF13B901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329BE-1F97-42EF-BEA9-4C1E5F67F993}">
      <dsp:nvSpPr>
        <dsp:cNvPr id="0" name=""/>
        <dsp:cNvSpPr/>
      </dsp:nvSpPr>
      <dsp:spPr>
        <a:xfrm>
          <a:off x="308074" y="139"/>
          <a:ext cx="879016" cy="527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FPM DRAM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快页模式</a:t>
          </a:r>
        </a:p>
      </dsp:txBody>
      <dsp:txXfrm>
        <a:off x="308074" y="139"/>
        <a:ext cx="879016" cy="527409"/>
      </dsp:txXfrm>
    </dsp:sp>
    <dsp:sp modelId="{D5477384-868F-4CAA-B8F8-D1060B650C81}">
      <dsp:nvSpPr>
        <dsp:cNvPr id="0" name=""/>
        <dsp:cNvSpPr/>
      </dsp:nvSpPr>
      <dsp:spPr>
        <a:xfrm>
          <a:off x="1274991" y="139"/>
          <a:ext cx="879016" cy="527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EDO DRAM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扩展数据输出</a:t>
          </a:r>
        </a:p>
      </dsp:txBody>
      <dsp:txXfrm>
        <a:off x="1274991" y="139"/>
        <a:ext cx="879016" cy="527409"/>
      </dsp:txXfrm>
    </dsp:sp>
    <dsp:sp modelId="{FA60F7F1-C713-4F7F-9FBD-50C4289C9C76}">
      <dsp:nvSpPr>
        <dsp:cNvPr id="0" name=""/>
        <dsp:cNvSpPr/>
      </dsp:nvSpPr>
      <dsp:spPr>
        <a:xfrm>
          <a:off x="2241909" y="139"/>
          <a:ext cx="879016" cy="527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SDRAM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同步</a:t>
          </a:r>
          <a:r>
            <a:rPr lang="en-US" altLang="zh-CN" sz="900" kern="1200" dirty="0"/>
            <a:t>DRAM </a:t>
          </a:r>
          <a:endParaRPr lang="zh-CN" altLang="en-US" sz="900" kern="1200" dirty="0"/>
        </a:p>
      </dsp:txBody>
      <dsp:txXfrm>
        <a:off x="2241909" y="139"/>
        <a:ext cx="879016" cy="527409"/>
      </dsp:txXfrm>
    </dsp:sp>
    <dsp:sp modelId="{CC3E500B-EEF7-4954-AE55-9FD39AECF4DB}">
      <dsp:nvSpPr>
        <dsp:cNvPr id="0" name=""/>
        <dsp:cNvSpPr/>
      </dsp:nvSpPr>
      <dsp:spPr>
        <a:xfrm>
          <a:off x="308074" y="615450"/>
          <a:ext cx="879016" cy="527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RDRAM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Rambus  DRAM</a:t>
          </a:r>
          <a:endParaRPr lang="zh-CN" altLang="en-US" sz="900" kern="1200" dirty="0"/>
        </a:p>
      </dsp:txBody>
      <dsp:txXfrm>
        <a:off x="308074" y="615450"/>
        <a:ext cx="879016" cy="527409"/>
      </dsp:txXfrm>
    </dsp:sp>
    <dsp:sp modelId="{76A7A6B3-153E-49D1-96D0-0D1279AC0FD1}">
      <dsp:nvSpPr>
        <dsp:cNvPr id="0" name=""/>
        <dsp:cNvSpPr/>
      </dsp:nvSpPr>
      <dsp:spPr>
        <a:xfrm>
          <a:off x="1274991" y="615450"/>
          <a:ext cx="879016" cy="527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DDR SDRAM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双倍速率</a:t>
          </a:r>
          <a:r>
            <a:rPr lang="en-US" altLang="zh-CN" sz="900" kern="1200" dirty="0"/>
            <a:t>SDRAM </a:t>
          </a:r>
          <a:endParaRPr lang="zh-CN" altLang="en-US" sz="900" kern="1200" dirty="0"/>
        </a:p>
      </dsp:txBody>
      <dsp:txXfrm>
        <a:off x="1274991" y="615450"/>
        <a:ext cx="879016" cy="527409"/>
      </dsp:txXfrm>
    </dsp:sp>
    <dsp:sp modelId="{16397529-236C-40F4-BABD-59CEF13B9015}">
      <dsp:nvSpPr>
        <dsp:cNvPr id="0" name=""/>
        <dsp:cNvSpPr/>
      </dsp:nvSpPr>
      <dsp:spPr>
        <a:xfrm>
          <a:off x="2241909" y="615450"/>
          <a:ext cx="879016" cy="527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DDR2/DDR3 SDRAM</a:t>
          </a:r>
          <a:endParaRPr lang="zh-CN" altLang="en-US" sz="900" kern="1200" dirty="0"/>
        </a:p>
      </dsp:txBody>
      <dsp:txXfrm>
        <a:off x="2241909" y="615450"/>
        <a:ext cx="879016" cy="52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65F6-9952-4996-9F83-795B04611E2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4402-AA51-406B-A1E0-387BF3D4C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A447-2C92-4C92-99AC-1E86617D6CE4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61FE-7CF0-4982-B871-53E1EDD70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34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3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6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5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9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56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8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08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33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0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1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5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02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91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4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69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29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0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10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84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8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15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04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8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42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625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04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13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46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92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258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626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47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43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55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9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06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766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97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8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199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5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839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386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052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43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451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133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332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89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08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6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74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694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022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841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15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133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940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521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568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572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5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36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277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752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244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722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08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242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156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694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196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9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83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725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288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8888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863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6551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892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855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783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5122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601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630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3187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32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2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CAC-8E30-4DB6-982C-307FB457A4CF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D37A-0167-4D17-B9A8-13B0DB547A72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887-F707-4BCA-B4EF-A39D6F9C39C2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316C-5011-4381-AA0C-04730FD32F6F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E4B-3A23-498E-BE08-74CF47C3132E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0A1-BE7A-4E7D-AF89-8E965ACCDE5F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D5A-0294-4A65-8FC3-E9A8821215EC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2D8-15B3-456B-B0D7-564611BA16FD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1B3F-4390-43C6-9250-191B9B5704B9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878-9338-4692-B2F9-808B5ACC2B96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A10-00C0-4D4A-AE8F-802F9FAD521D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5C5-0014-442A-8C0A-942F656C7360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316C-5011-4381-AA0C-04730FD32F6F}" type="datetime1">
              <a:rPr lang="en-US" altLang="zh-CN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3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lijing712@sc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7743" y="375881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6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7743" y="420301"/>
            <a:ext cx="4432566" cy="533748"/>
          </a:xfrm>
          <a:custGeom>
            <a:avLst/>
            <a:gdLst>
              <a:gd name="connsiteX0" fmla="*/ 0 w 4432566"/>
              <a:gd name="connsiteY0" fmla="*/ 482947 h 533748"/>
              <a:gd name="connsiteX1" fmla="*/ 50800 w 4432566"/>
              <a:gd name="connsiteY1" fmla="*/ 533748 h 533748"/>
              <a:gd name="connsiteX2" fmla="*/ 4381765 w 4432566"/>
              <a:gd name="connsiteY2" fmla="*/ 533748 h 533748"/>
              <a:gd name="connsiteX3" fmla="*/ 4432566 w 4432566"/>
              <a:gd name="connsiteY3" fmla="*/ 482947 h 533748"/>
              <a:gd name="connsiteX4" fmla="*/ 4432566 w 4432566"/>
              <a:gd name="connsiteY4" fmla="*/ 0 h 533748"/>
              <a:gd name="connsiteX5" fmla="*/ 0 w 4432566"/>
              <a:gd name="connsiteY5" fmla="*/ 0 h 533748"/>
              <a:gd name="connsiteX6" fmla="*/ 0 w 4432566"/>
              <a:gd name="connsiteY6" fmla="*/ 482947 h 533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33748">
                <a:moveTo>
                  <a:pt x="0" y="482947"/>
                </a:moveTo>
                <a:cubicBezTo>
                  <a:pt x="0" y="510887"/>
                  <a:pt x="22860" y="533748"/>
                  <a:pt x="50800" y="533748"/>
                </a:cubicBezTo>
                <a:lnTo>
                  <a:pt x="4381765" y="533748"/>
                </a:lnTo>
                <a:cubicBezTo>
                  <a:pt x="4409706" y="533748"/>
                  <a:pt x="4432566" y="510887"/>
                  <a:pt x="4432566" y="482947"/>
                </a:cubicBezTo>
                <a:lnTo>
                  <a:pt x="4432566" y="0"/>
                </a:lnTo>
                <a:lnTo>
                  <a:pt x="0" y="0"/>
                </a:lnTo>
                <a:lnTo>
                  <a:pt x="0" y="4829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13960" y="458188"/>
            <a:ext cx="12700" cy="470460"/>
          </a:xfrm>
          <a:custGeom>
            <a:avLst/>
            <a:gdLst>
              <a:gd name="connsiteX0" fmla="*/ 6350 w 12700"/>
              <a:gd name="connsiteY0" fmla="*/ 464110 h 470460"/>
              <a:gd name="connsiteX1" fmla="*/ 6350 w 12700"/>
              <a:gd name="connsiteY1" fmla="*/ 6350 h 470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70460">
                <a:moveTo>
                  <a:pt x="6350" y="4641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13960" y="4454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13960" y="4327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13960" y="4200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13960" y="401038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419100"/>
            <a:ext cx="4457700" cy="59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5213" y="1042197"/>
            <a:ext cx="3832076" cy="10618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微软雅黑 Light" panose="020B0502040204020203" pitchFamily="34" charset="-122"/>
                <a:cs typeface="微软雅黑" pitchFamily="18" charset="0"/>
              </a:rPr>
              <a:t>Unit 11   Memory Operation and Performance</a:t>
            </a:r>
          </a:p>
          <a:p>
            <a:pPr algn="ctr"/>
            <a:endParaRPr lang="en-US" altLang="zh-CN" sz="14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微软雅黑" pitchFamily="18" charset="0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李靓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(Li Jing)   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  <a:hlinkClick r:id="rId4"/>
              </a:rPr>
              <a:t>lijing712@scu.edu.cn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 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School of Computer Science / Software Engineering 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9" name="TextBox 24"/>
          <p:cNvSpPr txBox="1"/>
          <p:nvPr/>
        </p:nvSpPr>
        <p:spPr>
          <a:xfrm>
            <a:off x="1116902" y="356396"/>
            <a:ext cx="2468689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990000"/>
                </a:solidFill>
                <a:latin typeface="+mj-lt"/>
                <a:ea typeface="楷体" pitchFamily="49" charset="-122"/>
                <a:sym typeface="+mn-ea"/>
              </a:rPr>
              <a:t>System Level Programming </a:t>
            </a:r>
            <a:endParaRPr lang="zh-CN" altLang="en-US" sz="1600" dirty="0">
              <a:solidFill>
                <a:srgbClr val="990000"/>
              </a:solidFill>
              <a:latin typeface="+mj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C32C64-848E-40E5-8ABC-26300934CE2E}"/>
              </a:ext>
            </a:extLst>
          </p:cNvPr>
          <p:cNvGrpSpPr/>
          <p:nvPr/>
        </p:nvGrpSpPr>
        <p:grpSpPr>
          <a:xfrm>
            <a:off x="1389564" y="2185198"/>
            <a:ext cx="1828800" cy="995053"/>
            <a:chOff x="1237456" y="1802131"/>
            <a:chExt cx="2117252" cy="11520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79DE9B0-78E3-4CDE-B1F3-FF8D80EC0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656" y="1802131"/>
              <a:ext cx="898052" cy="1152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01803C9-02E3-486E-AC51-74B82B72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456" y="1802131"/>
              <a:ext cx="884200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73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SRAM (Static RAM)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Each </a:t>
            </a: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cell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stores one bit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6-transistor circuit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2CE70B-0FB6-4B85-8F31-9DBFC26E5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31" t="14391" r="41732" b="29423"/>
          <a:stretch/>
        </p:blipFill>
        <p:spPr>
          <a:xfrm>
            <a:off x="1313656" y="1457232"/>
            <a:ext cx="2063208" cy="15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2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Key features - outside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Traditionally packaged as a chip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Multiple RAM chips form a memory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</a:rPr>
              <a:t>SIMM (Single Inline Memory Module) </a:t>
            </a:r>
            <a:r>
              <a:rPr lang="zh-CN" altLang="en-US" sz="1600" dirty="0">
                <a:solidFill>
                  <a:srgbClr val="0000FF"/>
                </a:solidFill>
                <a:ea typeface="楷体" pitchFamily="49" charset="-122"/>
              </a:rPr>
              <a:t>单列直插内存模块</a:t>
            </a:r>
            <a:endParaRPr lang="en-US" altLang="zh-CN" sz="1600" dirty="0">
              <a:solidFill>
                <a:srgbClr val="0000FF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DIMM (</a:t>
            </a:r>
            <a:r>
              <a:rPr lang="en-US" altLang="zh-CN" sz="1600" dirty="0">
                <a:solidFill>
                  <a:srgbClr val="0000FF"/>
                </a:solidFill>
              </a:rPr>
              <a:t>Dual Inline Memory Module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) </a:t>
            </a:r>
            <a:r>
              <a:rPr lang="zh-CN" altLang="en-US" sz="1600" dirty="0">
                <a:solidFill>
                  <a:srgbClr val="0000FF"/>
                </a:solidFill>
                <a:ea typeface="楷体" pitchFamily="49" charset="-122"/>
              </a:rPr>
              <a:t>双列直插内存模块</a:t>
            </a:r>
            <a:endParaRPr lang="en-US" altLang="zh-CN" sz="1600" dirty="0">
              <a:solidFill>
                <a:srgbClr val="0000FF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id="{C966B76F-7832-418A-92D9-5A08CB59C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t="16368" r="5665" b="5860"/>
          <a:stretch/>
        </p:blipFill>
        <p:spPr bwMode="auto">
          <a:xfrm>
            <a:off x="2456656" y="2108994"/>
            <a:ext cx="190500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D947F0C-0A2C-49C9-B175-89D753E90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7" b="34546"/>
          <a:stretch/>
        </p:blipFill>
        <p:spPr bwMode="auto">
          <a:xfrm>
            <a:off x="211499" y="2413794"/>
            <a:ext cx="2095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2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Key features – inside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Cell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Supercell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Module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5EA7217-F96A-420B-AA24-082F6D1E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56" y="501942"/>
            <a:ext cx="2026505" cy="27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">
            <a:extLst>
              <a:ext uri="{FF2B5EF4-FFF2-40B4-BE49-F238E27FC236}">
                <a16:creationId xmlns:a16="http://schemas.microsoft.com/office/drawing/2014/main" id="{26703D84-AB83-4565-B59A-8456179F4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122" b="50414"/>
          <a:stretch/>
        </p:blipFill>
        <p:spPr bwMode="auto">
          <a:xfrm>
            <a:off x="267247" y="1564118"/>
            <a:ext cx="203667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文本框 11266">
            <a:extLst>
              <a:ext uri="{FF2B5EF4-FFF2-40B4-BE49-F238E27FC236}">
                <a16:creationId xmlns:a16="http://schemas.microsoft.com/office/drawing/2014/main" id="{EDB24967-BD80-4EAC-93A0-07536C0196AB}"/>
              </a:ext>
            </a:extLst>
          </p:cNvPr>
          <p:cNvSpPr txBox="1"/>
          <p:nvPr/>
        </p:nvSpPr>
        <p:spPr>
          <a:xfrm>
            <a:off x="399256" y="2857603"/>
            <a:ext cx="1904670" cy="374571"/>
          </a:xfrm>
          <a:prstGeom prst="wedgeRoundRectCallout">
            <a:avLst>
              <a:gd name="adj1" fmla="val -35455"/>
              <a:gd name="adj2" fmla="val -91465"/>
              <a:gd name="adj3" fmla="val 16667"/>
            </a:avLst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8 bits </a:t>
            </a:r>
            <a:r>
              <a:rPr lang="en-US" altLang="zh-CN" sz="1600" dirty="0">
                <a:solidFill>
                  <a:srgbClr val="0000FF"/>
                </a:solidFill>
              </a:rPr>
              <a:t>Supercell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1265" name="矩形 11264">
            <a:extLst>
              <a:ext uri="{FF2B5EF4-FFF2-40B4-BE49-F238E27FC236}">
                <a16:creationId xmlns:a16="http://schemas.microsoft.com/office/drawing/2014/main" id="{E1A208BB-B682-4B37-91E9-B5803B1879D8}"/>
              </a:ext>
            </a:extLst>
          </p:cNvPr>
          <p:cNvSpPr/>
          <p:nvPr/>
        </p:nvSpPr>
        <p:spPr>
          <a:xfrm>
            <a:off x="475456" y="2957583"/>
            <a:ext cx="89917" cy="899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8DCFCBD-3A3A-4B06-8DA5-BC4EA5BCBDDD}"/>
              </a:ext>
            </a:extLst>
          </p:cNvPr>
          <p:cNvSpPr/>
          <p:nvPr/>
        </p:nvSpPr>
        <p:spPr>
          <a:xfrm>
            <a:off x="575939" y="2957583"/>
            <a:ext cx="89917" cy="899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70F8593-6EEB-4F1C-871C-57986BBF7330}"/>
              </a:ext>
            </a:extLst>
          </p:cNvPr>
          <p:cNvSpPr/>
          <p:nvPr/>
        </p:nvSpPr>
        <p:spPr>
          <a:xfrm>
            <a:off x="676422" y="2957583"/>
            <a:ext cx="89917" cy="899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C9FF07B-682E-4C1C-ACBA-7F016DE9B89F}"/>
              </a:ext>
            </a:extLst>
          </p:cNvPr>
          <p:cNvSpPr/>
          <p:nvPr/>
        </p:nvSpPr>
        <p:spPr>
          <a:xfrm>
            <a:off x="776905" y="2957583"/>
            <a:ext cx="89917" cy="899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8DDF8D0-9864-4A4F-BF8D-99CD910FC3C4}"/>
              </a:ext>
            </a:extLst>
          </p:cNvPr>
          <p:cNvSpPr/>
          <p:nvPr/>
        </p:nvSpPr>
        <p:spPr>
          <a:xfrm>
            <a:off x="475456" y="3065024"/>
            <a:ext cx="89917" cy="899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2BDFB54-4B50-47B2-AA85-F8A3425AF7C2}"/>
              </a:ext>
            </a:extLst>
          </p:cNvPr>
          <p:cNvSpPr/>
          <p:nvPr/>
        </p:nvSpPr>
        <p:spPr>
          <a:xfrm>
            <a:off x="575939" y="3065024"/>
            <a:ext cx="89917" cy="899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D5A1EC5F-4C00-4E12-B08A-105825E37E3F}"/>
              </a:ext>
            </a:extLst>
          </p:cNvPr>
          <p:cNvSpPr/>
          <p:nvPr/>
        </p:nvSpPr>
        <p:spPr>
          <a:xfrm>
            <a:off x="676422" y="3065024"/>
            <a:ext cx="89917" cy="899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2BA02D7-DE10-418D-B413-D131DB1EEBA1}"/>
              </a:ext>
            </a:extLst>
          </p:cNvPr>
          <p:cNvSpPr/>
          <p:nvPr/>
        </p:nvSpPr>
        <p:spPr>
          <a:xfrm>
            <a:off x="776905" y="3065024"/>
            <a:ext cx="89917" cy="899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6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Multiple Cells -&gt; Supercell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60" name="Text Box 4">
            <a:extLst>
              <a:ext uri="{FF2B5EF4-FFF2-40B4-BE49-F238E27FC236}">
                <a16:creationId xmlns:a16="http://schemas.microsoft.com/office/drawing/2014/main" id="{F070E798-E24C-44EE-8052-4996F357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899" y="1113358"/>
            <a:ext cx="352982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cols</a:t>
            </a:r>
          </a:p>
        </p:txBody>
      </p:sp>
      <p:sp>
        <p:nvSpPr>
          <p:cNvPr id="61" name="Text Box 5">
            <a:extLst>
              <a:ext uri="{FF2B5EF4-FFF2-40B4-BE49-F238E27FC236}">
                <a16:creationId xmlns:a16="http://schemas.microsoft.com/office/drawing/2014/main" id="{01AA6AE2-0057-43D8-9EDA-3814EB268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090" y="1835026"/>
            <a:ext cx="38183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rows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DBEA0AC6-4339-4384-AAA6-D733743F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88" y="1413598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AD7174BA-0628-45D0-9C07-02059B3A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087" y="1413598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AEA31D74-5C61-4C3E-8D92-30E585FAB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286" y="1413598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88B6FB0F-1802-486D-9594-E56FECB8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484" y="1413598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9BE12C1B-AA1B-4733-B89B-CEDC7854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88" y="1682397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0EB24FD4-48BF-4102-9255-974F8AF8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087" y="1682397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F5FECE16-152C-4998-9CC7-90D563B0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286" y="1682397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FF46BB12-9F26-461F-9F2A-B2A8E646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484" y="1682397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0" name="Rectangle 14">
            <a:extLst>
              <a:ext uri="{FF2B5EF4-FFF2-40B4-BE49-F238E27FC236}">
                <a16:creationId xmlns:a16="http://schemas.microsoft.com/office/drawing/2014/main" id="{95E1C34B-B1E8-4F67-AAEA-B3093A7C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88" y="1951196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71" name="Rectangle 15">
            <a:extLst>
              <a:ext uri="{FF2B5EF4-FFF2-40B4-BE49-F238E27FC236}">
                <a16:creationId xmlns:a16="http://schemas.microsoft.com/office/drawing/2014/main" id="{DC6BBC65-1C34-44D6-B97D-5DECE981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087" y="1951196"/>
            <a:ext cx="307199" cy="268799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72" name="Rectangle 16">
            <a:extLst>
              <a:ext uri="{FF2B5EF4-FFF2-40B4-BE49-F238E27FC236}">
                <a16:creationId xmlns:a16="http://schemas.microsoft.com/office/drawing/2014/main" id="{C1BCCF8E-0372-4D11-99CD-BBF64014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286" y="1951196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3" name="Rectangle 17">
            <a:extLst>
              <a:ext uri="{FF2B5EF4-FFF2-40B4-BE49-F238E27FC236}">
                <a16:creationId xmlns:a16="http://schemas.microsoft.com/office/drawing/2014/main" id="{EB45240D-BFFD-48AD-9FB6-86B7694C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484" y="1951196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4" name="Rectangle 18">
            <a:extLst>
              <a:ext uri="{FF2B5EF4-FFF2-40B4-BE49-F238E27FC236}">
                <a16:creationId xmlns:a16="http://schemas.microsoft.com/office/drawing/2014/main" id="{7EBF78DC-6DD7-458C-AE21-9705435D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88" y="2219995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75" name="Rectangle 19">
            <a:extLst>
              <a:ext uri="{FF2B5EF4-FFF2-40B4-BE49-F238E27FC236}">
                <a16:creationId xmlns:a16="http://schemas.microsoft.com/office/drawing/2014/main" id="{F0B4971D-50E7-442F-951A-1583A015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087" y="2219995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6" name="Rectangle 20">
            <a:extLst>
              <a:ext uri="{FF2B5EF4-FFF2-40B4-BE49-F238E27FC236}">
                <a16:creationId xmlns:a16="http://schemas.microsoft.com/office/drawing/2014/main" id="{A39F328E-4FE0-410B-B207-2D00D899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286" y="2219995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7" name="Rectangle 21">
            <a:extLst>
              <a:ext uri="{FF2B5EF4-FFF2-40B4-BE49-F238E27FC236}">
                <a16:creationId xmlns:a16="http://schemas.microsoft.com/office/drawing/2014/main" id="{5944C494-E045-4FF4-B302-D69AEAB0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484" y="2219995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DB0381AC-2269-48B0-9DA2-181052B8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688" y="121994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0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785E9B26-80E8-4412-8659-526EB7F24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887" y="122794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1</a:t>
            </a: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F005219F-E2B7-4046-B6F4-E4006094E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085" y="122794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2</a:t>
            </a:r>
          </a:p>
        </p:txBody>
      </p:sp>
      <p:sp>
        <p:nvSpPr>
          <p:cNvPr id="81" name="Text Box 25">
            <a:extLst>
              <a:ext uri="{FF2B5EF4-FFF2-40B4-BE49-F238E27FC236}">
                <a16:creationId xmlns:a16="http://schemas.microsoft.com/office/drawing/2014/main" id="{0A28FB2C-D350-47E9-9147-B8A31AFF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6285" y="122794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3</a:t>
            </a: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id="{45891D36-B73D-4F62-80A3-79DBA70D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50" y="1451027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83" name="Text Box 27">
            <a:extLst>
              <a:ext uri="{FF2B5EF4-FFF2-40B4-BE49-F238E27FC236}">
                <a16:creationId xmlns:a16="http://schemas.microsoft.com/office/drawing/2014/main" id="{C2B4D895-39A3-4ACF-95F8-862B926FB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50" y="171982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1</a:t>
            </a:r>
          </a:p>
        </p:txBody>
      </p:sp>
      <p:sp>
        <p:nvSpPr>
          <p:cNvPr id="84" name="Text Box 28">
            <a:extLst>
              <a:ext uri="{FF2B5EF4-FFF2-40B4-BE49-F238E27FC236}">
                <a16:creationId xmlns:a16="http://schemas.microsoft.com/office/drawing/2014/main" id="{BAB5F78B-FD13-4165-BAFF-6FBE57EFF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50" y="1988625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2</a:t>
            </a:r>
          </a:p>
        </p:txBody>
      </p:sp>
      <p:sp>
        <p:nvSpPr>
          <p:cNvPr id="85" name="Text Box 29">
            <a:extLst>
              <a:ext uri="{FF2B5EF4-FFF2-40B4-BE49-F238E27FC236}">
                <a16:creationId xmlns:a16="http://schemas.microsoft.com/office/drawing/2014/main" id="{610B2E75-3C59-43C6-9A8A-CA32D00D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50" y="2257424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3</a:t>
            </a:r>
          </a:p>
        </p:txBody>
      </p:sp>
      <p:sp>
        <p:nvSpPr>
          <p:cNvPr id="86" name="Rectangle 30">
            <a:extLst>
              <a:ext uri="{FF2B5EF4-FFF2-40B4-BE49-F238E27FC236}">
                <a16:creationId xmlns:a16="http://schemas.microsoft.com/office/drawing/2014/main" id="{4F4D851E-5AE5-4505-ADD6-09D37F212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288" y="1413598"/>
            <a:ext cx="1228795" cy="107519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7" name="Rectangle 31">
            <a:extLst>
              <a:ext uri="{FF2B5EF4-FFF2-40B4-BE49-F238E27FC236}">
                <a16:creationId xmlns:a16="http://schemas.microsoft.com/office/drawing/2014/main" id="{7E03DB51-CBDB-448F-A0BD-00D4CB2B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288" y="2642394"/>
            <a:ext cx="307199" cy="268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88" name="Rectangle 32">
            <a:extLst>
              <a:ext uri="{FF2B5EF4-FFF2-40B4-BE49-F238E27FC236}">
                <a16:creationId xmlns:a16="http://schemas.microsoft.com/office/drawing/2014/main" id="{4C820EE3-6089-4F78-991E-5B0ED483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487" y="2642394"/>
            <a:ext cx="307199" cy="268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89" name="Rectangle 33">
            <a:extLst>
              <a:ext uri="{FF2B5EF4-FFF2-40B4-BE49-F238E27FC236}">
                <a16:creationId xmlns:a16="http://schemas.microsoft.com/office/drawing/2014/main" id="{0069FB9F-23C5-4525-BE5F-94B63B07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686" y="2642394"/>
            <a:ext cx="307199" cy="268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0" name="Rectangle 34">
            <a:extLst>
              <a:ext uri="{FF2B5EF4-FFF2-40B4-BE49-F238E27FC236}">
                <a16:creationId xmlns:a16="http://schemas.microsoft.com/office/drawing/2014/main" id="{54EC245C-3620-4A82-A500-7ABBE98B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884" y="2642394"/>
            <a:ext cx="307199" cy="268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DFA96BF8-9D85-48D1-9026-3A078C2D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288" y="2642394"/>
            <a:ext cx="1228795" cy="26879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2" name="Text Box 36">
            <a:extLst>
              <a:ext uri="{FF2B5EF4-FFF2-40B4-BE49-F238E27FC236}">
                <a16:creationId xmlns:a16="http://schemas.microsoft.com/office/drawing/2014/main" id="{53BE4B83-AABF-4B03-9E3D-CF1E263A4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254" y="2918222"/>
            <a:ext cx="930063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Internal row buffer</a:t>
            </a:r>
          </a:p>
        </p:txBody>
      </p:sp>
      <p:sp>
        <p:nvSpPr>
          <p:cNvPr id="93" name="Rectangle 37">
            <a:extLst>
              <a:ext uri="{FF2B5EF4-FFF2-40B4-BE49-F238E27FC236}">
                <a16:creationId xmlns:a16="http://schemas.microsoft.com/office/drawing/2014/main" id="{7362DDA2-01BD-484C-8ACF-E904AFF6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489" y="1114399"/>
            <a:ext cx="1766393" cy="203519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4" name="Text Box 38">
            <a:extLst>
              <a:ext uri="{FF2B5EF4-FFF2-40B4-BE49-F238E27FC236}">
                <a16:creationId xmlns:a16="http://schemas.microsoft.com/office/drawing/2014/main" id="{F713B55A-3BF8-4925-AF40-A9798BC4C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90" y="929429"/>
            <a:ext cx="893193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16 x 8 DRAM chip</a:t>
            </a:r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id="{E2719D99-218A-4A7D-83BB-C16279BF3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491" y="1635997"/>
            <a:ext cx="575998" cy="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820ECD5A-DE91-480F-8AE7-94B97D198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891" y="1643027"/>
            <a:ext cx="43473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>
                <a:latin typeface="Courier New" charset="0"/>
              </a:rPr>
              <a:t>addr</a:t>
            </a:r>
          </a:p>
        </p:txBody>
      </p:sp>
      <p:sp>
        <p:nvSpPr>
          <p:cNvPr id="97" name="Line 41">
            <a:extLst>
              <a:ext uri="{FF2B5EF4-FFF2-40B4-BE49-F238E27FC236}">
                <a16:creationId xmlns:a16="http://schemas.microsoft.com/office/drawing/2014/main" id="{D9584AAA-3D3D-4027-8BAD-9FC46AB61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491" y="2527194"/>
            <a:ext cx="575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3D3C004E-E989-43FE-84CC-BD6B329C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91" y="2526224"/>
            <a:ext cx="43473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>
                <a:latin typeface="Courier New" charset="0"/>
              </a:rPr>
              <a:t>data</a:t>
            </a:r>
          </a:p>
        </p:txBody>
      </p:sp>
      <p:sp>
        <p:nvSpPr>
          <p:cNvPr id="99" name="Text Box 43">
            <a:extLst>
              <a:ext uri="{FF2B5EF4-FFF2-40B4-BE49-F238E27FC236}">
                <a16:creationId xmlns:a16="http://schemas.microsoft.com/office/drawing/2014/main" id="{273B0064-DF04-41C4-B290-9E273A05A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602" y="1985020"/>
            <a:ext cx="554960" cy="34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 err="1"/>
              <a:t>supercell</a:t>
            </a:r>
            <a:endParaRPr lang="en-US" sz="806" dirty="0"/>
          </a:p>
          <a:p>
            <a:pPr algn="ctr">
              <a:lnSpc>
                <a:spcPct val="100000"/>
              </a:lnSpc>
            </a:pPr>
            <a:r>
              <a:rPr lang="en-US" sz="806" dirty="0"/>
              <a:t>(2,1)</a:t>
            </a:r>
          </a:p>
        </p:txBody>
      </p:sp>
      <p:sp>
        <p:nvSpPr>
          <p:cNvPr id="100" name="Line 44">
            <a:extLst>
              <a:ext uri="{FF2B5EF4-FFF2-40B4-BE49-F238E27FC236}">
                <a16:creationId xmlns:a16="http://schemas.microsoft.com/office/drawing/2014/main" id="{8B9A9FC8-35ED-4EB1-A46A-76E0F4DC90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3086" y="2104796"/>
            <a:ext cx="998396" cy="7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01" name="Text Box 45">
            <a:extLst>
              <a:ext uri="{FF2B5EF4-FFF2-40B4-BE49-F238E27FC236}">
                <a16:creationId xmlns:a16="http://schemas.microsoft.com/office/drawing/2014/main" id="{08B25660-C163-4402-96F6-4D75CDD42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091" y="1397290"/>
            <a:ext cx="41069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dirty="0"/>
              <a:t>2 bits</a:t>
            </a:r>
          </a:p>
          <a:p>
            <a:pPr>
              <a:lnSpc>
                <a:spcPct val="100000"/>
              </a:lnSpc>
            </a:pPr>
            <a:r>
              <a:rPr lang="en-US" sz="800" dirty="0"/>
              <a:t>/</a:t>
            </a:r>
          </a:p>
        </p:txBody>
      </p:sp>
      <p:sp>
        <p:nvSpPr>
          <p:cNvPr id="102" name="Text Box 46">
            <a:extLst>
              <a:ext uri="{FF2B5EF4-FFF2-40B4-BE49-F238E27FC236}">
                <a16:creationId xmlns:a16="http://schemas.microsoft.com/office/drawing/2014/main" id="{51BEE8E2-C757-4837-A677-E768EC369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291" y="2291924"/>
            <a:ext cx="41069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dirty="0"/>
              <a:t>8 bits</a:t>
            </a:r>
          </a:p>
          <a:p>
            <a:pPr>
              <a:lnSpc>
                <a:spcPct val="100000"/>
              </a:lnSpc>
            </a:pPr>
            <a:r>
              <a:rPr lang="en-US" sz="800" dirty="0"/>
              <a:t>/</a:t>
            </a:r>
          </a:p>
        </p:txBody>
      </p:sp>
      <p:sp>
        <p:nvSpPr>
          <p:cNvPr id="103" name="Rectangle 47">
            <a:extLst>
              <a:ext uri="{FF2B5EF4-FFF2-40B4-BE49-F238E27FC236}">
                <a16:creationId xmlns:a16="http://schemas.microsoft.com/office/drawing/2014/main" id="{C4DC6A39-613E-448E-B9BC-E9E89AC4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94" y="1298398"/>
            <a:ext cx="575998" cy="16127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controller</a:t>
            </a:r>
          </a:p>
        </p:txBody>
      </p:sp>
      <p:sp>
        <p:nvSpPr>
          <p:cNvPr id="104" name="AutoShape 48">
            <a:extLst>
              <a:ext uri="{FF2B5EF4-FFF2-40B4-BE49-F238E27FC236}">
                <a16:creationId xmlns:a16="http://schemas.microsoft.com/office/drawing/2014/main" id="{ACFE8352-2F90-4968-8014-E58859818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6" y="1912796"/>
            <a:ext cx="652798" cy="230399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05" name="Text Box 49">
            <a:extLst>
              <a:ext uri="{FF2B5EF4-FFF2-40B4-BE49-F238E27FC236}">
                <a16:creationId xmlns:a16="http://schemas.microsoft.com/office/drawing/2014/main" id="{0CED741A-7D8B-4243-91F6-A05845B9F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54" y="2197453"/>
            <a:ext cx="737702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(to/from CPU)</a:t>
            </a:r>
          </a:p>
        </p:txBody>
      </p:sp>
    </p:spTree>
    <p:extLst>
      <p:ext uri="{BB962C8B-B14F-4D97-AF65-F5344CB8AC3E}">
        <p14:creationId xmlns:p14="http://schemas.microsoft.com/office/powerpoint/2010/main" val="78067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79" name="Rectangle 53">
            <a:extLst>
              <a:ext uri="{FF2B5EF4-FFF2-40B4-BE49-F238E27FC236}">
                <a16:creationId xmlns:a16="http://schemas.microsoft.com/office/drawing/2014/main" id="{6078B7BA-DA80-4331-8BBE-46F2C02FEC90}"/>
              </a:ext>
            </a:extLst>
          </p:cNvPr>
          <p:cNvSpPr txBox="1">
            <a:spLocks noChangeArrowheads="1"/>
          </p:cNvSpPr>
          <p:nvPr/>
        </p:nvSpPr>
        <p:spPr>
          <a:xfrm>
            <a:off x="627856" y="542996"/>
            <a:ext cx="3811185" cy="49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08" b="1" dirty="0">
                <a:solidFill>
                  <a:schemeClr val="tx1"/>
                </a:solidFill>
              </a:rPr>
              <a:t>Step 1(a): Row Access Strobe </a:t>
            </a:r>
            <a:r>
              <a:rPr lang="en-US" sz="1008" b="1" dirty="0">
                <a:solidFill>
                  <a:srgbClr val="990000"/>
                </a:solidFill>
              </a:rPr>
              <a:t>(RAS) </a:t>
            </a:r>
            <a:r>
              <a:rPr lang="en-US" sz="1008" b="1" dirty="0">
                <a:solidFill>
                  <a:schemeClr val="tx1"/>
                </a:solidFill>
              </a:rPr>
              <a:t>selects row 2.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08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1(b): Row 2 copied from DRAM array to row buffer.</a:t>
            </a:r>
          </a:p>
          <a:p>
            <a:endParaRPr lang="en-US" sz="1008" b="1" dirty="0">
              <a:solidFill>
                <a:schemeClr val="tx1"/>
              </a:solidFill>
            </a:endParaRPr>
          </a:p>
        </p:txBody>
      </p:sp>
      <p:sp>
        <p:nvSpPr>
          <p:cNvPr id="133" name="Rectangle 62">
            <a:extLst>
              <a:ext uri="{FF2B5EF4-FFF2-40B4-BE49-F238E27FC236}">
                <a16:creationId xmlns:a16="http://schemas.microsoft.com/office/drawing/2014/main" id="{DAA9EBB5-ED63-4AAC-961C-8E2D2A7B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256" y="2763158"/>
            <a:ext cx="1228796" cy="268799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48AF3B56-0962-4800-BB01-4F09EBFA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254" y="1240593"/>
            <a:ext cx="3674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Cols</a:t>
            </a:r>
          </a:p>
        </p:txBody>
      </p:sp>
      <p:sp>
        <p:nvSpPr>
          <p:cNvPr id="135" name="Text Box 6">
            <a:extLst>
              <a:ext uri="{FF2B5EF4-FFF2-40B4-BE49-F238E27FC236}">
                <a16:creationId xmlns:a16="http://schemas.microsoft.com/office/drawing/2014/main" id="{4ACCE8AF-EDCD-4B00-AF8B-14D5F811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12" y="1947790"/>
            <a:ext cx="40908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Rows</a:t>
            </a:r>
          </a:p>
        </p:txBody>
      </p:sp>
      <p:sp>
        <p:nvSpPr>
          <p:cNvPr id="136" name="Rectangle 7">
            <a:extLst>
              <a:ext uri="{FF2B5EF4-FFF2-40B4-BE49-F238E27FC236}">
                <a16:creationId xmlns:a16="http://schemas.microsoft.com/office/drawing/2014/main" id="{EA605E2E-8627-493D-B548-5FA5125D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456" y="1526362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959DAB0A-86F5-479C-824F-F8C2D78A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655" y="1526362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38" name="Rectangle 9">
            <a:extLst>
              <a:ext uri="{FF2B5EF4-FFF2-40B4-BE49-F238E27FC236}">
                <a16:creationId xmlns:a16="http://schemas.microsoft.com/office/drawing/2014/main" id="{D5F69B30-1C65-4307-841F-6399BBD79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853" y="1526362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39" name="Rectangle 10">
            <a:extLst>
              <a:ext uri="{FF2B5EF4-FFF2-40B4-BE49-F238E27FC236}">
                <a16:creationId xmlns:a16="http://schemas.microsoft.com/office/drawing/2014/main" id="{1D373513-F339-4718-9D14-0D8B243D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052" y="1526362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0" name="Rectangle 11">
            <a:extLst>
              <a:ext uri="{FF2B5EF4-FFF2-40B4-BE49-F238E27FC236}">
                <a16:creationId xmlns:a16="http://schemas.microsoft.com/office/drawing/2014/main" id="{20472444-1AD5-4688-90EF-9C68985A3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456" y="1795161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41" name="Rectangle 12">
            <a:extLst>
              <a:ext uri="{FF2B5EF4-FFF2-40B4-BE49-F238E27FC236}">
                <a16:creationId xmlns:a16="http://schemas.microsoft.com/office/drawing/2014/main" id="{B590CE1E-C3A1-45F6-8EA4-580F39B9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655" y="1795161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2" name="Rectangle 13">
            <a:extLst>
              <a:ext uri="{FF2B5EF4-FFF2-40B4-BE49-F238E27FC236}">
                <a16:creationId xmlns:a16="http://schemas.microsoft.com/office/drawing/2014/main" id="{A66ED4C9-6E4A-4810-AD6C-C9F6131D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853" y="1795161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3" name="Rectangle 14">
            <a:extLst>
              <a:ext uri="{FF2B5EF4-FFF2-40B4-BE49-F238E27FC236}">
                <a16:creationId xmlns:a16="http://schemas.microsoft.com/office/drawing/2014/main" id="{48F2EA44-4ACD-4CBF-AB9D-DBD2AE57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052" y="1795161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4" name="Text Box 4">
            <a:extLst>
              <a:ext uri="{FF2B5EF4-FFF2-40B4-BE49-F238E27FC236}">
                <a16:creationId xmlns:a16="http://schemas.microsoft.com/office/drawing/2014/main" id="{B46E37B4-3D7C-4C42-9BB5-41E8F08CD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59" y="1410192"/>
            <a:ext cx="62228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>
                <a:solidFill>
                  <a:srgbClr val="FF0000"/>
                </a:solidFill>
                <a:latin typeface="Courier New" charset="0"/>
              </a:rPr>
              <a:t>RAS = 2</a:t>
            </a:r>
          </a:p>
        </p:txBody>
      </p:sp>
      <p:sp>
        <p:nvSpPr>
          <p:cNvPr id="145" name="Rectangle 15">
            <a:extLst>
              <a:ext uri="{FF2B5EF4-FFF2-40B4-BE49-F238E27FC236}">
                <a16:creationId xmlns:a16="http://schemas.microsoft.com/office/drawing/2014/main" id="{65A4EFAC-A4F5-4774-BE8D-CEBB52F3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456" y="2063960"/>
            <a:ext cx="307199" cy="26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EF423AC8-7B06-479C-9753-F0FA1F02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655" y="2063960"/>
            <a:ext cx="307199" cy="26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47" name="Rectangle 17">
            <a:extLst>
              <a:ext uri="{FF2B5EF4-FFF2-40B4-BE49-F238E27FC236}">
                <a16:creationId xmlns:a16="http://schemas.microsoft.com/office/drawing/2014/main" id="{8F21DDF9-5CA8-46B3-A60E-0D32ECAA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853" y="2063960"/>
            <a:ext cx="307199" cy="26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8" name="Rectangle 18">
            <a:extLst>
              <a:ext uri="{FF2B5EF4-FFF2-40B4-BE49-F238E27FC236}">
                <a16:creationId xmlns:a16="http://schemas.microsoft.com/office/drawing/2014/main" id="{5B884429-7783-4340-B6F9-5336D555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052" y="2063960"/>
            <a:ext cx="307199" cy="26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9" name="Text Box 23">
            <a:extLst>
              <a:ext uri="{FF2B5EF4-FFF2-40B4-BE49-F238E27FC236}">
                <a16:creationId xmlns:a16="http://schemas.microsoft.com/office/drawing/2014/main" id="{9FD7ECBB-1984-4E94-8725-1F29BD8B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255" y="1341393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150" name="Text Box 24">
            <a:extLst>
              <a:ext uri="{FF2B5EF4-FFF2-40B4-BE49-F238E27FC236}">
                <a16:creationId xmlns:a16="http://schemas.microsoft.com/office/drawing/2014/main" id="{40983F58-1CAD-450C-A3C7-38D9D91DE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454" y="1349393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1</a:t>
            </a:r>
          </a:p>
        </p:txBody>
      </p:sp>
      <p:sp>
        <p:nvSpPr>
          <p:cNvPr id="151" name="Text Box 25">
            <a:extLst>
              <a:ext uri="{FF2B5EF4-FFF2-40B4-BE49-F238E27FC236}">
                <a16:creationId xmlns:a16="http://schemas.microsoft.com/office/drawing/2014/main" id="{AA4A7A5B-DDCB-423D-B29C-8CC016D7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653" y="1349393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2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1D54641F-DC91-41B3-8701-A2112CB0F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852" y="1349393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3</a:t>
            </a:r>
          </a:p>
        </p:txBody>
      </p:sp>
      <p:sp>
        <p:nvSpPr>
          <p:cNvPr id="153" name="Text Box 27">
            <a:extLst>
              <a:ext uri="{FF2B5EF4-FFF2-40B4-BE49-F238E27FC236}">
                <a16:creationId xmlns:a16="http://schemas.microsoft.com/office/drawing/2014/main" id="{9E0F4033-088E-4FE4-B818-C35A9D58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1563792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0</a:t>
            </a:r>
          </a:p>
        </p:txBody>
      </p:sp>
      <p:sp>
        <p:nvSpPr>
          <p:cNvPr id="154" name="Text Box 28">
            <a:extLst>
              <a:ext uri="{FF2B5EF4-FFF2-40B4-BE49-F238E27FC236}">
                <a16:creationId xmlns:a16="http://schemas.microsoft.com/office/drawing/2014/main" id="{95231944-5FCC-42B7-96DA-34D3BB39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1832591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1</a:t>
            </a:r>
          </a:p>
        </p:txBody>
      </p:sp>
      <p:sp>
        <p:nvSpPr>
          <p:cNvPr id="155" name="Text Box 29">
            <a:extLst>
              <a:ext uri="{FF2B5EF4-FFF2-40B4-BE49-F238E27FC236}">
                <a16:creationId xmlns:a16="http://schemas.microsoft.com/office/drawing/2014/main" id="{11E4EFB7-115F-47D4-8DBB-B01D6069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2101390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2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30F5BC35-E8CC-487A-9911-605765F1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822" y="3030986"/>
            <a:ext cx="930063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Internal row buffer</a:t>
            </a:r>
          </a:p>
        </p:txBody>
      </p:sp>
      <p:sp>
        <p:nvSpPr>
          <p:cNvPr id="157" name="Rectangle 38">
            <a:extLst>
              <a:ext uri="{FF2B5EF4-FFF2-40B4-BE49-F238E27FC236}">
                <a16:creationId xmlns:a16="http://schemas.microsoft.com/office/drawing/2014/main" id="{98CB7AA6-3488-4975-B4A4-2CF65970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058" y="1227163"/>
            <a:ext cx="1847993" cy="203519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8" name="Text Box 39">
            <a:extLst>
              <a:ext uri="{FF2B5EF4-FFF2-40B4-BE49-F238E27FC236}">
                <a16:creationId xmlns:a16="http://schemas.microsoft.com/office/drawing/2014/main" id="{6923E2D7-0B9D-48B7-B5C9-C6A30F9DA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058" y="1042194"/>
            <a:ext cx="893193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16 x 8 DRAM chip</a:t>
            </a:r>
          </a:p>
        </p:txBody>
      </p:sp>
      <p:sp>
        <p:nvSpPr>
          <p:cNvPr id="159" name="Rectangle 19">
            <a:extLst>
              <a:ext uri="{FF2B5EF4-FFF2-40B4-BE49-F238E27FC236}">
                <a16:creationId xmlns:a16="http://schemas.microsoft.com/office/drawing/2014/main" id="{930304A5-56FC-4991-8D0A-C69FD213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456" y="2332759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60" name="Rectangle 20">
            <a:extLst>
              <a:ext uri="{FF2B5EF4-FFF2-40B4-BE49-F238E27FC236}">
                <a16:creationId xmlns:a16="http://schemas.microsoft.com/office/drawing/2014/main" id="{98C568FB-50E3-457B-9A80-DF18C2868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655" y="2332759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1" name="Rectangle 21">
            <a:extLst>
              <a:ext uri="{FF2B5EF4-FFF2-40B4-BE49-F238E27FC236}">
                <a16:creationId xmlns:a16="http://schemas.microsoft.com/office/drawing/2014/main" id="{92600865-7F37-4218-962B-887785AA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853" y="2332759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2" name="Rectangle 22">
            <a:extLst>
              <a:ext uri="{FF2B5EF4-FFF2-40B4-BE49-F238E27FC236}">
                <a16:creationId xmlns:a16="http://schemas.microsoft.com/office/drawing/2014/main" id="{C871A04F-D70B-47EA-8465-B1B9E0F7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052" y="2332759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3" name="Text Box 30">
            <a:extLst>
              <a:ext uri="{FF2B5EF4-FFF2-40B4-BE49-F238E27FC236}">
                <a16:creationId xmlns:a16="http://schemas.microsoft.com/office/drawing/2014/main" id="{58238880-D54E-43C4-AC5E-1FEF3A4ED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2370189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3</a:t>
            </a:r>
          </a:p>
        </p:txBody>
      </p:sp>
      <p:sp>
        <p:nvSpPr>
          <p:cNvPr id="164" name="Rectangle 32">
            <a:extLst>
              <a:ext uri="{FF2B5EF4-FFF2-40B4-BE49-F238E27FC236}">
                <a16:creationId xmlns:a16="http://schemas.microsoft.com/office/drawing/2014/main" id="{07162A44-F7D5-41DE-BD13-3DD09050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856" y="2755158"/>
            <a:ext cx="307199" cy="26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65" name="Rectangle 33">
            <a:extLst>
              <a:ext uri="{FF2B5EF4-FFF2-40B4-BE49-F238E27FC236}">
                <a16:creationId xmlns:a16="http://schemas.microsoft.com/office/drawing/2014/main" id="{152033CA-683E-42A2-95D8-F8797EC90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055" y="2755158"/>
            <a:ext cx="307199" cy="26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66" name="Rectangle 34">
            <a:extLst>
              <a:ext uri="{FF2B5EF4-FFF2-40B4-BE49-F238E27FC236}">
                <a16:creationId xmlns:a16="http://schemas.microsoft.com/office/drawing/2014/main" id="{C5C672DA-2968-4240-98A1-9BC41CEC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253" y="2755158"/>
            <a:ext cx="307199" cy="26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7" name="Rectangle 35">
            <a:extLst>
              <a:ext uri="{FF2B5EF4-FFF2-40B4-BE49-F238E27FC236}">
                <a16:creationId xmlns:a16="http://schemas.microsoft.com/office/drawing/2014/main" id="{D1C61FDF-0745-48D8-9BC1-E0F1B99F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452" y="2755158"/>
            <a:ext cx="307199" cy="26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8" name="Line 45">
            <a:extLst>
              <a:ext uri="{FF2B5EF4-FFF2-40B4-BE49-F238E27FC236}">
                <a16:creationId xmlns:a16="http://schemas.microsoft.com/office/drawing/2014/main" id="{7332EA90-F9E1-4B51-8D9F-8B5D17838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7859" y="1710362"/>
            <a:ext cx="575998" cy="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9" name="Text Box 46">
            <a:extLst>
              <a:ext uri="{FF2B5EF4-FFF2-40B4-BE49-F238E27FC236}">
                <a16:creationId xmlns:a16="http://schemas.microsoft.com/office/drawing/2014/main" id="{D5291E44-C253-44CB-B207-18733F93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259" y="1717391"/>
            <a:ext cx="43473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>
                <a:latin typeface="Courier New" charset="0"/>
              </a:rPr>
              <a:t>addr</a:t>
            </a:r>
          </a:p>
        </p:txBody>
      </p:sp>
      <p:sp>
        <p:nvSpPr>
          <p:cNvPr id="170" name="Line 47">
            <a:extLst>
              <a:ext uri="{FF2B5EF4-FFF2-40B4-BE49-F238E27FC236}">
                <a16:creationId xmlns:a16="http://schemas.microsoft.com/office/drawing/2014/main" id="{11ED6543-1348-4F15-ACE4-171825D40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859" y="2601558"/>
            <a:ext cx="575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1" name="Text Box 48">
            <a:extLst>
              <a:ext uri="{FF2B5EF4-FFF2-40B4-BE49-F238E27FC236}">
                <a16:creationId xmlns:a16="http://schemas.microsoft.com/office/drawing/2014/main" id="{CCA811D8-394A-4582-8DB9-30FE3E25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259" y="2600588"/>
            <a:ext cx="43473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>
                <a:latin typeface="Courier New" charset="0"/>
              </a:rPr>
              <a:t>data</a:t>
            </a:r>
          </a:p>
        </p:txBody>
      </p:sp>
      <p:sp>
        <p:nvSpPr>
          <p:cNvPr id="172" name="Text Box 49">
            <a:extLst>
              <a:ext uri="{FF2B5EF4-FFF2-40B4-BE49-F238E27FC236}">
                <a16:creationId xmlns:a16="http://schemas.microsoft.com/office/drawing/2014/main" id="{3E6E7FD4-A94C-40FD-AE32-2D345AED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256" y="1525494"/>
            <a:ext cx="356188" cy="278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5" dirty="0"/>
              <a:t>2 </a:t>
            </a:r>
            <a:r>
              <a:rPr lang="en-US" altLang="zh-CN" sz="605" dirty="0"/>
              <a:t>bits</a:t>
            </a:r>
            <a:endParaRPr lang="en-US" sz="605" dirty="0"/>
          </a:p>
          <a:p>
            <a:pPr>
              <a:lnSpc>
                <a:spcPct val="100000"/>
              </a:lnSpc>
            </a:pPr>
            <a:r>
              <a:rPr lang="en-US" sz="605" dirty="0"/>
              <a:t>/</a:t>
            </a:r>
          </a:p>
        </p:txBody>
      </p:sp>
      <p:sp>
        <p:nvSpPr>
          <p:cNvPr id="173" name="Text Box 50">
            <a:extLst>
              <a:ext uri="{FF2B5EF4-FFF2-40B4-BE49-F238E27FC236}">
                <a16:creationId xmlns:a16="http://schemas.microsoft.com/office/drawing/2014/main" id="{09700478-6CE2-4AAB-BF0F-49FF4B805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256" y="2423890"/>
            <a:ext cx="356188" cy="278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5" dirty="0"/>
              <a:t>8 </a:t>
            </a:r>
            <a:r>
              <a:rPr lang="en-US" altLang="zh-CN" sz="605" dirty="0"/>
              <a:t>bits</a:t>
            </a:r>
            <a:endParaRPr lang="en-US" sz="605" dirty="0"/>
          </a:p>
          <a:p>
            <a:pPr>
              <a:lnSpc>
                <a:spcPct val="100000"/>
              </a:lnSpc>
            </a:pPr>
            <a:r>
              <a:rPr lang="en-US" sz="605" dirty="0"/>
              <a:t>/</a:t>
            </a:r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867D9BE7-B230-4CB5-A09E-C4AEE003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61" y="1372763"/>
            <a:ext cx="575998" cy="16127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806" dirty="0"/>
              <a:t>controller</a:t>
            </a:r>
          </a:p>
        </p:txBody>
      </p:sp>
      <p:grpSp>
        <p:nvGrpSpPr>
          <p:cNvPr id="175" name="Group 65">
            <a:extLst>
              <a:ext uri="{FF2B5EF4-FFF2-40B4-BE49-F238E27FC236}">
                <a16:creationId xmlns:a16="http://schemas.microsoft.com/office/drawing/2014/main" id="{9FEB46B0-7A3C-4248-9D00-F677835A08A2}"/>
              </a:ext>
            </a:extLst>
          </p:cNvPr>
          <p:cNvGrpSpPr>
            <a:grpSpLocks/>
          </p:cNvGrpSpPr>
          <p:nvPr/>
        </p:nvGrpSpPr>
        <p:grpSpPr bwMode="auto">
          <a:xfrm>
            <a:off x="2371456" y="2062360"/>
            <a:ext cx="1228796" cy="268799"/>
            <a:chOff x="3018" y="2582"/>
            <a:chExt cx="1536" cy="336"/>
          </a:xfrm>
        </p:grpSpPr>
        <p:sp>
          <p:nvSpPr>
            <p:cNvPr id="176" name="Rectangle 66">
              <a:extLst>
                <a:ext uri="{FF2B5EF4-FFF2-40B4-BE49-F238E27FC236}">
                  <a16:creationId xmlns:a16="http://schemas.microsoft.com/office/drawing/2014/main" id="{02A7BDD2-0CDF-4225-99FB-7FDA63E4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806"/>
            </a:p>
          </p:txBody>
        </p:sp>
        <p:sp>
          <p:nvSpPr>
            <p:cNvPr id="177" name="Rectangle 67">
              <a:extLst>
                <a:ext uri="{FF2B5EF4-FFF2-40B4-BE49-F238E27FC236}">
                  <a16:creationId xmlns:a16="http://schemas.microsoft.com/office/drawing/2014/main" id="{D6977FC0-77F4-4A80-8235-D48880C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806"/>
            </a:p>
          </p:txBody>
        </p:sp>
        <p:sp>
          <p:nvSpPr>
            <p:cNvPr id="178" name="Rectangle 68">
              <a:extLst>
                <a:ext uri="{FF2B5EF4-FFF2-40B4-BE49-F238E27FC236}">
                  <a16:creationId xmlns:a16="http://schemas.microsoft.com/office/drawing/2014/main" id="{F502A938-4B97-4325-8BFF-33924A92A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79" name="Rectangle 69">
              <a:extLst>
                <a:ext uri="{FF2B5EF4-FFF2-40B4-BE49-F238E27FC236}">
                  <a16:creationId xmlns:a16="http://schemas.microsoft.com/office/drawing/2014/main" id="{5119C2C6-89CA-4DB5-AF18-9ABB933A3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sp>
        <p:nvSpPr>
          <p:cNvPr id="180" name="Rectangle 31">
            <a:extLst>
              <a:ext uri="{FF2B5EF4-FFF2-40B4-BE49-F238E27FC236}">
                <a16:creationId xmlns:a16="http://schemas.microsoft.com/office/drawing/2014/main" id="{5939A016-1652-44E4-9A4E-5FCDBD3B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856" y="1526362"/>
            <a:ext cx="1228796" cy="107519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grpSp>
        <p:nvGrpSpPr>
          <p:cNvPr id="181" name="Group 63">
            <a:extLst>
              <a:ext uri="{FF2B5EF4-FFF2-40B4-BE49-F238E27FC236}">
                <a16:creationId xmlns:a16="http://schemas.microsoft.com/office/drawing/2014/main" id="{18B70910-D331-4FCB-B8F6-C9FF53A11680}"/>
              </a:ext>
            </a:extLst>
          </p:cNvPr>
          <p:cNvGrpSpPr>
            <a:grpSpLocks/>
          </p:cNvGrpSpPr>
          <p:nvPr/>
        </p:nvGrpSpPr>
        <p:grpSpPr bwMode="auto">
          <a:xfrm>
            <a:off x="2448256" y="2255960"/>
            <a:ext cx="1075196" cy="499198"/>
            <a:chOff x="3114" y="2822"/>
            <a:chExt cx="1344" cy="624"/>
          </a:xfrm>
        </p:grpSpPr>
        <p:sp>
          <p:nvSpPr>
            <p:cNvPr id="182" name="AutoShape 40">
              <a:extLst>
                <a:ext uri="{FF2B5EF4-FFF2-40B4-BE49-F238E27FC236}">
                  <a16:creationId xmlns:a16="http://schemas.microsoft.com/office/drawing/2014/main" id="{217CBB52-358D-46AE-BE6D-3F90EDF1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83" name="AutoShape 41">
              <a:extLst>
                <a:ext uri="{FF2B5EF4-FFF2-40B4-BE49-F238E27FC236}">
                  <a16:creationId xmlns:a16="http://schemas.microsoft.com/office/drawing/2014/main" id="{8B349D85-992C-4E03-A407-E80FC99C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84" name="AutoShape 42">
              <a:extLst>
                <a:ext uri="{FF2B5EF4-FFF2-40B4-BE49-F238E27FC236}">
                  <a16:creationId xmlns:a16="http://schemas.microsoft.com/office/drawing/2014/main" id="{E0B9F239-089F-4B66-B2AD-FBD06C990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85" name="AutoShape 43">
              <a:extLst>
                <a:ext uri="{FF2B5EF4-FFF2-40B4-BE49-F238E27FC236}">
                  <a16:creationId xmlns:a16="http://schemas.microsoft.com/office/drawing/2014/main" id="{737CE359-C001-4294-96C3-28B9CFF61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</p:spTree>
    <p:extLst>
      <p:ext uri="{BB962C8B-B14F-4D97-AF65-F5344CB8AC3E}">
        <p14:creationId xmlns:p14="http://schemas.microsoft.com/office/powerpoint/2010/main" val="34014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9E7D3F-0A20-4A77-A1B4-6B216E53CC1F}"/>
              </a:ext>
            </a:extLst>
          </p:cNvPr>
          <p:cNvSpPr/>
          <p:nvPr/>
        </p:nvSpPr>
        <p:spPr>
          <a:xfrm>
            <a:off x="475457" y="508794"/>
            <a:ext cx="37337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000" b="1" dirty="0"/>
              <a:t>Step 2(a): Column Access Strobe (</a:t>
            </a:r>
            <a:r>
              <a:rPr lang="en-US" altLang="zh-CN" sz="1000" b="1" dirty="0">
                <a:solidFill>
                  <a:srgbClr val="FF0000"/>
                </a:solidFill>
              </a:rPr>
              <a:t>CAS</a:t>
            </a:r>
            <a:r>
              <a:rPr lang="en-US" altLang="zh-CN" sz="1000" b="1" dirty="0"/>
              <a:t>) selects column 1.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000" b="1" dirty="0"/>
              <a:t>Step 2(b): Supercell (2,1) copied form buffer to data lines, and eventually back to CPU.</a:t>
            </a:r>
          </a:p>
        </p:txBody>
      </p:sp>
      <p:sp>
        <p:nvSpPr>
          <p:cNvPr id="67" name="Text Box 6">
            <a:extLst>
              <a:ext uri="{FF2B5EF4-FFF2-40B4-BE49-F238E27FC236}">
                <a16:creationId xmlns:a16="http://schemas.microsoft.com/office/drawing/2014/main" id="{09442B48-31DF-4FD7-A247-09A83346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854" y="1230231"/>
            <a:ext cx="3674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Cols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F60382D5-83F6-4576-BC9A-8F22685C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312" y="1937428"/>
            <a:ext cx="40908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Rows</a:t>
            </a: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E41D9C01-8176-459D-A8C6-AA64BBDC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056" y="1516000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id="{508EC010-EA5A-4BC4-9690-16563A29C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55" y="1516000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86270C81-06F7-4763-818B-BE9D317E0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454" y="1516000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C2770B50-ED67-4A58-98E0-1501028B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653" y="1516000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3" name="Rectangle 12">
            <a:extLst>
              <a:ext uri="{FF2B5EF4-FFF2-40B4-BE49-F238E27FC236}">
                <a16:creationId xmlns:a16="http://schemas.microsoft.com/office/drawing/2014/main" id="{A0F4C496-88DA-46EF-B6C2-EF465282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056" y="1784799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74" name="Rectangle 13">
            <a:extLst>
              <a:ext uri="{FF2B5EF4-FFF2-40B4-BE49-F238E27FC236}">
                <a16:creationId xmlns:a16="http://schemas.microsoft.com/office/drawing/2014/main" id="{3C54B511-5CF1-481D-A1C1-EA3A0670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55" y="1784799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8E95DAD7-4EEE-4BA1-801E-6ECC8F143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454" y="1784799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6" name="Rectangle 15">
            <a:extLst>
              <a:ext uri="{FF2B5EF4-FFF2-40B4-BE49-F238E27FC236}">
                <a16:creationId xmlns:a16="http://schemas.microsoft.com/office/drawing/2014/main" id="{27022AB6-EE77-4657-81C9-DD8B2B6A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653" y="1784799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4C6A4EF0-DF0B-48D7-8CF0-91463086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056" y="2053598"/>
            <a:ext cx="307199" cy="268799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30818CFD-C81B-4EB6-B27A-7659156D5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55" y="2053598"/>
            <a:ext cx="307199" cy="268799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79" name="Rectangle 18">
            <a:extLst>
              <a:ext uri="{FF2B5EF4-FFF2-40B4-BE49-F238E27FC236}">
                <a16:creationId xmlns:a16="http://schemas.microsoft.com/office/drawing/2014/main" id="{2F3075E4-D200-4938-80BB-6D24E1F2D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454" y="2053598"/>
            <a:ext cx="307199" cy="268799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0" name="Rectangle 19">
            <a:extLst>
              <a:ext uri="{FF2B5EF4-FFF2-40B4-BE49-F238E27FC236}">
                <a16:creationId xmlns:a16="http://schemas.microsoft.com/office/drawing/2014/main" id="{CB3DC14C-6678-49E7-8443-1CDE42BE3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653" y="2053598"/>
            <a:ext cx="307199" cy="268799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1" name="Rectangle 20">
            <a:extLst>
              <a:ext uri="{FF2B5EF4-FFF2-40B4-BE49-F238E27FC236}">
                <a16:creationId xmlns:a16="http://schemas.microsoft.com/office/drawing/2014/main" id="{38E6B9B2-57C2-4425-B721-1295D41D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056" y="2322397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82" name="Rectangle 21">
            <a:extLst>
              <a:ext uri="{FF2B5EF4-FFF2-40B4-BE49-F238E27FC236}">
                <a16:creationId xmlns:a16="http://schemas.microsoft.com/office/drawing/2014/main" id="{AB30C279-2868-4BF1-87CC-DC01C67B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55" y="2322397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3" name="Rectangle 22">
            <a:extLst>
              <a:ext uri="{FF2B5EF4-FFF2-40B4-BE49-F238E27FC236}">
                <a16:creationId xmlns:a16="http://schemas.microsoft.com/office/drawing/2014/main" id="{ADE310A6-4F36-4AC6-82E7-6773A3E9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454" y="2322397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4" name="Rectangle 23">
            <a:extLst>
              <a:ext uri="{FF2B5EF4-FFF2-40B4-BE49-F238E27FC236}">
                <a16:creationId xmlns:a16="http://schemas.microsoft.com/office/drawing/2014/main" id="{46556E03-2F89-4622-8B29-1F55B28B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653" y="2322397"/>
            <a:ext cx="307199" cy="268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5" name="Text Box 24">
            <a:extLst>
              <a:ext uri="{FF2B5EF4-FFF2-40B4-BE49-F238E27FC236}">
                <a16:creationId xmlns:a16="http://schemas.microsoft.com/office/drawing/2014/main" id="{E63D1C2D-BD01-4D96-9696-AB0ADDF4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856" y="1331031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615E0269-6D5B-4C26-B729-6A7564DC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054" y="1339031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1</a:t>
            </a:r>
          </a:p>
        </p:txBody>
      </p:sp>
      <p:sp>
        <p:nvSpPr>
          <p:cNvPr id="87" name="Text Box 26">
            <a:extLst>
              <a:ext uri="{FF2B5EF4-FFF2-40B4-BE49-F238E27FC236}">
                <a16:creationId xmlns:a16="http://schemas.microsoft.com/office/drawing/2014/main" id="{7647AD81-E911-4BD5-8CAE-3E1D54C2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253" y="1339031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2</a:t>
            </a:r>
          </a:p>
        </p:txBody>
      </p:sp>
      <p:sp>
        <p:nvSpPr>
          <p:cNvPr id="88" name="Text Box 27">
            <a:extLst>
              <a:ext uri="{FF2B5EF4-FFF2-40B4-BE49-F238E27FC236}">
                <a16:creationId xmlns:a16="http://schemas.microsoft.com/office/drawing/2014/main" id="{6D8E9E8D-5C17-42D5-8D82-A8B78496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452" y="1339031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3</a:t>
            </a:r>
          </a:p>
        </p:txBody>
      </p:sp>
      <p:sp>
        <p:nvSpPr>
          <p:cNvPr id="89" name="Text Box 28">
            <a:extLst>
              <a:ext uri="{FF2B5EF4-FFF2-40B4-BE49-F238E27FC236}">
                <a16:creationId xmlns:a16="http://schemas.microsoft.com/office/drawing/2014/main" id="{08E7C09B-7884-4541-B68E-FCA13753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1553430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0</a:t>
            </a:r>
          </a:p>
        </p:txBody>
      </p:sp>
      <p:sp>
        <p:nvSpPr>
          <p:cNvPr id="90" name="Text Box 29">
            <a:extLst>
              <a:ext uri="{FF2B5EF4-FFF2-40B4-BE49-F238E27FC236}">
                <a16:creationId xmlns:a16="http://schemas.microsoft.com/office/drawing/2014/main" id="{76EC014C-5BAE-4DFC-AFB6-DBB1DEBD5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1822229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1</a:t>
            </a:r>
          </a:p>
        </p:txBody>
      </p:sp>
      <p:sp>
        <p:nvSpPr>
          <p:cNvPr id="91" name="Text Box 30">
            <a:extLst>
              <a:ext uri="{FF2B5EF4-FFF2-40B4-BE49-F238E27FC236}">
                <a16:creationId xmlns:a16="http://schemas.microsoft.com/office/drawing/2014/main" id="{EE1FF9DE-B0A1-4753-BB67-E82FC737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2091028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2</a:t>
            </a:r>
          </a:p>
        </p:txBody>
      </p:sp>
      <p:sp>
        <p:nvSpPr>
          <p:cNvPr id="92" name="Text Box 31">
            <a:extLst>
              <a:ext uri="{FF2B5EF4-FFF2-40B4-BE49-F238E27FC236}">
                <a16:creationId xmlns:a16="http://schemas.microsoft.com/office/drawing/2014/main" id="{6537FCBE-F202-47F8-984B-F282710C4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56" y="2359827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3</a:t>
            </a:r>
          </a:p>
        </p:txBody>
      </p:sp>
      <p:sp>
        <p:nvSpPr>
          <p:cNvPr id="93" name="Rectangle 32">
            <a:extLst>
              <a:ext uri="{FF2B5EF4-FFF2-40B4-BE49-F238E27FC236}">
                <a16:creationId xmlns:a16="http://schemas.microsoft.com/office/drawing/2014/main" id="{608D5DA0-B719-461B-BA8D-13B58F60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456" y="1516000"/>
            <a:ext cx="1228796" cy="107519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4" name="Rectangle 35">
            <a:extLst>
              <a:ext uri="{FF2B5EF4-FFF2-40B4-BE49-F238E27FC236}">
                <a16:creationId xmlns:a16="http://schemas.microsoft.com/office/drawing/2014/main" id="{1FF88D5A-8A3C-44DC-B0C9-D92F27BF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4" y="2739996"/>
            <a:ext cx="307199" cy="268799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5" name="Rectangle 36">
            <a:extLst>
              <a:ext uri="{FF2B5EF4-FFF2-40B4-BE49-F238E27FC236}">
                <a16:creationId xmlns:a16="http://schemas.microsoft.com/office/drawing/2014/main" id="{B590BF52-BAFF-45CE-AA1F-AA2910126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053" y="2739996"/>
            <a:ext cx="307199" cy="268799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6" name="Text Box 38">
            <a:extLst>
              <a:ext uri="{FF2B5EF4-FFF2-40B4-BE49-F238E27FC236}">
                <a16:creationId xmlns:a16="http://schemas.microsoft.com/office/drawing/2014/main" id="{32493FD1-F1F5-49B8-B545-AB9895F13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22" y="3020624"/>
            <a:ext cx="930063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Internal row buffer</a:t>
            </a:r>
          </a:p>
        </p:txBody>
      </p:sp>
      <p:sp>
        <p:nvSpPr>
          <p:cNvPr id="97" name="Rectangle 39">
            <a:extLst>
              <a:ext uri="{FF2B5EF4-FFF2-40B4-BE49-F238E27FC236}">
                <a16:creationId xmlns:a16="http://schemas.microsoft.com/office/drawing/2014/main" id="{039F337A-0FA9-4534-8AFB-8E66D861E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658" y="1216801"/>
            <a:ext cx="1836793" cy="203519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29C44E21-C816-4D48-9584-DC780B3E5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605" y="1394915"/>
            <a:ext cx="62228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b="1" dirty="0">
                <a:solidFill>
                  <a:srgbClr val="FF0000"/>
                </a:solidFill>
                <a:latin typeface="Courier New" charset="0"/>
              </a:rPr>
              <a:t>CAS = 1</a:t>
            </a:r>
          </a:p>
        </p:txBody>
      </p:sp>
      <p:sp>
        <p:nvSpPr>
          <p:cNvPr id="99" name="Line 43">
            <a:extLst>
              <a:ext uri="{FF2B5EF4-FFF2-40B4-BE49-F238E27FC236}">
                <a16:creationId xmlns:a16="http://schemas.microsoft.com/office/drawing/2014/main" id="{4D273E3F-638E-4971-B5F1-B0AC356695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9460" y="1700000"/>
            <a:ext cx="575998" cy="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00" name="Text Box 44">
            <a:extLst>
              <a:ext uri="{FF2B5EF4-FFF2-40B4-BE49-F238E27FC236}">
                <a16:creationId xmlns:a16="http://schemas.microsoft.com/office/drawing/2014/main" id="{3E97519B-B541-4458-9F0D-7213DA9CC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859" y="1707029"/>
            <a:ext cx="43473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>
                <a:latin typeface="Courier New" charset="0"/>
              </a:rPr>
              <a:t>addr</a:t>
            </a:r>
          </a:p>
        </p:txBody>
      </p:sp>
      <p:sp>
        <p:nvSpPr>
          <p:cNvPr id="101" name="Line 45">
            <a:extLst>
              <a:ext uri="{FF2B5EF4-FFF2-40B4-BE49-F238E27FC236}">
                <a16:creationId xmlns:a16="http://schemas.microsoft.com/office/drawing/2014/main" id="{31782969-EDAB-4B54-AFE4-127914B0F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9460" y="2591196"/>
            <a:ext cx="575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02" name="Text Box 46">
            <a:extLst>
              <a:ext uri="{FF2B5EF4-FFF2-40B4-BE49-F238E27FC236}">
                <a16:creationId xmlns:a16="http://schemas.microsoft.com/office/drawing/2014/main" id="{FB239592-D3E8-4611-9637-88DB14D21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859" y="2590226"/>
            <a:ext cx="43473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>
                <a:latin typeface="Courier New" charset="0"/>
              </a:rPr>
              <a:t>data</a:t>
            </a:r>
          </a:p>
        </p:txBody>
      </p:sp>
      <p:sp>
        <p:nvSpPr>
          <p:cNvPr id="103" name="Text Box 47">
            <a:extLst>
              <a:ext uri="{FF2B5EF4-FFF2-40B4-BE49-F238E27FC236}">
                <a16:creationId xmlns:a16="http://schemas.microsoft.com/office/drawing/2014/main" id="{18418153-E98C-4E74-B519-D019CB9F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256" y="1515132"/>
            <a:ext cx="356188" cy="278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5" dirty="0"/>
              <a:t>2 bits</a:t>
            </a:r>
          </a:p>
          <a:p>
            <a:pPr>
              <a:lnSpc>
                <a:spcPct val="100000"/>
              </a:lnSpc>
            </a:pPr>
            <a:r>
              <a:rPr lang="en-US" sz="605" dirty="0"/>
              <a:t>/</a:t>
            </a:r>
          </a:p>
        </p:txBody>
      </p:sp>
      <p:sp>
        <p:nvSpPr>
          <p:cNvPr id="104" name="Text Box 48">
            <a:extLst>
              <a:ext uri="{FF2B5EF4-FFF2-40B4-BE49-F238E27FC236}">
                <a16:creationId xmlns:a16="http://schemas.microsoft.com/office/drawing/2014/main" id="{31046536-422F-461E-97EF-36FBBCA1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256" y="2413528"/>
            <a:ext cx="356188" cy="278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5" dirty="0"/>
              <a:t>8 bits</a:t>
            </a:r>
          </a:p>
          <a:p>
            <a:pPr>
              <a:lnSpc>
                <a:spcPct val="100000"/>
              </a:lnSpc>
            </a:pPr>
            <a:r>
              <a:rPr lang="en-US" sz="605" dirty="0"/>
              <a:t>/</a:t>
            </a:r>
          </a:p>
        </p:txBody>
      </p:sp>
      <p:sp>
        <p:nvSpPr>
          <p:cNvPr id="105" name="Rectangle 49">
            <a:extLst>
              <a:ext uri="{FF2B5EF4-FFF2-40B4-BE49-F238E27FC236}">
                <a16:creationId xmlns:a16="http://schemas.microsoft.com/office/drawing/2014/main" id="{320755E1-6BE9-456F-824C-446ED4735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62" y="1362401"/>
            <a:ext cx="575998" cy="16127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806" dirty="0"/>
              <a:t>controller</a:t>
            </a:r>
          </a:p>
        </p:txBody>
      </p:sp>
      <p:sp>
        <p:nvSpPr>
          <p:cNvPr id="106" name="Rectangle 33">
            <a:extLst>
              <a:ext uri="{FF2B5EF4-FFF2-40B4-BE49-F238E27FC236}">
                <a16:creationId xmlns:a16="http://schemas.microsoft.com/office/drawing/2014/main" id="{F3B93ECE-7A69-4A56-9BED-F2ACDC82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456" y="2739996"/>
            <a:ext cx="307199" cy="268799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07" name="Rectangle 54">
            <a:extLst>
              <a:ext uri="{FF2B5EF4-FFF2-40B4-BE49-F238E27FC236}">
                <a16:creationId xmlns:a16="http://schemas.microsoft.com/office/drawing/2014/main" id="{D06A9016-EADA-45FE-AC76-996E35E12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55" y="2735196"/>
            <a:ext cx="307199" cy="268799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08" name="Rectangle 34">
            <a:extLst>
              <a:ext uri="{FF2B5EF4-FFF2-40B4-BE49-F238E27FC236}">
                <a16:creationId xmlns:a16="http://schemas.microsoft.com/office/drawing/2014/main" id="{00E3ED60-E626-47ED-89AF-81F1A370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055" y="2744796"/>
            <a:ext cx="307199" cy="268799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09" name="Rectangle 37">
            <a:extLst>
              <a:ext uri="{FF2B5EF4-FFF2-40B4-BE49-F238E27FC236}">
                <a16:creationId xmlns:a16="http://schemas.microsoft.com/office/drawing/2014/main" id="{DA3A36BA-B90F-403F-B427-FD22B1D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656" y="2739196"/>
            <a:ext cx="1228796" cy="26879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10" name="AutoShape 41">
            <a:extLst>
              <a:ext uri="{FF2B5EF4-FFF2-40B4-BE49-F238E27FC236}">
                <a16:creationId xmlns:a16="http://schemas.microsoft.com/office/drawing/2014/main" id="{005AE7BD-E89C-4B35-B135-5739CD5E3466}"/>
              </a:ext>
            </a:extLst>
          </p:cNvPr>
          <p:cNvSpPr>
            <a:spLocks noChangeArrowheads="1"/>
          </p:cNvSpPr>
          <p:nvPr/>
        </p:nvSpPr>
        <p:spPr bwMode="auto">
          <a:xfrm rot="27982932">
            <a:off x="2270657" y="2275998"/>
            <a:ext cx="153599" cy="868797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grpSp>
        <p:nvGrpSpPr>
          <p:cNvPr id="111" name="Group 56">
            <a:extLst>
              <a:ext uri="{FF2B5EF4-FFF2-40B4-BE49-F238E27FC236}">
                <a16:creationId xmlns:a16="http://schemas.microsoft.com/office/drawing/2014/main" id="{01DE8BBF-6638-4BAD-9365-6C1E946A8343}"/>
              </a:ext>
            </a:extLst>
          </p:cNvPr>
          <p:cNvGrpSpPr/>
          <p:nvPr/>
        </p:nvGrpSpPr>
        <p:grpSpPr>
          <a:xfrm>
            <a:off x="209864" y="1826400"/>
            <a:ext cx="579198" cy="830400"/>
            <a:chOff x="415925" y="3886200"/>
            <a:chExt cx="1149350" cy="1647829"/>
          </a:xfrm>
        </p:grpSpPr>
        <p:grpSp>
          <p:nvGrpSpPr>
            <p:cNvPr id="112" name="Group 58">
              <a:extLst>
                <a:ext uri="{FF2B5EF4-FFF2-40B4-BE49-F238E27FC236}">
                  <a16:creationId xmlns:a16="http://schemas.microsoft.com/office/drawing/2014/main" id="{62FAEA03-7CC2-4FE1-8EEC-5E02E2302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" y="4468816"/>
              <a:ext cx="1149350" cy="1065213"/>
              <a:chOff x="1727" y="3621"/>
              <a:chExt cx="724" cy="671"/>
            </a:xfrm>
          </p:grpSpPr>
          <p:sp>
            <p:nvSpPr>
              <p:cNvPr id="115" name="Text Box 59">
                <a:extLst>
                  <a:ext uri="{FF2B5EF4-FFF2-40B4-BE49-F238E27FC236}">
                    <a16:creationId xmlns:a16="http://schemas.microsoft.com/office/drawing/2014/main" id="{3F181E87-FA18-413B-AB5F-335B13DCD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7" y="3867"/>
                <a:ext cx="724" cy="4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806" dirty="0" err="1">
                    <a:solidFill>
                      <a:srgbClr val="FF0000"/>
                    </a:solidFill>
                  </a:rPr>
                  <a:t>supercell</a:t>
                </a:r>
                <a:r>
                  <a:rPr lang="en-US" sz="806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806" dirty="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116" name="Rectangle 60">
                <a:extLst>
                  <a:ext uri="{FF2B5EF4-FFF2-40B4-BE49-F238E27FC236}">
                    <a16:creationId xmlns:a16="http://schemas.microsoft.com/office/drawing/2014/main" id="{1EFD5F20-69E3-4BDC-9623-03A2C9537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806"/>
              </a:p>
            </p:txBody>
          </p:sp>
        </p:grpSp>
        <p:sp>
          <p:nvSpPr>
            <p:cNvPr id="113" name="Line 61">
              <a:extLst>
                <a:ext uri="{FF2B5EF4-FFF2-40B4-BE49-F238E27FC236}">
                  <a16:creationId xmlns:a16="http://schemas.microsoft.com/office/drawing/2014/main" id="{A2381814-42E4-4100-BC92-460C5D407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23040" rIns="23040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  <p:sp>
          <p:nvSpPr>
            <p:cNvPr id="114" name="Text Box 62">
              <a:extLst>
                <a:ext uri="{FF2B5EF4-FFF2-40B4-BE49-F238E27FC236}">
                  <a16:creationId xmlns:a16="http://schemas.microsoft.com/office/drawing/2014/main" id="{7734A553-E70B-47A7-A275-71FFC849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49405" cy="4910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23040" rIns="23040">
              <a:prstTxWarp prst="textNoShape">
                <a:avLst/>
              </a:prstTxWarp>
              <a:spAutoFit/>
            </a:bodyPr>
            <a:lstStyle/>
            <a:p>
              <a:r>
                <a:rPr lang="en-US" sz="1008" dirty="0"/>
                <a:t>To CPU</a:t>
              </a:r>
            </a:p>
          </p:txBody>
        </p:sp>
      </p:grpSp>
      <p:grpSp>
        <p:nvGrpSpPr>
          <p:cNvPr id="117" name="Group 57">
            <a:extLst>
              <a:ext uri="{FF2B5EF4-FFF2-40B4-BE49-F238E27FC236}">
                <a16:creationId xmlns:a16="http://schemas.microsoft.com/office/drawing/2014/main" id="{7D3770E1-CF42-4E66-8A39-0049F2AD7C80}"/>
              </a:ext>
            </a:extLst>
          </p:cNvPr>
          <p:cNvGrpSpPr>
            <a:grpSpLocks/>
          </p:cNvGrpSpPr>
          <p:nvPr/>
        </p:nvGrpSpPr>
        <p:grpSpPr bwMode="auto">
          <a:xfrm>
            <a:off x="1381859" y="2794794"/>
            <a:ext cx="579198" cy="536798"/>
            <a:chOff x="1727" y="3621"/>
            <a:chExt cx="724" cy="671"/>
          </a:xfrm>
        </p:grpSpPr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DF08E60A-52A0-4654-AF8D-1CC5A5BE6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3867"/>
              <a:ext cx="724" cy="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6" dirty="0" err="1">
                  <a:solidFill>
                    <a:srgbClr val="FF0000"/>
                  </a:solidFill>
                </a:rPr>
                <a:t>supercell</a:t>
              </a:r>
              <a:r>
                <a:rPr lang="en-US" sz="806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806" dirty="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119" name="Rectangle 55">
              <a:extLst>
                <a:ext uri="{FF2B5EF4-FFF2-40B4-BE49-F238E27FC236}">
                  <a16:creationId xmlns:a16="http://schemas.microsoft.com/office/drawing/2014/main" id="{FD2C20EB-45F3-4E03-AF34-2D5AC7B2F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806"/>
            </a:p>
          </p:txBody>
        </p:sp>
      </p:grpSp>
    </p:spTree>
    <p:extLst>
      <p:ext uri="{BB962C8B-B14F-4D97-AF65-F5344CB8AC3E}">
        <p14:creationId xmlns:p14="http://schemas.microsoft.com/office/powerpoint/2010/main" val="22946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utoUpdateAnimBg="0"/>
      <p:bldP spid="108" grpId="0" animBg="1" autoUpdateAnimBg="0"/>
      <p:bldP spid="1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Multiple Supercells -&gt; Module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B1B9852-E072-44B1-BDFA-0226F841F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6656" y="777394"/>
            <a:ext cx="2551191" cy="1356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735671F-7347-412D-A084-6B77F561B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6255" y="2482188"/>
            <a:ext cx="2272792" cy="6447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062879B-95CB-49FD-A3BA-A792281F6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449" y="1153393"/>
            <a:ext cx="552798" cy="4911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A7E5798-7AAA-47D6-8CFA-B145008B8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9850" y="1214993"/>
            <a:ext cx="552798" cy="4911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E0F8D47-652C-4353-B2A2-6DACE3EE5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4251" y="1276592"/>
            <a:ext cx="552798" cy="4911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65214A-E605-4F06-8588-A4821720F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8652" y="1337392"/>
            <a:ext cx="552798" cy="4919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AA10288-B4C8-42D2-A668-3054D0EAB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3053" y="1398992"/>
            <a:ext cx="552798" cy="4919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5C91417-37F4-4293-B764-49D7699A9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7454" y="1460592"/>
            <a:ext cx="552798" cy="4911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DA68329-155C-4EBA-B6C2-09DBDF9D5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1054" y="1522192"/>
            <a:ext cx="552798" cy="4911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2140375-C43C-409A-ACD3-EA55AE9F8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5456" y="1583791"/>
            <a:ext cx="552798" cy="4911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05FD969-BF90-4EB8-B330-8BC251EA65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4246" y="971794"/>
            <a:ext cx="51200" cy="5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15760F9A-9AE4-4DD7-BA26-F9CDB6B511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00246" y="890823"/>
            <a:ext cx="76174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: supercell (i,j)</a:t>
            </a:r>
          </a:p>
        </p:txBody>
      </p:sp>
      <p:sp>
        <p:nvSpPr>
          <p:cNvPr id="23" name="Text Box 61">
            <a:extLst>
              <a:ext uri="{FF2B5EF4-FFF2-40B4-BE49-F238E27FC236}">
                <a16:creationId xmlns:a16="http://schemas.microsoft.com/office/drawing/2014/main" id="{F33D7223-C5D3-4134-9403-BD06486B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16247" y="1229608"/>
            <a:ext cx="944489" cy="588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6" dirty="0"/>
              <a:t>64 MB  </a:t>
            </a:r>
          </a:p>
          <a:p>
            <a:pPr algn="l">
              <a:lnSpc>
                <a:spcPct val="100000"/>
              </a:lnSpc>
            </a:pPr>
            <a:r>
              <a:rPr lang="en-US" sz="806" dirty="0"/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806" dirty="0"/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806" dirty="0"/>
              <a:t>eight 8Mx8 </a:t>
            </a:r>
            <a:r>
              <a:rPr lang="en-US" sz="806" dirty="0" err="1"/>
              <a:t>DRAMs</a:t>
            </a:r>
            <a:endParaRPr lang="en-US" sz="806" dirty="0"/>
          </a:p>
        </p:txBody>
      </p:sp>
      <p:grpSp>
        <p:nvGrpSpPr>
          <p:cNvPr id="24" name="Group 102">
            <a:extLst>
              <a:ext uri="{FF2B5EF4-FFF2-40B4-BE49-F238E27FC236}">
                <a16:creationId xmlns:a16="http://schemas.microsoft.com/office/drawing/2014/main" id="{A9F4A965-10E7-4E1D-8DEF-17E325B77FE8}"/>
              </a:ext>
            </a:extLst>
          </p:cNvPr>
          <p:cNvGrpSpPr>
            <a:grpSpLocks/>
          </p:cNvGrpSpPr>
          <p:nvPr/>
        </p:nvGrpSpPr>
        <p:grpSpPr bwMode="auto">
          <a:xfrm>
            <a:off x="780256" y="737394"/>
            <a:ext cx="2154393" cy="2056793"/>
            <a:chOff x="768" y="690"/>
            <a:chExt cx="2693" cy="2571"/>
          </a:xfrm>
        </p:grpSpPr>
        <p:sp>
          <p:nvSpPr>
            <p:cNvPr id="25" name="Line 42">
              <a:extLst>
                <a:ext uri="{FF2B5EF4-FFF2-40B4-BE49-F238E27FC236}">
                  <a16:creationId xmlns:a16="http://schemas.microsoft.com/office/drawing/2014/main" id="{7D0E473D-4B58-48B3-924B-5CE6E388CC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grpSp>
          <p:nvGrpSpPr>
            <p:cNvPr id="26" name="Group 99">
              <a:extLst>
                <a:ext uri="{FF2B5EF4-FFF2-40B4-BE49-F238E27FC236}">
                  <a16:creationId xmlns:a16="http://schemas.microsoft.com/office/drawing/2014/main" id="{98F739A8-B886-489D-9DD0-67F668A68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690"/>
              <a:ext cx="2693" cy="2571"/>
              <a:chOff x="768" y="690"/>
              <a:chExt cx="2693" cy="2571"/>
            </a:xfrm>
          </p:grpSpPr>
          <p:sp>
            <p:nvSpPr>
              <p:cNvPr id="27" name="Text Box 43">
                <a:extLst>
                  <a:ext uri="{FF2B5EF4-FFF2-40B4-BE49-F238E27FC236}">
                    <a16:creationId xmlns:a16="http://schemas.microsoft.com/office/drawing/2014/main" id="{7A42CD69-BFB7-47DE-A566-C709391EA8C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33" y="690"/>
                <a:ext cx="2028" cy="27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806" dirty="0" err="1">
                    <a:latin typeface="Courier New" charset="0"/>
                  </a:rPr>
                  <a:t>addr</a:t>
                </a:r>
                <a:r>
                  <a:rPr lang="en-US" sz="806" dirty="0">
                    <a:latin typeface="Courier New" charset="0"/>
                  </a:rPr>
                  <a:t> (row = </a:t>
                </a:r>
                <a:r>
                  <a:rPr lang="en-US" sz="806" dirty="0" err="1">
                    <a:latin typeface="Courier New" charset="0"/>
                  </a:rPr>
                  <a:t>i</a:t>
                </a:r>
                <a:r>
                  <a:rPr lang="en-US" sz="806" dirty="0">
                    <a:latin typeface="Courier New" charset="0"/>
                  </a:rPr>
                  <a:t>, </a:t>
                </a:r>
                <a:r>
                  <a:rPr lang="en-US" sz="806" dirty="0" err="1">
                    <a:latin typeface="Courier New" charset="0"/>
                  </a:rPr>
                  <a:t>col</a:t>
                </a:r>
                <a:r>
                  <a:rPr lang="en-US" sz="806" dirty="0">
                    <a:latin typeface="Courier New" charset="0"/>
                  </a:rPr>
                  <a:t> = </a:t>
                </a:r>
                <a:r>
                  <a:rPr lang="en-US" sz="806" dirty="0" err="1">
                    <a:latin typeface="Courier New" charset="0"/>
                  </a:rPr>
                  <a:t>j</a:t>
                </a:r>
                <a:r>
                  <a:rPr lang="en-US" sz="806" dirty="0">
                    <a:latin typeface="Courier New" charset="0"/>
                  </a:rPr>
                  <a:t>)</a:t>
                </a:r>
              </a:p>
            </p:txBody>
          </p:sp>
          <p:sp>
            <p:nvSpPr>
              <p:cNvPr id="28" name="Line 53">
                <a:extLst>
                  <a:ext uri="{FF2B5EF4-FFF2-40B4-BE49-F238E27FC236}">
                    <a16:creationId xmlns:a16="http://schemas.microsoft.com/office/drawing/2014/main" id="{810FE5E4-CBE0-4B53-95BC-9BCE42F599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29" name="Line 54">
                <a:extLst>
                  <a:ext uri="{FF2B5EF4-FFF2-40B4-BE49-F238E27FC236}">
                    <a16:creationId xmlns:a16="http://schemas.microsoft.com/office/drawing/2014/main" id="{5577C131-9848-44E5-813E-7CBE2C0BF6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17D0CA65-97A9-49E7-9954-B60AF13F9A2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1C9A08D1-BC67-4F6B-A175-2D2B6F96830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2" name="Line 57">
                <a:extLst>
                  <a:ext uri="{FF2B5EF4-FFF2-40B4-BE49-F238E27FC236}">
                    <a16:creationId xmlns:a16="http://schemas.microsoft.com/office/drawing/2014/main" id="{5C1854C1-0D24-4493-9714-496B434C0DC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15991038-A2F8-43D7-9E84-22BC1AF83DA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4" name="Line 59">
                <a:extLst>
                  <a:ext uri="{FF2B5EF4-FFF2-40B4-BE49-F238E27FC236}">
                    <a16:creationId xmlns:a16="http://schemas.microsoft.com/office/drawing/2014/main" id="{BC3586B9-BDEE-4C6D-BD30-1EC6F20559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5" name="Line 60">
                <a:extLst>
                  <a:ext uri="{FF2B5EF4-FFF2-40B4-BE49-F238E27FC236}">
                    <a16:creationId xmlns:a16="http://schemas.microsoft.com/office/drawing/2014/main" id="{79F45CD1-9FA2-4B3B-B1ED-91903ED5BF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6" name="Line 62">
                <a:extLst>
                  <a:ext uri="{FF2B5EF4-FFF2-40B4-BE49-F238E27FC236}">
                    <a16:creationId xmlns:a16="http://schemas.microsoft.com/office/drawing/2014/main" id="{FE6A1825-A9B6-49C3-B2BB-0AA2E5CE01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7" name="Line 63">
                <a:extLst>
                  <a:ext uri="{FF2B5EF4-FFF2-40B4-BE49-F238E27FC236}">
                    <a16:creationId xmlns:a16="http://schemas.microsoft.com/office/drawing/2014/main" id="{D3741A12-F11C-4A8B-9F6F-08016F147F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</p:grpSp>
      <p:sp>
        <p:nvSpPr>
          <p:cNvPr id="38" name="Text Box 64">
            <a:extLst>
              <a:ext uri="{FF2B5EF4-FFF2-40B4-BE49-F238E27FC236}">
                <a16:creationId xmlns:a16="http://schemas.microsoft.com/office/drawing/2014/main" id="{3503DEE6-DEC0-4AA6-BC80-7A4637F9CF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81047" y="2601611"/>
            <a:ext cx="575799" cy="34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6" dirty="0"/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806" dirty="0"/>
              <a:t>controller</a:t>
            </a:r>
          </a:p>
        </p:txBody>
      </p:sp>
      <p:sp>
        <p:nvSpPr>
          <p:cNvPr id="39" name="Rectangle 65">
            <a:extLst>
              <a:ext uri="{FF2B5EF4-FFF2-40B4-BE49-F238E27FC236}">
                <a16:creationId xmlns:a16="http://schemas.microsoft.com/office/drawing/2014/main" id="{E00343C6-53A8-4799-859D-2ECEAD679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7053" y="1731790"/>
            <a:ext cx="51200" cy="56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0" name="Rectangle 66">
            <a:extLst>
              <a:ext uri="{FF2B5EF4-FFF2-40B4-BE49-F238E27FC236}">
                <a16:creationId xmlns:a16="http://schemas.microsoft.com/office/drawing/2014/main" id="{2BD5208D-2935-4B1F-B6E0-29E9B7CDF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1854" y="1790991"/>
            <a:ext cx="51200" cy="5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1" name="Rectangle 67">
            <a:extLst>
              <a:ext uri="{FF2B5EF4-FFF2-40B4-BE49-F238E27FC236}">
                <a16:creationId xmlns:a16="http://schemas.microsoft.com/office/drawing/2014/main" id="{CF6D19E1-9688-4765-B3BD-3F08BEDD6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652" y="1667791"/>
            <a:ext cx="51200" cy="56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2" name="Rectangle 68">
            <a:extLst>
              <a:ext uri="{FF2B5EF4-FFF2-40B4-BE49-F238E27FC236}">
                <a16:creationId xmlns:a16="http://schemas.microsoft.com/office/drawing/2014/main" id="{CFCA66CB-EFD6-4587-977F-1B909187F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0651" y="1603791"/>
            <a:ext cx="51200" cy="56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3" name="Rectangle 69">
            <a:extLst>
              <a:ext uri="{FF2B5EF4-FFF2-40B4-BE49-F238E27FC236}">
                <a16:creationId xmlns:a16="http://schemas.microsoft.com/office/drawing/2014/main" id="{02C7730C-57BA-4806-8EDA-A16110472E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4250" y="1537391"/>
            <a:ext cx="51200" cy="5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4" name="Rectangle 70">
            <a:extLst>
              <a:ext uri="{FF2B5EF4-FFF2-40B4-BE49-F238E27FC236}">
                <a16:creationId xmlns:a16="http://schemas.microsoft.com/office/drawing/2014/main" id="{BCF3CA64-8B8F-4F04-9644-3AE998D4A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5049" y="1481391"/>
            <a:ext cx="51200" cy="5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5" name="Rectangle 71">
            <a:extLst>
              <a:ext uri="{FF2B5EF4-FFF2-40B4-BE49-F238E27FC236}">
                <a16:creationId xmlns:a16="http://schemas.microsoft.com/office/drawing/2014/main" id="{1A419706-2FFD-48F0-8FDA-C3B285451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0648" y="1414192"/>
            <a:ext cx="51200" cy="56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6" name="Rectangle 72">
            <a:extLst>
              <a:ext uri="{FF2B5EF4-FFF2-40B4-BE49-F238E27FC236}">
                <a16:creationId xmlns:a16="http://schemas.microsoft.com/office/drawing/2014/main" id="{05DC8447-1AA7-423D-9829-E82171A4A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1447" y="1353392"/>
            <a:ext cx="51200" cy="5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7" name="Text Box 74">
            <a:extLst>
              <a:ext uri="{FF2B5EF4-FFF2-40B4-BE49-F238E27FC236}">
                <a16:creationId xmlns:a16="http://schemas.microsoft.com/office/drawing/2014/main" id="{6C13168F-8B91-462E-86AD-8B5E5976C2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22113" y="1544902"/>
            <a:ext cx="405880" cy="17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554" dirty="0"/>
              <a:t>DRAM 7</a:t>
            </a:r>
          </a:p>
        </p:txBody>
      </p:sp>
      <p:sp>
        <p:nvSpPr>
          <p:cNvPr id="48" name="Text Box 75">
            <a:extLst>
              <a:ext uri="{FF2B5EF4-FFF2-40B4-BE49-F238E27FC236}">
                <a16:creationId xmlns:a16="http://schemas.microsoft.com/office/drawing/2014/main" id="{93BBB12A-65F2-434F-829C-9ACABC3143B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50107" y="1105868"/>
            <a:ext cx="405880" cy="17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554" dirty="0"/>
              <a:t>DRAM 0</a:t>
            </a:r>
          </a:p>
        </p:txBody>
      </p:sp>
      <p:grpSp>
        <p:nvGrpSpPr>
          <p:cNvPr id="49" name="Group 138">
            <a:extLst>
              <a:ext uri="{FF2B5EF4-FFF2-40B4-BE49-F238E27FC236}">
                <a16:creationId xmlns:a16="http://schemas.microsoft.com/office/drawing/2014/main" id="{87EDF532-6EA9-4A4C-B0F7-D112B7F462A4}"/>
              </a:ext>
            </a:extLst>
          </p:cNvPr>
          <p:cNvGrpSpPr>
            <a:grpSpLocks/>
          </p:cNvGrpSpPr>
          <p:nvPr/>
        </p:nvGrpSpPr>
        <p:grpSpPr bwMode="auto">
          <a:xfrm>
            <a:off x="1340254" y="1406992"/>
            <a:ext cx="2155993" cy="1611994"/>
            <a:chOff x="1468" y="1527"/>
            <a:chExt cx="2695" cy="2015"/>
          </a:xfrm>
        </p:grpSpPr>
        <p:grpSp>
          <p:nvGrpSpPr>
            <p:cNvPr id="50" name="Group 108">
              <a:extLst>
                <a:ext uri="{FF2B5EF4-FFF2-40B4-BE49-F238E27FC236}">
                  <a16:creationId xmlns:a16="http://schemas.microsoft.com/office/drawing/2014/main" id="{6D79F1BF-2B99-4C6D-8804-AEA446F72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" y="2993"/>
              <a:ext cx="2688" cy="549"/>
              <a:chOff x="1468" y="2993"/>
              <a:chExt cx="2688" cy="549"/>
            </a:xfrm>
          </p:grpSpPr>
          <p:sp>
            <p:nvSpPr>
              <p:cNvPr id="69" name="Text Box 17">
                <a:extLst>
                  <a:ext uri="{FF2B5EF4-FFF2-40B4-BE49-F238E27FC236}">
                    <a16:creationId xmlns:a16="http://schemas.microsoft.com/office/drawing/2014/main" id="{8BE346E8-9368-4305-A99A-5E594C4607B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89" y="2993"/>
                <a:ext cx="26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0</a:t>
                </a:r>
              </a:p>
            </p:txBody>
          </p:sp>
          <p:sp>
            <p:nvSpPr>
              <p:cNvPr id="70" name="Text Box 18">
                <a:extLst>
                  <a:ext uri="{FF2B5EF4-FFF2-40B4-BE49-F238E27FC236}">
                    <a16:creationId xmlns:a16="http://schemas.microsoft.com/office/drawing/2014/main" id="{CD896FEB-B318-4DB6-B3EB-82224400C63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695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31</a:t>
                </a:r>
              </a:p>
            </p:txBody>
          </p:sp>
          <p:sp>
            <p:nvSpPr>
              <p:cNvPr id="71" name="Text Box 23">
                <a:extLst>
                  <a:ext uri="{FF2B5EF4-FFF2-40B4-BE49-F238E27FC236}">
                    <a16:creationId xmlns:a16="http://schemas.microsoft.com/office/drawing/2014/main" id="{BBB01B1B-1BBE-4666-B12A-CBF802C56FD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45" y="2993"/>
                <a:ext cx="26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7</a:t>
                </a:r>
              </a:p>
            </p:txBody>
          </p:sp>
          <p:sp>
            <p:nvSpPr>
              <p:cNvPr id="72" name="Text Box 24">
                <a:extLst>
                  <a:ext uri="{FF2B5EF4-FFF2-40B4-BE49-F238E27FC236}">
                    <a16:creationId xmlns:a16="http://schemas.microsoft.com/office/drawing/2014/main" id="{323F380F-EEAE-4D50-91F6-5C7AFC7A610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54" y="2993"/>
                <a:ext cx="26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8</a:t>
                </a:r>
              </a:p>
            </p:txBody>
          </p:sp>
          <p:sp>
            <p:nvSpPr>
              <p:cNvPr id="73" name="Text Box 25">
                <a:extLst>
                  <a:ext uri="{FF2B5EF4-FFF2-40B4-BE49-F238E27FC236}">
                    <a16:creationId xmlns:a16="http://schemas.microsoft.com/office/drawing/2014/main" id="{D13D8306-E438-4D1B-A531-B986BD8E00E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09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15</a:t>
                </a:r>
              </a:p>
            </p:txBody>
          </p:sp>
          <p:sp>
            <p:nvSpPr>
              <p:cNvPr id="74" name="Text Box 26">
                <a:extLst>
                  <a:ext uri="{FF2B5EF4-FFF2-40B4-BE49-F238E27FC236}">
                    <a16:creationId xmlns:a16="http://schemas.microsoft.com/office/drawing/2014/main" id="{E2DA463F-E458-45F5-A833-3B65B7C73D7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194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16</a:t>
                </a:r>
              </a:p>
            </p:txBody>
          </p:sp>
          <p:sp>
            <p:nvSpPr>
              <p:cNvPr id="75" name="Text Box 27">
                <a:extLst>
                  <a:ext uri="{FF2B5EF4-FFF2-40B4-BE49-F238E27FC236}">
                    <a16:creationId xmlns:a16="http://schemas.microsoft.com/office/drawing/2014/main" id="{09462110-23BE-4E1E-ACB6-A69FB087AB3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030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23</a:t>
                </a:r>
              </a:p>
            </p:txBody>
          </p:sp>
          <p:sp>
            <p:nvSpPr>
              <p:cNvPr id="76" name="Text Box 28">
                <a:extLst>
                  <a:ext uri="{FF2B5EF4-FFF2-40B4-BE49-F238E27FC236}">
                    <a16:creationId xmlns:a16="http://schemas.microsoft.com/office/drawing/2014/main" id="{23F85783-733E-4835-A864-9430B0369F0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25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24</a:t>
                </a:r>
              </a:p>
            </p:txBody>
          </p:sp>
          <p:sp>
            <p:nvSpPr>
              <p:cNvPr id="77" name="Text Box 29">
                <a:extLst>
                  <a:ext uri="{FF2B5EF4-FFF2-40B4-BE49-F238E27FC236}">
                    <a16:creationId xmlns:a16="http://schemas.microsoft.com/office/drawing/2014/main" id="{D1A209EE-A3F4-4E51-8245-A8163F9AC85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1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32</a:t>
                </a:r>
              </a:p>
            </p:txBody>
          </p:sp>
          <p:sp>
            <p:nvSpPr>
              <p:cNvPr id="78" name="Text Box 30">
                <a:extLst>
                  <a:ext uri="{FF2B5EF4-FFF2-40B4-BE49-F238E27FC236}">
                    <a16:creationId xmlns:a16="http://schemas.microsoft.com/office/drawing/2014/main" id="{C33720B7-3798-4267-A38D-18F410CF843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68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63</a:t>
                </a:r>
              </a:p>
            </p:txBody>
          </p:sp>
          <p:sp>
            <p:nvSpPr>
              <p:cNvPr id="79" name="Text Box 35">
                <a:extLst>
                  <a:ext uri="{FF2B5EF4-FFF2-40B4-BE49-F238E27FC236}">
                    <a16:creationId xmlns:a16="http://schemas.microsoft.com/office/drawing/2014/main" id="{08139F0B-39DB-4ED4-BD13-EA32CC1F5FE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407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39</a:t>
                </a:r>
              </a:p>
            </p:txBody>
          </p:sp>
          <p:sp>
            <p:nvSpPr>
              <p:cNvPr id="80" name="Text Box 36">
                <a:extLst>
                  <a:ext uri="{FF2B5EF4-FFF2-40B4-BE49-F238E27FC236}">
                    <a16:creationId xmlns:a16="http://schemas.microsoft.com/office/drawing/2014/main" id="{36C1D401-DD16-4283-BD8D-BA55ECFF5B1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83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40</a:t>
                </a:r>
              </a:p>
            </p:txBody>
          </p:sp>
          <p:sp>
            <p:nvSpPr>
              <p:cNvPr id="81" name="Text Box 37">
                <a:extLst>
                  <a:ext uri="{FF2B5EF4-FFF2-40B4-BE49-F238E27FC236}">
                    <a16:creationId xmlns:a16="http://schemas.microsoft.com/office/drawing/2014/main" id="{FF820D5C-817F-43D1-89B4-A92E2BB9615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082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47</a:t>
                </a:r>
              </a:p>
            </p:txBody>
          </p:sp>
          <p:sp>
            <p:nvSpPr>
              <p:cNvPr id="82" name="Text Box 38">
                <a:extLst>
                  <a:ext uri="{FF2B5EF4-FFF2-40B4-BE49-F238E27FC236}">
                    <a16:creationId xmlns:a16="http://schemas.microsoft.com/office/drawing/2014/main" id="{355C0B51-F030-406C-B488-35A37CE48CC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76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48</a:t>
                </a:r>
              </a:p>
            </p:txBody>
          </p:sp>
          <p:sp>
            <p:nvSpPr>
              <p:cNvPr id="83" name="Text Box 39">
                <a:extLst>
                  <a:ext uri="{FF2B5EF4-FFF2-40B4-BE49-F238E27FC236}">
                    <a16:creationId xmlns:a16="http://schemas.microsoft.com/office/drawing/2014/main" id="{D0D93D11-7B47-4A53-A63C-B45FF150B85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784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55</a:t>
                </a:r>
              </a:p>
            </p:txBody>
          </p:sp>
          <p:sp>
            <p:nvSpPr>
              <p:cNvPr id="84" name="Text Box 40">
                <a:extLst>
                  <a:ext uri="{FF2B5EF4-FFF2-40B4-BE49-F238E27FC236}">
                    <a16:creationId xmlns:a16="http://schemas.microsoft.com/office/drawing/2014/main" id="{3EDB7B18-C51F-4F00-8B58-E1C8C9C3641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658" y="2993"/>
                <a:ext cx="30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04"/>
                  <a:t>56</a:t>
                </a:r>
              </a:p>
            </p:txBody>
          </p:sp>
          <p:grpSp>
            <p:nvGrpSpPr>
              <p:cNvPr id="85" name="Group 107">
                <a:extLst>
                  <a:ext uri="{FF2B5EF4-FFF2-40B4-BE49-F238E27FC236}">
                    <a16:creationId xmlns:a16="http://schemas.microsoft.com/office/drawing/2014/main" id="{58E13A84-282F-400D-A17B-4F5D64736A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89"/>
                <a:chOff x="1536" y="3153"/>
                <a:chExt cx="2446" cy="389"/>
              </a:xfrm>
            </p:grpSpPr>
            <p:grpSp>
              <p:nvGrpSpPr>
                <p:cNvPr id="86" name="Group 97">
                  <a:extLst>
                    <a:ext uri="{FF2B5EF4-FFF2-40B4-BE49-F238E27FC236}">
                      <a16:creationId xmlns:a16="http://schemas.microsoft.com/office/drawing/2014/main" id="{A761F4BA-FECF-408A-9021-7DEB580FD0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88" name="Rectangle 19">
                    <a:extLst>
                      <a:ext uri="{FF2B5EF4-FFF2-40B4-BE49-F238E27FC236}">
                        <a16:creationId xmlns:a16="http://schemas.microsoft.com/office/drawing/2014/main" id="{8977C93C-B5CB-451C-8195-79CD610E6CA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 sz="609"/>
                  </a:p>
                </p:txBody>
              </p:sp>
              <p:sp>
                <p:nvSpPr>
                  <p:cNvPr id="89" name="Rectangle 20">
                    <a:extLst>
                      <a:ext uri="{FF2B5EF4-FFF2-40B4-BE49-F238E27FC236}">
                        <a16:creationId xmlns:a16="http://schemas.microsoft.com/office/drawing/2014/main" id="{507F8F38-45F9-44C2-8AC3-6EF228CCC7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 sz="609"/>
                  </a:p>
                </p:txBody>
              </p:sp>
              <p:sp>
                <p:nvSpPr>
                  <p:cNvPr id="90" name="Rectangle 21">
                    <a:extLst>
                      <a:ext uri="{FF2B5EF4-FFF2-40B4-BE49-F238E27FC236}">
                        <a16:creationId xmlns:a16="http://schemas.microsoft.com/office/drawing/2014/main" id="{5C241D6A-586F-47E1-8CBA-4B98A33860B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 sz="609"/>
                  </a:p>
                </p:txBody>
              </p:sp>
              <p:sp>
                <p:nvSpPr>
                  <p:cNvPr id="91" name="Rectangle 22">
                    <a:extLst>
                      <a:ext uri="{FF2B5EF4-FFF2-40B4-BE49-F238E27FC236}">
                        <a16:creationId xmlns:a16="http://schemas.microsoft.com/office/drawing/2014/main" id="{BCB98E9B-ABF4-4A0C-BDEF-4B0A05198B1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 sz="609"/>
                  </a:p>
                </p:txBody>
              </p:sp>
              <p:sp>
                <p:nvSpPr>
                  <p:cNvPr id="92" name="Rectangle 31">
                    <a:extLst>
                      <a:ext uri="{FF2B5EF4-FFF2-40B4-BE49-F238E27FC236}">
                        <a16:creationId xmlns:a16="http://schemas.microsoft.com/office/drawing/2014/main" id="{4B4E56A8-D4AE-4AA0-9D78-86174B38938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 sz="609"/>
                  </a:p>
                </p:txBody>
              </p:sp>
              <p:sp>
                <p:nvSpPr>
                  <p:cNvPr id="93" name="Rectangle 32">
                    <a:extLst>
                      <a:ext uri="{FF2B5EF4-FFF2-40B4-BE49-F238E27FC236}">
                        <a16:creationId xmlns:a16="http://schemas.microsoft.com/office/drawing/2014/main" id="{B5F33FE7-ED20-4C92-85F2-EEB9DEC74DA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 sz="609"/>
                  </a:p>
                </p:txBody>
              </p:sp>
              <p:sp>
                <p:nvSpPr>
                  <p:cNvPr id="94" name="Rectangle 33">
                    <a:extLst>
                      <a:ext uri="{FF2B5EF4-FFF2-40B4-BE49-F238E27FC236}">
                        <a16:creationId xmlns:a16="http://schemas.microsoft.com/office/drawing/2014/main" id="{9804AA10-EEB2-4516-B9B0-4C98A0369BC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 sz="609"/>
                  </a:p>
                </p:txBody>
              </p:sp>
              <p:sp>
                <p:nvSpPr>
                  <p:cNvPr id="95" name="Rectangle 34">
                    <a:extLst>
                      <a:ext uri="{FF2B5EF4-FFF2-40B4-BE49-F238E27FC236}">
                        <a16:creationId xmlns:a16="http://schemas.microsoft.com/office/drawing/2014/main" id="{3138D6C4-2275-4FAA-922A-433E61B7437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 sz="609"/>
                  </a:p>
                </p:txBody>
              </p:sp>
            </p:grpSp>
            <p:sp>
              <p:nvSpPr>
                <p:cNvPr id="87" name="Text Box 41">
                  <a:extLst>
                    <a:ext uri="{FF2B5EF4-FFF2-40B4-BE49-F238E27FC236}">
                      <a16:creationId xmlns:a16="http://schemas.microsoft.com/office/drawing/2014/main" id="{E7D73369-9C2E-4F86-BF3B-0AAAB802B01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686" y="3272"/>
                  <a:ext cx="2052" cy="27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806" dirty="0"/>
                    <a:t>64-bit word main memory address </a:t>
                  </a:r>
                  <a:r>
                    <a:rPr lang="en-US" sz="806" i="1" dirty="0"/>
                    <a:t>A</a:t>
                  </a:r>
                </a:p>
              </p:txBody>
            </p:sp>
          </p:grpSp>
        </p:grpSp>
        <p:grpSp>
          <p:nvGrpSpPr>
            <p:cNvPr id="51" name="Group 106">
              <a:extLst>
                <a:ext uri="{FF2B5EF4-FFF2-40B4-BE49-F238E27FC236}">
                  <a16:creationId xmlns:a16="http://schemas.microsoft.com/office/drawing/2014/main" id="{75492A45-B184-491D-918A-C8D525420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" y="1527"/>
              <a:ext cx="2512" cy="1497"/>
              <a:chOff x="1651" y="1527"/>
              <a:chExt cx="2512" cy="1497"/>
            </a:xfrm>
          </p:grpSpPr>
          <p:grpSp>
            <p:nvGrpSpPr>
              <p:cNvPr id="52" name="Group 100">
                <a:extLst>
                  <a:ext uri="{FF2B5EF4-FFF2-40B4-BE49-F238E27FC236}">
                    <a16:creationId xmlns:a16="http://schemas.microsoft.com/office/drawing/2014/main" id="{D8807767-3CBB-4220-8FFB-81E18B64B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61" name="Line 44">
                  <a:extLst>
                    <a:ext uri="{FF2B5EF4-FFF2-40B4-BE49-F238E27FC236}">
                      <a16:creationId xmlns:a16="http://schemas.microsoft.com/office/drawing/2014/main" id="{CC283FFD-2F1F-405C-8370-AD20EF8695A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2" name="Line 45">
                  <a:extLst>
                    <a:ext uri="{FF2B5EF4-FFF2-40B4-BE49-F238E27FC236}">
                      <a16:creationId xmlns:a16="http://schemas.microsoft.com/office/drawing/2014/main" id="{185FEEAF-8478-451A-8F55-48B9E20EBFE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3" name="Line 46">
                  <a:extLst>
                    <a:ext uri="{FF2B5EF4-FFF2-40B4-BE49-F238E27FC236}">
                      <a16:creationId xmlns:a16="http://schemas.microsoft.com/office/drawing/2014/main" id="{57992133-AFCB-4AFB-BBE9-CFBCD61CEE9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4" name="Line 47">
                  <a:extLst>
                    <a:ext uri="{FF2B5EF4-FFF2-40B4-BE49-F238E27FC236}">
                      <a16:creationId xmlns:a16="http://schemas.microsoft.com/office/drawing/2014/main" id="{06D96687-F8AA-4798-83DC-6464A3278B3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5" name="Line 48">
                  <a:extLst>
                    <a:ext uri="{FF2B5EF4-FFF2-40B4-BE49-F238E27FC236}">
                      <a16:creationId xmlns:a16="http://schemas.microsoft.com/office/drawing/2014/main" id="{30542B91-5CB4-471D-BE44-C65AD65BF8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6" name="Line 49">
                  <a:extLst>
                    <a:ext uri="{FF2B5EF4-FFF2-40B4-BE49-F238E27FC236}">
                      <a16:creationId xmlns:a16="http://schemas.microsoft.com/office/drawing/2014/main" id="{DF5B70E3-C538-45B2-850F-6E87437569E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7" name="Line 50">
                  <a:extLst>
                    <a:ext uri="{FF2B5EF4-FFF2-40B4-BE49-F238E27FC236}">
                      <a16:creationId xmlns:a16="http://schemas.microsoft.com/office/drawing/2014/main" id="{5E6E430C-BDAD-47E3-A0B8-457C9F72AE0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8" name="Line 51">
                  <a:extLst>
                    <a:ext uri="{FF2B5EF4-FFF2-40B4-BE49-F238E27FC236}">
                      <a16:creationId xmlns:a16="http://schemas.microsoft.com/office/drawing/2014/main" id="{C46F95DB-78B5-40E8-9950-5F33A703096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53" name="Text Box 73">
                <a:extLst>
                  <a:ext uri="{FF2B5EF4-FFF2-40B4-BE49-F238E27FC236}">
                    <a16:creationId xmlns:a16="http://schemas.microsoft.com/office/drawing/2014/main" id="{1EC246A6-72EC-42FE-813F-441058CED5E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792" y="2466"/>
                <a:ext cx="371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605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605"/>
                  <a:t>0-7</a:t>
                </a:r>
              </a:p>
            </p:txBody>
          </p:sp>
          <p:sp>
            <p:nvSpPr>
              <p:cNvPr id="54" name="Text Box 76">
                <a:extLst>
                  <a:ext uri="{FF2B5EF4-FFF2-40B4-BE49-F238E27FC236}">
                    <a16:creationId xmlns:a16="http://schemas.microsoft.com/office/drawing/2014/main" id="{EA4A2809-B250-4C95-BB52-FA429A7C969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494" y="2466"/>
                <a:ext cx="389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605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605"/>
                  <a:t>8-15</a:t>
                </a:r>
              </a:p>
            </p:txBody>
          </p:sp>
          <p:sp>
            <p:nvSpPr>
              <p:cNvPr id="55" name="Text Box 77">
                <a:extLst>
                  <a:ext uri="{FF2B5EF4-FFF2-40B4-BE49-F238E27FC236}">
                    <a16:creationId xmlns:a16="http://schemas.microsoft.com/office/drawing/2014/main" id="{BA9CB86F-D587-435B-A5A8-0AB585E1807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186" y="2466"/>
                <a:ext cx="433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605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605"/>
                  <a:t>16-23</a:t>
                </a:r>
              </a:p>
            </p:txBody>
          </p:sp>
          <p:sp>
            <p:nvSpPr>
              <p:cNvPr id="56" name="Text Box 78">
                <a:extLst>
                  <a:ext uri="{FF2B5EF4-FFF2-40B4-BE49-F238E27FC236}">
                    <a16:creationId xmlns:a16="http://schemas.microsoft.com/office/drawing/2014/main" id="{FED5ADA3-7117-42B4-A480-EA91962081B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879" y="2466"/>
                <a:ext cx="433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605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605"/>
                  <a:t>24-31</a:t>
                </a:r>
              </a:p>
            </p:txBody>
          </p:sp>
          <p:sp>
            <p:nvSpPr>
              <p:cNvPr id="57" name="Text Box 79">
                <a:extLst>
                  <a:ext uri="{FF2B5EF4-FFF2-40B4-BE49-F238E27FC236}">
                    <a16:creationId xmlns:a16="http://schemas.microsoft.com/office/drawing/2014/main" id="{D400A9C2-BE9D-406F-877C-034E71D8826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72" y="2466"/>
                <a:ext cx="433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605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605"/>
                  <a:t>32-39</a:t>
                </a:r>
              </a:p>
            </p:txBody>
          </p:sp>
          <p:sp>
            <p:nvSpPr>
              <p:cNvPr id="58" name="Text Box 80">
                <a:extLst>
                  <a:ext uri="{FF2B5EF4-FFF2-40B4-BE49-F238E27FC236}">
                    <a16:creationId xmlns:a16="http://schemas.microsoft.com/office/drawing/2014/main" id="{F2C27B8E-55BA-4A7B-BCEE-2B18B54179C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45" y="2466"/>
                <a:ext cx="433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605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605"/>
                  <a:t>40-47</a:t>
                </a:r>
              </a:p>
            </p:txBody>
          </p:sp>
          <p:sp>
            <p:nvSpPr>
              <p:cNvPr id="59" name="Text Box 81">
                <a:extLst>
                  <a:ext uri="{FF2B5EF4-FFF2-40B4-BE49-F238E27FC236}">
                    <a16:creationId xmlns:a16="http://schemas.microsoft.com/office/drawing/2014/main" id="{B0A62634-FAEC-46E4-BFEF-90392B40EB5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38" y="2466"/>
                <a:ext cx="433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605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605"/>
                  <a:t>48-55</a:t>
                </a:r>
              </a:p>
            </p:txBody>
          </p:sp>
          <p:sp>
            <p:nvSpPr>
              <p:cNvPr id="60" name="Text Box 82">
                <a:extLst>
                  <a:ext uri="{FF2B5EF4-FFF2-40B4-BE49-F238E27FC236}">
                    <a16:creationId xmlns:a16="http://schemas.microsoft.com/office/drawing/2014/main" id="{8CEC9339-A670-4E8D-9734-504DDA0491E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651" y="2466"/>
                <a:ext cx="433" cy="3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605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605"/>
                  <a:t>56-63</a:t>
                </a:r>
              </a:p>
            </p:txBody>
          </p:sp>
        </p:grpSp>
      </p:grpSp>
      <p:sp>
        <p:nvSpPr>
          <p:cNvPr id="124" name="AutoShape 83">
            <a:extLst>
              <a:ext uri="{FF2B5EF4-FFF2-40B4-BE49-F238E27FC236}">
                <a16:creationId xmlns:a16="http://schemas.microsoft.com/office/drawing/2014/main" id="{62C3E9F5-C568-4EF9-B0A6-459783A52A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6651" y="3126987"/>
            <a:ext cx="430399" cy="20120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CC"/>
          </a:solidFill>
          <a:ln w="12700">
            <a:solidFill>
              <a:srgbClr val="000004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25" name="Text Box 84">
            <a:extLst>
              <a:ext uri="{FF2B5EF4-FFF2-40B4-BE49-F238E27FC236}">
                <a16:creationId xmlns:a16="http://schemas.microsoft.com/office/drawing/2014/main" id="{5EE2A606-E9DE-440B-827F-8203A1B5DD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81858" y="3165386"/>
            <a:ext cx="636798" cy="215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64-bit word</a:t>
            </a:r>
          </a:p>
        </p:txBody>
      </p:sp>
      <p:grpSp>
        <p:nvGrpSpPr>
          <p:cNvPr id="98" name="Group 110">
            <a:extLst>
              <a:ext uri="{FF2B5EF4-FFF2-40B4-BE49-F238E27FC236}">
                <a16:creationId xmlns:a16="http://schemas.microsoft.com/office/drawing/2014/main" id="{1010BBB7-3C04-4892-A89C-9A1682437A2C}"/>
              </a:ext>
            </a:extLst>
          </p:cNvPr>
          <p:cNvGrpSpPr>
            <a:grpSpLocks/>
          </p:cNvGrpSpPr>
          <p:nvPr/>
        </p:nvGrpSpPr>
        <p:grpSpPr bwMode="auto">
          <a:xfrm>
            <a:off x="1340254" y="2579788"/>
            <a:ext cx="2150393" cy="251199"/>
            <a:chOff x="1468" y="2993"/>
            <a:chExt cx="2688" cy="314"/>
          </a:xfrm>
        </p:grpSpPr>
        <p:sp>
          <p:nvSpPr>
            <p:cNvPr id="99" name="Text Box 111">
              <a:extLst>
                <a:ext uri="{FF2B5EF4-FFF2-40B4-BE49-F238E27FC236}">
                  <a16:creationId xmlns:a16="http://schemas.microsoft.com/office/drawing/2014/main" id="{CB70DD62-6638-4A6B-8EAA-A01FBE8FEA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89" y="2993"/>
              <a:ext cx="26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0</a:t>
              </a:r>
            </a:p>
          </p:txBody>
        </p:sp>
        <p:sp>
          <p:nvSpPr>
            <p:cNvPr id="100" name="Text Box 112">
              <a:extLst>
                <a:ext uri="{FF2B5EF4-FFF2-40B4-BE49-F238E27FC236}">
                  <a16:creationId xmlns:a16="http://schemas.microsoft.com/office/drawing/2014/main" id="{DF06B2E3-7636-4B97-B8D5-9FD1B34FF4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95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31</a:t>
              </a:r>
            </a:p>
          </p:txBody>
        </p:sp>
        <p:sp>
          <p:nvSpPr>
            <p:cNvPr id="101" name="Text Box 113">
              <a:extLst>
                <a:ext uri="{FF2B5EF4-FFF2-40B4-BE49-F238E27FC236}">
                  <a16:creationId xmlns:a16="http://schemas.microsoft.com/office/drawing/2014/main" id="{9F9841FC-D6A2-45BE-BFC5-4D3D30F2683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45" y="2993"/>
              <a:ext cx="26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7</a:t>
              </a:r>
            </a:p>
          </p:txBody>
        </p:sp>
        <p:sp>
          <p:nvSpPr>
            <p:cNvPr id="102" name="Text Box 114">
              <a:extLst>
                <a:ext uri="{FF2B5EF4-FFF2-40B4-BE49-F238E27FC236}">
                  <a16:creationId xmlns:a16="http://schemas.microsoft.com/office/drawing/2014/main" id="{76178326-3B1B-46EE-96F1-8024596352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54" y="2993"/>
              <a:ext cx="26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8</a:t>
              </a:r>
            </a:p>
          </p:txBody>
        </p:sp>
        <p:sp>
          <p:nvSpPr>
            <p:cNvPr id="103" name="Text Box 115">
              <a:extLst>
                <a:ext uri="{FF2B5EF4-FFF2-40B4-BE49-F238E27FC236}">
                  <a16:creationId xmlns:a16="http://schemas.microsoft.com/office/drawing/2014/main" id="{88FC5076-29EC-44CB-B719-23A707B6583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09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15</a:t>
              </a:r>
            </a:p>
          </p:txBody>
        </p:sp>
        <p:sp>
          <p:nvSpPr>
            <p:cNvPr id="104" name="Text Box 116">
              <a:extLst>
                <a:ext uri="{FF2B5EF4-FFF2-40B4-BE49-F238E27FC236}">
                  <a16:creationId xmlns:a16="http://schemas.microsoft.com/office/drawing/2014/main" id="{BC8DD7F5-8201-405A-98A1-6CBB051049C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94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16</a:t>
              </a:r>
            </a:p>
          </p:txBody>
        </p:sp>
        <p:sp>
          <p:nvSpPr>
            <p:cNvPr id="105" name="Text Box 117">
              <a:extLst>
                <a:ext uri="{FF2B5EF4-FFF2-40B4-BE49-F238E27FC236}">
                  <a16:creationId xmlns:a16="http://schemas.microsoft.com/office/drawing/2014/main" id="{08439978-1C2E-4168-80AC-B719182D897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30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23</a:t>
              </a:r>
            </a:p>
          </p:txBody>
        </p:sp>
        <p:sp>
          <p:nvSpPr>
            <p:cNvPr id="106" name="Text Box 118">
              <a:extLst>
                <a:ext uri="{FF2B5EF4-FFF2-40B4-BE49-F238E27FC236}">
                  <a16:creationId xmlns:a16="http://schemas.microsoft.com/office/drawing/2014/main" id="{B0C4A085-F70B-4719-9DC4-BD745B362BD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25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24</a:t>
              </a:r>
            </a:p>
          </p:txBody>
        </p:sp>
        <p:sp>
          <p:nvSpPr>
            <p:cNvPr id="107" name="Text Box 119">
              <a:extLst>
                <a:ext uri="{FF2B5EF4-FFF2-40B4-BE49-F238E27FC236}">
                  <a16:creationId xmlns:a16="http://schemas.microsoft.com/office/drawing/2014/main" id="{BB00C416-F478-4172-ACFF-455CD674084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91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32</a:t>
              </a:r>
            </a:p>
          </p:txBody>
        </p:sp>
        <p:sp>
          <p:nvSpPr>
            <p:cNvPr id="108" name="Text Box 120">
              <a:extLst>
                <a:ext uri="{FF2B5EF4-FFF2-40B4-BE49-F238E27FC236}">
                  <a16:creationId xmlns:a16="http://schemas.microsoft.com/office/drawing/2014/main" id="{4E0C340E-1AC0-44B1-8CC7-0A4FEC7FD03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68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63</a:t>
              </a:r>
            </a:p>
          </p:txBody>
        </p:sp>
        <p:sp>
          <p:nvSpPr>
            <p:cNvPr id="109" name="Text Box 121">
              <a:extLst>
                <a:ext uri="{FF2B5EF4-FFF2-40B4-BE49-F238E27FC236}">
                  <a16:creationId xmlns:a16="http://schemas.microsoft.com/office/drawing/2014/main" id="{E5BA0613-F14B-4BF3-99CB-A66E9668176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07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39</a:t>
              </a:r>
            </a:p>
          </p:txBody>
        </p:sp>
        <p:sp>
          <p:nvSpPr>
            <p:cNvPr id="110" name="Text Box 122">
              <a:extLst>
                <a:ext uri="{FF2B5EF4-FFF2-40B4-BE49-F238E27FC236}">
                  <a16:creationId xmlns:a16="http://schemas.microsoft.com/office/drawing/2014/main" id="{9CD06DBD-7019-479E-820E-0BD9571B4A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3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40</a:t>
              </a:r>
            </a:p>
          </p:txBody>
        </p:sp>
        <p:sp>
          <p:nvSpPr>
            <p:cNvPr id="111" name="Text Box 123">
              <a:extLst>
                <a:ext uri="{FF2B5EF4-FFF2-40B4-BE49-F238E27FC236}">
                  <a16:creationId xmlns:a16="http://schemas.microsoft.com/office/drawing/2014/main" id="{2AC1BB02-77C7-477A-899D-3129AF16EA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82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47</a:t>
              </a:r>
            </a:p>
          </p:txBody>
        </p:sp>
        <p:sp>
          <p:nvSpPr>
            <p:cNvPr id="112" name="Text Box 124">
              <a:extLst>
                <a:ext uri="{FF2B5EF4-FFF2-40B4-BE49-F238E27FC236}">
                  <a16:creationId xmlns:a16="http://schemas.microsoft.com/office/drawing/2014/main" id="{302937F7-2460-4F37-8400-5E9765A7C7B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76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48</a:t>
              </a:r>
            </a:p>
          </p:txBody>
        </p:sp>
        <p:sp>
          <p:nvSpPr>
            <p:cNvPr id="113" name="Text Box 125">
              <a:extLst>
                <a:ext uri="{FF2B5EF4-FFF2-40B4-BE49-F238E27FC236}">
                  <a16:creationId xmlns:a16="http://schemas.microsoft.com/office/drawing/2014/main" id="{8906305F-0539-484B-AD94-B593222E7C7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84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55</a:t>
              </a:r>
            </a:p>
          </p:txBody>
        </p:sp>
        <p:sp>
          <p:nvSpPr>
            <p:cNvPr id="114" name="Text Box 126">
              <a:extLst>
                <a:ext uri="{FF2B5EF4-FFF2-40B4-BE49-F238E27FC236}">
                  <a16:creationId xmlns:a16="http://schemas.microsoft.com/office/drawing/2014/main" id="{A77C62CC-76D7-4251-BB64-189BB06E7A5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8" y="2993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4"/>
                <a:t>56</a:t>
              </a:r>
            </a:p>
          </p:txBody>
        </p:sp>
        <p:grpSp>
          <p:nvGrpSpPr>
            <p:cNvPr id="115" name="Group 128">
              <a:extLst>
                <a:ext uri="{FF2B5EF4-FFF2-40B4-BE49-F238E27FC236}">
                  <a16:creationId xmlns:a16="http://schemas.microsoft.com/office/drawing/2014/main" id="{AE20CE0E-1AC6-4ED0-A046-9EDA31AC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153"/>
              <a:ext cx="2446" cy="154"/>
              <a:chOff x="1536" y="3153"/>
              <a:chExt cx="2446" cy="154"/>
            </a:xfrm>
          </p:grpSpPr>
          <p:sp>
            <p:nvSpPr>
              <p:cNvPr id="116" name="Rectangle 129">
                <a:extLst>
                  <a:ext uri="{FF2B5EF4-FFF2-40B4-BE49-F238E27FC236}">
                    <a16:creationId xmlns:a16="http://schemas.microsoft.com/office/drawing/2014/main" id="{114FDC3E-F55D-4358-BD3C-53EE60C869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" y="3153"/>
                <a:ext cx="307" cy="15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17" name="Rectangle 130">
                <a:extLst>
                  <a:ext uri="{FF2B5EF4-FFF2-40B4-BE49-F238E27FC236}">
                    <a16:creationId xmlns:a16="http://schemas.microsoft.com/office/drawing/2014/main" id="{99065965-66C9-4F8C-B463-59FDD87C75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0" y="3153"/>
                <a:ext cx="307" cy="15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18" name="Rectangle 131">
                <a:extLst>
                  <a:ext uri="{FF2B5EF4-FFF2-40B4-BE49-F238E27FC236}">
                    <a16:creationId xmlns:a16="http://schemas.microsoft.com/office/drawing/2014/main" id="{89EF864C-A3C0-4DCD-A27E-546F2429B6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7" y="3153"/>
                <a:ext cx="307" cy="15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19" name="Rectangle 132">
                <a:extLst>
                  <a:ext uri="{FF2B5EF4-FFF2-40B4-BE49-F238E27FC236}">
                    <a16:creationId xmlns:a16="http://schemas.microsoft.com/office/drawing/2014/main" id="{448C5C0D-F030-4BF1-914E-8BECD34715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74" y="3153"/>
                <a:ext cx="308" cy="15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20" name="Rectangle 133">
                <a:extLst>
                  <a:ext uri="{FF2B5EF4-FFF2-40B4-BE49-F238E27FC236}">
                    <a16:creationId xmlns:a16="http://schemas.microsoft.com/office/drawing/2014/main" id="{FAE115A0-F16E-47CB-B1A5-972797B711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3153"/>
                <a:ext cx="307" cy="15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21" name="Rectangle 134">
                <a:extLst>
                  <a:ext uri="{FF2B5EF4-FFF2-40B4-BE49-F238E27FC236}">
                    <a16:creationId xmlns:a16="http://schemas.microsoft.com/office/drawing/2014/main" id="{29CE6334-D9A5-47A0-9EDE-AB0B435E59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43" y="3153"/>
                <a:ext cx="307" cy="15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22" name="Rectangle 135">
                <a:extLst>
                  <a:ext uri="{FF2B5EF4-FFF2-40B4-BE49-F238E27FC236}">
                    <a16:creationId xmlns:a16="http://schemas.microsoft.com/office/drawing/2014/main" id="{E3EB1C88-E852-4F5A-A2EF-AD9201ECE1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50" y="3153"/>
                <a:ext cx="307" cy="15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23" name="Rectangle 136">
                <a:extLst>
                  <a:ext uri="{FF2B5EF4-FFF2-40B4-BE49-F238E27FC236}">
                    <a16:creationId xmlns:a16="http://schemas.microsoft.com/office/drawing/2014/main" id="{369D479C-7C59-452F-B389-2D5F917A07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57" y="3153"/>
                <a:ext cx="307" cy="15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CPU access RAM via traditional </a:t>
            </a: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BUS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structure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 </a:t>
            </a:r>
            <a:r>
              <a:rPr lang="en-US" altLang="zh-CN" sz="1600" dirty="0">
                <a:solidFill>
                  <a:schemeClr val="tx1"/>
                </a:solidFill>
              </a:rPr>
              <a:t>collection of parallel wires that carry </a:t>
            </a:r>
            <a:r>
              <a:rPr lang="en-US" altLang="zh-CN" sz="1600" dirty="0">
                <a:solidFill>
                  <a:srgbClr val="0000FF"/>
                </a:solidFill>
              </a:rPr>
              <a:t>address, data, </a:t>
            </a:r>
            <a:r>
              <a:rPr lang="en-US" altLang="zh-CN" sz="1600" dirty="0">
                <a:solidFill>
                  <a:schemeClr val="tx1"/>
                </a:solidFill>
              </a:rPr>
              <a:t>and</a:t>
            </a:r>
            <a:r>
              <a:rPr lang="en-US" altLang="zh-CN" sz="1600" dirty="0">
                <a:solidFill>
                  <a:srgbClr val="0000FF"/>
                </a:solidFill>
              </a:rPr>
              <a:t> control </a:t>
            </a:r>
            <a:r>
              <a:rPr lang="en-US" altLang="zh-CN" sz="1600" dirty="0">
                <a:solidFill>
                  <a:schemeClr val="tx1"/>
                </a:solidFill>
              </a:rPr>
              <a:t>signals.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Typically shared by multiple devices.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3E3A2AC-CC23-4879-8D7F-3D1F62CDF7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9051" y="2650161"/>
            <a:ext cx="528798" cy="5311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6A32F6B0-186E-4D7C-B083-B03197300C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3454" y="2738160"/>
            <a:ext cx="867197" cy="310399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BEBF39A-4DCF-49CC-88C4-5987F61EC5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1456" y="2756560"/>
            <a:ext cx="528798" cy="3359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bridge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E18DD093-764A-4184-8837-9B8644CCB9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4259" y="2738160"/>
            <a:ext cx="844797" cy="310399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DC99F93-0BB0-4C41-9FEC-665EE3AE7E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63" y="2756560"/>
            <a:ext cx="1089596" cy="3359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5225BD2-76AD-4911-B2B8-D0F510A1B1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1985363"/>
            <a:ext cx="397598" cy="8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D5DEB6B-CB1D-49C5-9956-82766A051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2074163"/>
            <a:ext cx="397598" cy="8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7FFBF3E-9948-4BDF-BC76-720042BEF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2162963"/>
            <a:ext cx="397598" cy="8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0BD962F-8798-4279-BC36-AC06A7EF64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2250962"/>
            <a:ext cx="397598" cy="8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010D29F-BEEA-4054-A5E3-3DC8962ADE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2339762"/>
            <a:ext cx="397598" cy="8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1" name="AutoShape 15">
            <a:extLst>
              <a:ext uri="{FF2B5EF4-FFF2-40B4-BE49-F238E27FC236}">
                <a16:creationId xmlns:a16="http://schemas.microsoft.com/office/drawing/2014/main" id="{4F066BBE-287D-4906-88C3-CFF9BD35A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1859" y="1985363"/>
            <a:ext cx="258399" cy="221599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2" name="AutoShape 16">
            <a:extLst>
              <a:ext uri="{FF2B5EF4-FFF2-40B4-BE49-F238E27FC236}">
                <a16:creationId xmlns:a16="http://schemas.microsoft.com/office/drawing/2014/main" id="{25F56FAD-0206-4847-B43F-8D441C5FB35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409860" y="2206962"/>
            <a:ext cx="258399" cy="221599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6F934EF-403D-4494-811E-39A4145C2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0258" y="1897363"/>
            <a:ext cx="309599" cy="619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ALU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B8585828-3F0B-4DCB-80B4-F8BBFE2DFF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28261" y="1787994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28646776-2BA3-4D9E-88D4-5ADB491B08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5461" y="2472561"/>
            <a:ext cx="354398" cy="2655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B5C84329-560F-405A-A560-919C3AD4F0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63" y="1763764"/>
            <a:ext cx="1727194" cy="141759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589735E2-268A-4145-9FE1-9462BACFA1E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5464" y="1575594"/>
            <a:ext cx="55976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CPU chip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97859F4B-EDAD-4012-A432-F08053C7262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91456" y="2329591"/>
            <a:ext cx="657552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System bus</a:t>
            </a:r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1391D324-EC48-4F2C-AEDB-D9F832E7551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029857" y="2517361"/>
            <a:ext cx="399198" cy="265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4A4DD1CD-AFCE-40D7-A8AF-DADDC0B47F3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33853" y="2329591"/>
            <a:ext cx="68159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Memory bus</a:t>
            </a:r>
          </a:p>
        </p:txBody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3E50231F-A00D-4ADF-A136-BA90AE21843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358652" y="2517361"/>
            <a:ext cx="0" cy="265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</p:spTree>
    <p:extLst>
      <p:ext uri="{BB962C8B-B14F-4D97-AF65-F5344CB8AC3E}">
        <p14:creationId xmlns:p14="http://schemas.microsoft.com/office/powerpoint/2010/main" val="55881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What can the memory controller do?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Address</a:t>
            </a:r>
            <a:r>
              <a:rPr lang="en-US" altLang="zh-CN" sz="1600" dirty="0">
                <a:solidFill>
                  <a:schemeClr val="tx1"/>
                </a:solidFill>
              </a:rPr>
              <a:t> to RAS and CAS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Control the transactions of memory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Buffer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AC47759-F1C4-4DA6-A64D-49364B8D00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9051" y="2650161"/>
            <a:ext cx="528798" cy="5311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03A3987-5FD8-4FC9-9EB1-E71F2AF90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3454" y="2738160"/>
            <a:ext cx="867197" cy="310399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ABF1473-3EA5-4658-BD36-506EAC8BBA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1456" y="2756560"/>
            <a:ext cx="528798" cy="3359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bridge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DF42F5D0-BEB3-47FD-A142-5ECEE1A62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4259" y="2738160"/>
            <a:ext cx="844797" cy="310399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6041249-85B1-4334-84AA-28DBA91B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63" y="2756560"/>
            <a:ext cx="1089596" cy="3359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BDDB9C2-BD22-453D-B785-CB6F7EEC2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1985363"/>
            <a:ext cx="397598" cy="8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BBD05FC-DEB9-4AA5-A148-759A5A908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2074163"/>
            <a:ext cx="397598" cy="8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19F7994-9562-4403-B269-A2C748236F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2162963"/>
            <a:ext cx="397598" cy="8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C6D5B2E-BF30-4BFD-9648-4FC0A5A6F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2250962"/>
            <a:ext cx="397598" cy="887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3958ED4-0CBF-4D24-8F5C-30065D97D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261" y="2339762"/>
            <a:ext cx="397598" cy="8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E53840F9-CB5A-44AB-9CB1-77D4B03B30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1859" y="1985363"/>
            <a:ext cx="258399" cy="221599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44792C1F-DFC4-4D81-87E5-9473716C9E13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409860" y="2206962"/>
            <a:ext cx="258399" cy="221599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E025D3D-DC30-426E-8CA8-5E313726B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0258" y="1897363"/>
            <a:ext cx="309599" cy="619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ALU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6B8AD3C-ACB3-40C6-96CC-4E01B8DFE39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28261" y="1787994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26" name="AutoShape 19">
            <a:extLst>
              <a:ext uri="{FF2B5EF4-FFF2-40B4-BE49-F238E27FC236}">
                <a16:creationId xmlns:a16="http://schemas.microsoft.com/office/drawing/2014/main" id="{A26F885E-1832-4D95-901F-5539E2B81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5461" y="2472561"/>
            <a:ext cx="354398" cy="2655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AF68A77A-2BD9-44CF-9D78-79BB424F46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63" y="1763764"/>
            <a:ext cx="1727194" cy="141759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CBCEDABB-4DB1-4326-81E9-D0B0A8C0488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5464" y="1575594"/>
            <a:ext cx="55976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CPU chip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4DA26B71-72FA-479D-9C4F-D5B9AF3990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91456" y="2329591"/>
            <a:ext cx="657552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System bus</a:t>
            </a: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98F62B64-DDD7-4EBD-A35A-1D8976BC319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029857" y="2517361"/>
            <a:ext cx="399198" cy="265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37F807B1-1502-4274-A881-4706DFB57F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33853" y="2329591"/>
            <a:ext cx="68159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Memory bus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11F99CB4-6310-436C-94F4-C3903C9FFE8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358652" y="2517361"/>
            <a:ext cx="0" cy="265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3" name="AutoShape 48">
            <a:extLst>
              <a:ext uri="{FF2B5EF4-FFF2-40B4-BE49-F238E27FC236}">
                <a16:creationId xmlns:a16="http://schemas.microsoft.com/office/drawing/2014/main" id="{77019DEB-A5C9-41FD-9124-F0E31536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667" y="1801874"/>
            <a:ext cx="1145753" cy="404921"/>
          </a:xfrm>
          <a:prstGeom prst="wedgeRoundRectCallout">
            <a:avLst>
              <a:gd name="adj1" fmla="val -42237"/>
              <a:gd name="adj2" fmla="val 18427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000" b="0" dirty="0"/>
              <a:t>A memory controller inside</a:t>
            </a:r>
            <a:endParaRPr lang="zh-CN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424885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read transaction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Load operation</a:t>
            </a:r>
            <a:endParaRPr lang="en-US" altLang="zh-CN" sz="1600" dirty="0">
              <a:solidFill>
                <a:srgbClr val="C00000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8B8956BA-FE20-4290-9CAA-87AE81239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653" y="2257796"/>
            <a:ext cx="458398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BF21054E-B5BE-488A-882A-70BF3803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55" y="2334596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BAFF2266-548D-4140-972D-E684403F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857" y="2350596"/>
            <a:ext cx="458398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/>
              <a:t> </a:t>
            </a:r>
          </a:p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1A4A0A9D-7A93-4A69-B5B1-E6C475C8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59" y="2334596"/>
            <a:ext cx="731997" cy="268799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2CEA7FA-9D97-4141-BFD6-A90F82B1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6817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0D448CE1-0A04-490E-BBDB-166C230E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7585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0E3F2EB-7DAF-4350-B8EE-EFCD7E2B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8353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7D63A679-B113-4FCA-A42E-1B22D3F5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9121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C1829A16-5813-457B-9EBC-65C515C8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9889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F5C0230C-79E5-47A9-8EAE-F299E511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60" y="1681799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4" name="AutoShape 14">
            <a:extLst>
              <a:ext uri="{FF2B5EF4-FFF2-40B4-BE49-F238E27FC236}">
                <a16:creationId xmlns:a16="http://schemas.microsoft.com/office/drawing/2014/main" id="{271A2BE2-F225-41B7-85A1-6597A15C8B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6260" y="1873798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77215C99-BC51-48B4-970B-B282E0E9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059" y="1604999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ALU</a:t>
            </a: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B4A774C-D790-459C-844D-92AD043DD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4" y="1496829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47" name="AutoShape 17">
            <a:extLst>
              <a:ext uri="{FF2B5EF4-FFF2-40B4-BE49-F238E27FC236}">
                <a16:creationId xmlns:a16="http://schemas.microsoft.com/office/drawing/2014/main" id="{05004E4E-547F-418F-B0A4-709D14AA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61" y="2104197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C3B5F2EB-C0B9-4D0C-96AC-6BCE39224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62" y="2350596"/>
            <a:ext cx="943997" cy="291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50" name="Text Box 20">
            <a:extLst>
              <a:ext uri="{FF2B5EF4-FFF2-40B4-BE49-F238E27FC236}">
                <a16:creationId xmlns:a16="http://schemas.microsoft.com/office/drawing/2014/main" id="{0C5B3757-E630-4698-A04D-0E73D5C0E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64" y="2234426"/>
            <a:ext cx="245581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i="1"/>
              <a:t>A</a:t>
            </a:r>
          </a:p>
        </p:txBody>
      </p:sp>
      <p:sp>
        <p:nvSpPr>
          <p:cNvPr id="51" name="Text Box 21">
            <a:extLst>
              <a:ext uri="{FF2B5EF4-FFF2-40B4-BE49-F238E27FC236}">
                <a16:creationId xmlns:a16="http://schemas.microsoft.com/office/drawing/2014/main" id="{406837BE-117B-422F-895E-233DD7EFA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450" y="217282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C304A3B9-06E0-479B-8719-D47654E4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451" y="2426425"/>
            <a:ext cx="245580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A</a:t>
            </a: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AA7F2B99-24FE-4AF2-A2C8-7103220E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52" y="2496195"/>
            <a:ext cx="460798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/>
              <a:t>x</a:t>
            </a:r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7E0D464C-0412-4647-A711-CE7F5099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631" y="2064827"/>
            <a:ext cx="72968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 memory</a:t>
            </a:r>
          </a:p>
        </p:txBody>
      </p:sp>
      <p:sp>
        <p:nvSpPr>
          <p:cNvPr id="55" name="Text Box 25">
            <a:extLst>
              <a:ext uri="{FF2B5EF4-FFF2-40B4-BE49-F238E27FC236}">
                <a16:creationId xmlns:a16="http://schemas.microsoft.com/office/drawing/2014/main" id="{600A56F6-60DF-42CA-A1CB-0D14ADBF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352" y="2180026"/>
            <a:ext cx="5806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I/O bridge</a:t>
            </a:r>
          </a:p>
        </p:txBody>
      </p:sp>
      <p:sp>
        <p:nvSpPr>
          <p:cNvPr id="56" name="Text Box 26">
            <a:extLst>
              <a:ext uri="{FF2B5EF4-FFF2-40B4-BE49-F238E27FC236}">
                <a16:creationId xmlns:a16="http://schemas.microsoft.com/office/drawing/2014/main" id="{6DE23378-A7F8-4C33-A166-A3782BA8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23" y="1826427"/>
            <a:ext cx="4042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%</a:t>
            </a:r>
            <a:r>
              <a:rPr lang="en-US" sz="806" dirty="0" err="1"/>
              <a:t>eax</a:t>
            </a:r>
            <a:endParaRPr lang="en-US" sz="806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583274-B866-4652-BFD9-FE65B77A32E4}"/>
              </a:ext>
            </a:extLst>
          </p:cNvPr>
          <p:cNvSpPr/>
          <p:nvPr/>
        </p:nvSpPr>
        <p:spPr>
          <a:xfrm>
            <a:off x="2324664" y="1550810"/>
            <a:ext cx="13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mov </a:t>
            </a:r>
            <a:r>
              <a:rPr lang="en-US" altLang="zh-CN" dirty="0" err="1">
                <a:solidFill>
                  <a:srgbClr val="C00000"/>
                </a:solidFill>
                <a:ea typeface="楷体" pitchFamily="49" charset="-122"/>
              </a:rPr>
              <a:t>eax</a:t>
            </a:r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, [A]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0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11.0 Review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 Memory Technology     [CSAPP 6.1]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11.2 Memory Hierarchies     [CSAPP 6.3]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11.3 Locality                            [CSAPP 6.2]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11.4 Memory Mountain Lab [CSAPP 6.6]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Memory Operation and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read transaction (1)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CPU places address A on the bus </a:t>
            </a:r>
            <a:endParaRPr lang="en-US" altLang="zh-CN" sz="1400" dirty="0">
              <a:solidFill>
                <a:srgbClr val="C00000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8B8956BA-FE20-4290-9CAA-87AE81239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653" y="2257796"/>
            <a:ext cx="458398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BF21054E-B5BE-488A-882A-70BF3803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55" y="2334596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BAFF2266-548D-4140-972D-E684403F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857" y="2350596"/>
            <a:ext cx="458398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/>
              <a:t> </a:t>
            </a:r>
          </a:p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1A4A0A9D-7A93-4A69-B5B1-E6C475C8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59" y="2334596"/>
            <a:ext cx="731997" cy="268799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2CEA7FA-9D97-4141-BFD6-A90F82B1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6817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0D448CE1-0A04-490E-BBDB-166C230E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7585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0E3F2EB-7DAF-4350-B8EE-EFCD7E2B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8353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7D63A679-B113-4FCA-A42E-1B22D3F5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9121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C1829A16-5813-457B-9EBC-65C515C8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9889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F5C0230C-79E5-47A9-8EAE-F299E511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60" y="1681799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4" name="AutoShape 14">
            <a:extLst>
              <a:ext uri="{FF2B5EF4-FFF2-40B4-BE49-F238E27FC236}">
                <a16:creationId xmlns:a16="http://schemas.microsoft.com/office/drawing/2014/main" id="{271A2BE2-F225-41B7-85A1-6597A15C8B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6260" y="1873798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77215C99-BC51-48B4-970B-B282E0E9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059" y="1604999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ALU</a:t>
            </a: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B4A774C-D790-459C-844D-92AD043DD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4" y="1496829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47" name="AutoShape 17">
            <a:extLst>
              <a:ext uri="{FF2B5EF4-FFF2-40B4-BE49-F238E27FC236}">
                <a16:creationId xmlns:a16="http://schemas.microsoft.com/office/drawing/2014/main" id="{05004E4E-547F-418F-B0A4-709D14AA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61" y="2104197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8CE99AD8-F39D-4151-891D-5012F773F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459" y="2470629"/>
            <a:ext cx="1996793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C3B5F2EB-C0B9-4D0C-96AC-6BCE39224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62" y="2350596"/>
            <a:ext cx="943997" cy="291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50" name="Text Box 20">
            <a:extLst>
              <a:ext uri="{FF2B5EF4-FFF2-40B4-BE49-F238E27FC236}">
                <a16:creationId xmlns:a16="http://schemas.microsoft.com/office/drawing/2014/main" id="{0C5B3757-E630-4698-A04D-0E73D5C0E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64" y="2234426"/>
            <a:ext cx="245581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i="1"/>
              <a:t>A</a:t>
            </a:r>
          </a:p>
        </p:txBody>
      </p:sp>
      <p:sp>
        <p:nvSpPr>
          <p:cNvPr id="51" name="Text Box 21">
            <a:extLst>
              <a:ext uri="{FF2B5EF4-FFF2-40B4-BE49-F238E27FC236}">
                <a16:creationId xmlns:a16="http://schemas.microsoft.com/office/drawing/2014/main" id="{406837BE-117B-422F-895E-233DD7EFA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450" y="217282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C304A3B9-06E0-479B-8719-D47654E4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451" y="2426425"/>
            <a:ext cx="245580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A</a:t>
            </a: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AA7F2B99-24FE-4AF2-A2C8-7103220E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52" y="2496195"/>
            <a:ext cx="460798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/>
              <a:t>x</a:t>
            </a:r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7E0D464C-0412-4647-A711-CE7F5099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631" y="2064827"/>
            <a:ext cx="72968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 memory</a:t>
            </a:r>
          </a:p>
        </p:txBody>
      </p:sp>
      <p:sp>
        <p:nvSpPr>
          <p:cNvPr id="55" name="Text Box 25">
            <a:extLst>
              <a:ext uri="{FF2B5EF4-FFF2-40B4-BE49-F238E27FC236}">
                <a16:creationId xmlns:a16="http://schemas.microsoft.com/office/drawing/2014/main" id="{600A56F6-60DF-42CA-A1CB-0D14ADBF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352" y="2180026"/>
            <a:ext cx="5806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I/O bridge</a:t>
            </a:r>
          </a:p>
        </p:txBody>
      </p:sp>
      <p:sp>
        <p:nvSpPr>
          <p:cNvPr id="56" name="Text Box 26">
            <a:extLst>
              <a:ext uri="{FF2B5EF4-FFF2-40B4-BE49-F238E27FC236}">
                <a16:creationId xmlns:a16="http://schemas.microsoft.com/office/drawing/2014/main" id="{6DE23378-A7F8-4C33-A166-A3782BA8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23" y="1826427"/>
            <a:ext cx="4042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%</a:t>
            </a:r>
            <a:r>
              <a:rPr lang="en-US" sz="806" dirty="0" err="1"/>
              <a:t>eax</a:t>
            </a:r>
            <a:endParaRPr lang="en-US" sz="806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7DB1C2-5DDD-4E56-9076-0408165FE17D}"/>
              </a:ext>
            </a:extLst>
          </p:cNvPr>
          <p:cNvSpPr/>
          <p:nvPr/>
        </p:nvSpPr>
        <p:spPr>
          <a:xfrm>
            <a:off x="2324664" y="1550810"/>
            <a:ext cx="13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mov </a:t>
            </a:r>
            <a:r>
              <a:rPr lang="en-US" altLang="zh-CN" dirty="0" err="1">
                <a:solidFill>
                  <a:srgbClr val="C00000"/>
                </a:solidFill>
                <a:ea typeface="楷体" pitchFamily="49" charset="-122"/>
              </a:rPr>
              <a:t>eax</a:t>
            </a:r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, [A]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4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read transaction (2)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Main memory read A from the bus, retrieves word x, and places it on the bus</a:t>
            </a: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48EC116-2EC4-496B-BAB7-614BE58B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055" y="2334596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BF8E5E2-49FA-4460-A010-035F01A3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256" y="2350596"/>
            <a:ext cx="458399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36B3EE5-12A7-4D5A-B0CF-E8F8A1A4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859" y="2334596"/>
            <a:ext cx="731998" cy="268799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DD9425D-F557-4AB0-9167-1CA08D97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6817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029AB79-F25C-47DF-B4B0-72A0175E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7585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FC7760B-2406-4919-A3C4-C1BE4FBE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8353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3038D3-09E6-4540-8FB8-A8723221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9121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AB11CE6-1BD5-4FB7-9841-A17F19AE4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9889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E9683D01-033D-44C3-B9E9-F4237C4F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60" y="1681799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0" name="AutoShape 13">
            <a:extLst>
              <a:ext uri="{FF2B5EF4-FFF2-40B4-BE49-F238E27FC236}">
                <a16:creationId xmlns:a16="http://schemas.microsoft.com/office/drawing/2014/main" id="{AC37AD32-AE7B-4560-9597-EE4F5A5CB8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8660" y="1873798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204DD2E-C93F-496C-A5D8-D2A9721D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459" y="1604999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AAF37085-2CB7-40BC-87E0-DF5D318D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461" y="1496829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356C37FF-B1D9-46DE-8217-A6BBC33B2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61" y="2104197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E0748A87-8C79-4C3C-9633-3164B8606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3859" y="2467670"/>
            <a:ext cx="1996793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0A15280-0616-4AAB-9E2F-A56D24E9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3" y="2350596"/>
            <a:ext cx="943997" cy="291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1BDE0D56-7BFB-4CB6-8C40-9D28EA95D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877" y="219602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i="1"/>
              <a:t>x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344BC7D6-8345-4CC1-B9EE-57500CCB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052" y="2257796"/>
            <a:ext cx="458399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5E50DD3-8C7E-456D-A8BD-0597E4C7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850" y="217282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C37D9939-D388-41AD-B9D8-F9D838C0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851" y="2426425"/>
            <a:ext cx="245580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A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7D45FD52-B5DA-4A84-8FA7-E065206E9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652" y="2496195"/>
            <a:ext cx="460798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 dirty="0" err="1"/>
              <a:t>x</a:t>
            </a:r>
            <a:endParaRPr lang="en-US" sz="504" dirty="0"/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9A30B3FF-928E-4114-B0B9-FEA9B55CF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653" y="2065921"/>
            <a:ext cx="79119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 memory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34FADF00-32A8-4DFE-8A91-22FF46AE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23" y="1834427"/>
            <a:ext cx="4042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%</a:t>
            </a:r>
            <a:r>
              <a:rPr lang="en-US" sz="806" dirty="0" err="1"/>
              <a:t>eax</a:t>
            </a:r>
            <a:endParaRPr lang="en-US" sz="806" dirty="0"/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02D7450A-F3C4-4A6D-9948-B4489E017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752" y="2188026"/>
            <a:ext cx="5806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I/O bridge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AD9D22-6323-4C8E-A95E-0DBE6E134002}"/>
              </a:ext>
            </a:extLst>
          </p:cNvPr>
          <p:cNvSpPr/>
          <p:nvPr/>
        </p:nvSpPr>
        <p:spPr>
          <a:xfrm>
            <a:off x="2324664" y="1552410"/>
            <a:ext cx="13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mov </a:t>
            </a:r>
            <a:r>
              <a:rPr lang="en-US" altLang="zh-CN" dirty="0" err="1">
                <a:solidFill>
                  <a:srgbClr val="C00000"/>
                </a:solidFill>
                <a:ea typeface="楷体" pitchFamily="49" charset="-122"/>
              </a:rPr>
              <a:t>eax</a:t>
            </a:r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, [A]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71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read transaction (3)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CPU read word x from the bus and copies it to register </a:t>
            </a:r>
            <a:r>
              <a:rPr lang="en-US" altLang="zh-CN" sz="1400" dirty="0" err="1">
                <a:solidFill>
                  <a:srgbClr val="0000FF"/>
                </a:solidFill>
                <a:ea typeface="楷体" pitchFamily="49" charset="-122"/>
              </a:rPr>
              <a:t>eax</a:t>
            </a: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D48FACA-34A5-47EB-A37A-DD94252B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055" y="2334596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DBA7D192-409C-4A62-9E38-D7678D826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256" y="2350596"/>
            <a:ext cx="458399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1C27FA4B-4C3D-4A2D-9F28-95C7701B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859" y="2334596"/>
            <a:ext cx="731998" cy="268799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22F87423-A7EE-4567-B4FB-E05A9AB1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6817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E92C19F8-BBD8-43DC-89AD-0ECCE203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7585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682DB619-D6D7-46A9-89BA-6D2A476A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8353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E2F7758D-974F-472E-9940-AEB04700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9121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 dirty="0" err="1"/>
              <a:t>x</a:t>
            </a:r>
            <a:endParaRPr lang="en-US" sz="504" dirty="0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9A0F6AF2-6C4B-423E-BBDE-8D76AC67C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9889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2" name="AutoShape 12">
            <a:extLst>
              <a:ext uri="{FF2B5EF4-FFF2-40B4-BE49-F238E27FC236}">
                <a16:creationId xmlns:a16="http://schemas.microsoft.com/office/drawing/2014/main" id="{B9D8EAD4-7910-4789-A707-27B56DAD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60" y="1681799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8521B694-FB9B-4F2C-95CD-4C53DED993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8660" y="1873798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424E8B09-B582-4DBD-A17D-06C50FA2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459" y="1604999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A467E687-9526-4ACE-A863-CC970A48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461" y="1496829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46" name="AutoShape 16">
            <a:extLst>
              <a:ext uri="{FF2B5EF4-FFF2-40B4-BE49-F238E27FC236}">
                <a16:creationId xmlns:a16="http://schemas.microsoft.com/office/drawing/2014/main" id="{D6E2EC68-91CC-4004-B026-1610A7F86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61" y="2104197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7BAA7E54-EE68-40F8-8763-E05A03EF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3" y="2350596"/>
            <a:ext cx="943997" cy="291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F2E39E07-4A02-47A7-BED5-EC5477F3E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5060" y="1988997"/>
            <a:ext cx="0" cy="383999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7860A1DE-B4ED-4EEA-8B66-43A0A258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052" y="2257796"/>
            <a:ext cx="458399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EC924BA8-A931-470E-B3E7-E46566272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652" y="2496195"/>
            <a:ext cx="460798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/>
              <a:t>x</a:t>
            </a:r>
            <a:endParaRPr lang="en-US" sz="504"/>
          </a:p>
        </p:txBody>
      </p:sp>
      <p:sp>
        <p:nvSpPr>
          <p:cNvPr id="51" name="Text Box 21">
            <a:extLst>
              <a:ext uri="{FF2B5EF4-FFF2-40B4-BE49-F238E27FC236}">
                <a16:creationId xmlns:a16="http://schemas.microsoft.com/office/drawing/2014/main" id="{5F367B9F-BBD6-42F5-95CE-156CA660A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3" y="2064322"/>
            <a:ext cx="8431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 memory</a:t>
            </a: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A9CCCBDA-7557-4733-8347-9DB2154FD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850" y="2164827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53" name="Text Box 23">
            <a:extLst>
              <a:ext uri="{FF2B5EF4-FFF2-40B4-BE49-F238E27FC236}">
                <a16:creationId xmlns:a16="http://schemas.microsoft.com/office/drawing/2014/main" id="{2CCB8CE0-7FAE-4928-AE2A-2AA06291E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851" y="2418425"/>
            <a:ext cx="245580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A</a:t>
            </a:r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E86ED24D-CB7F-4C29-A3CE-A894CC1A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23" y="1826427"/>
            <a:ext cx="4042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%</a:t>
            </a:r>
            <a:r>
              <a:rPr lang="en-US" sz="806" dirty="0" err="1"/>
              <a:t>eax</a:t>
            </a:r>
            <a:endParaRPr lang="en-US" sz="806" dirty="0"/>
          </a:p>
        </p:txBody>
      </p:sp>
      <p:sp>
        <p:nvSpPr>
          <p:cNvPr id="55" name="Text Box 25">
            <a:extLst>
              <a:ext uri="{FF2B5EF4-FFF2-40B4-BE49-F238E27FC236}">
                <a16:creationId xmlns:a16="http://schemas.microsoft.com/office/drawing/2014/main" id="{01B9673D-6CEB-432A-B5D0-6D223A49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752" y="2180026"/>
            <a:ext cx="5806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I/O bridge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B6DD84-9199-476F-AC86-4BDFFFF68CBC}"/>
              </a:ext>
            </a:extLst>
          </p:cNvPr>
          <p:cNvSpPr/>
          <p:nvPr/>
        </p:nvSpPr>
        <p:spPr>
          <a:xfrm>
            <a:off x="2324664" y="1550810"/>
            <a:ext cx="13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mov </a:t>
            </a:r>
            <a:r>
              <a:rPr lang="en-US" altLang="zh-CN" dirty="0" err="1">
                <a:solidFill>
                  <a:srgbClr val="C00000"/>
                </a:solidFill>
                <a:ea typeface="楷体" pitchFamily="49" charset="-122"/>
              </a:rPr>
              <a:t>eax</a:t>
            </a:r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, [A]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00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write transaction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Store operation</a:t>
            </a:r>
            <a:endParaRPr lang="en-US" altLang="zh-CN" sz="1600" dirty="0">
              <a:solidFill>
                <a:srgbClr val="C00000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8B8956BA-FE20-4290-9CAA-87AE81239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653" y="2257796"/>
            <a:ext cx="458398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BF21054E-B5BE-488A-882A-70BF3803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55" y="2334596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BAFF2266-548D-4140-972D-E684403F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857" y="2350596"/>
            <a:ext cx="458398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/>
              <a:t> </a:t>
            </a:r>
          </a:p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1A4A0A9D-7A93-4A69-B5B1-E6C475C8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59" y="2334596"/>
            <a:ext cx="731997" cy="268799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2CEA7FA-9D97-4141-BFD6-A90F82B1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6817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0D448CE1-0A04-490E-BBDB-166C230E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7585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0E3F2EB-7DAF-4350-B8EE-EFCD7E2B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8353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7D63A679-B113-4FCA-A42E-1B22D3F5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9121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C1829A16-5813-457B-9EBC-65C515C8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9889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F5C0230C-79E5-47A9-8EAE-F299E511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60" y="1681799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4" name="AutoShape 14">
            <a:extLst>
              <a:ext uri="{FF2B5EF4-FFF2-40B4-BE49-F238E27FC236}">
                <a16:creationId xmlns:a16="http://schemas.microsoft.com/office/drawing/2014/main" id="{271A2BE2-F225-41B7-85A1-6597A15C8B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6260" y="1873798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77215C99-BC51-48B4-970B-B282E0E9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059" y="1604999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ALU</a:t>
            </a: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B4A774C-D790-459C-844D-92AD043DD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4" y="1496829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47" name="AutoShape 17">
            <a:extLst>
              <a:ext uri="{FF2B5EF4-FFF2-40B4-BE49-F238E27FC236}">
                <a16:creationId xmlns:a16="http://schemas.microsoft.com/office/drawing/2014/main" id="{05004E4E-547F-418F-B0A4-709D14AA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61" y="2104197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C3B5F2EB-C0B9-4D0C-96AC-6BCE39224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62" y="2350596"/>
            <a:ext cx="943997" cy="291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50" name="Text Box 20">
            <a:extLst>
              <a:ext uri="{FF2B5EF4-FFF2-40B4-BE49-F238E27FC236}">
                <a16:creationId xmlns:a16="http://schemas.microsoft.com/office/drawing/2014/main" id="{0C5B3757-E630-4698-A04D-0E73D5C0E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64" y="2234426"/>
            <a:ext cx="245581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i="1"/>
              <a:t>A</a:t>
            </a:r>
          </a:p>
        </p:txBody>
      </p:sp>
      <p:sp>
        <p:nvSpPr>
          <p:cNvPr id="51" name="Text Box 21">
            <a:extLst>
              <a:ext uri="{FF2B5EF4-FFF2-40B4-BE49-F238E27FC236}">
                <a16:creationId xmlns:a16="http://schemas.microsoft.com/office/drawing/2014/main" id="{406837BE-117B-422F-895E-233DD7EFA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450" y="217282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C304A3B9-06E0-479B-8719-D47654E4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451" y="2426425"/>
            <a:ext cx="245580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A</a:t>
            </a: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AA7F2B99-24FE-4AF2-A2C8-7103220E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52" y="2496195"/>
            <a:ext cx="460798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/>
              <a:t>x</a:t>
            </a:r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7E0D464C-0412-4647-A711-CE7F5099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631" y="2064827"/>
            <a:ext cx="72968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 memory</a:t>
            </a:r>
          </a:p>
        </p:txBody>
      </p:sp>
      <p:sp>
        <p:nvSpPr>
          <p:cNvPr id="55" name="Text Box 25">
            <a:extLst>
              <a:ext uri="{FF2B5EF4-FFF2-40B4-BE49-F238E27FC236}">
                <a16:creationId xmlns:a16="http://schemas.microsoft.com/office/drawing/2014/main" id="{600A56F6-60DF-42CA-A1CB-0D14ADBF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352" y="2180026"/>
            <a:ext cx="5806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I/O bridge</a:t>
            </a:r>
          </a:p>
        </p:txBody>
      </p:sp>
      <p:sp>
        <p:nvSpPr>
          <p:cNvPr id="56" name="Text Box 26">
            <a:extLst>
              <a:ext uri="{FF2B5EF4-FFF2-40B4-BE49-F238E27FC236}">
                <a16:creationId xmlns:a16="http://schemas.microsoft.com/office/drawing/2014/main" id="{6DE23378-A7F8-4C33-A166-A3782BA8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23" y="1826427"/>
            <a:ext cx="4042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%</a:t>
            </a:r>
            <a:r>
              <a:rPr lang="en-US" sz="806" dirty="0" err="1"/>
              <a:t>eax</a:t>
            </a:r>
            <a:endParaRPr lang="en-US" sz="806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583274-B866-4652-BFD9-FE65B77A32E4}"/>
              </a:ext>
            </a:extLst>
          </p:cNvPr>
          <p:cNvSpPr/>
          <p:nvPr/>
        </p:nvSpPr>
        <p:spPr>
          <a:xfrm>
            <a:off x="2324664" y="1550810"/>
            <a:ext cx="13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mov [A], </a:t>
            </a:r>
            <a:r>
              <a:rPr lang="en-US" altLang="zh-CN" dirty="0" err="1">
                <a:solidFill>
                  <a:srgbClr val="C00000"/>
                </a:solidFill>
                <a:ea typeface="楷体" pitchFamily="49" charset="-122"/>
              </a:rPr>
              <a:t>eax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77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write transaction (1)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CPU places address A on bus. Main memory reads it and waits for corresponding data</a:t>
            </a:r>
            <a:endParaRPr lang="en-US" altLang="zh-CN" sz="1600" dirty="0">
              <a:solidFill>
                <a:srgbClr val="C00000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35" name="AutoShape 4">
            <a:extLst>
              <a:ext uri="{FF2B5EF4-FFF2-40B4-BE49-F238E27FC236}">
                <a16:creationId xmlns:a16="http://schemas.microsoft.com/office/drawing/2014/main" id="{F870CE0E-27A0-4C90-B46C-9234E652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055" y="2334596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ADCA5BD6-CC83-44B1-ABBE-1B347F9A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256" y="2350596"/>
            <a:ext cx="458399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9573A910-ABA9-4332-917C-DB2CFB0EB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859" y="2334596"/>
            <a:ext cx="731998" cy="268799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2BFF16D6-879C-43C0-A48D-95A3D21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6817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0BC5AEF-6035-411D-935D-87B80AA0D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7585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00528534-4903-41E9-92F5-5C648519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8353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CD81B1E7-D8C8-4854-A8D6-480D6720F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9121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/>
              <a:t>y</a:t>
            </a:r>
            <a:endParaRPr lang="en-US" sz="504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38783BAF-7929-40E0-8466-994D1692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9889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3" name="AutoShape 12">
            <a:extLst>
              <a:ext uri="{FF2B5EF4-FFF2-40B4-BE49-F238E27FC236}">
                <a16:creationId xmlns:a16="http://schemas.microsoft.com/office/drawing/2014/main" id="{77A91B19-EA1F-4680-BCEE-116C3839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60" y="1681799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4" name="AutoShape 13">
            <a:extLst>
              <a:ext uri="{FF2B5EF4-FFF2-40B4-BE49-F238E27FC236}">
                <a16:creationId xmlns:a16="http://schemas.microsoft.com/office/drawing/2014/main" id="{F1802BF9-AF1E-4641-B70C-06D5D63CC4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8660" y="1873798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6E14F2C8-E646-48CF-BEFC-2B65E787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459" y="1604999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F768E8AC-FEC7-4CE4-BF18-C2310FC91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72" y="1496829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47" name="AutoShape 16">
            <a:extLst>
              <a:ext uri="{FF2B5EF4-FFF2-40B4-BE49-F238E27FC236}">
                <a16:creationId xmlns:a16="http://schemas.microsoft.com/office/drawing/2014/main" id="{CA7C50CA-0161-47FC-88A5-61292E1BF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61" y="2104197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8685A5A7-52D6-43BA-AA1E-7795B824D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3859" y="2470649"/>
            <a:ext cx="1996793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AC3E3D69-E3C6-489C-98C8-DD96653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3" y="2350596"/>
            <a:ext cx="943997" cy="291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32D9C7C2-636F-46AC-B3D4-A3B053C5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264" y="2234426"/>
            <a:ext cx="245581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i="1"/>
              <a:t>A</a:t>
            </a:r>
          </a:p>
        </p:txBody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D98E604A-3523-47E3-B4B3-A9543332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052" y="2257796"/>
            <a:ext cx="458399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52" name="Rectangle 21">
            <a:extLst>
              <a:ext uri="{FF2B5EF4-FFF2-40B4-BE49-F238E27FC236}">
                <a16:creationId xmlns:a16="http://schemas.microsoft.com/office/drawing/2014/main" id="{4028C973-6CB0-41B4-9DF9-6ED02B2A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652" y="2496195"/>
            <a:ext cx="460798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504"/>
          </a:p>
        </p:txBody>
      </p:sp>
      <p:sp>
        <p:nvSpPr>
          <p:cNvPr id="53" name="Text Box 22">
            <a:extLst>
              <a:ext uri="{FF2B5EF4-FFF2-40B4-BE49-F238E27FC236}">
                <a16:creationId xmlns:a16="http://schemas.microsoft.com/office/drawing/2014/main" id="{AC4CD542-5E17-4256-B394-51D68C946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808" y="2064322"/>
            <a:ext cx="72968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 memory</a:t>
            </a: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5183B152-262C-43E0-B9F0-3674AABC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850" y="2164827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55" name="Text Box 24">
            <a:extLst>
              <a:ext uri="{FF2B5EF4-FFF2-40B4-BE49-F238E27FC236}">
                <a16:creationId xmlns:a16="http://schemas.microsoft.com/office/drawing/2014/main" id="{8D0705F0-F85F-4D70-85C5-A0DA17D2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851" y="2418425"/>
            <a:ext cx="245580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A</a:t>
            </a:r>
          </a:p>
        </p:txBody>
      </p:sp>
      <p:sp>
        <p:nvSpPr>
          <p:cNvPr id="56" name="Text Box 25">
            <a:extLst>
              <a:ext uri="{FF2B5EF4-FFF2-40B4-BE49-F238E27FC236}">
                <a16:creationId xmlns:a16="http://schemas.microsoft.com/office/drawing/2014/main" id="{FFCB7042-FB66-4606-AD89-D2167C95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23" y="1826427"/>
            <a:ext cx="4042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%</a:t>
            </a:r>
            <a:r>
              <a:rPr lang="en-US" sz="806" dirty="0" err="1"/>
              <a:t>eax</a:t>
            </a:r>
            <a:endParaRPr lang="en-US" sz="806" dirty="0"/>
          </a:p>
        </p:txBody>
      </p:sp>
      <p:sp>
        <p:nvSpPr>
          <p:cNvPr id="57" name="Text Box 26">
            <a:extLst>
              <a:ext uri="{FF2B5EF4-FFF2-40B4-BE49-F238E27FC236}">
                <a16:creationId xmlns:a16="http://schemas.microsoft.com/office/drawing/2014/main" id="{60EA5E08-E56E-4BE3-8A95-0B861D921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752" y="2180026"/>
            <a:ext cx="5806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I/O bridge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79651A6-DD01-4133-9C1B-C4DD36EE1358}"/>
              </a:ext>
            </a:extLst>
          </p:cNvPr>
          <p:cNvSpPr/>
          <p:nvPr/>
        </p:nvSpPr>
        <p:spPr>
          <a:xfrm>
            <a:off x="2324664" y="1550810"/>
            <a:ext cx="13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mov [A], </a:t>
            </a:r>
            <a:r>
              <a:rPr lang="en-US" altLang="zh-CN" dirty="0" err="1">
                <a:solidFill>
                  <a:srgbClr val="C00000"/>
                </a:solidFill>
                <a:ea typeface="楷体" pitchFamily="49" charset="-122"/>
              </a:rPr>
              <a:t>eax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43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write transaction (2)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CPU places data y on the bus</a:t>
            </a:r>
            <a:endParaRPr lang="en-US" altLang="zh-CN" sz="1600" dirty="0">
              <a:solidFill>
                <a:srgbClr val="C00000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4A84F1-99BF-4086-917B-99F9000E9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653" y="2257796"/>
            <a:ext cx="458398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8081CA98-57E3-4AB6-9E27-C1DF6D2C4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55" y="2334596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D14E918-4DFE-48C4-BE31-CCB54295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857" y="2350596"/>
            <a:ext cx="458398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F2B08E9-5014-4698-BF27-AC0C1025F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59" y="2334596"/>
            <a:ext cx="731997" cy="268799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C749E4F-A010-4520-A04F-941918A6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6817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8CD1419-6261-488E-950F-127AA835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7585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8B57708-A092-42AD-956E-2DC11576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8353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08A6824-B4FF-4FB6-B6D8-29B1CCFCA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9121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 dirty="0" err="1"/>
              <a:t>y</a:t>
            </a:r>
            <a:endParaRPr lang="en-US" sz="504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3D8EFBB-C747-4E1E-BDE5-A0047978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1" y="19889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0" name="AutoShape 13">
            <a:extLst>
              <a:ext uri="{FF2B5EF4-FFF2-40B4-BE49-F238E27FC236}">
                <a16:creationId xmlns:a16="http://schemas.microsoft.com/office/drawing/2014/main" id="{564ECA07-3B0F-4FEA-AF24-C1BDD16A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60" y="1681799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87598718-4902-4F56-99F5-D72C993CB84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6260" y="1873798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3096113-ADD3-4B5C-8D28-61974005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059" y="1604999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D3FBB2A5-1555-4537-9D8E-D7EB459A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72" y="1496829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24" name="AutoShape 17">
            <a:extLst>
              <a:ext uri="{FF2B5EF4-FFF2-40B4-BE49-F238E27FC236}">
                <a16:creationId xmlns:a16="http://schemas.microsoft.com/office/drawing/2014/main" id="{6DCB1986-CDB1-415B-98E8-8AA13333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61" y="2104197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547580-1EC8-4840-90F2-725D1A1F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62" y="2350596"/>
            <a:ext cx="943997" cy="291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EE90D662-B0DF-40CA-9EBD-C9B0630B3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4" y="2242184"/>
            <a:ext cx="226344" cy="2008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5" i="1"/>
              <a:t>y</a:t>
            </a: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50385F1D-8F84-4567-AA8A-3EABBD9D2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660" y="1988997"/>
            <a:ext cx="0" cy="460798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E197220A-C5BF-460F-A39B-646C2340F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660" y="2470649"/>
            <a:ext cx="226559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A6DB0E5F-2EB5-42A1-AD7B-F2143B24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52" y="2488195"/>
            <a:ext cx="460798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B6DB44FE-DD18-4D0C-BFA1-4FBC5C3E9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785" y="2064322"/>
            <a:ext cx="72968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 memory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D6223FE9-5D86-46EF-9A5D-8639B1038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450" y="2172826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ED719509-84EC-4729-B47C-F15971A58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451" y="2426425"/>
            <a:ext cx="245580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A</a:t>
            </a: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97C5EE15-59CB-4B57-9D84-3F255C97A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23" y="1834427"/>
            <a:ext cx="4042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%</a:t>
            </a:r>
            <a:r>
              <a:rPr lang="en-US" sz="806" dirty="0" err="1"/>
              <a:t>eax</a:t>
            </a:r>
            <a:endParaRPr lang="en-US" sz="806" dirty="0"/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F4BE560F-6514-4A22-991D-AE169B5C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352" y="2188026"/>
            <a:ext cx="5806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I/O bridge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13AA23-1044-4211-B8CB-62509F806129}"/>
              </a:ext>
            </a:extLst>
          </p:cNvPr>
          <p:cNvSpPr/>
          <p:nvPr/>
        </p:nvSpPr>
        <p:spPr>
          <a:xfrm>
            <a:off x="2324664" y="1550810"/>
            <a:ext cx="13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mov [A], </a:t>
            </a:r>
            <a:r>
              <a:rPr lang="en-US" altLang="zh-CN" dirty="0" err="1">
                <a:solidFill>
                  <a:srgbClr val="C00000"/>
                </a:solidFill>
                <a:ea typeface="楷体" pitchFamily="49" charset="-122"/>
              </a:rPr>
              <a:t>eax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84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write transaction (3)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Main memory read data y from the bus and stores it at address A</a:t>
            </a:r>
            <a:endParaRPr lang="en-US" altLang="zh-CN" sz="1600" dirty="0">
              <a:solidFill>
                <a:srgbClr val="C00000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0DC693-B953-428E-903E-A7CEA1E6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052" y="2257796"/>
            <a:ext cx="458399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E3A5C1E-B5C4-4E34-83AB-AB9BE86C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055" y="2334596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A0E527C-CAC7-4A2D-BE59-70BE69BC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256" y="2350596"/>
            <a:ext cx="458399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1A5685C-7BF3-4997-A324-E20B6453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859" y="2334596"/>
            <a:ext cx="731998" cy="268799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F394F75-0AD8-4155-ACE7-2ED053F2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6817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F78719C-CE97-4B5F-A17A-947AD66CF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7585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0847363-9F2E-47C0-8EDA-4EA00CF5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835398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B8E9B79-46E7-473E-B8A2-E8BA099F0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9121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 dirty="0" err="1"/>
              <a:t>y</a:t>
            </a:r>
            <a:endParaRPr lang="en-US" sz="504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88E72B5-157D-4502-B533-36322B91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1" y="1988997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0" name="AutoShape 13">
            <a:extLst>
              <a:ext uri="{FF2B5EF4-FFF2-40B4-BE49-F238E27FC236}">
                <a16:creationId xmlns:a16="http://schemas.microsoft.com/office/drawing/2014/main" id="{ADE355D0-91F3-46DC-90D8-FB3124D0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60" y="1681799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6A4579E9-BD83-47EE-BD31-16CFD83B45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8660" y="1873798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9F32C95-4AFF-4286-89B3-4D019B055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459" y="1604999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A5634ACD-9CC9-44D3-A91C-5269980A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61" y="1496829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24" name="AutoShape 17">
            <a:extLst>
              <a:ext uri="{FF2B5EF4-FFF2-40B4-BE49-F238E27FC236}">
                <a16:creationId xmlns:a16="http://schemas.microsoft.com/office/drawing/2014/main" id="{22BDBF7D-E48C-4F73-A423-616FADB01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61" y="2104197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B48211DD-06FE-46C9-9836-DC109B18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3" y="2350596"/>
            <a:ext cx="943997" cy="291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806" dirty="0">
                <a:solidFill>
                  <a:srgbClr val="000000"/>
                </a:solidFill>
              </a:rPr>
              <a:t>Bus interface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33CAE0D9-52E6-4A89-AF7E-DF4BA882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652" y="2488195"/>
            <a:ext cx="460798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705" dirty="0" err="1">
                <a:solidFill>
                  <a:srgbClr val="000000"/>
                </a:solidFill>
              </a:rPr>
              <a:t>y</a:t>
            </a:r>
            <a:endParaRPr lang="en-US" sz="504" dirty="0">
              <a:solidFill>
                <a:srgbClr val="000000"/>
              </a:solidFill>
            </a:endParaRP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62EC1A27-3909-4006-BC6E-0E832AD5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053" y="2034427"/>
            <a:ext cx="73449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main memory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0ACB5B4F-72F2-4351-AC3E-6D1EDA36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850" y="2164827"/>
            <a:ext cx="23115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0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67FF5DB3-93F9-44D5-9497-5521FBC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851" y="2418425"/>
            <a:ext cx="245580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A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5222F5BA-8413-4EC3-8651-055D62D55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42" y="1835523"/>
            <a:ext cx="40427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%</a:t>
            </a:r>
            <a:r>
              <a:rPr lang="en-US" sz="806" dirty="0" err="1"/>
              <a:t>eax</a:t>
            </a:r>
            <a:endParaRPr lang="en-US" sz="806" dirty="0"/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4140697C-6B7B-43CD-BD76-9B6D7CF6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057" y="2180026"/>
            <a:ext cx="580608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I/O bridge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ECD0CF8-1FE9-42A4-AEB0-BE6E559509A0}"/>
              </a:ext>
            </a:extLst>
          </p:cNvPr>
          <p:cNvSpPr/>
          <p:nvPr/>
        </p:nvSpPr>
        <p:spPr>
          <a:xfrm>
            <a:off x="2324664" y="1552410"/>
            <a:ext cx="13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" pitchFamily="49" charset="-122"/>
              </a:rPr>
              <a:t>mov [A], </a:t>
            </a:r>
            <a:r>
              <a:rPr lang="en-US" altLang="zh-CN" dirty="0" err="1">
                <a:solidFill>
                  <a:srgbClr val="C00000"/>
                </a:solidFill>
                <a:ea typeface="楷体" pitchFamily="49" charset="-122"/>
              </a:rPr>
              <a:t>eax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89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Enhanced DRAMs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B3CF448-5E6B-4162-BE0B-B94C0DEB4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198220"/>
              </p:ext>
            </p:extLst>
          </p:nvPr>
        </p:nvGraphicFramePr>
        <p:xfrm>
          <a:off x="589426" y="1346994"/>
          <a:ext cx="3429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982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11.1.1 Random-Access Memory (RAM)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11.1.2 </a:t>
            </a:r>
            <a:r>
              <a:rPr lang="en-US" altLang="zh-CN" sz="1600" dirty="0">
                <a:solidFill>
                  <a:srgbClr val="990000"/>
                </a:solidFill>
              </a:rPr>
              <a:t>Read only Memory (ROM)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11.1.3 Disk Storage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11.1.4 SSD/Flash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11.1.5 Storage Technology Trends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 Memory Technology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7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Read Only Memory (ROM) – key features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Nonvolatile (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非易失性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Read only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Types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PROM (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可编程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EPROM (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可擦除可编程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EEPROM 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电可擦除可编程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B050"/>
                </a:solidFill>
                <a:ea typeface="楷体" pitchFamily="49" charset="-122"/>
              </a:rPr>
              <a:t>Flash (U disk, cell phone, digital camera…)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</a:t>
            </a:r>
            <a:r>
              <a:rPr lang="en-US" altLang="zh-CN" dirty="0">
                <a:solidFill>
                  <a:srgbClr val="990000"/>
                </a:solidFill>
              </a:rPr>
              <a:t>Read only Memory (ROM)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2479013-F7AE-4228-946A-2C72C187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56" y="1118394"/>
            <a:ext cx="1524000" cy="117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5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The module of CS that have been using until now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11.0 Review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2" name="爆炸形 1 17">
            <a:extLst>
              <a:ext uri="{FF2B5EF4-FFF2-40B4-BE49-F238E27FC236}">
                <a16:creationId xmlns:a16="http://schemas.microsoft.com/office/drawing/2014/main" id="{7D29A2D3-9A35-443F-B79E-CBF51AEABDFD}"/>
              </a:ext>
            </a:extLst>
          </p:cNvPr>
          <p:cNvSpPr/>
          <p:nvPr/>
        </p:nvSpPr>
        <p:spPr>
          <a:xfrm>
            <a:off x="170659" y="2747791"/>
            <a:ext cx="45719" cy="45719"/>
          </a:xfrm>
          <a:prstGeom prst="irregularSeal1">
            <a:avLst/>
          </a:pr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B6C8A70C-D554-4407-B0B6-5538D3926C5E}"/>
              </a:ext>
            </a:extLst>
          </p:cNvPr>
          <p:cNvGrpSpPr>
            <a:grpSpLocks/>
          </p:cNvGrpSpPr>
          <p:nvPr/>
        </p:nvGrpSpPr>
        <p:grpSpPr bwMode="auto">
          <a:xfrm>
            <a:off x="333550" y="1415591"/>
            <a:ext cx="3783043" cy="1760205"/>
            <a:chOff x="384" y="1872"/>
            <a:chExt cx="4368" cy="2064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AFAC3C1-F6B6-45B2-A664-30598D49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28"/>
              <a:ext cx="4368" cy="1008"/>
            </a:xfrm>
            <a:prstGeom prst="rect">
              <a:avLst/>
            </a:prstGeom>
            <a:solidFill>
              <a:srgbClr val="808000"/>
            </a:solidFill>
            <a:ln w="9525">
              <a:miter lim="800000"/>
              <a:headEnd/>
              <a:tailEnd/>
            </a:ln>
            <a:effectLst/>
            <a:scene3d>
              <a:camera prst="legacyPerspectiveBottom">
                <a:rot lat="20999989" lon="0" rev="0"/>
              </a:camera>
              <a:lightRig rig="legacyFlat1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8000"/>
              </a:extrusionClr>
              <a:contourClr>
                <a:srgbClr val="808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37160" anchorCtr="1"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v"/>
                <a:defRPr kumimoji="1" sz="24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200" dirty="0">
                  <a:solidFill>
                    <a:srgbClr val="7030A0"/>
                  </a:solidFill>
                  <a:latin typeface="Arial (W1)" pitchFamily="34" charset="0"/>
                  <a:ea typeface="宋体" panose="02010600030101010101" pitchFamily="2" charset="-122"/>
                </a:rPr>
                <a:t>Processor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EF5DDECB-99E7-4C7B-9A85-634DB6996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4320" cy="59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effectLst/>
            <a:scene3d>
              <a:camera prst="legacyPerspectiveBottom">
                <a:rot lat="20999989" lon="0" rev="0"/>
              </a:camera>
              <a:lightRig rig="legacyFlat3" dir="r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91440" anchor="b" anchorCtr="1"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v"/>
                <a:defRPr kumimoji="1" sz="24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200" dirty="0">
                  <a:solidFill>
                    <a:srgbClr val="7030A0"/>
                  </a:solidFill>
                  <a:latin typeface="Arial (W1)" pitchFamily="34" charset="0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C96A9C16-320A-4D30-9793-248CFC20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005"/>
              <a:ext cx="1488" cy="8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PerspectiveBottom">
                <a:rot lat="20699989" lon="0" rev="0"/>
              </a:camera>
              <a:lightRig rig="legacyFlat1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28600" anchor="b" anchorCtr="1"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v"/>
                <a:defRPr kumimoji="1" sz="24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Courier New" panose="02070309020205020404" pitchFamily="49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300" dirty="0">
                  <a:solidFill>
                    <a:srgbClr val="00B0F0"/>
                  </a:solidFill>
                  <a:latin typeface="Arial (W1)" pitchFamily="34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22" name="Text Box 9">
            <a:extLst>
              <a:ext uri="{FF2B5EF4-FFF2-40B4-BE49-F238E27FC236}">
                <a16:creationId xmlns:a16="http://schemas.microsoft.com/office/drawing/2014/main" id="{2976BB66-0114-4725-A414-2CA81850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260" y="1481382"/>
            <a:ext cx="10212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v"/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Arial (W1)" pitchFamily="34" charset="0"/>
                <a:ea typeface="宋体" panose="02010600030101010101" pitchFamily="2" charset="-122"/>
              </a:rPr>
              <a:t>Step 1. 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Fetch instruction</a:t>
            </a:r>
            <a:r>
              <a:rPr lang="en-US" altLang="zh-CN" sz="1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1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B28E5584-2DF8-4C49-A4D5-3E7C1F57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76" y="2433014"/>
            <a:ext cx="15748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v"/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Arial (W1)" pitchFamily="34" charset="0"/>
                <a:ea typeface="宋体" panose="02010600030101010101" pitchFamily="2" charset="-122"/>
              </a:rPr>
              <a:t>Step 3. Execute instruction</a:t>
            </a:r>
          </a:p>
        </p:txBody>
      </p:sp>
      <p:sp>
        <p:nvSpPr>
          <p:cNvPr id="24" name="Arc 13">
            <a:extLst>
              <a:ext uri="{FF2B5EF4-FFF2-40B4-BE49-F238E27FC236}">
                <a16:creationId xmlns:a16="http://schemas.microsoft.com/office/drawing/2014/main" id="{3589D4CB-D3D7-4F90-BE1A-398FFADE12EB}"/>
              </a:ext>
            </a:extLst>
          </p:cNvPr>
          <p:cNvSpPr>
            <a:spLocks/>
          </p:cNvSpPr>
          <p:nvPr/>
        </p:nvSpPr>
        <p:spPr bwMode="auto">
          <a:xfrm rot="5391014">
            <a:off x="2178410" y="2788235"/>
            <a:ext cx="54988" cy="369332"/>
          </a:xfrm>
          <a:custGeom>
            <a:avLst/>
            <a:gdLst>
              <a:gd name="T0" fmla="*/ 2147483646 w 22763"/>
              <a:gd name="T1" fmla="*/ 0 h 42321"/>
              <a:gd name="T2" fmla="*/ 0 w 22763"/>
              <a:gd name="T3" fmla="*/ 2147483646 h 42321"/>
              <a:gd name="T4" fmla="*/ 2147483646 w 22763"/>
              <a:gd name="T5" fmla="*/ 2147483646 h 42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63" h="42321" fill="none" extrusionOk="0">
                <a:moveTo>
                  <a:pt x="7263" y="0"/>
                </a:moveTo>
                <a:cubicBezTo>
                  <a:pt x="16453" y="2706"/>
                  <a:pt x="22763" y="11141"/>
                  <a:pt x="22763" y="20721"/>
                </a:cubicBezTo>
                <a:cubicBezTo>
                  <a:pt x="22763" y="32650"/>
                  <a:pt x="13092" y="42321"/>
                  <a:pt x="1163" y="42321"/>
                </a:cubicBezTo>
                <a:cubicBezTo>
                  <a:pt x="775" y="42321"/>
                  <a:pt x="387" y="42310"/>
                  <a:pt x="0" y="42289"/>
                </a:cubicBezTo>
              </a:path>
              <a:path w="22763" h="42321" stroke="0" extrusionOk="0">
                <a:moveTo>
                  <a:pt x="7263" y="0"/>
                </a:moveTo>
                <a:cubicBezTo>
                  <a:pt x="16453" y="2706"/>
                  <a:pt x="22763" y="11141"/>
                  <a:pt x="22763" y="20721"/>
                </a:cubicBezTo>
                <a:cubicBezTo>
                  <a:pt x="22763" y="32650"/>
                  <a:pt x="13092" y="42321"/>
                  <a:pt x="1163" y="42321"/>
                </a:cubicBezTo>
                <a:cubicBezTo>
                  <a:pt x="775" y="42321"/>
                  <a:pt x="387" y="42310"/>
                  <a:pt x="0" y="42289"/>
                </a:cubicBezTo>
                <a:lnTo>
                  <a:pt x="1163" y="20721"/>
                </a:lnTo>
                <a:lnTo>
                  <a:pt x="7263" y="0"/>
                </a:lnTo>
                <a:close/>
              </a:path>
            </a:pathLst>
          </a:custGeom>
          <a:noFill/>
          <a:ln w="76200">
            <a:solidFill>
              <a:srgbClr val="FFFF99"/>
            </a:solidFill>
            <a:round/>
            <a:headEnd/>
            <a:tailEnd type="triangl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5" name="Arc 15">
            <a:extLst>
              <a:ext uri="{FF2B5EF4-FFF2-40B4-BE49-F238E27FC236}">
                <a16:creationId xmlns:a16="http://schemas.microsoft.com/office/drawing/2014/main" id="{83B34033-BA35-486D-866A-EB17190DE03C}"/>
              </a:ext>
            </a:extLst>
          </p:cNvPr>
          <p:cNvSpPr>
            <a:spLocks/>
          </p:cNvSpPr>
          <p:nvPr/>
        </p:nvSpPr>
        <p:spPr bwMode="auto">
          <a:xfrm rot="10800000">
            <a:off x="221743" y="1935348"/>
            <a:ext cx="429742" cy="369332"/>
          </a:xfrm>
          <a:custGeom>
            <a:avLst/>
            <a:gdLst>
              <a:gd name="T0" fmla="*/ 2147483646 w 22763"/>
              <a:gd name="T1" fmla="*/ 0 h 40467"/>
              <a:gd name="T2" fmla="*/ 0 w 22763"/>
              <a:gd name="T3" fmla="*/ 2147483646 h 40467"/>
              <a:gd name="T4" fmla="*/ 2147483646 w 22763"/>
              <a:gd name="T5" fmla="*/ 2147483646 h 404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63" h="40467" fill="none" extrusionOk="0">
                <a:moveTo>
                  <a:pt x="11679" y="-1"/>
                </a:moveTo>
                <a:cubicBezTo>
                  <a:pt x="18521" y="3813"/>
                  <a:pt x="22763" y="11033"/>
                  <a:pt x="22763" y="18867"/>
                </a:cubicBezTo>
                <a:cubicBezTo>
                  <a:pt x="22763" y="30796"/>
                  <a:pt x="13092" y="40467"/>
                  <a:pt x="1163" y="40467"/>
                </a:cubicBezTo>
                <a:cubicBezTo>
                  <a:pt x="775" y="40467"/>
                  <a:pt x="387" y="40456"/>
                  <a:pt x="0" y="40435"/>
                </a:cubicBezTo>
              </a:path>
              <a:path w="22763" h="40467" stroke="0" extrusionOk="0">
                <a:moveTo>
                  <a:pt x="11679" y="-1"/>
                </a:moveTo>
                <a:cubicBezTo>
                  <a:pt x="18521" y="3813"/>
                  <a:pt x="22763" y="11033"/>
                  <a:pt x="22763" y="18867"/>
                </a:cubicBezTo>
                <a:cubicBezTo>
                  <a:pt x="22763" y="30796"/>
                  <a:pt x="13092" y="40467"/>
                  <a:pt x="1163" y="40467"/>
                </a:cubicBezTo>
                <a:cubicBezTo>
                  <a:pt x="775" y="40467"/>
                  <a:pt x="387" y="40456"/>
                  <a:pt x="0" y="40435"/>
                </a:cubicBezTo>
                <a:lnTo>
                  <a:pt x="1163" y="18867"/>
                </a:lnTo>
                <a:lnTo>
                  <a:pt x="11679" y="-1"/>
                </a:lnTo>
                <a:close/>
              </a:path>
            </a:pathLst>
          </a:custGeom>
          <a:noFill/>
          <a:ln w="76200">
            <a:solidFill>
              <a:srgbClr val="FFFF99"/>
            </a:solidFill>
            <a:round/>
            <a:headEnd/>
            <a:tailEnd type="triangl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26" name="Picture 16" descr="fig04_05b">
            <a:extLst>
              <a:ext uri="{FF2B5EF4-FFF2-40B4-BE49-F238E27FC236}">
                <a16:creationId xmlns:a16="http://schemas.microsoft.com/office/drawing/2014/main" id="{21B15068-B143-44AD-8AE1-3CDBE9EDB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8" t="19879" r="5473" b="3012"/>
          <a:stretch>
            <a:fillRect/>
          </a:stretch>
        </p:blipFill>
        <p:spPr bwMode="auto">
          <a:xfrm>
            <a:off x="2422195" y="929245"/>
            <a:ext cx="622462" cy="67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7" descr="fig04_05a">
            <a:extLst>
              <a:ext uri="{FF2B5EF4-FFF2-40B4-BE49-F238E27FC236}">
                <a16:creationId xmlns:a16="http://schemas.microsoft.com/office/drawing/2014/main" id="{3AD02C72-CF44-4C07-8896-6A8955D78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9" t="12602" r="9909" b="9349"/>
          <a:stretch>
            <a:fillRect/>
          </a:stretch>
        </p:blipFill>
        <p:spPr bwMode="auto">
          <a:xfrm>
            <a:off x="1071783" y="888955"/>
            <a:ext cx="653755" cy="7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11">
            <a:extLst>
              <a:ext uri="{FF2B5EF4-FFF2-40B4-BE49-F238E27FC236}">
                <a16:creationId xmlns:a16="http://schemas.microsoft.com/office/drawing/2014/main" id="{CD86FC76-926E-4C4D-86B7-4A750B0AF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52" y="1651797"/>
            <a:ext cx="1606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v"/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Arial (W1)" pitchFamily="34" charset="0"/>
                <a:ea typeface="宋体" panose="02010600030101010101" pitchFamily="2" charset="-122"/>
              </a:rPr>
              <a:t>Step 4. 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Store results</a:t>
            </a:r>
            <a:endParaRPr lang="en-US" altLang="zh-CN" sz="1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3B0B3B8-1481-4256-BF33-E92E4D74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430" y="2400127"/>
            <a:ext cx="1288729" cy="6873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Bottom">
              <a:rot lat="20699989" lon="0" rev="0"/>
            </a:camera>
            <a:lightRig rig="legacyFlat1" dir="t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600" anchor="b" anchorCtr="1">
            <a:flatTx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v"/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300" dirty="0">
                <a:solidFill>
                  <a:srgbClr val="00B0F0"/>
                </a:solidFill>
                <a:latin typeface="Arial (W1)" pitchFamily="34" charset="0"/>
                <a:ea typeface="宋体" panose="02010600030101010101" pitchFamily="2" charset="-122"/>
              </a:rPr>
              <a:t>Control Unit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28B62B7D-B7CB-422D-BEDD-3726CBCB6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364" y="2447322"/>
            <a:ext cx="14002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sz="1000" b="1">
                <a:latin typeface="Arial (W1)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  <a:defRPr kumimoji="1" sz="2400" b="1">
                <a:latin typeface="Courier New" panose="02070309020205020404" pitchFamily="49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 b="1">
                <a:latin typeface="Courier New" panose="02070309020205020404" pitchFamily="49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latin typeface="Courier New" panose="02070309020205020404" pitchFamily="49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latin typeface="Courier New" panose="02070309020205020404" pitchFamily="49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latin typeface="Courier New" panose="02070309020205020404" pitchFamily="49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latin typeface="Courier New" panose="02070309020205020404" pitchFamily="49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latin typeface="Courier New" panose="02070309020205020404" pitchFamily="49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latin typeface="Courier New" panose="02070309020205020404" pitchFamily="49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Step 2. Decode instruction</a:t>
            </a:r>
          </a:p>
        </p:txBody>
      </p:sp>
      <p:sp>
        <p:nvSpPr>
          <p:cNvPr id="21" name="Arc 14">
            <a:extLst>
              <a:ext uri="{FF2B5EF4-FFF2-40B4-BE49-F238E27FC236}">
                <a16:creationId xmlns:a16="http://schemas.microsoft.com/office/drawing/2014/main" id="{1A04E86D-4278-446F-A650-947FAEFA16AC}"/>
              </a:ext>
            </a:extLst>
          </p:cNvPr>
          <p:cNvSpPr>
            <a:spLocks/>
          </p:cNvSpPr>
          <p:nvPr/>
        </p:nvSpPr>
        <p:spPr bwMode="auto">
          <a:xfrm rot="19728673">
            <a:off x="3824630" y="1926537"/>
            <a:ext cx="486367" cy="369332"/>
          </a:xfrm>
          <a:custGeom>
            <a:avLst/>
            <a:gdLst>
              <a:gd name="T0" fmla="*/ 2147483646 w 22763"/>
              <a:gd name="T1" fmla="*/ 0 h 37243"/>
              <a:gd name="T2" fmla="*/ 0 w 22763"/>
              <a:gd name="T3" fmla="*/ 2147483646 h 37243"/>
              <a:gd name="T4" fmla="*/ 2147483646 w 22763"/>
              <a:gd name="T5" fmla="*/ 2147483646 h 372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63" h="37243" fill="none" extrusionOk="0">
                <a:moveTo>
                  <a:pt x="16057" y="0"/>
                </a:moveTo>
                <a:cubicBezTo>
                  <a:pt x="20339" y="4077"/>
                  <a:pt x="22763" y="9730"/>
                  <a:pt x="22763" y="15643"/>
                </a:cubicBezTo>
                <a:cubicBezTo>
                  <a:pt x="22763" y="27572"/>
                  <a:pt x="13092" y="37243"/>
                  <a:pt x="1163" y="37243"/>
                </a:cubicBezTo>
                <a:cubicBezTo>
                  <a:pt x="775" y="37243"/>
                  <a:pt x="387" y="37232"/>
                  <a:pt x="0" y="37211"/>
                </a:cubicBezTo>
              </a:path>
              <a:path w="22763" h="37243" stroke="0" extrusionOk="0">
                <a:moveTo>
                  <a:pt x="16057" y="0"/>
                </a:moveTo>
                <a:cubicBezTo>
                  <a:pt x="20339" y="4077"/>
                  <a:pt x="22763" y="9730"/>
                  <a:pt x="22763" y="15643"/>
                </a:cubicBezTo>
                <a:cubicBezTo>
                  <a:pt x="22763" y="27572"/>
                  <a:pt x="13092" y="37243"/>
                  <a:pt x="1163" y="37243"/>
                </a:cubicBezTo>
                <a:cubicBezTo>
                  <a:pt x="775" y="37243"/>
                  <a:pt x="387" y="37232"/>
                  <a:pt x="0" y="37211"/>
                </a:cubicBezTo>
                <a:lnTo>
                  <a:pt x="1163" y="15643"/>
                </a:lnTo>
                <a:lnTo>
                  <a:pt x="16057" y="0"/>
                </a:lnTo>
                <a:close/>
              </a:path>
            </a:pathLst>
          </a:custGeom>
          <a:noFill/>
          <a:ln w="76200">
            <a:solidFill>
              <a:srgbClr val="FFFF99"/>
            </a:solidFill>
            <a:round/>
            <a:headEnd/>
            <a:tailEnd type="triangl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9" grpId="0" autoUpdateAnimBg="0"/>
      <p:bldP spid="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Firmware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Program stored in ROM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Boot time code such as BIOS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Graphics card BIOS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Disk controller 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Wireless network card 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</a:t>
            </a:r>
            <a:r>
              <a:rPr lang="en-US" altLang="zh-CN" dirty="0">
                <a:solidFill>
                  <a:srgbClr val="990000"/>
                </a:solidFill>
              </a:rPr>
              <a:t>Read only Memory (ROM)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3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11.1.1 Random-Access Memory (RAM)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11.1.2 </a:t>
            </a:r>
            <a:r>
              <a:rPr lang="en-US" altLang="zh-CN" sz="1600" dirty="0">
                <a:solidFill>
                  <a:schemeClr val="tx1"/>
                </a:solidFill>
              </a:rPr>
              <a:t>Read only Memory (ROM)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11.1.3 Disk Storage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11.1.4 SSD/Flash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11.1.5 Storage Technology Trends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 Memory Technology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Hard disk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IDE/SATA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SCSI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6" descr="SATA与IDE的分别是什么">
            <a:extLst>
              <a:ext uri="{FF2B5EF4-FFF2-40B4-BE49-F238E27FC236}">
                <a16:creationId xmlns:a16="http://schemas.microsoft.com/office/drawing/2014/main" id="{54FACA09-CC51-4CDD-9370-852E6860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90" y="569426"/>
            <a:ext cx="2063972" cy="15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2FB53F1-8C93-4BFC-A7F7-69E9028EE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t="25746" r="667" b="29022"/>
          <a:stretch/>
        </p:blipFill>
        <p:spPr bwMode="auto">
          <a:xfrm>
            <a:off x="932656" y="2260546"/>
            <a:ext cx="2663742" cy="9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47">
            <a:extLst>
              <a:ext uri="{FF2B5EF4-FFF2-40B4-BE49-F238E27FC236}">
                <a16:creationId xmlns:a16="http://schemas.microsoft.com/office/drawing/2014/main" id="{D77F38DE-1AF2-4ADA-88C4-AC52C457A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70" y="1643456"/>
            <a:ext cx="1205743" cy="378237"/>
          </a:xfrm>
          <a:prstGeom prst="wedgeRoundRectCallout">
            <a:avLst>
              <a:gd name="adj1" fmla="val 92166"/>
              <a:gd name="adj2" fmla="val -117042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F00000"/>
                </a:solidFill>
                <a:effectLst/>
                <a:ea typeface="楷体_GB2312" charset="-122"/>
                <a:cs typeface="宋体" pitchFamily="2" charset="-122"/>
              </a:rPr>
              <a:t>C: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楷体_GB2312" charset="-122"/>
                <a:cs typeface="宋体" pitchFamily="2" charset="-122"/>
              </a:rPr>
              <a:t>或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F00000"/>
                </a:solidFill>
                <a:effectLst/>
                <a:ea typeface="楷体_GB2312" charset="-122"/>
                <a:cs typeface="宋体" pitchFamily="2" charset="-122"/>
              </a:rPr>
              <a:t>D: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楷体_GB2312" charset="-122"/>
                <a:cs typeface="宋体" pitchFamily="2" charset="-122"/>
              </a:rPr>
              <a:t>   1TB</a:t>
            </a:r>
            <a:r>
              <a:rPr kumimoji="0" lang="zh-CN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楷体_GB2312" charset="-122"/>
                <a:cs typeface="宋体" pitchFamily="2" charset="-122"/>
              </a:rPr>
              <a:t>、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楷体_GB2312" charset="-122"/>
                <a:cs typeface="宋体" pitchFamily="2" charset="-122"/>
              </a:rPr>
              <a:t>2TB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406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What’s inside a disk driver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2" descr="disk">
            <a:extLst>
              <a:ext uri="{FF2B5EF4-FFF2-40B4-BE49-F238E27FC236}">
                <a16:creationId xmlns:a16="http://schemas.microsoft.com/office/drawing/2014/main" id="{DEE44D84-2377-437D-AE7B-C75F66D0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856456" y="889794"/>
            <a:ext cx="3273588" cy="2380791"/>
          </a:xfrm>
          <a:prstGeom prst="rect">
            <a:avLst/>
          </a:prstGeom>
          <a:noFill/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0DDE438A-2532-4EA4-A8B0-40F844F0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452" y="889794"/>
            <a:ext cx="109740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 dirty="0">
                <a:latin typeface="Arial" charset="0"/>
              </a:rPr>
              <a:t>Spindle </a:t>
            </a:r>
            <a:r>
              <a:rPr lang="zh-CN" altLang="en-US" sz="1000" dirty="0">
                <a:latin typeface="Arial" charset="0"/>
              </a:rPr>
              <a:t>主轴</a:t>
            </a:r>
            <a:endParaRPr lang="en-US" sz="1000" dirty="0">
              <a:latin typeface="Arial" charset="0"/>
            </a:endParaRP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63BC14E6-A920-4BE4-9B41-144169CB5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0454" y="1158593"/>
            <a:ext cx="921597" cy="80639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E1C6538-B62C-4563-9FEE-EE52F0A7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56" y="889794"/>
            <a:ext cx="96853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 dirty="0">
                <a:latin typeface="Arial" charset="0"/>
              </a:rPr>
              <a:t>Arm </a:t>
            </a:r>
            <a:r>
              <a:rPr lang="zh-CN" altLang="en-US" sz="1000" dirty="0">
                <a:latin typeface="Arial" charset="0"/>
              </a:rPr>
              <a:t>机械手臂</a:t>
            </a:r>
            <a:endParaRPr lang="en-US" sz="1000" dirty="0">
              <a:latin typeface="Arial" charset="0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5AAD451E-A157-4BAB-8D0D-0A7A28012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647" y="1273793"/>
            <a:ext cx="460798" cy="30719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4F6F787-D09E-43E5-8566-5B8ECB6C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46" y="1043394"/>
            <a:ext cx="90922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 dirty="0">
                <a:latin typeface="Arial" charset="0"/>
              </a:rPr>
              <a:t>Platters </a:t>
            </a:r>
            <a:r>
              <a:rPr lang="zh-CN" altLang="en-US" sz="1000" dirty="0">
                <a:latin typeface="Arial" charset="0"/>
              </a:rPr>
              <a:t>盘片</a:t>
            </a:r>
            <a:endParaRPr lang="en-US" sz="1000" dirty="0">
              <a:latin typeface="Arial" charset="0"/>
            </a:endParaRP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6EC4BF72-95AE-4660-BE58-6610E784B9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6855" y="2579388"/>
            <a:ext cx="115200" cy="30719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B32A6C8D-F4CD-47D9-A7D6-ACF318FB7B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6449" y="2656188"/>
            <a:ext cx="604973" cy="307199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0ACD7BF9-C44A-403C-8EA1-B270AA14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423" y="2388189"/>
            <a:ext cx="1184940" cy="8617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000" dirty="0">
                <a:latin typeface="Arial" charset="0"/>
              </a:rPr>
              <a:t>Main control chip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000" dirty="0">
                <a:latin typeface="Arial" charset="0"/>
              </a:rPr>
              <a:t>主控芯片</a:t>
            </a:r>
            <a:endParaRPr lang="en-US" altLang="zh-CN" sz="1000" dirty="0">
              <a:latin typeface="Arial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 dirty="0">
                <a:latin typeface="Arial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 dirty="0">
                <a:latin typeface="Arial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 dirty="0">
                <a:latin typeface="Arial" charset="0"/>
              </a:rPr>
              <a:t>and memory!)</a:t>
            </a:r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628821B4-587D-42DE-9760-2C68AB7A3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051" y="1120193"/>
            <a:ext cx="614398" cy="53759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B14D16EA-9638-418B-82D4-88E78AD2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69" y="2886587"/>
            <a:ext cx="9804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000" dirty="0">
                <a:latin typeface="Arial" charset="0"/>
              </a:rPr>
              <a:t>C</a:t>
            </a:r>
            <a:r>
              <a:rPr lang="en-US" sz="1000" dirty="0">
                <a:latin typeface="Arial" charset="0"/>
              </a:rPr>
              <a:t>onnector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000" dirty="0">
                <a:latin typeface="Arial" charset="0"/>
              </a:rPr>
              <a:t>外部接口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22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Inside static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Platters | Surfaces | Tracks | Sectors | Gaps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2" descr="fig06_03">
            <a:extLst>
              <a:ext uri="{FF2B5EF4-FFF2-40B4-BE49-F238E27FC236}">
                <a16:creationId xmlns:a16="http://schemas.microsoft.com/office/drawing/2014/main" id="{9D3F5918-9FA0-45FF-8452-FA59F400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37" y="1592481"/>
            <a:ext cx="1944319" cy="14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id="{80F97E3B-7E1A-4617-8E1B-226B803AA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56" y="1731165"/>
            <a:ext cx="938489" cy="306467"/>
          </a:xfrm>
          <a:prstGeom prst="wedgeRoundRectCallout">
            <a:avLst>
              <a:gd name="adj1" fmla="val 85379"/>
              <a:gd name="adj2" fmla="val 8485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磁道 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Track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9EC27C69-66EB-4A02-A237-08A423761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15" y="2278474"/>
            <a:ext cx="938489" cy="306467"/>
          </a:xfrm>
          <a:prstGeom prst="wedgeRoundRectCallout">
            <a:avLst>
              <a:gd name="adj1" fmla="val 89822"/>
              <a:gd name="adj2" fmla="val -2594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 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Surface 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BE425FB5-D7A8-4ADC-B598-F898EFEBB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82" y="2793127"/>
            <a:ext cx="938489" cy="306467"/>
          </a:xfrm>
          <a:prstGeom prst="wedgeRoundRectCallout">
            <a:avLst>
              <a:gd name="adj1" fmla="val 40629"/>
              <a:gd name="adj2" fmla="val -11535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 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Surface 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F66BF1C0-68DD-4B55-9915-483B5FB6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937" y="1202123"/>
            <a:ext cx="990600" cy="306467"/>
          </a:xfrm>
          <a:prstGeom prst="wedgeRoundRectCallout">
            <a:avLst>
              <a:gd name="adj1" fmla="val 47795"/>
              <a:gd name="adj2" fmla="val 12178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扇区 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Sector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8FB4FC-30A7-40D2-9374-88C53A6F6E49}"/>
              </a:ext>
            </a:extLst>
          </p:cNvPr>
          <p:cNvGrpSpPr/>
          <p:nvPr/>
        </p:nvGrpSpPr>
        <p:grpSpPr>
          <a:xfrm>
            <a:off x="2984789" y="1235533"/>
            <a:ext cx="1306546" cy="1641895"/>
            <a:chOff x="5545138" y="3027990"/>
            <a:chExt cx="2688996" cy="3379177"/>
          </a:xfrm>
        </p:grpSpPr>
        <p:sp>
          <p:nvSpPr>
            <p:cNvPr id="26" name="Oval 16">
              <a:extLst>
                <a:ext uri="{FF2B5EF4-FFF2-40B4-BE49-F238E27FC236}">
                  <a16:creationId xmlns:a16="http://schemas.microsoft.com/office/drawing/2014/main" id="{B5F0CA35-537F-4295-914D-4C2B28BC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313" y="3646488"/>
              <a:ext cx="1851025" cy="181292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00" b="0"/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19300D3C-4947-4F61-A3F4-9C0FECE61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3145" y="3027990"/>
              <a:ext cx="1155357" cy="50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b="0" dirty="0"/>
                <a:t>track </a:t>
              </a:r>
              <a:r>
                <a:rPr lang="en-US" altLang="zh-CN" sz="1000" b="0" i="1" dirty="0"/>
                <a:t>k</a:t>
              </a:r>
            </a:p>
          </p:txBody>
        </p:sp>
        <p:grpSp>
          <p:nvGrpSpPr>
            <p:cNvPr id="28" name="Group 18">
              <a:extLst>
                <a:ext uri="{FF2B5EF4-FFF2-40B4-BE49-F238E27FC236}">
                  <a16:creationId xmlns:a16="http://schemas.microsoft.com/office/drawing/2014/main" id="{ED15CA52-4D21-498E-BCD8-0DF0389909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1938" y="3590925"/>
              <a:ext cx="1066800" cy="990600"/>
              <a:chOff x="4320" y="690"/>
              <a:chExt cx="672" cy="624"/>
            </a:xfrm>
          </p:grpSpPr>
          <p:sp>
            <p:nvSpPr>
              <p:cNvPr id="29" name="Line 19">
                <a:extLst>
                  <a:ext uri="{FF2B5EF4-FFF2-40B4-BE49-F238E27FC236}">
                    <a16:creationId xmlns:a16="http://schemas.microsoft.com/office/drawing/2014/main" id="{FAF9D75C-882A-44D9-8086-7A443673F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30" name="Line 20">
                <a:extLst>
                  <a:ext uri="{FF2B5EF4-FFF2-40B4-BE49-F238E27FC236}">
                    <a16:creationId xmlns:a16="http://schemas.microsoft.com/office/drawing/2014/main" id="{006D129D-FE48-4918-806E-FA8AFA6BC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31" name="Line 21">
                <a:extLst>
                  <a:ext uri="{FF2B5EF4-FFF2-40B4-BE49-F238E27FC236}">
                    <a16:creationId xmlns:a16="http://schemas.microsoft.com/office/drawing/2014/main" id="{65CF091B-6E15-4910-AAEE-E13D0511C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32" name="Line 22">
                <a:extLst>
                  <a:ext uri="{FF2B5EF4-FFF2-40B4-BE49-F238E27FC236}">
                    <a16:creationId xmlns:a16="http://schemas.microsoft.com/office/drawing/2014/main" id="{8B0FA79F-5290-44A7-A044-6A1B0926E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</p:grpSp>
        <p:grpSp>
          <p:nvGrpSpPr>
            <p:cNvPr id="33" name="Group 23">
              <a:extLst>
                <a:ext uri="{FF2B5EF4-FFF2-40B4-BE49-F238E27FC236}">
                  <a16:creationId xmlns:a16="http://schemas.microsoft.com/office/drawing/2014/main" id="{07712A75-E7F2-42B9-BF12-C0B8A26184D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611938" y="4524375"/>
              <a:ext cx="1066800" cy="990600"/>
              <a:chOff x="4320" y="690"/>
              <a:chExt cx="672" cy="624"/>
            </a:xfrm>
          </p:grpSpPr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id="{990F6C41-C69E-4DBC-B086-43317942D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35" name="Line 25">
                <a:extLst>
                  <a:ext uri="{FF2B5EF4-FFF2-40B4-BE49-F238E27FC236}">
                    <a16:creationId xmlns:a16="http://schemas.microsoft.com/office/drawing/2014/main" id="{E7ECF00A-20A7-494D-8EC0-7C1FB6113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36" name="Line 26">
                <a:extLst>
                  <a:ext uri="{FF2B5EF4-FFF2-40B4-BE49-F238E27FC236}">
                    <a16:creationId xmlns:a16="http://schemas.microsoft.com/office/drawing/2014/main" id="{051C97E0-272D-44D0-88BE-421B81F32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37" name="Line 27">
                <a:extLst>
                  <a:ext uri="{FF2B5EF4-FFF2-40B4-BE49-F238E27FC236}">
                    <a16:creationId xmlns:a16="http://schemas.microsoft.com/office/drawing/2014/main" id="{F1DB2F6D-DA36-4F56-B343-2787EB052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</p:grp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3DD6418F-5CEC-4403-B37C-39F1550AA534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5545138" y="4524375"/>
              <a:ext cx="1066800" cy="990600"/>
              <a:chOff x="4320" y="690"/>
              <a:chExt cx="672" cy="624"/>
            </a:xfrm>
          </p:grpSpPr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CAD12972-77D3-4DAC-BC35-859711F2B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40" name="Line 30">
                <a:extLst>
                  <a:ext uri="{FF2B5EF4-FFF2-40B4-BE49-F238E27FC236}">
                    <a16:creationId xmlns:a16="http://schemas.microsoft.com/office/drawing/2014/main" id="{F1F8B861-FA86-4BE3-9678-FB20EE525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41" name="Line 31">
                <a:extLst>
                  <a:ext uri="{FF2B5EF4-FFF2-40B4-BE49-F238E27FC236}">
                    <a16:creationId xmlns:a16="http://schemas.microsoft.com/office/drawing/2014/main" id="{F178D777-9C9D-46A5-86AF-095E1258A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42" name="Line 32">
                <a:extLst>
                  <a:ext uri="{FF2B5EF4-FFF2-40B4-BE49-F238E27FC236}">
                    <a16:creationId xmlns:a16="http://schemas.microsoft.com/office/drawing/2014/main" id="{CE7783E5-2056-44D8-90A8-80F7C1CCB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</p:grpSp>
        <p:grpSp>
          <p:nvGrpSpPr>
            <p:cNvPr id="43" name="Group 33">
              <a:extLst>
                <a:ext uri="{FF2B5EF4-FFF2-40B4-BE49-F238E27FC236}">
                  <a16:creationId xmlns:a16="http://schemas.microsoft.com/office/drawing/2014/main" id="{F32F00C6-F3E2-40BD-A5A6-2F1F36A966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45138" y="3590925"/>
              <a:ext cx="1066800" cy="990600"/>
              <a:chOff x="4320" y="690"/>
              <a:chExt cx="672" cy="624"/>
            </a:xfrm>
          </p:grpSpPr>
          <p:sp>
            <p:nvSpPr>
              <p:cNvPr id="44" name="Line 34">
                <a:extLst>
                  <a:ext uri="{FF2B5EF4-FFF2-40B4-BE49-F238E27FC236}">
                    <a16:creationId xmlns:a16="http://schemas.microsoft.com/office/drawing/2014/main" id="{62E5C923-E693-41C1-AE58-C9F3CF560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45" name="Line 35">
                <a:extLst>
                  <a:ext uri="{FF2B5EF4-FFF2-40B4-BE49-F238E27FC236}">
                    <a16:creationId xmlns:a16="http://schemas.microsoft.com/office/drawing/2014/main" id="{ED2BA470-1F8B-4C3F-955A-DE883CDF5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46" name="Line 36">
                <a:extLst>
                  <a:ext uri="{FF2B5EF4-FFF2-40B4-BE49-F238E27FC236}">
                    <a16:creationId xmlns:a16="http://schemas.microsoft.com/office/drawing/2014/main" id="{0D991CA1-94E6-45A0-94EC-119A610B4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  <p:sp>
            <p:nvSpPr>
              <p:cNvPr id="47" name="Line 37">
                <a:extLst>
                  <a:ext uri="{FF2B5EF4-FFF2-40B4-BE49-F238E27FC236}">
                    <a16:creationId xmlns:a16="http://schemas.microsoft.com/office/drawing/2014/main" id="{BF14802B-247A-4ADD-A98D-C0167CB44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000"/>
              </a:p>
            </p:txBody>
          </p:sp>
        </p:grpSp>
        <p:sp>
          <p:nvSpPr>
            <p:cNvPr id="48" name="Text Box 38">
              <a:extLst>
                <a:ext uri="{FF2B5EF4-FFF2-40B4-BE49-F238E27FC236}">
                  <a16:creationId xmlns:a16="http://schemas.microsoft.com/office/drawing/2014/main" id="{208267F6-2D55-4EEE-88C6-495FB12F3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537" y="5900421"/>
              <a:ext cx="1227938" cy="50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b="0" dirty="0"/>
                <a:t>sectors</a:t>
              </a:r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DD8CACDD-8701-4E80-BCF4-CCE427CB8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3338" y="546735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000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9D3239CE-AE26-4C37-A56F-1C6013212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0538" y="546735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000"/>
            </a:p>
          </p:txBody>
        </p:sp>
        <p:sp>
          <p:nvSpPr>
            <p:cNvPr id="51" name="Text Box 42">
              <a:extLst>
                <a:ext uri="{FF2B5EF4-FFF2-40B4-BE49-F238E27FC236}">
                  <a16:creationId xmlns:a16="http://schemas.microsoft.com/office/drawing/2014/main" id="{2E60C382-7F22-487C-AA32-0644BFC7C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24" y="3143877"/>
              <a:ext cx="947510" cy="50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b="0" dirty="0"/>
                <a:t>gaps</a:t>
              </a:r>
            </a:p>
          </p:txBody>
        </p:sp>
        <p:sp>
          <p:nvSpPr>
            <p:cNvPr id="52" name="Line 43">
              <a:extLst>
                <a:ext uri="{FF2B5EF4-FFF2-40B4-BE49-F238E27FC236}">
                  <a16:creationId xmlns:a16="http://schemas.microsoft.com/office/drawing/2014/main" id="{9DC45817-547B-46E4-9110-703AA0327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7713" y="3533775"/>
              <a:ext cx="247650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000"/>
            </a:p>
          </p:txBody>
        </p:sp>
        <p:sp>
          <p:nvSpPr>
            <p:cNvPr id="53" name="Line 44">
              <a:extLst>
                <a:ext uri="{FF2B5EF4-FFF2-40B4-BE49-F238E27FC236}">
                  <a16:creationId xmlns:a16="http://schemas.microsoft.com/office/drawing/2014/main" id="{1B4F066B-BAD8-4F32-86F0-457DCCC95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21563" y="3581400"/>
              <a:ext cx="190500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000"/>
            </a:p>
          </p:txBody>
        </p:sp>
      </p:grpSp>
      <p:sp>
        <p:nvSpPr>
          <p:cNvPr id="54" name="AutoShape 41">
            <a:extLst>
              <a:ext uri="{FF2B5EF4-FFF2-40B4-BE49-F238E27FC236}">
                <a16:creationId xmlns:a16="http://schemas.microsoft.com/office/drawing/2014/main" id="{BC609F15-CF49-4263-9C3F-FF928019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457" y="1921259"/>
            <a:ext cx="726929" cy="314403"/>
          </a:xfrm>
          <a:prstGeom prst="rightArrow">
            <a:avLst>
              <a:gd name="adj1" fmla="val 50000"/>
              <a:gd name="adj2" fmla="val 58686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609"/>
          </a:p>
        </p:txBody>
      </p:sp>
    </p:spTree>
    <p:extLst>
      <p:ext uri="{BB962C8B-B14F-4D97-AF65-F5344CB8AC3E}">
        <p14:creationId xmlns:p14="http://schemas.microsoft.com/office/powerpoint/2010/main" val="3873857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Inside static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4" descr="http://pic002.cnblogs.com/images/2012/295881/2012052117224297.gif">
            <a:extLst>
              <a:ext uri="{FF2B5EF4-FFF2-40B4-BE49-F238E27FC236}">
                <a16:creationId xmlns:a16="http://schemas.microsoft.com/office/drawing/2014/main" id="{3E7481DC-FF36-454B-BE84-A178F671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31" y="1089060"/>
            <a:ext cx="2096616" cy="1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809704-B9F0-4B51-B51C-BA91490EAA9C}"/>
              </a:ext>
            </a:extLst>
          </p:cNvPr>
          <p:cNvSpPr txBox="1"/>
          <p:nvPr/>
        </p:nvSpPr>
        <p:spPr>
          <a:xfrm>
            <a:off x="3347657" y="1118394"/>
            <a:ext cx="926857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Cylinder </a:t>
            </a:r>
            <a:r>
              <a:rPr lang="zh-CN" altLang="en-US" sz="1000" dirty="0"/>
              <a:t>柱面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59C185-190D-40BF-B497-9D11C35AB565}"/>
              </a:ext>
            </a:extLst>
          </p:cNvPr>
          <p:cNvSpPr txBox="1"/>
          <p:nvPr/>
        </p:nvSpPr>
        <p:spPr>
          <a:xfrm>
            <a:off x="3638059" y="1434487"/>
            <a:ext cx="630301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Platter 0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F1435F-17BF-4BE2-83A0-560CBE4C7577}"/>
              </a:ext>
            </a:extLst>
          </p:cNvPr>
          <p:cNvSpPr txBox="1"/>
          <p:nvPr/>
        </p:nvSpPr>
        <p:spPr>
          <a:xfrm>
            <a:off x="3638059" y="1961049"/>
            <a:ext cx="630301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Platter 1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842B44-5B09-4E67-AC07-153F87A7188F}"/>
              </a:ext>
            </a:extLst>
          </p:cNvPr>
          <p:cNvSpPr txBox="1"/>
          <p:nvPr/>
        </p:nvSpPr>
        <p:spPr>
          <a:xfrm>
            <a:off x="3638692" y="2487611"/>
            <a:ext cx="630301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Platter 2</a:t>
            </a:r>
            <a:endParaRPr lang="zh-CN" alt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D810A4-A75F-4122-8960-9F9416F0AC99}"/>
              </a:ext>
            </a:extLst>
          </p:cNvPr>
          <p:cNvSpPr txBox="1"/>
          <p:nvPr/>
        </p:nvSpPr>
        <p:spPr>
          <a:xfrm>
            <a:off x="1618456" y="1000459"/>
            <a:ext cx="742511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Head </a:t>
            </a:r>
            <a:r>
              <a:rPr lang="zh-CN" altLang="en-US" sz="1000" dirty="0"/>
              <a:t>磁头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B12342-CE9E-417C-89E0-866FD7C03B6C}"/>
              </a:ext>
            </a:extLst>
          </p:cNvPr>
          <p:cNvSpPr txBox="1"/>
          <p:nvPr/>
        </p:nvSpPr>
        <p:spPr>
          <a:xfrm>
            <a:off x="832188" y="1311515"/>
            <a:ext cx="668773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Surface 0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1BC228-6799-43F1-8D73-E7AAC8D5FE4E}"/>
              </a:ext>
            </a:extLst>
          </p:cNvPr>
          <p:cNvSpPr txBox="1"/>
          <p:nvPr/>
        </p:nvSpPr>
        <p:spPr>
          <a:xfrm>
            <a:off x="832188" y="1555965"/>
            <a:ext cx="668773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Surface 1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EF8667-29E0-41E6-8AD8-E205F9359275}"/>
              </a:ext>
            </a:extLst>
          </p:cNvPr>
          <p:cNvSpPr txBox="1"/>
          <p:nvPr/>
        </p:nvSpPr>
        <p:spPr>
          <a:xfrm>
            <a:off x="824476" y="1835755"/>
            <a:ext cx="668773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Surface 2</a:t>
            </a:r>
            <a:endParaRPr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747C1B-86EE-4C42-B7DD-39A44250D523}"/>
              </a:ext>
            </a:extLst>
          </p:cNvPr>
          <p:cNvSpPr txBox="1"/>
          <p:nvPr/>
        </p:nvSpPr>
        <p:spPr>
          <a:xfrm>
            <a:off x="824476" y="2080205"/>
            <a:ext cx="668773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Surface 3</a:t>
            </a:r>
            <a:endParaRPr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96538-9C6A-4F28-AACC-5AE14F18CDBB}"/>
              </a:ext>
            </a:extLst>
          </p:cNvPr>
          <p:cNvSpPr txBox="1"/>
          <p:nvPr/>
        </p:nvSpPr>
        <p:spPr>
          <a:xfrm>
            <a:off x="824476" y="2364500"/>
            <a:ext cx="668773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Surface 4</a:t>
            </a:r>
            <a:endParaRPr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59F48-478D-4FC8-BFDF-F7AD62F29ACD}"/>
              </a:ext>
            </a:extLst>
          </p:cNvPr>
          <p:cNvSpPr txBox="1"/>
          <p:nvPr/>
        </p:nvSpPr>
        <p:spPr>
          <a:xfrm>
            <a:off x="824476" y="2608950"/>
            <a:ext cx="668773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Surface 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1964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Capacity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(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容量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 is the maximum number of bits that can be stored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Usually in GB (</a:t>
            </a:r>
            <a:r>
              <a:rPr lang="en-US" altLang="zh-CN" sz="1500" dirty="0" err="1">
                <a:solidFill>
                  <a:schemeClr val="tx1"/>
                </a:solidFill>
                <a:ea typeface="楷体" pitchFamily="49" charset="-122"/>
              </a:rPr>
              <a:t>GigaBytes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), TB (</a:t>
            </a:r>
            <a:r>
              <a:rPr lang="en-US" altLang="zh-CN" sz="1500" dirty="0" err="1">
                <a:solidFill>
                  <a:schemeClr val="tx1"/>
                </a:solidFill>
              </a:rPr>
              <a:t>TeraByte</a:t>
            </a:r>
            <a:r>
              <a:rPr lang="en-US" altLang="zh-CN" sz="1500" dirty="0">
                <a:solidFill>
                  <a:schemeClr val="tx1"/>
                </a:solidFill>
              </a:rPr>
              <a:t> 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Related factors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990000"/>
                </a:solidFill>
                <a:ea typeface="楷体" pitchFamily="49" charset="-122"/>
              </a:rPr>
              <a:t>Recording density 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(bits/inch segment of a track)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990000"/>
                </a:solidFill>
                <a:ea typeface="楷体" pitchFamily="49" charset="-122"/>
              </a:rPr>
              <a:t>Track density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(tracks/inch radial segment)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990000"/>
                </a:solidFill>
                <a:ea typeface="楷体" pitchFamily="49" charset="-122"/>
              </a:rPr>
              <a:t>Areal density 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(bits/in2) Product of the above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1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Modern disks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Recording zones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Average number of sectors/tracks when computing capacity 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766360-6FB4-4A29-AE34-31822DF8BE62}"/>
              </a:ext>
            </a:extLst>
          </p:cNvPr>
          <p:cNvSpPr/>
          <p:nvPr/>
        </p:nvSpPr>
        <p:spPr>
          <a:xfrm>
            <a:off x="323056" y="2657289"/>
            <a:ext cx="4589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Capacity = (# bytes/sector) x (avg. # sectors/track) x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	      (# tracks/surface) x (# surfaces/platter) x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0000FF"/>
                </a:solidFill>
              </a:rPr>
              <a:t>	      (# platters/disk)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B926CAD-1776-4836-9BAA-2B4E455195C3}"/>
              </a:ext>
            </a:extLst>
          </p:cNvPr>
          <p:cNvGrpSpPr/>
          <p:nvPr/>
        </p:nvGrpSpPr>
        <p:grpSpPr>
          <a:xfrm>
            <a:off x="2761456" y="1284061"/>
            <a:ext cx="1335699" cy="1308334"/>
            <a:chOff x="2557731" y="1055347"/>
            <a:chExt cx="1621718" cy="1588493"/>
          </a:xfrm>
        </p:grpSpPr>
        <p:grpSp>
          <p:nvGrpSpPr>
            <p:cNvPr id="42" name="Group 99">
              <a:extLst>
                <a:ext uri="{FF2B5EF4-FFF2-40B4-BE49-F238E27FC236}">
                  <a16:creationId xmlns:a16="http://schemas.microsoft.com/office/drawing/2014/main" id="{13CA18B8-535B-4632-B77A-14D236EBC2C4}"/>
                </a:ext>
              </a:extLst>
            </p:cNvPr>
            <p:cNvGrpSpPr/>
            <p:nvPr/>
          </p:nvGrpSpPr>
          <p:grpSpPr>
            <a:xfrm>
              <a:off x="2557731" y="1055347"/>
              <a:ext cx="1621718" cy="1588493"/>
              <a:chOff x="761519" y="3629623"/>
              <a:chExt cx="3218108" cy="3152177"/>
            </a:xfrm>
          </p:grpSpPr>
          <p:sp>
            <p:nvSpPr>
              <p:cNvPr id="43" name="Oval 8">
                <a:extLst>
                  <a:ext uri="{FF2B5EF4-FFF2-40B4-BE49-F238E27FC236}">
                    <a16:creationId xmlns:a16="http://schemas.microsoft.com/office/drawing/2014/main" id="{776E0868-0D16-400A-BEDA-8AB62EC47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084" y="3981695"/>
                <a:ext cx="2500477" cy="24495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44" name="Oval 4">
                <a:extLst>
                  <a:ext uri="{FF2B5EF4-FFF2-40B4-BE49-F238E27FC236}">
                    <a16:creationId xmlns:a16="http://schemas.microsoft.com/office/drawing/2014/main" id="{1B2AC388-1DF7-4DAF-BB49-42BAC5171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7130" y="4350248"/>
                <a:ext cx="1746888" cy="1710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45" name="Oval 6">
                <a:extLst>
                  <a:ext uri="{FF2B5EF4-FFF2-40B4-BE49-F238E27FC236}">
                    <a16:creationId xmlns:a16="http://schemas.microsoft.com/office/drawing/2014/main" id="{012D5D35-1E9E-49EF-AF7B-80AD95AAC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19" y="3629623"/>
                <a:ext cx="3218108" cy="315217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46" name="Oval 11">
                <a:extLst>
                  <a:ext uri="{FF2B5EF4-FFF2-40B4-BE49-F238E27FC236}">
                    <a16:creationId xmlns:a16="http://schemas.microsoft.com/office/drawing/2014/main" id="{B129AFEF-B667-4A99-B0C2-C61B90522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706" y="4664867"/>
                <a:ext cx="1065210" cy="1042735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endParaRPr lang="en-US" sz="806" dirty="0"/>
              </a:p>
            </p:txBody>
          </p:sp>
          <p:cxnSp>
            <p:nvCxnSpPr>
              <p:cNvPr id="47" name="Straight Connector 21">
                <a:extLst>
                  <a:ext uri="{FF2B5EF4-FFF2-40B4-BE49-F238E27FC236}">
                    <a16:creationId xmlns:a16="http://schemas.microsoft.com/office/drawing/2014/main" id="{D246EC0E-B294-44D9-AB71-265F7B2797C6}"/>
                  </a:ext>
                </a:extLst>
              </p:cNvPr>
              <p:cNvCxnSpPr>
                <a:stCxn id="44" idx="0"/>
                <a:endCxn id="46" idx="0"/>
              </p:cNvCxnSpPr>
              <p:nvPr/>
            </p:nvCxnSpPr>
            <p:spPr bwMode="auto">
              <a:xfrm>
                <a:off x="2370574" y="4350248"/>
                <a:ext cx="9738" cy="314619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23">
                <a:extLst>
                  <a:ext uri="{FF2B5EF4-FFF2-40B4-BE49-F238E27FC236}">
                    <a16:creationId xmlns:a16="http://schemas.microsoft.com/office/drawing/2014/main" id="{DE9FCADC-C28F-42D9-9498-CA61BA90EBCA}"/>
                  </a:ext>
                </a:extLst>
              </p:cNvPr>
              <p:cNvCxnSpPr>
                <a:stCxn id="44" idx="7"/>
                <a:endCxn id="46" idx="7"/>
              </p:cNvCxnSpPr>
              <p:nvPr/>
            </p:nvCxnSpPr>
            <p:spPr bwMode="auto">
              <a:xfrm flipH="1">
                <a:off x="2756920" y="4600807"/>
                <a:ext cx="231272" cy="21676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25">
                <a:extLst>
                  <a:ext uri="{FF2B5EF4-FFF2-40B4-BE49-F238E27FC236}">
                    <a16:creationId xmlns:a16="http://schemas.microsoft.com/office/drawing/2014/main" id="{81FB8B4F-268C-42FE-AD3E-F89601A0BF09}"/>
                  </a:ext>
                </a:extLst>
              </p:cNvPr>
              <p:cNvCxnSpPr>
                <a:stCxn id="44" idx="6"/>
                <a:endCxn id="46" idx="6"/>
              </p:cNvCxnSpPr>
              <p:nvPr/>
            </p:nvCxnSpPr>
            <p:spPr bwMode="auto">
              <a:xfrm flipH="1" flipV="1">
                <a:off x="2912917" y="5186235"/>
                <a:ext cx="331101" cy="1947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27">
                <a:extLst>
                  <a:ext uri="{FF2B5EF4-FFF2-40B4-BE49-F238E27FC236}">
                    <a16:creationId xmlns:a16="http://schemas.microsoft.com/office/drawing/2014/main" id="{8EDE7ADB-E56B-42F1-A979-A575A0889C40}"/>
                  </a:ext>
                </a:extLst>
              </p:cNvPr>
              <p:cNvCxnSpPr>
                <a:stCxn id="44" idx="5"/>
                <a:endCxn id="46" idx="5"/>
              </p:cNvCxnSpPr>
              <p:nvPr/>
            </p:nvCxnSpPr>
            <p:spPr bwMode="auto">
              <a:xfrm flipH="1" flipV="1">
                <a:off x="2756920" y="5554897"/>
                <a:ext cx="231272" cy="25571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29">
                <a:extLst>
                  <a:ext uri="{FF2B5EF4-FFF2-40B4-BE49-F238E27FC236}">
                    <a16:creationId xmlns:a16="http://schemas.microsoft.com/office/drawing/2014/main" id="{0F98290E-66F1-464D-AFA5-6CEB3C57AE82}"/>
                  </a:ext>
                </a:extLst>
              </p:cNvPr>
              <p:cNvCxnSpPr>
                <a:stCxn id="44" idx="4"/>
                <a:endCxn id="46" idx="4"/>
              </p:cNvCxnSpPr>
              <p:nvPr/>
            </p:nvCxnSpPr>
            <p:spPr bwMode="auto">
              <a:xfrm flipV="1">
                <a:off x="2370574" y="5707602"/>
                <a:ext cx="9738" cy="353571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31">
                <a:extLst>
                  <a:ext uri="{FF2B5EF4-FFF2-40B4-BE49-F238E27FC236}">
                    <a16:creationId xmlns:a16="http://schemas.microsoft.com/office/drawing/2014/main" id="{0E458792-F2EC-4FAE-8C56-30EDB4D454F3}"/>
                  </a:ext>
                </a:extLst>
              </p:cNvPr>
              <p:cNvCxnSpPr>
                <a:stCxn id="46" idx="3"/>
                <a:endCxn id="44" idx="3"/>
              </p:cNvCxnSpPr>
              <p:nvPr/>
            </p:nvCxnSpPr>
            <p:spPr bwMode="auto">
              <a:xfrm flipH="1">
                <a:off x="1752956" y="5554897"/>
                <a:ext cx="250747" cy="25571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33">
                <a:extLst>
                  <a:ext uri="{FF2B5EF4-FFF2-40B4-BE49-F238E27FC236}">
                    <a16:creationId xmlns:a16="http://schemas.microsoft.com/office/drawing/2014/main" id="{CE1D6CFC-969D-4AA3-A002-949EE02BBC79}"/>
                  </a:ext>
                </a:extLst>
              </p:cNvPr>
              <p:cNvCxnSpPr>
                <a:stCxn id="46" idx="2"/>
                <a:endCxn id="44" idx="2"/>
              </p:cNvCxnSpPr>
              <p:nvPr/>
            </p:nvCxnSpPr>
            <p:spPr bwMode="auto">
              <a:xfrm flipH="1">
                <a:off x="1497130" y="5186235"/>
                <a:ext cx="350576" cy="1947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36">
                <a:extLst>
                  <a:ext uri="{FF2B5EF4-FFF2-40B4-BE49-F238E27FC236}">
                    <a16:creationId xmlns:a16="http://schemas.microsoft.com/office/drawing/2014/main" id="{0B0BFF2E-3D30-4CE4-964C-089275BEC32C}"/>
                  </a:ext>
                </a:extLst>
              </p:cNvPr>
              <p:cNvCxnSpPr>
                <a:stCxn id="44" idx="1"/>
                <a:endCxn id="46" idx="1"/>
              </p:cNvCxnSpPr>
              <p:nvPr/>
            </p:nvCxnSpPr>
            <p:spPr bwMode="auto">
              <a:xfrm>
                <a:off x="1752956" y="4600807"/>
                <a:ext cx="250747" cy="21676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5" name="TextBox 37">
                <a:extLst>
                  <a:ext uri="{FF2B5EF4-FFF2-40B4-BE49-F238E27FC236}">
                    <a16:creationId xmlns:a16="http://schemas.microsoft.com/office/drawing/2014/main" id="{AEB7EC8A-59D6-4D7E-8161-CF0BDA7A5189}"/>
                  </a:ext>
                </a:extLst>
              </p:cNvPr>
              <p:cNvSpPr txBox="1"/>
              <p:nvPr/>
            </p:nvSpPr>
            <p:spPr>
              <a:xfrm>
                <a:off x="2057400" y="3936143"/>
                <a:ext cx="643448" cy="348634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907" dirty="0">
                    <a:latin typeface="Calibri" pitchFamily="34" charset="0"/>
                  </a:rPr>
                  <a:t>…</a:t>
                </a:r>
              </a:p>
            </p:txBody>
          </p:sp>
          <p:cxnSp>
            <p:nvCxnSpPr>
              <p:cNvPr id="56" name="Straight Connector 39">
                <a:extLst>
                  <a:ext uri="{FF2B5EF4-FFF2-40B4-BE49-F238E27FC236}">
                    <a16:creationId xmlns:a16="http://schemas.microsoft.com/office/drawing/2014/main" id="{18CAC95D-F620-4D9D-BC8D-D4E16887EBFE}"/>
                  </a:ext>
                </a:extLst>
              </p:cNvPr>
              <p:cNvCxnSpPr>
                <a:stCxn id="45" idx="0"/>
                <a:endCxn id="43" idx="0"/>
              </p:cNvCxnSpPr>
              <p:nvPr/>
            </p:nvCxnSpPr>
            <p:spPr bwMode="auto">
              <a:xfrm>
                <a:off x="2370573" y="3629623"/>
                <a:ext cx="750" cy="35207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40">
                <a:extLst>
                  <a:ext uri="{FF2B5EF4-FFF2-40B4-BE49-F238E27FC236}">
                    <a16:creationId xmlns:a16="http://schemas.microsoft.com/office/drawing/2014/main" id="{118FA2CD-DE65-471F-8317-5820643794DF}"/>
                  </a:ext>
                </a:extLst>
              </p:cNvPr>
              <p:cNvCxnSpPr>
                <a:stCxn id="45" idx="6"/>
                <a:endCxn id="43" idx="6"/>
              </p:cNvCxnSpPr>
              <p:nvPr/>
            </p:nvCxnSpPr>
            <p:spPr bwMode="auto">
              <a:xfrm flipH="1">
                <a:off x="3621561" y="5205712"/>
                <a:ext cx="358066" cy="74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44">
                <a:extLst>
                  <a:ext uri="{FF2B5EF4-FFF2-40B4-BE49-F238E27FC236}">
                    <a16:creationId xmlns:a16="http://schemas.microsoft.com/office/drawing/2014/main" id="{1846B182-3BCD-46D8-BB0B-34ED3D521535}"/>
                  </a:ext>
                </a:extLst>
              </p:cNvPr>
              <p:cNvCxnSpPr>
                <a:stCxn id="45" idx="7"/>
                <a:endCxn id="43" idx="7"/>
              </p:cNvCxnSpPr>
              <p:nvPr/>
            </p:nvCxnSpPr>
            <p:spPr bwMode="auto">
              <a:xfrm flipH="1">
                <a:off x="3255375" y="4091249"/>
                <a:ext cx="252971" cy="249171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47">
                <a:extLst>
                  <a:ext uri="{FF2B5EF4-FFF2-40B4-BE49-F238E27FC236}">
                    <a16:creationId xmlns:a16="http://schemas.microsoft.com/office/drawing/2014/main" id="{5E5AA9CA-A4C8-45DC-AB84-C0266D0430C0}"/>
                  </a:ext>
                </a:extLst>
              </p:cNvPr>
              <p:cNvCxnSpPr>
                <a:stCxn id="45" idx="5"/>
                <a:endCxn id="43" idx="5"/>
              </p:cNvCxnSpPr>
              <p:nvPr/>
            </p:nvCxnSpPr>
            <p:spPr bwMode="auto">
              <a:xfrm flipH="1" flipV="1">
                <a:off x="3255375" y="6072499"/>
                <a:ext cx="252971" cy="24767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1">
                <a:extLst>
                  <a:ext uri="{FF2B5EF4-FFF2-40B4-BE49-F238E27FC236}">
                    <a16:creationId xmlns:a16="http://schemas.microsoft.com/office/drawing/2014/main" id="{F3A5F389-D283-43A1-8260-412ABFB39A2E}"/>
                  </a:ext>
                </a:extLst>
              </p:cNvPr>
              <p:cNvCxnSpPr>
                <a:stCxn id="45" idx="4"/>
                <a:endCxn id="43" idx="4"/>
              </p:cNvCxnSpPr>
              <p:nvPr/>
            </p:nvCxnSpPr>
            <p:spPr bwMode="auto">
              <a:xfrm flipV="1">
                <a:off x="2370573" y="6431224"/>
                <a:ext cx="750" cy="35057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54">
                <a:extLst>
                  <a:ext uri="{FF2B5EF4-FFF2-40B4-BE49-F238E27FC236}">
                    <a16:creationId xmlns:a16="http://schemas.microsoft.com/office/drawing/2014/main" id="{8B5E4BC6-93F9-45C3-822E-5B987CACCC62}"/>
                  </a:ext>
                </a:extLst>
              </p:cNvPr>
              <p:cNvCxnSpPr>
                <a:stCxn id="43" idx="3"/>
                <a:endCxn id="45" idx="3"/>
              </p:cNvCxnSpPr>
              <p:nvPr/>
            </p:nvCxnSpPr>
            <p:spPr bwMode="auto">
              <a:xfrm flipH="1">
                <a:off x="1232800" y="6072499"/>
                <a:ext cx="254470" cy="24767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57">
                <a:extLst>
                  <a:ext uri="{FF2B5EF4-FFF2-40B4-BE49-F238E27FC236}">
                    <a16:creationId xmlns:a16="http://schemas.microsoft.com/office/drawing/2014/main" id="{30C19656-3ED8-4B70-A628-91109DC4CAB8}"/>
                  </a:ext>
                </a:extLst>
              </p:cNvPr>
              <p:cNvCxnSpPr>
                <a:stCxn id="43" idx="2"/>
                <a:endCxn id="45" idx="2"/>
              </p:cNvCxnSpPr>
              <p:nvPr/>
            </p:nvCxnSpPr>
            <p:spPr bwMode="auto">
              <a:xfrm flipH="1" flipV="1">
                <a:off x="761519" y="5205712"/>
                <a:ext cx="359565" cy="74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0">
                <a:extLst>
                  <a:ext uri="{FF2B5EF4-FFF2-40B4-BE49-F238E27FC236}">
                    <a16:creationId xmlns:a16="http://schemas.microsoft.com/office/drawing/2014/main" id="{8C20FE1E-96ED-47D5-A32E-2AC99C26B291}"/>
                  </a:ext>
                </a:extLst>
              </p:cNvPr>
              <p:cNvCxnSpPr>
                <a:stCxn id="45" idx="1"/>
                <a:endCxn id="43" idx="1"/>
              </p:cNvCxnSpPr>
              <p:nvPr/>
            </p:nvCxnSpPr>
            <p:spPr bwMode="auto">
              <a:xfrm>
                <a:off x="1232800" y="4091249"/>
                <a:ext cx="254470" cy="249171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6">
                <a:extLst>
                  <a:ext uri="{FF2B5EF4-FFF2-40B4-BE49-F238E27FC236}">
                    <a16:creationId xmlns:a16="http://schemas.microsoft.com/office/drawing/2014/main" id="{C54876A9-9BD6-409A-8296-16D89D4DCBA2}"/>
                  </a:ext>
                </a:extLst>
              </p:cNvPr>
              <p:cNvCxnSpPr/>
              <p:nvPr/>
            </p:nvCxnSpPr>
            <p:spPr bwMode="auto">
              <a:xfrm flipH="1">
                <a:off x="2836334" y="3733800"/>
                <a:ext cx="151858" cy="357449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79">
                <a:extLst>
                  <a:ext uri="{FF2B5EF4-FFF2-40B4-BE49-F238E27FC236}">
                    <a16:creationId xmlns:a16="http://schemas.microsoft.com/office/drawing/2014/main" id="{66A85736-8F86-4C2B-895B-6B76BA91F7E0}"/>
                  </a:ext>
                </a:extLst>
              </p:cNvPr>
              <p:cNvCxnSpPr/>
              <p:nvPr/>
            </p:nvCxnSpPr>
            <p:spPr bwMode="auto">
              <a:xfrm flipV="1">
                <a:off x="3508346" y="4600807"/>
                <a:ext cx="335521" cy="14052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81">
                <a:extLst>
                  <a:ext uri="{FF2B5EF4-FFF2-40B4-BE49-F238E27FC236}">
                    <a16:creationId xmlns:a16="http://schemas.microsoft.com/office/drawing/2014/main" id="{2639F920-C6FF-4287-BFF1-91DDC3E6694A}"/>
                  </a:ext>
                </a:extLst>
              </p:cNvPr>
              <p:cNvCxnSpPr/>
              <p:nvPr/>
            </p:nvCxnSpPr>
            <p:spPr bwMode="auto">
              <a:xfrm>
                <a:off x="3508346" y="5647267"/>
                <a:ext cx="335521" cy="16334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83">
                <a:extLst>
                  <a:ext uri="{FF2B5EF4-FFF2-40B4-BE49-F238E27FC236}">
                    <a16:creationId xmlns:a16="http://schemas.microsoft.com/office/drawing/2014/main" id="{56C592E8-07BC-4750-89E6-E0244E700248}"/>
                  </a:ext>
                </a:extLst>
              </p:cNvPr>
              <p:cNvCxnSpPr/>
              <p:nvPr/>
            </p:nvCxnSpPr>
            <p:spPr bwMode="auto">
              <a:xfrm>
                <a:off x="2912917" y="6320174"/>
                <a:ext cx="152016" cy="29229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89">
                <a:extLst>
                  <a:ext uri="{FF2B5EF4-FFF2-40B4-BE49-F238E27FC236}">
                    <a16:creationId xmlns:a16="http://schemas.microsoft.com/office/drawing/2014/main" id="{2C0696B4-16A3-49C6-8D92-2B21D79E9302}"/>
                  </a:ext>
                </a:extLst>
              </p:cNvPr>
              <p:cNvCxnSpPr/>
              <p:nvPr/>
            </p:nvCxnSpPr>
            <p:spPr bwMode="auto">
              <a:xfrm flipH="1">
                <a:off x="1727555" y="6345575"/>
                <a:ext cx="177444" cy="29229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94">
                <a:extLst>
                  <a:ext uri="{FF2B5EF4-FFF2-40B4-BE49-F238E27FC236}">
                    <a16:creationId xmlns:a16="http://schemas.microsoft.com/office/drawing/2014/main" id="{0B3FA291-7514-4629-8059-44B347E9DC1B}"/>
                  </a:ext>
                </a:extLst>
              </p:cNvPr>
              <p:cNvCxnSpPr/>
              <p:nvPr/>
            </p:nvCxnSpPr>
            <p:spPr bwMode="auto">
              <a:xfrm flipV="1">
                <a:off x="872067" y="5707602"/>
                <a:ext cx="360733" cy="10301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96">
                <a:extLst>
                  <a:ext uri="{FF2B5EF4-FFF2-40B4-BE49-F238E27FC236}">
                    <a16:creationId xmlns:a16="http://schemas.microsoft.com/office/drawing/2014/main" id="{088673DE-C775-4768-A4D0-4D036FCA7CCA}"/>
                  </a:ext>
                </a:extLst>
              </p:cNvPr>
              <p:cNvCxnSpPr/>
              <p:nvPr/>
            </p:nvCxnSpPr>
            <p:spPr bwMode="auto">
              <a:xfrm>
                <a:off x="872067" y="4600807"/>
                <a:ext cx="360733" cy="14052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98">
                <a:extLst>
                  <a:ext uri="{FF2B5EF4-FFF2-40B4-BE49-F238E27FC236}">
                    <a16:creationId xmlns:a16="http://schemas.microsoft.com/office/drawing/2014/main" id="{97A033F1-5B6A-4A48-9D23-CFB2B09C3505}"/>
                  </a:ext>
                </a:extLst>
              </p:cNvPr>
              <p:cNvCxnSpPr/>
              <p:nvPr/>
            </p:nvCxnSpPr>
            <p:spPr bwMode="auto">
              <a:xfrm>
                <a:off x="1727555" y="3733800"/>
                <a:ext cx="177444" cy="29442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8079D7-C960-42AA-A27A-A595C59B8FE4}"/>
                </a:ext>
              </a:extLst>
            </p:cNvPr>
            <p:cNvSpPr/>
            <p:nvPr/>
          </p:nvSpPr>
          <p:spPr>
            <a:xfrm>
              <a:off x="3068097" y="1706186"/>
              <a:ext cx="599838" cy="261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800" dirty="0"/>
                <a:t>Spindle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63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Example </a:t>
            </a: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512 bytes/sector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300 sectors/track (on average)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20,000 tracks/surface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2 surfaces/platter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5 platters/disk</a:t>
            </a:r>
          </a:p>
          <a:p>
            <a:pPr marL="285726" indent="-285726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Capacity = 512 x 300 x 20000 x 2 x 5</a:t>
            </a:r>
          </a:p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		   = 30,720,000,000</a:t>
            </a:r>
          </a:p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               		   = 30.72 GB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6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operation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8131582-DC8D-4FB3-8020-2C25D5E5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24" y="1766995"/>
            <a:ext cx="932797" cy="91359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2A1D4E3A-CFFF-4B6E-B6BC-64830BAE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126" y="1288596"/>
            <a:ext cx="1910393" cy="18711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F7D2F6E8-356B-4B5E-9AE0-FE859E2D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25" y="1382196"/>
            <a:ext cx="1718394" cy="168319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F6BC7FA2-4DB4-48E6-968A-59A1EEB1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26" y="1475796"/>
            <a:ext cx="1527194" cy="149599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68FFF267-0CC2-412B-A4D0-DDC5D226B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25" y="1570195"/>
            <a:ext cx="1335195" cy="130799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22615C9F-AD14-4485-BDC0-B5629F6B3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324" y="1663795"/>
            <a:ext cx="1143996" cy="111999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14D3D48-7FD6-45AA-9EF2-BE52B32F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324" y="1851794"/>
            <a:ext cx="759997" cy="74479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Arc 13">
            <a:extLst>
              <a:ext uri="{FF2B5EF4-FFF2-40B4-BE49-F238E27FC236}">
                <a16:creationId xmlns:a16="http://schemas.microsoft.com/office/drawing/2014/main" id="{D944BAE5-339C-4D01-A79E-908CD0A26D53}"/>
              </a:ext>
            </a:extLst>
          </p:cNvPr>
          <p:cNvSpPr>
            <a:spLocks/>
          </p:cNvSpPr>
          <p:nvPr/>
        </p:nvSpPr>
        <p:spPr bwMode="auto">
          <a:xfrm rot="-1879939">
            <a:off x="1368526" y="1460595"/>
            <a:ext cx="620798" cy="255999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7D54F1C-2ECD-4973-A2BB-F42FDA10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29" y="1225396"/>
            <a:ext cx="874397" cy="417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45600" tIns="22400" rIns="45600" bIns="2240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6" dirty="0"/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806" dirty="0"/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806" dirty="0"/>
              <a:t>rotational rate</a:t>
            </a:r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159E3F4E-AFBA-40DD-800F-EDC7D7CBDD25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2118523" y="1956594"/>
            <a:ext cx="568798" cy="556798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 dirty="0"/>
          </a:p>
        </p:txBody>
      </p:sp>
      <p:sp>
        <p:nvSpPr>
          <p:cNvPr id="25" name="Arc 16">
            <a:extLst>
              <a:ext uri="{FF2B5EF4-FFF2-40B4-BE49-F238E27FC236}">
                <a16:creationId xmlns:a16="http://schemas.microsoft.com/office/drawing/2014/main" id="{CE410C0A-0C7D-4600-AD15-DC496528F70D}"/>
              </a:ext>
            </a:extLst>
          </p:cNvPr>
          <p:cNvSpPr>
            <a:spLocks noChangeAspect="1"/>
          </p:cNvSpPr>
          <p:nvPr/>
        </p:nvSpPr>
        <p:spPr bwMode="auto">
          <a:xfrm rot="2822162" flipV="1">
            <a:off x="2448522" y="2672592"/>
            <a:ext cx="570398" cy="186399"/>
          </a:xfrm>
          <a:custGeom>
            <a:avLst/>
            <a:gdLst>
              <a:gd name="G0" fmla="+- 18756 0 0"/>
              <a:gd name="G1" fmla="+- 21600 0 0"/>
              <a:gd name="G2" fmla="+- 21600 0 0"/>
              <a:gd name="T0" fmla="*/ 0 w 37393"/>
              <a:gd name="T1" fmla="*/ 10887 h 21600"/>
              <a:gd name="T2" fmla="*/ 37393 w 37393"/>
              <a:gd name="T3" fmla="*/ 10681 h 21600"/>
              <a:gd name="T4" fmla="*/ 18756 w 373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393" h="21600" fill="none" extrusionOk="0">
                <a:moveTo>
                  <a:pt x="-1" y="10886"/>
                </a:moveTo>
                <a:cubicBezTo>
                  <a:pt x="3845" y="4154"/>
                  <a:pt x="11003" y="-1"/>
                  <a:pt x="18756" y="-1"/>
                </a:cubicBezTo>
                <a:cubicBezTo>
                  <a:pt x="26423" y="-1"/>
                  <a:pt x="33516" y="4065"/>
                  <a:pt x="37392" y="10681"/>
                </a:cubicBezTo>
              </a:path>
              <a:path w="37393" h="21600" stroke="0" extrusionOk="0">
                <a:moveTo>
                  <a:pt x="-1" y="10886"/>
                </a:moveTo>
                <a:cubicBezTo>
                  <a:pt x="3845" y="4154"/>
                  <a:pt x="11003" y="-1"/>
                  <a:pt x="18756" y="-1"/>
                </a:cubicBezTo>
                <a:cubicBezTo>
                  <a:pt x="26423" y="-1"/>
                  <a:pt x="33516" y="4065"/>
                  <a:pt x="37392" y="10681"/>
                </a:cubicBezTo>
                <a:lnTo>
                  <a:pt x="18756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sz="609"/>
          </a:p>
        </p:txBody>
      </p:sp>
      <p:grpSp>
        <p:nvGrpSpPr>
          <p:cNvPr id="26" name="Group 46">
            <a:extLst>
              <a:ext uri="{FF2B5EF4-FFF2-40B4-BE49-F238E27FC236}">
                <a16:creationId xmlns:a16="http://schemas.microsoft.com/office/drawing/2014/main" id="{D40804C2-A9B3-4B83-B72A-968E536F5C79}"/>
              </a:ext>
            </a:extLst>
          </p:cNvPr>
          <p:cNvGrpSpPr>
            <a:grpSpLocks/>
          </p:cNvGrpSpPr>
          <p:nvPr/>
        </p:nvGrpSpPr>
        <p:grpSpPr bwMode="auto">
          <a:xfrm>
            <a:off x="2614922" y="1890995"/>
            <a:ext cx="1186396" cy="630399"/>
            <a:chOff x="2701" y="1870"/>
            <a:chExt cx="1483" cy="788"/>
          </a:xfrm>
        </p:grpSpPr>
        <p:grpSp>
          <p:nvGrpSpPr>
            <p:cNvPr id="27" name="Group 23">
              <a:extLst>
                <a:ext uri="{FF2B5EF4-FFF2-40B4-BE49-F238E27FC236}">
                  <a16:creationId xmlns:a16="http://schemas.microsoft.com/office/drawing/2014/main" id="{FBF33C60-EDE9-4666-B607-2185E3F7D687}"/>
                </a:ext>
              </a:extLst>
            </p:cNvPr>
            <p:cNvGrpSpPr>
              <a:grpSpLocks/>
            </p:cNvGrpSpPr>
            <p:nvPr/>
          </p:nvGrpSpPr>
          <p:grpSpPr bwMode="auto">
            <a:xfrm rot="-2659851">
              <a:off x="2701" y="2331"/>
              <a:ext cx="1389" cy="327"/>
              <a:chOff x="2264" y="2893"/>
              <a:chExt cx="1389" cy="327"/>
            </a:xfrm>
          </p:grpSpPr>
          <p:sp>
            <p:nvSpPr>
              <p:cNvPr id="29" name="Oval 24">
                <a:extLst>
                  <a:ext uri="{FF2B5EF4-FFF2-40B4-BE49-F238E27FC236}">
                    <a16:creationId xmlns:a16="http://schemas.microsoft.com/office/drawing/2014/main" id="{97E11694-90EA-4422-A5BF-65F8C4217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893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 sz="609"/>
              </a:p>
            </p:txBody>
          </p:sp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008D6D3B-FA49-414E-A75C-70126F8B6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C34AE20E-3AAD-4D52-B244-90355C87A4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9" y="1870"/>
              <a:ext cx="325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</p:grpSp>
      <p:grpSp>
        <p:nvGrpSpPr>
          <p:cNvPr id="31" name="Group 47">
            <a:extLst>
              <a:ext uri="{FF2B5EF4-FFF2-40B4-BE49-F238E27FC236}">
                <a16:creationId xmlns:a16="http://schemas.microsoft.com/office/drawing/2014/main" id="{87A7FD44-5A8D-42B0-88E5-2318B9AEA860}"/>
              </a:ext>
            </a:extLst>
          </p:cNvPr>
          <p:cNvGrpSpPr>
            <a:grpSpLocks/>
          </p:cNvGrpSpPr>
          <p:nvPr/>
        </p:nvGrpSpPr>
        <p:grpSpPr bwMode="auto">
          <a:xfrm rot="-809166">
            <a:off x="2658072" y="1958769"/>
            <a:ext cx="1111196" cy="630399"/>
            <a:chOff x="2701" y="1870"/>
            <a:chExt cx="1389" cy="788"/>
          </a:xfrm>
        </p:grpSpPr>
        <p:grpSp>
          <p:nvGrpSpPr>
            <p:cNvPr id="32" name="Group 48">
              <a:extLst>
                <a:ext uri="{FF2B5EF4-FFF2-40B4-BE49-F238E27FC236}">
                  <a16:creationId xmlns:a16="http://schemas.microsoft.com/office/drawing/2014/main" id="{1515F80C-9B81-43A1-AD8B-8FEDD1409F5C}"/>
                </a:ext>
              </a:extLst>
            </p:cNvPr>
            <p:cNvGrpSpPr>
              <a:grpSpLocks/>
            </p:cNvGrpSpPr>
            <p:nvPr/>
          </p:nvGrpSpPr>
          <p:grpSpPr bwMode="auto">
            <a:xfrm rot="-2659851">
              <a:off x="2701" y="2331"/>
              <a:ext cx="1389" cy="327"/>
              <a:chOff x="2264" y="2893"/>
              <a:chExt cx="1389" cy="327"/>
            </a:xfrm>
          </p:grpSpPr>
          <p:sp>
            <p:nvSpPr>
              <p:cNvPr id="34" name="Oval 49">
                <a:extLst>
                  <a:ext uri="{FF2B5EF4-FFF2-40B4-BE49-F238E27FC236}">
                    <a16:creationId xmlns:a16="http://schemas.microsoft.com/office/drawing/2014/main" id="{FD929C80-FFD1-4995-A2E9-C51F9D664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893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 sz="609"/>
              </a:p>
            </p:txBody>
          </p:sp>
          <p:sp>
            <p:nvSpPr>
              <p:cNvPr id="35" name="Rectangle 50">
                <a:extLst>
                  <a:ext uri="{FF2B5EF4-FFF2-40B4-BE49-F238E27FC236}">
                    <a16:creationId xmlns:a16="http://schemas.microsoft.com/office/drawing/2014/main" id="{D2B7BC8C-444C-4B7B-A571-7D878D811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0DB64B8E-A41C-4562-ABBF-25E2BAD0EA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9" y="1870"/>
              <a:ext cx="325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</p:grpSp>
      <p:grpSp>
        <p:nvGrpSpPr>
          <p:cNvPr id="36" name="Group 62">
            <a:extLst>
              <a:ext uri="{FF2B5EF4-FFF2-40B4-BE49-F238E27FC236}">
                <a16:creationId xmlns:a16="http://schemas.microsoft.com/office/drawing/2014/main" id="{D9624D77-6D3C-46C2-8D5C-39FAEF928071}"/>
              </a:ext>
            </a:extLst>
          </p:cNvPr>
          <p:cNvGrpSpPr>
            <a:grpSpLocks/>
          </p:cNvGrpSpPr>
          <p:nvPr/>
        </p:nvGrpSpPr>
        <p:grpSpPr bwMode="auto">
          <a:xfrm rot="905387">
            <a:off x="2581936" y="1766114"/>
            <a:ext cx="1111196" cy="630399"/>
            <a:chOff x="2701" y="1870"/>
            <a:chExt cx="1389" cy="788"/>
          </a:xfrm>
        </p:grpSpPr>
        <p:grpSp>
          <p:nvGrpSpPr>
            <p:cNvPr id="37" name="Group 63">
              <a:extLst>
                <a:ext uri="{FF2B5EF4-FFF2-40B4-BE49-F238E27FC236}">
                  <a16:creationId xmlns:a16="http://schemas.microsoft.com/office/drawing/2014/main" id="{3BEFFBC7-4405-4C67-897A-9BF81C576174}"/>
                </a:ext>
              </a:extLst>
            </p:cNvPr>
            <p:cNvGrpSpPr>
              <a:grpSpLocks/>
            </p:cNvGrpSpPr>
            <p:nvPr/>
          </p:nvGrpSpPr>
          <p:grpSpPr bwMode="auto">
            <a:xfrm rot="-2659851">
              <a:off x="2701" y="2331"/>
              <a:ext cx="1389" cy="327"/>
              <a:chOff x="2264" y="2893"/>
              <a:chExt cx="1389" cy="327"/>
            </a:xfrm>
          </p:grpSpPr>
          <p:sp>
            <p:nvSpPr>
              <p:cNvPr id="39" name="Oval 64">
                <a:extLst>
                  <a:ext uri="{FF2B5EF4-FFF2-40B4-BE49-F238E27FC236}">
                    <a16:creationId xmlns:a16="http://schemas.microsoft.com/office/drawing/2014/main" id="{866B39BA-4C6C-4420-B43B-73648CBF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893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 sz="609"/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AE010A3E-E980-43E5-B043-EEE9CC81A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38" name="Oval 66">
              <a:extLst>
                <a:ext uri="{FF2B5EF4-FFF2-40B4-BE49-F238E27FC236}">
                  <a16:creationId xmlns:a16="http://schemas.microsoft.com/office/drawing/2014/main" id="{D2EA47EC-6127-44D5-A606-A2D244AA83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9" y="1870"/>
              <a:ext cx="325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</p:grpSp>
      <p:sp>
        <p:nvSpPr>
          <p:cNvPr id="41" name="Oval 29">
            <a:extLst>
              <a:ext uri="{FF2B5EF4-FFF2-40B4-BE49-F238E27FC236}">
                <a16:creationId xmlns:a16="http://schemas.microsoft.com/office/drawing/2014/main" id="{0B379E79-8B33-48F9-99AB-56734F24F5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18523" y="1956594"/>
            <a:ext cx="568798" cy="556798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spindle</a:t>
            </a:r>
          </a:p>
        </p:txBody>
      </p:sp>
      <p:sp>
        <p:nvSpPr>
          <p:cNvPr id="42" name="Oval 30">
            <a:extLst>
              <a:ext uri="{FF2B5EF4-FFF2-40B4-BE49-F238E27FC236}">
                <a16:creationId xmlns:a16="http://schemas.microsoft.com/office/drawing/2014/main" id="{BA6442FD-7DE8-47FD-BDF8-043DD4F0679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18523" y="1956594"/>
            <a:ext cx="568798" cy="556798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spindle</a:t>
            </a:r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B0CEF0C4-A967-44EC-AD03-F4A9F3568BE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18523" y="1956594"/>
            <a:ext cx="568798" cy="556798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spindle</a:t>
            </a:r>
          </a:p>
        </p:txBody>
      </p:sp>
      <p:sp>
        <p:nvSpPr>
          <p:cNvPr id="44" name="Oval 12">
            <a:extLst>
              <a:ext uri="{FF2B5EF4-FFF2-40B4-BE49-F238E27FC236}">
                <a16:creationId xmlns:a16="http://schemas.microsoft.com/office/drawing/2014/main" id="{977F4692-6D6B-4B06-91C4-5136D831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523" y="1956594"/>
            <a:ext cx="568798" cy="556798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spindle</a:t>
            </a:r>
          </a:p>
        </p:txBody>
      </p:sp>
      <p:grpSp>
        <p:nvGrpSpPr>
          <p:cNvPr id="45" name="Group 68">
            <a:extLst>
              <a:ext uri="{FF2B5EF4-FFF2-40B4-BE49-F238E27FC236}">
                <a16:creationId xmlns:a16="http://schemas.microsoft.com/office/drawing/2014/main" id="{DAAF7AEA-B769-430B-99E1-A82B9814A286}"/>
              </a:ext>
            </a:extLst>
          </p:cNvPr>
          <p:cNvGrpSpPr>
            <a:grpSpLocks/>
          </p:cNvGrpSpPr>
          <p:nvPr/>
        </p:nvGrpSpPr>
        <p:grpSpPr bwMode="auto">
          <a:xfrm rot="905387">
            <a:off x="2577136" y="1766114"/>
            <a:ext cx="1111196" cy="630399"/>
            <a:chOff x="2701" y="1870"/>
            <a:chExt cx="1389" cy="788"/>
          </a:xfrm>
        </p:grpSpPr>
        <p:grpSp>
          <p:nvGrpSpPr>
            <p:cNvPr id="46" name="Group 69">
              <a:extLst>
                <a:ext uri="{FF2B5EF4-FFF2-40B4-BE49-F238E27FC236}">
                  <a16:creationId xmlns:a16="http://schemas.microsoft.com/office/drawing/2014/main" id="{9386ABC1-3B19-4FF6-BDFF-561E2BDD924E}"/>
                </a:ext>
              </a:extLst>
            </p:cNvPr>
            <p:cNvGrpSpPr>
              <a:grpSpLocks/>
            </p:cNvGrpSpPr>
            <p:nvPr/>
          </p:nvGrpSpPr>
          <p:grpSpPr bwMode="auto">
            <a:xfrm rot="-2659851">
              <a:off x="2701" y="2331"/>
              <a:ext cx="1389" cy="327"/>
              <a:chOff x="2264" y="2893"/>
              <a:chExt cx="1389" cy="327"/>
            </a:xfrm>
          </p:grpSpPr>
          <p:sp>
            <p:nvSpPr>
              <p:cNvPr id="48" name="Oval 70">
                <a:extLst>
                  <a:ext uri="{FF2B5EF4-FFF2-40B4-BE49-F238E27FC236}">
                    <a16:creationId xmlns:a16="http://schemas.microsoft.com/office/drawing/2014/main" id="{393004BD-BA17-4BB0-BA2C-1C69EFFD8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893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 sz="609"/>
              </a:p>
            </p:txBody>
          </p:sp>
          <p:sp>
            <p:nvSpPr>
              <p:cNvPr id="49" name="Rectangle 71">
                <a:extLst>
                  <a:ext uri="{FF2B5EF4-FFF2-40B4-BE49-F238E27FC236}">
                    <a16:creationId xmlns:a16="http://schemas.microsoft.com/office/drawing/2014/main" id="{76609A65-60C1-47BD-A10E-2D1A226DE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47" name="Oval 72">
              <a:extLst>
                <a:ext uri="{FF2B5EF4-FFF2-40B4-BE49-F238E27FC236}">
                  <a16:creationId xmlns:a16="http://schemas.microsoft.com/office/drawing/2014/main" id="{D87F5667-AB5B-473D-B204-612A6A9CF8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9" y="1870"/>
              <a:ext cx="325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</p:grpSp>
      <p:grpSp>
        <p:nvGrpSpPr>
          <p:cNvPr id="50" name="Group 73">
            <a:extLst>
              <a:ext uri="{FF2B5EF4-FFF2-40B4-BE49-F238E27FC236}">
                <a16:creationId xmlns:a16="http://schemas.microsoft.com/office/drawing/2014/main" id="{E5B0A331-169E-4C89-848D-1AB9DA20F5CD}"/>
              </a:ext>
            </a:extLst>
          </p:cNvPr>
          <p:cNvGrpSpPr>
            <a:grpSpLocks/>
          </p:cNvGrpSpPr>
          <p:nvPr/>
        </p:nvGrpSpPr>
        <p:grpSpPr bwMode="auto">
          <a:xfrm rot="905387">
            <a:off x="2577136" y="1766114"/>
            <a:ext cx="1111196" cy="630399"/>
            <a:chOff x="2701" y="1870"/>
            <a:chExt cx="1389" cy="788"/>
          </a:xfrm>
        </p:grpSpPr>
        <p:grpSp>
          <p:nvGrpSpPr>
            <p:cNvPr id="51" name="Group 74">
              <a:extLst>
                <a:ext uri="{FF2B5EF4-FFF2-40B4-BE49-F238E27FC236}">
                  <a16:creationId xmlns:a16="http://schemas.microsoft.com/office/drawing/2014/main" id="{7BF71981-FE48-4103-A2A3-3ECD2A712D7C}"/>
                </a:ext>
              </a:extLst>
            </p:cNvPr>
            <p:cNvGrpSpPr>
              <a:grpSpLocks/>
            </p:cNvGrpSpPr>
            <p:nvPr/>
          </p:nvGrpSpPr>
          <p:grpSpPr bwMode="auto">
            <a:xfrm rot="-2659851">
              <a:off x="2701" y="2331"/>
              <a:ext cx="1389" cy="327"/>
              <a:chOff x="2264" y="2893"/>
              <a:chExt cx="1389" cy="327"/>
            </a:xfrm>
          </p:grpSpPr>
          <p:sp>
            <p:nvSpPr>
              <p:cNvPr id="53" name="Oval 75">
                <a:extLst>
                  <a:ext uri="{FF2B5EF4-FFF2-40B4-BE49-F238E27FC236}">
                    <a16:creationId xmlns:a16="http://schemas.microsoft.com/office/drawing/2014/main" id="{18D80CBA-95F2-4A5F-8492-1741F06D0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893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 sz="609"/>
              </a:p>
            </p:txBody>
          </p:sp>
          <p:sp>
            <p:nvSpPr>
              <p:cNvPr id="54" name="Rectangle 76">
                <a:extLst>
                  <a:ext uri="{FF2B5EF4-FFF2-40B4-BE49-F238E27FC236}">
                    <a16:creationId xmlns:a16="http://schemas.microsoft.com/office/drawing/2014/main" id="{55C040D9-3F92-4812-9B25-2CFB00AE9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52" name="Oval 77">
              <a:extLst>
                <a:ext uri="{FF2B5EF4-FFF2-40B4-BE49-F238E27FC236}">
                  <a16:creationId xmlns:a16="http://schemas.microsoft.com/office/drawing/2014/main" id="{C4328397-25F3-48DA-BEA1-47136B51FC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9" y="1870"/>
              <a:ext cx="325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</p:grpSp>
      <p:grpSp>
        <p:nvGrpSpPr>
          <p:cNvPr id="55" name="Group 83">
            <a:extLst>
              <a:ext uri="{FF2B5EF4-FFF2-40B4-BE49-F238E27FC236}">
                <a16:creationId xmlns:a16="http://schemas.microsoft.com/office/drawing/2014/main" id="{48CDBEC4-DB5B-43F1-942B-3865904A7E95}"/>
              </a:ext>
            </a:extLst>
          </p:cNvPr>
          <p:cNvGrpSpPr>
            <a:grpSpLocks/>
          </p:cNvGrpSpPr>
          <p:nvPr/>
        </p:nvGrpSpPr>
        <p:grpSpPr bwMode="auto">
          <a:xfrm rot="-809166">
            <a:off x="2658872" y="1957970"/>
            <a:ext cx="1111196" cy="630399"/>
            <a:chOff x="2701" y="1870"/>
            <a:chExt cx="1389" cy="788"/>
          </a:xfrm>
        </p:grpSpPr>
        <p:grpSp>
          <p:nvGrpSpPr>
            <p:cNvPr id="56" name="Group 84">
              <a:extLst>
                <a:ext uri="{FF2B5EF4-FFF2-40B4-BE49-F238E27FC236}">
                  <a16:creationId xmlns:a16="http://schemas.microsoft.com/office/drawing/2014/main" id="{C43226F6-128B-4935-B683-E9E8952DAF30}"/>
                </a:ext>
              </a:extLst>
            </p:cNvPr>
            <p:cNvGrpSpPr>
              <a:grpSpLocks/>
            </p:cNvGrpSpPr>
            <p:nvPr/>
          </p:nvGrpSpPr>
          <p:grpSpPr bwMode="auto">
            <a:xfrm rot="-2659851">
              <a:off x="2701" y="2331"/>
              <a:ext cx="1389" cy="327"/>
              <a:chOff x="2264" y="2893"/>
              <a:chExt cx="1389" cy="327"/>
            </a:xfrm>
          </p:grpSpPr>
          <p:sp>
            <p:nvSpPr>
              <p:cNvPr id="58" name="Oval 85">
                <a:extLst>
                  <a:ext uri="{FF2B5EF4-FFF2-40B4-BE49-F238E27FC236}">
                    <a16:creationId xmlns:a16="http://schemas.microsoft.com/office/drawing/2014/main" id="{73085D05-2381-4543-A946-5E6EA0491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893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 sz="609"/>
              </a:p>
            </p:txBody>
          </p:sp>
          <p:sp>
            <p:nvSpPr>
              <p:cNvPr id="59" name="Rectangle 86">
                <a:extLst>
                  <a:ext uri="{FF2B5EF4-FFF2-40B4-BE49-F238E27FC236}">
                    <a16:creationId xmlns:a16="http://schemas.microsoft.com/office/drawing/2014/main" id="{1FCCAADA-7BF1-4757-BCB4-5A755FA9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57" name="Oval 87">
              <a:extLst>
                <a:ext uri="{FF2B5EF4-FFF2-40B4-BE49-F238E27FC236}">
                  <a16:creationId xmlns:a16="http://schemas.microsoft.com/office/drawing/2014/main" id="{F665470C-6CDE-4415-B5C4-2935645CBF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9" y="1870"/>
              <a:ext cx="325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</p:grpSp>
      <p:grpSp>
        <p:nvGrpSpPr>
          <p:cNvPr id="60" name="Group 88">
            <a:extLst>
              <a:ext uri="{FF2B5EF4-FFF2-40B4-BE49-F238E27FC236}">
                <a16:creationId xmlns:a16="http://schemas.microsoft.com/office/drawing/2014/main" id="{1684297A-9CC6-4AFB-8BF2-A4210A49F3BA}"/>
              </a:ext>
            </a:extLst>
          </p:cNvPr>
          <p:cNvGrpSpPr>
            <a:grpSpLocks/>
          </p:cNvGrpSpPr>
          <p:nvPr/>
        </p:nvGrpSpPr>
        <p:grpSpPr bwMode="auto">
          <a:xfrm rot="-809166">
            <a:off x="2658072" y="1957970"/>
            <a:ext cx="1111196" cy="630399"/>
            <a:chOff x="2701" y="1870"/>
            <a:chExt cx="1389" cy="788"/>
          </a:xfrm>
        </p:grpSpPr>
        <p:grpSp>
          <p:nvGrpSpPr>
            <p:cNvPr id="61" name="Group 89">
              <a:extLst>
                <a:ext uri="{FF2B5EF4-FFF2-40B4-BE49-F238E27FC236}">
                  <a16:creationId xmlns:a16="http://schemas.microsoft.com/office/drawing/2014/main" id="{D594B03C-97B6-4A15-AEED-EBB50D8BDA73}"/>
                </a:ext>
              </a:extLst>
            </p:cNvPr>
            <p:cNvGrpSpPr>
              <a:grpSpLocks/>
            </p:cNvGrpSpPr>
            <p:nvPr/>
          </p:nvGrpSpPr>
          <p:grpSpPr bwMode="auto">
            <a:xfrm rot="-2659851">
              <a:off x="2701" y="2331"/>
              <a:ext cx="1389" cy="327"/>
              <a:chOff x="2264" y="2893"/>
              <a:chExt cx="1389" cy="327"/>
            </a:xfrm>
          </p:grpSpPr>
          <p:sp>
            <p:nvSpPr>
              <p:cNvPr id="63" name="Oval 90">
                <a:extLst>
                  <a:ext uri="{FF2B5EF4-FFF2-40B4-BE49-F238E27FC236}">
                    <a16:creationId xmlns:a16="http://schemas.microsoft.com/office/drawing/2014/main" id="{54109E6E-1B17-4A8D-8F6C-5312D4ED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893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 sz="609"/>
              </a:p>
            </p:txBody>
          </p:sp>
          <p:sp>
            <p:nvSpPr>
              <p:cNvPr id="64" name="Rectangle 91">
                <a:extLst>
                  <a:ext uri="{FF2B5EF4-FFF2-40B4-BE49-F238E27FC236}">
                    <a16:creationId xmlns:a16="http://schemas.microsoft.com/office/drawing/2014/main" id="{DC1B39D0-9BD2-4414-838B-0727C373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62" name="Oval 92">
              <a:extLst>
                <a:ext uri="{FF2B5EF4-FFF2-40B4-BE49-F238E27FC236}">
                  <a16:creationId xmlns:a16="http://schemas.microsoft.com/office/drawing/2014/main" id="{E51B1690-43D8-49AE-A380-324002383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9" y="1870"/>
              <a:ext cx="325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</p:grpSp>
      <p:grpSp>
        <p:nvGrpSpPr>
          <p:cNvPr id="65" name="Group 93">
            <a:extLst>
              <a:ext uri="{FF2B5EF4-FFF2-40B4-BE49-F238E27FC236}">
                <a16:creationId xmlns:a16="http://schemas.microsoft.com/office/drawing/2014/main" id="{D08CB6D0-CE88-425B-9394-ADA8D54AA64A}"/>
              </a:ext>
            </a:extLst>
          </p:cNvPr>
          <p:cNvGrpSpPr>
            <a:grpSpLocks/>
          </p:cNvGrpSpPr>
          <p:nvPr/>
        </p:nvGrpSpPr>
        <p:grpSpPr bwMode="auto">
          <a:xfrm rot="-809166">
            <a:off x="2658072" y="1957970"/>
            <a:ext cx="1111196" cy="630399"/>
            <a:chOff x="2701" y="1870"/>
            <a:chExt cx="1389" cy="788"/>
          </a:xfrm>
        </p:grpSpPr>
        <p:grpSp>
          <p:nvGrpSpPr>
            <p:cNvPr id="66" name="Group 94">
              <a:extLst>
                <a:ext uri="{FF2B5EF4-FFF2-40B4-BE49-F238E27FC236}">
                  <a16:creationId xmlns:a16="http://schemas.microsoft.com/office/drawing/2014/main" id="{D4FFD805-EF65-4B6E-87BB-97BA738BBEA2}"/>
                </a:ext>
              </a:extLst>
            </p:cNvPr>
            <p:cNvGrpSpPr>
              <a:grpSpLocks/>
            </p:cNvGrpSpPr>
            <p:nvPr/>
          </p:nvGrpSpPr>
          <p:grpSpPr bwMode="auto">
            <a:xfrm rot="-2659851">
              <a:off x="2701" y="2331"/>
              <a:ext cx="1389" cy="327"/>
              <a:chOff x="2264" y="2893"/>
              <a:chExt cx="1389" cy="327"/>
            </a:xfrm>
          </p:grpSpPr>
          <p:sp>
            <p:nvSpPr>
              <p:cNvPr id="68" name="Oval 95">
                <a:extLst>
                  <a:ext uri="{FF2B5EF4-FFF2-40B4-BE49-F238E27FC236}">
                    <a16:creationId xmlns:a16="http://schemas.microsoft.com/office/drawing/2014/main" id="{15A17181-5042-4038-9456-3D781B9D0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893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 sz="609"/>
              </a:p>
            </p:txBody>
          </p:sp>
          <p:sp>
            <p:nvSpPr>
              <p:cNvPr id="69" name="Rectangle 96">
                <a:extLst>
                  <a:ext uri="{FF2B5EF4-FFF2-40B4-BE49-F238E27FC236}">
                    <a16:creationId xmlns:a16="http://schemas.microsoft.com/office/drawing/2014/main" id="{99ED9E87-2A76-45BD-A45A-BD722090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67" name="Oval 97">
              <a:extLst>
                <a:ext uri="{FF2B5EF4-FFF2-40B4-BE49-F238E27FC236}">
                  <a16:creationId xmlns:a16="http://schemas.microsoft.com/office/drawing/2014/main" id="{308BF6AE-C4F9-4562-BB6B-3555F24427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9" y="1870"/>
              <a:ext cx="325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sz="609"/>
            </a:p>
          </p:txBody>
        </p:sp>
      </p:grpSp>
      <p:sp>
        <p:nvSpPr>
          <p:cNvPr id="70" name="Oval 32">
            <a:extLst>
              <a:ext uri="{FF2B5EF4-FFF2-40B4-BE49-F238E27FC236}">
                <a16:creationId xmlns:a16="http://schemas.microsoft.com/office/drawing/2014/main" id="{B151FFE4-7D8C-4CF8-9310-F99736E0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523" y="1956594"/>
            <a:ext cx="568798" cy="556798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spindle</a:t>
            </a:r>
          </a:p>
        </p:txBody>
      </p:sp>
    </p:spTree>
    <p:extLst>
      <p:ext uri="{BB962C8B-B14F-4D97-AF65-F5344CB8AC3E}">
        <p14:creationId xmlns:p14="http://schemas.microsoft.com/office/powerpoint/2010/main" val="76961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The module of CS that have been using until now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11.0 Review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67E994-29FB-493E-B692-9EB3EAB9A17A}"/>
              </a:ext>
            </a:extLst>
          </p:cNvPr>
          <p:cNvGrpSpPr/>
          <p:nvPr/>
        </p:nvGrpSpPr>
        <p:grpSpPr>
          <a:xfrm>
            <a:off x="383742" y="740373"/>
            <a:ext cx="1532392" cy="2484478"/>
            <a:chOff x="467065" y="804889"/>
            <a:chExt cx="1532392" cy="2484478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A26E4A3E-7136-4575-AD97-4BACA6BAAC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91"/>
            <a:stretch/>
          </p:blipFill>
          <p:spPr bwMode="auto">
            <a:xfrm>
              <a:off x="475457" y="804889"/>
              <a:ext cx="1524000" cy="2484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FE5E0A1-5E77-4570-9637-7D021730E4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866" r="64172"/>
            <a:stretch/>
          </p:blipFill>
          <p:spPr bwMode="auto">
            <a:xfrm>
              <a:off x="467065" y="2794794"/>
              <a:ext cx="1456191" cy="35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99AB1E54-C884-4AAD-B185-485FB0859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1"/>
          <a:stretch/>
        </p:blipFill>
        <p:spPr bwMode="auto">
          <a:xfrm>
            <a:off x="1999456" y="737394"/>
            <a:ext cx="2236450" cy="248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027A8240-CF4D-4E83-B799-9F57D5B96CAA}"/>
              </a:ext>
            </a:extLst>
          </p:cNvPr>
          <p:cNvSpPr/>
          <p:nvPr/>
        </p:nvSpPr>
        <p:spPr>
          <a:xfrm rot="3773025">
            <a:off x="2070829" y="1459513"/>
            <a:ext cx="178883" cy="735123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5C8B5550-CBB2-4C56-8BCF-9708378A0770}"/>
              </a:ext>
            </a:extLst>
          </p:cNvPr>
          <p:cNvSpPr/>
          <p:nvPr/>
        </p:nvSpPr>
        <p:spPr>
          <a:xfrm rot="3773025">
            <a:off x="2053239" y="1269664"/>
            <a:ext cx="188297" cy="73512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7" name="矩形 6146">
            <a:extLst>
              <a:ext uri="{FF2B5EF4-FFF2-40B4-BE49-F238E27FC236}">
                <a16:creationId xmlns:a16="http://schemas.microsoft.com/office/drawing/2014/main" id="{9AF270A0-6DC5-4E38-A721-48F42E7B47A0}"/>
              </a:ext>
            </a:extLst>
          </p:cNvPr>
          <p:cNvSpPr/>
          <p:nvPr/>
        </p:nvSpPr>
        <p:spPr>
          <a:xfrm>
            <a:off x="1454689" y="826366"/>
            <a:ext cx="425016" cy="2900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Control</a:t>
            </a:r>
            <a:r>
              <a:rPr lang="zh-CN" altLang="en-US" sz="600" dirty="0"/>
              <a:t> </a:t>
            </a:r>
            <a:r>
              <a:rPr lang="en-US" altLang="zh-CN" sz="600" dirty="0"/>
              <a:t>logic</a:t>
            </a:r>
            <a:endParaRPr lang="zh-CN" altLang="en-US" sz="600" dirty="0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7D300079-F65F-4091-904D-21884C819F2B}"/>
              </a:ext>
            </a:extLst>
          </p:cNvPr>
          <p:cNvSpPr/>
          <p:nvPr/>
        </p:nvSpPr>
        <p:spPr>
          <a:xfrm rot="4274204">
            <a:off x="1942595" y="653099"/>
            <a:ext cx="193937" cy="497250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21EE5B-74BD-4299-98BD-E4E511925C37}"/>
              </a:ext>
            </a:extLst>
          </p:cNvPr>
          <p:cNvSpPr txBox="1"/>
          <p:nvPr/>
        </p:nvSpPr>
        <p:spPr>
          <a:xfrm rot="19982788">
            <a:off x="1878497" y="1540723"/>
            <a:ext cx="5645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Address bus</a:t>
            </a:r>
            <a:endParaRPr lang="zh-CN" altLang="en-US" sz="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841F37-9908-4000-AA90-90921D536E4B}"/>
              </a:ext>
            </a:extLst>
          </p:cNvPr>
          <p:cNvSpPr txBox="1"/>
          <p:nvPr/>
        </p:nvSpPr>
        <p:spPr>
          <a:xfrm rot="19982788">
            <a:off x="1926895" y="1736671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Data bus</a:t>
            </a:r>
            <a:endParaRPr lang="zh-CN" altLang="en-US" sz="600" dirty="0"/>
          </a:p>
        </p:txBody>
      </p: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AD9CEAE7-62C7-488C-897E-EEDAA0F51CC0}"/>
              </a:ext>
            </a:extLst>
          </p:cNvPr>
          <p:cNvSpPr/>
          <p:nvPr/>
        </p:nvSpPr>
        <p:spPr>
          <a:xfrm>
            <a:off x="3843151" y="1067554"/>
            <a:ext cx="304801" cy="2056067"/>
          </a:xfrm>
          <a:prstGeom prst="upDownArrow">
            <a:avLst>
              <a:gd name="adj1" fmla="val 47394"/>
              <a:gd name="adj2" fmla="val 2687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44" name="矩形 6143">
            <a:extLst>
              <a:ext uri="{FF2B5EF4-FFF2-40B4-BE49-F238E27FC236}">
                <a16:creationId xmlns:a16="http://schemas.microsoft.com/office/drawing/2014/main" id="{A1C6AE9A-2FB6-4E87-A848-C6DFAC1CECF0}"/>
              </a:ext>
            </a:extLst>
          </p:cNvPr>
          <p:cNvSpPr/>
          <p:nvPr/>
        </p:nvSpPr>
        <p:spPr>
          <a:xfrm>
            <a:off x="2444740" y="784198"/>
            <a:ext cx="538566" cy="27235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Control circuit </a:t>
            </a:r>
            <a:endParaRPr lang="zh-CN" altLang="en-US" sz="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A90F3D1-F47D-4DBD-9C4D-8B47784C7FBB}"/>
              </a:ext>
            </a:extLst>
          </p:cNvPr>
          <p:cNvSpPr/>
          <p:nvPr/>
        </p:nvSpPr>
        <p:spPr>
          <a:xfrm>
            <a:off x="2980326" y="784198"/>
            <a:ext cx="568015" cy="27235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Instruction decoder</a:t>
            </a:r>
            <a:endParaRPr lang="zh-CN" altLang="en-US" sz="600" dirty="0"/>
          </a:p>
        </p:txBody>
      </p:sp>
      <p:sp>
        <p:nvSpPr>
          <p:cNvPr id="6145" name="矩形: 圆角 6144">
            <a:extLst>
              <a:ext uri="{FF2B5EF4-FFF2-40B4-BE49-F238E27FC236}">
                <a16:creationId xmlns:a16="http://schemas.microsoft.com/office/drawing/2014/main" id="{12F2B1E3-C275-4501-9E12-C75231004326}"/>
              </a:ext>
            </a:extLst>
          </p:cNvPr>
          <p:cNvSpPr/>
          <p:nvPr/>
        </p:nvSpPr>
        <p:spPr>
          <a:xfrm>
            <a:off x="464517" y="776135"/>
            <a:ext cx="684824" cy="24665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Memory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491A56-946B-420A-AEC4-80A5B981653F}"/>
              </a:ext>
            </a:extLst>
          </p:cNvPr>
          <p:cNvSpPr/>
          <p:nvPr/>
        </p:nvSpPr>
        <p:spPr>
          <a:xfrm>
            <a:off x="1454689" y="1117943"/>
            <a:ext cx="425016" cy="2900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Address decoder</a:t>
            </a:r>
            <a:endParaRPr lang="zh-CN" altLang="en-US" sz="5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4D1B82-4E6D-448F-828A-0F77F78CD564}"/>
              </a:ext>
            </a:extLst>
          </p:cNvPr>
          <p:cNvSpPr txBox="1"/>
          <p:nvPr/>
        </p:nvSpPr>
        <p:spPr>
          <a:xfrm rot="20394010">
            <a:off x="1766315" y="810456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Control bus</a:t>
            </a:r>
            <a:endParaRPr lang="zh-CN" altLang="en-US" sz="600" dirty="0"/>
          </a:p>
        </p:txBody>
      </p:sp>
      <p:sp>
        <p:nvSpPr>
          <p:cNvPr id="6148" name="文本框 6147">
            <a:extLst>
              <a:ext uri="{FF2B5EF4-FFF2-40B4-BE49-F238E27FC236}">
                <a16:creationId xmlns:a16="http://schemas.microsoft.com/office/drawing/2014/main" id="{3A12BF8B-F648-4D45-B423-55B32B8C5F46}"/>
              </a:ext>
            </a:extLst>
          </p:cNvPr>
          <p:cNvSpPr txBox="1"/>
          <p:nvPr/>
        </p:nvSpPr>
        <p:spPr>
          <a:xfrm>
            <a:off x="3799462" y="1838898"/>
            <a:ext cx="400110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/>
              <a:t>BUS</a:t>
            </a:r>
            <a:endParaRPr lang="zh-CN" altLang="en-US" sz="1400" dirty="0"/>
          </a:p>
        </p:txBody>
      </p:sp>
      <p:pic>
        <p:nvPicPr>
          <p:cNvPr id="30" name="Picture 5">
            <a:extLst>
              <a:ext uri="{FF2B5EF4-FFF2-40B4-BE49-F238E27FC236}">
                <a16:creationId xmlns:a16="http://schemas.microsoft.com/office/drawing/2014/main" id="{AAC91E7C-6E0A-4EFC-AC24-7CB76F180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6"/>
          <a:stretch/>
        </p:blipFill>
        <p:spPr bwMode="auto">
          <a:xfrm>
            <a:off x="627000" y="2620107"/>
            <a:ext cx="944800" cy="65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Arc 14">
            <a:extLst>
              <a:ext uri="{FF2B5EF4-FFF2-40B4-BE49-F238E27FC236}">
                <a16:creationId xmlns:a16="http://schemas.microsoft.com/office/drawing/2014/main" id="{FBEA00E9-A683-4983-8416-645D6604A739}"/>
              </a:ext>
            </a:extLst>
          </p:cNvPr>
          <p:cNvSpPr>
            <a:spLocks/>
          </p:cNvSpPr>
          <p:nvPr/>
        </p:nvSpPr>
        <p:spPr bwMode="auto">
          <a:xfrm rot="11595459" flipH="1" flipV="1">
            <a:off x="1447334" y="2476187"/>
            <a:ext cx="313122" cy="439394"/>
          </a:xfrm>
          <a:custGeom>
            <a:avLst/>
            <a:gdLst>
              <a:gd name="T0" fmla="*/ 2147483646 w 22763"/>
              <a:gd name="T1" fmla="*/ 0 h 37243"/>
              <a:gd name="T2" fmla="*/ 0 w 22763"/>
              <a:gd name="T3" fmla="*/ 2147483646 h 37243"/>
              <a:gd name="T4" fmla="*/ 2147483646 w 22763"/>
              <a:gd name="T5" fmla="*/ 2147483646 h 372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63" h="37243" fill="none" extrusionOk="0">
                <a:moveTo>
                  <a:pt x="16057" y="0"/>
                </a:moveTo>
                <a:cubicBezTo>
                  <a:pt x="20339" y="4077"/>
                  <a:pt x="22763" y="9730"/>
                  <a:pt x="22763" y="15643"/>
                </a:cubicBezTo>
                <a:cubicBezTo>
                  <a:pt x="22763" y="27572"/>
                  <a:pt x="13092" y="37243"/>
                  <a:pt x="1163" y="37243"/>
                </a:cubicBezTo>
                <a:cubicBezTo>
                  <a:pt x="775" y="37243"/>
                  <a:pt x="387" y="37232"/>
                  <a:pt x="0" y="37211"/>
                </a:cubicBezTo>
              </a:path>
              <a:path w="22763" h="37243" stroke="0" extrusionOk="0">
                <a:moveTo>
                  <a:pt x="16057" y="0"/>
                </a:moveTo>
                <a:cubicBezTo>
                  <a:pt x="20339" y="4077"/>
                  <a:pt x="22763" y="9730"/>
                  <a:pt x="22763" y="15643"/>
                </a:cubicBezTo>
                <a:cubicBezTo>
                  <a:pt x="22763" y="27572"/>
                  <a:pt x="13092" y="37243"/>
                  <a:pt x="1163" y="37243"/>
                </a:cubicBezTo>
                <a:cubicBezTo>
                  <a:pt x="775" y="37243"/>
                  <a:pt x="387" y="37232"/>
                  <a:pt x="0" y="37211"/>
                </a:cubicBezTo>
                <a:lnTo>
                  <a:pt x="1163" y="15643"/>
                </a:lnTo>
                <a:lnTo>
                  <a:pt x="16057" y="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1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access - Read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D5ED965B-AD52-4F10-A8D6-4E44C4FEFABD}"/>
              </a:ext>
            </a:extLst>
          </p:cNvPr>
          <p:cNvGrpSpPr>
            <a:grpSpLocks/>
          </p:cNvGrpSpPr>
          <p:nvPr/>
        </p:nvGrpSpPr>
        <p:grpSpPr bwMode="auto">
          <a:xfrm>
            <a:off x="370663" y="988797"/>
            <a:ext cx="870397" cy="932797"/>
            <a:chOff x="463" y="1236"/>
            <a:chExt cx="1088" cy="1166"/>
          </a:xfrm>
        </p:grpSpPr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54EB273C-12B0-4FF1-AE84-919495168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13" name="Group 5">
                <a:extLst>
                  <a:ext uri="{FF2B5EF4-FFF2-40B4-BE49-F238E27FC236}">
                    <a16:creationId xmlns:a16="http://schemas.microsoft.com/office/drawing/2014/main" id="{E5B6AAA5-91C1-4178-AD82-1421300114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5" name="Oval 6">
                  <a:extLst>
                    <a:ext uri="{FF2B5EF4-FFF2-40B4-BE49-F238E27FC236}">
                      <a16:creationId xmlns:a16="http://schemas.microsoft.com/office/drawing/2014/main" id="{2B202E09-905F-4F9F-AC45-7403426A181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16" name="Oval 7">
                  <a:extLst>
                    <a:ext uri="{FF2B5EF4-FFF2-40B4-BE49-F238E27FC236}">
                      <a16:creationId xmlns:a16="http://schemas.microsoft.com/office/drawing/2014/main" id="{3819A635-5302-4CBA-B07A-F1E611283C0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7" name="Oval 8">
                  <a:extLst>
                    <a:ext uri="{FF2B5EF4-FFF2-40B4-BE49-F238E27FC236}">
                      <a16:creationId xmlns:a16="http://schemas.microsoft.com/office/drawing/2014/main" id="{54605F48-0512-429F-98ED-A2B0AC75C94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8" name="Oval 9">
                  <a:extLst>
                    <a:ext uri="{FF2B5EF4-FFF2-40B4-BE49-F238E27FC236}">
                      <a16:creationId xmlns:a16="http://schemas.microsoft.com/office/drawing/2014/main" id="{598B3411-9F7E-481F-8D62-7C9D30152A3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0" name="Line 10">
                  <a:extLst>
                    <a:ext uri="{FF2B5EF4-FFF2-40B4-BE49-F238E27FC236}">
                      <a16:creationId xmlns:a16="http://schemas.microsoft.com/office/drawing/2014/main" id="{A1ED7D5C-192B-4AC0-AC85-FA04DC4715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1" name="Line 11">
                  <a:extLst>
                    <a:ext uri="{FF2B5EF4-FFF2-40B4-BE49-F238E27FC236}">
                      <a16:creationId xmlns:a16="http://schemas.microsoft.com/office/drawing/2014/main" id="{BAD78CC3-4B1B-4ED6-9B14-25B5054AAD9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2" name="Line 12">
                  <a:extLst>
                    <a:ext uri="{FF2B5EF4-FFF2-40B4-BE49-F238E27FC236}">
                      <a16:creationId xmlns:a16="http://schemas.microsoft.com/office/drawing/2014/main" id="{7E1CFB80-6346-4412-AF70-0A5A6635625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3" name="Line 13">
                  <a:extLst>
                    <a:ext uri="{FF2B5EF4-FFF2-40B4-BE49-F238E27FC236}">
                      <a16:creationId xmlns:a16="http://schemas.microsoft.com/office/drawing/2014/main" id="{A0EA86D3-BB10-48C4-9674-8E0B1749E4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4" name="Line 14">
                  <a:extLst>
                    <a:ext uri="{FF2B5EF4-FFF2-40B4-BE49-F238E27FC236}">
                      <a16:creationId xmlns:a16="http://schemas.microsoft.com/office/drawing/2014/main" id="{B045945E-F416-421E-8797-BEDD6536E98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5" name="Line 15">
                  <a:extLst>
                    <a:ext uri="{FF2B5EF4-FFF2-40B4-BE49-F238E27FC236}">
                      <a16:creationId xmlns:a16="http://schemas.microsoft.com/office/drawing/2014/main" id="{25D3ADBD-5002-42CC-B171-06E0038F88E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6" name="Oval 16">
                  <a:extLst>
                    <a:ext uri="{FF2B5EF4-FFF2-40B4-BE49-F238E27FC236}">
                      <a16:creationId xmlns:a16="http://schemas.microsoft.com/office/drawing/2014/main" id="{08987793-3BF5-4C48-A6F6-59E4F105AD1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7959F90E-5592-40F7-97E5-A55DA534CD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12" name="AutoShape 18">
              <a:extLst>
                <a:ext uri="{FF2B5EF4-FFF2-40B4-BE49-F238E27FC236}">
                  <a16:creationId xmlns:a16="http://schemas.microsoft.com/office/drawing/2014/main" id="{C4A3862B-6222-4EDE-9107-4045DCB4D6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sp>
        <p:nvSpPr>
          <p:cNvPr id="27" name="AutoShape 19">
            <a:extLst>
              <a:ext uri="{FF2B5EF4-FFF2-40B4-BE49-F238E27FC236}">
                <a16:creationId xmlns:a16="http://schemas.microsoft.com/office/drawing/2014/main" id="{36222165-A679-4013-8A97-87E1BF7F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4" y="1040797"/>
            <a:ext cx="153599" cy="883197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28647AA-7E7A-4DF1-BB30-021442214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61" y="2265592"/>
            <a:ext cx="2726390" cy="422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00" tIns="22400" rIns="45600" bIns="22400" anchor="b">
            <a:prstTxWarp prst="textNoShape">
              <a:avLst/>
            </a:prstTxWarp>
          </a:bodyPr>
          <a:lstStyle/>
          <a:p>
            <a:pPr defTabSz="460766"/>
            <a:r>
              <a:rPr lang="en-US" sz="1411" dirty="0">
                <a:solidFill>
                  <a:schemeClr val="tx2"/>
                </a:solidFill>
                <a:latin typeface="Arial" charset="0"/>
              </a:rPr>
              <a:t>About to read blue sector</a:t>
            </a:r>
          </a:p>
        </p:txBody>
      </p:sp>
    </p:spTree>
    <p:extLst>
      <p:ext uri="{BB962C8B-B14F-4D97-AF65-F5344CB8AC3E}">
        <p14:creationId xmlns:p14="http://schemas.microsoft.com/office/powerpoint/2010/main" val="3344534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access - Read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33A410B9-6EB7-4F8B-9627-C982EBA5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63" y="1988793"/>
            <a:ext cx="10751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After </a:t>
            </a:r>
            <a:r>
              <a:rPr lang="en-US" sz="1008">
                <a:solidFill>
                  <a:srgbClr val="0000FF"/>
                </a:solidFill>
              </a:rPr>
              <a:t>BLUE</a:t>
            </a:r>
            <a:r>
              <a:rPr lang="en-US" sz="1008">
                <a:solidFill>
                  <a:schemeClr val="accent2"/>
                </a:solidFill>
              </a:rPr>
              <a:t> </a:t>
            </a:r>
            <a:r>
              <a:rPr lang="en-US" sz="1008"/>
              <a:t>read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D74B71A0-0759-435D-9069-80B44A1FEB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663" y="1053597"/>
            <a:ext cx="870397" cy="867997"/>
            <a:chOff x="525" y="1152"/>
            <a:chExt cx="1449" cy="1446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8BBF1CB-64AE-4EF2-A00C-2E8B8D5C0E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609"/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3816531F-EB34-45F0-B47A-2D98CE3B8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FD028E67-64FB-4697-BDD6-401FACB00C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29F71D2A-BAC2-4104-A786-3728400B6B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938AB075-B064-4D36-A849-B57D2FE07F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EC558546-F9CD-4C18-A528-F7E986E7AD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DBE2881A-BF3B-4044-BDE1-4E23E3D5B0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055B958E-38CC-4D28-BBC7-FDC1F70E93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8F35983D-0B03-4109-AF60-7EA30B6A59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1ACAD767-72C6-4FBC-81D1-60A96ECDA9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4BF5190E-12EF-495B-A598-61244B4ED4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sp>
        <p:nvSpPr>
          <p:cNvPr id="24" name="Freeform 16">
            <a:extLst>
              <a:ext uri="{FF2B5EF4-FFF2-40B4-BE49-F238E27FC236}">
                <a16:creationId xmlns:a16="http://schemas.microsoft.com/office/drawing/2014/main" id="{EFC15969-8429-4A96-9824-DB4FE813A613}"/>
              </a:ext>
            </a:extLst>
          </p:cNvPr>
          <p:cNvSpPr>
            <a:spLocks noChangeAspect="1"/>
          </p:cNvSpPr>
          <p:nvPr/>
        </p:nvSpPr>
        <p:spPr bwMode="auto">
          <a:xfrm>
            <a:off x="685062" y="1228796"/>
            <a:ext cx="122400" cy="116000"/>
          </a:xfrm>
          <a:custGeom>
            <a:avLst/>
            <a:gdLst>
              <a:gd name="T0" fmla="*/ 62 w 164"/>
              <a:gd name="T1" fmla="*/ 155 h 155"/>
              <a:gd name="T2" fmla="*/ 0 w 164"/>
              <a:gd name="T3" fmla="*/ 48 h 155"/>
              <a:gd name="T4" fmla="*/ 21 w 164"/>
              <a:gd name="T5" fmla="*/ 38 h 155"/>
              <a:gd name="T6" fmla="*/ 45 w 164"/>
              <a:gd name="T7" fmla="*/ 26 h 155"/>
              <a:gd name="T8" fmla="*/ 62 w 164"/>
              <a:gd name="T9" fmla="*/ 21 h 155"/>
              <a:gd name="T10" fmla="*/ 80 w 164"/>
              <a:gd name="T11" fmla="*/ 14 h 155"/>
              <a:gd name="T12" fmla="*/ 102 w 164"/>
              <a:gd name="T13" fmla="*/ 9 h 155"/>
              <a:gd name="T14" fmla="*/ 122 w 164"/>
              <a:gd name="T15" fmla="*/ 5 h 155"/>
              <a:gd name="T16" fmla="*/ 152 w 164"/>
              <a:gd name="T17" fmla="*/ 2 h 155"/>
              <a:gd name="T18" fmla="*/ 164 w 164"/>
              <a:gd name="T19" fmla="*/ 0 h 155"/>
              <a:gd name="T20" fmla="*/ 164 w 164"/>
              <a:gd name="T21" fmla="*/ 129 h 155"/>
              <a:gd name="T22" fmla="*/ 149 w 164"/>
              <a:gd name="T23" fmla="*/ 131 h 155"/>
              <a:gd name="T24" fmla="*/ 137 w 164"/>
              <a:gd name="T25" fmla="*/ 131 h 155"/>
              <a:gd name="T26" fmla="*/ 126 w 164"/>
              <a:gd name="T27" fmla="*/ 132 h 155"/>
              <a:gd name="T28" fmla="*/ 107 w 164"/>
              <a:gd name="T29" fmla="*/ 138 h 155"/>
              <a:gd name="T30" fmla="*/ 89 w 164"/>
              <a:gd name="T31" fmla="*/ 143 h 155"/>
              <a:gd name="T32" fmla="*/ 71 w 164"/>
              <a:gd name="T33" fmla="*/ 150 h 155"/>
              <a:gd name="T34" fmla="*/ 62 w 164"/>
              <a:gd name="T35" fmla="*/ 155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DA4B12B8-0F6C-4161-8E31-08D44F161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262" y="988797"/>
            <a:ext cx="146400" cy="279999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6" name="AutoShape 18">
            <a:extLst>
              <a:ext uri="{FF2B5EF4-FFF2-40B4-BE49-F238E27FC236}">
                <a16:creationId xmlns:a16="http://schemas.microsoft.com/office/drawing/2014/main" id="{57590618-2C99-433D-BDDC-E625A62EE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4" y="1040797"/>
            <a:ext cx="153599" cy="883197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D6EB348-69D1-4A21-8A5E-5BA007E4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61" y="2265592"/>
            <a:ext cx="2726390" cy="422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00" tIns="22400" rIns="45600" bIns="22400" anchor="b">
            <a:prstTxWarp prst="textNoShape">
              <a:avLst/>
            </a:prstTxWarp>
          </a:bodyPr>
          <a:lstStyle/>
          <a:p>
            <a:pPr defTabSz="460766"/>
            <a:r>
              <a:rPr lang="en-US" sz="1411" dirty="0">
                <a:solidFill>
                  <a:schemeClr val="tx2"/>
                </a:solidFill>
                <a:latin typeface="Arial" charset="0"/>
              </a:rPr>
              <a:t>After reading blue sector</a:t>
            </a:r>
          </a:p>
        </p:txBody>
      </p:sp>
    </p:spTree>
    <p:extLst>
      <p:ext uri="{BB962C8B-B14F-4D97-AF65-F5344CB8AC3E}">
        <p14:creationId xmlns:p14="http://schemas.microsoft.com/office/powerpoint/2010/main" val="1486815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access - Read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D5C12FB-DA01-487C-A45D-6999E3051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63" y="1988793"/>
            <a:ext cx="10751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After </a:t>
            </a:r>
            <a:r>
              <a:rPr lang="en-US" sz="1008">
                <a:solidFill>
                  <a:srgbClr val="0000FF"/>
                </a:solidFill>
              </a:rPr>
              <a:t>BLUE</a:t>
            </a:r>
            <a:r>
              <a:rPr lang="en-US" sz="1008">
                <a:solidFill>
                  <a:schemeClr val="accent2"/>
                </a:solidFill>
              </a:rPr>
              <a:t> </a:t>
            </a:r>
            <a:r>
              <a:rPr lang="en-US" sz="1008"/>
              <a:t>read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86E514CE-741E-464C-A6BB-73E70CCE89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663" y="988797"/>
            <a:ext cx="870397" cy="935197"/>
            <a:chOff x="444" y="1113"/>
            <a:chExt cx="1163" cy="1251"/>
          </a:xfrm>
        </p:grpSpPr>
        <p:grpSp>
          <p:nvGrpSpPr>
            <p:cNvPr id="12" name="Group 5">
              <a:extLst>
                <a:ext uri="{FF2B5EF4-FFF2-40B4-BE49-F238E27FC236}">
                  <a16:creationId xmlns:a16="http://schemas.microsoft.com/office/drawing/2014/main" id="{1A2E7503-3417-47E4-8347-8EF9349190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C01E6BAE-2064-43DF-B895-232955BA217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7" name="Oval 7">
                  <a:extLst>
                    <a:ext uri="{FF2B5EF4-FFF2-40B4-BE49-F238E27FC236}">
                      <a16:creationId xmlns:a16="http://schemas.microsoft.com/office/drawing/2014/main" id="{D98FE2F4-5335-4218-B48F-F004F5CF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18" name="Oval 8">
                  <a:extLst>
                    <a:ext uri="{FF2B5EF4-FFF2-40B4-BE49-F238E27FC236}">
                      <a16:creationId xmlns:a16="http://schemas.microsoft.com/office/drawing/2014/main" id="{E7F48CC8-E7A9-41B7-9037-B23E7EE836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0" name="Oval 9">
                  <a:extLst>
                    <a:ext uri="{FF2B5EF4-FFF2-40B4-BE49-F238E27FC236}">
                      <a16:creationId xmlns:a16="http://schemas.microsoft.com/office/drawing/2014/main" id="{B7BBD84C-AD13-4440-BDE7-E50BA1F87FA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1" name="Oval 10">
                  <a:extLst>
                    <a:ext uri="{FF2B5EF4-FFF2-40B4-BE49-F238E27FC236}">
                      <a16:creationId xmlns:a16="http://schemas.microsoft.com/office/drawing/2014/main" id="{7801C606-479A-4E20-9361-3CF9219C232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2" name="Line 11">
                  <a:extLst>
                    <a:ext uri="{FF2B5EF4-FFF2-40B4-BE49-F238E27FC236}">
                      <a16:creationId xmlns:a16="http://schemas.microsoft.com/office/drawing/2014/main" id="{441DCAFC-8C7F-47CB-8F7A-7436652064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3" name="Line 12">
                  <a:extLst>
                    <a:ext uri="{FF2B5EF4-FFF2-40B4-BE49-F238E27FC236}">
                      <a16:creationId xmlns:a16="http://schemas.microsoft.com/office/drawing/2014/main" id="{189A8DA2-DD4F-42EF-91AF-D9934DF5BD7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4" name="Line 13">
                  <a:extLst>
                    <a:ext uri="{FF2B5EF4-FFF2-40B4-BE49-F238E27FC236}">
                      <a16:creationId xmlns:a16="http://schemas.microsoft.com/office/drawing/2014/main" id="{C0A60C77-7D6D-45ED-A6DE-C04F651BFDE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5" name="Line 14">
                  <a:extLst>
                    <a:ext uri="{FF2B5EF4-FFF2-40B4-BE49-F238E27FC236}">
                      <a16:creationId xmlns:a16="http://schemas.microsoft.com/office/drawing/2014/main" id="{B97403C4-519A-4286-914C-B2BF3C1EDB1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6" name="Line 15">
                  <a:extLst>
                    <a:ext uri="{FF2B5EF4-FFF2-40B4-BE49-F238E27FC236}">
                      <a16:creationId xmlns:a16="http://schemas.microsoft.com/office/drawing/2014/main" id="{E8CABFAF-892C-435B-975B-54C308E56CA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7" name="Line 16">
                  <a:extLst>
                    <a:ext uri="{FF2B5EF4-FFF2-40B4-BE49-F238E27FC236}">
                      <a16:creationId xmlns:a16="http://schemas.microsoft.com/office/drawing/2014/main" id="{01E58116-F634-401D-A604-8102739C77D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8" name="Oval 17">
                  <a:extLst>
                    <a:ext uri="{FF2B5EF4-FFF2-40B4-BE49-F238E27FC236}">
                      <a16:creationId xmlns:a16="http://schemas.microsoft.com/office/drawing/2014/main" id="{43ECBB0B-579E-4432-95A6-F8AEA9A317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0EB35F26-08F3-4C5F-BFBD-310E6BE0C3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68FCB15A-EC7B-4955-A587-1E148C0551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13" name="AutoShape 20">
              <a:extLst>
                <a:ext uri="{FF2B5EF4-FFF2-40B4-BE49-F238E27FC236}">
                  <a16:creationId xmlns:a16="http://schemas.microsoft.com/office/drawing/2014/main" id="{2C2BD33B-A38B-4D46-BDB7-B4C536D05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sp>
        <p:nvSpPr>
          <p:cNvPr id="29" name="AutoShape 21">
            <a:extLst>
              <a:ext uri="{FF2B5EF4-FFF2-40B4-BE49-F238E27FC236}">
                <a16:creationId xmlns:a16="http://schemas.microsoft.com/office/drawing/2014/main" id="{93FBC5D7-4160-4DC0-BEEB-5AA525CB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4" y="1040797"/>
            <a:ext cx="153599" cy="883197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B66142A4-3B34-4F8E-889C-BE6DFFDB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61" y="2265592"/>
            <a:ext cx="2726390" cy="422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00" tIns="22400" rIns="45600" bIns="22400" anchor="b">
            <a:prstTxWarp prst="textNoShape">
              <a:avLst/>
            </a:prstTxWarp>
          </a:bodyPr>
          <a:lstStyle/>
          <a:p>
            <a:pPr defTabSz="460766"/>
            <a:r>
              <a:rPr lang="en-US" sz="1411" dirty="0">
                <a:solidFill>
                  <a:schemeClr val="tx2"/>
                </a:solidFill>
                <a:latin typeface="Arial" charset="0"/>
              </a:rPr>
              <a:t>Red request scheduled next</a:t>
            </a:r>
          </a:p>
        </p:txBody>
      </p:sp>
    </p:spTree>
    <p:extLst>
      <p:ext uri="{BB962C8B-B14F-4D97-AF65-F5344CB8AC3E}">
        <p14:creationId xmlns:p14="http://schemas.microsoft.com/office/powerpoint/2010/main" val="3191991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access - Seek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2B50AEE-C1DB-4763-9FCF-5A1F0761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63" y="1988793"/>
            <a:ext cx="10751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 dirty="0"/>
              <a:t>After </a:t>
            </a:r>
            <a:r>
              <a:rPr lang="en-US" sz="1008" dirty="0">
                <a:solidFill>
                  <a:srgbClr val="0000FF"/>
                </a:solidFill>
              </a:rPr>
              <a:t>BLUE</a:t>
            </a:r>
            <a:r>
              <a:rPr lang="en-US" sz="1008" dirty="0">
                <a:solidFill>
                  <a:schemeClr val="accent2"/>
                </a:solidFill>
              </a:rPr>
              <a:t> </a:t>
            </a:r>
            <a:r>
              <a:rPr lang="en-US" sz="1008" dirty="0"/>
              <a:t>read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EEAEF54-4388-45CB-B155-47C0C61F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59" y="1988793"/>
            <a:ext cx="921597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Seek for </a:t>
            </a:r>
            <a:r>
              <a:rPr lang="en-US" sz="1008">
                <a:solidFill>
                  <a:srgbClr val="FF0000"/>
                </a:solidFill>
              </a:rPr>
              <a:t>RED</a:t>
            </a:r>
            <a:endParaRPr lang="en-US" sz="1008"/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4EC71597-FD31-4400-BB1A-D1BD2D1C3A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663" y="988797"/>
            <a:ext cx="870397" cy="935197"/>
            <a:chOff x="444" y="1113"/>
            <a:chExt cx="1163" cy="1251"/>
          </a:xfrm>
        </p:grpSpPr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CB28696F-F9BA-4A9E-8A30-900D36109EC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15" name="Group 7">
                <a:extLst>
                  <a:ext uri="{FF2B5EF4-FFF2-40B4-BE49-F238E27FC236}">
                    <a16:creationId xmlns:a16="http://schemas.microsoft.com/office/drawing/2014/main" id="{49B94E3B-1780-4798-8ACE-F2921768D7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8" name="Oval 8">
                  <a:extLst>
                    <a:ext uri="{FF2B5EF4-FFF2-40B4-BE49-F238E27FC236}">
                      <a16:creationId xmlns:a16="http://schemas.microsoft.com/office/drawing/2014/main" id="{775A93C7-412B-4727-BBF7-380E55249D9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20" name="Oval 9">
                  <a:extLst>
                    <a:ext uri="{FF2B5EF4-FFF2-40B4-BE49-F238E27FC236}">
                      <a16:creationId xmlns:a16="http://schemas.microsoft.com/office/drawing/2014/main" id="{6D472A3C-E581-45F1-86F8-6716A438EA3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1" name="Oval 10">
                  <a:extLst>
                    <a:ext uri="{FF2B5EF4-FFF2-40B4-BE49-F238E27FC236}">
                      <a16:creationId xmlns:a16="http://schemas.microsoft.com/office/drawing/2014/main" id="{E0D929F8-BE42-41C7-ADE4-00D1E6C283B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2" name="Oval 11">
                  <a:extLst>
                    <a:ext uri="{FF2B5EF4-FFF2-40B4-BE49-F238E27FC236}">
                      <a16:creationId xmlns:a16="http://schemas.microsoft.com/office/drawing/2014/main" id="{B5F56034-095D-4FB5-83ED-5F83E801A3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3" name="Line 12">
                  <a:extLst>
                    <a:ext uri="{FF2B5EF4-FFF2-40B4-BE49-F238E27FC236}">
                      <a16:creationId xmlns:a16="http://schemas.microsoft.com/office/drawing/2014/main" id="{A6E2740C-5713-4E4D-8392-7793612757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4" name="Line 13">
                  <a:extLst>
                    <a:ext uri="{FF2B5EF4-FFF2-40B4-BE49-F238E27FC236}">
                      <a16:creationId xmlns:a16="http://schemas.microsoft.com/office/drawing/2014/main" id="{ECABFC54-7448-496C-9A7D-7EFB0EC7912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5" name="Line 14">
                  <a:extLst>
                    <a:ext uri="{FF2B5EF4-FFF2-40B4-BE49-F238E27FC236}">
                      <a16:creationId xmlns:a16="http://schemas.microsoft.com/office/drawing/2014/main" id="{193F07F5-2D11-4880-9880-27D3CE6C43F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6" name="Line 15">
                  <a:extLst>
                    <a:ext uri="{FF2B5EF4-FFF2-40B4-BE49-F238E27FC236}">
                      <a16:creationId xmlns:a16="http://schemas.microsoft.com/office/drawing/2014/main" id="{C72D1097-F27B-4EDA-BD9C-9E5B18D068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7" name="Line 16">
                  <a:extLst>
                    <a:ext uri="{FF2B5EF4-FFF2-40B4-BE49-F238E27FC236}">
                      <a16:creationId xmlns:a16="http://schemas.microsoft.com/office/drawing/2014/main" id="{41D29636-830E-496C-BB19-5E520FBD580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8" name="Line 17">
                  <a:extLst>
                    <a:ext uri="{FF2B5EF4-FFF2-40B4-BE49-F238E27FC236}">
                      <a16:creationId xmlns:a16="http://schemas.microsoft.com/office/drawing/2014/main" id="{E09EB824-CE64-4EDA-88FD-3B66721CA57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9" name="Oval 18">
                  <a:extLst>
                    <a:ext uri="{FF2B5EF4-FFF2-40B4-BE49-F238E27FC236}">
                      <a16:creationId xmlns:a16="http://schemas.microsoft.com/office/drawing/2014/main" id="{E8DB248E-F3A3-4B85-BC26-7ADD4CEF97C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D9399FCB-B2F4-443A-80B5-01D4346B6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B0F0210D-655C-4990-9B00-4E75EF09CF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14" name="AutoShape 21">
              <a:extLst>
                <a:ext uri="{FF2B5EF4-FFF2-40B4-BE49-F238E27FC236}">
                  <a16:creationId xmlns:a16="http://schemas.microsoft.com/office/drawing/2014/main" id="{E4A9F91D-E51B-4090-97FA-DD9B36FB53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AB5247B5-59E6-41CB-85BA-69D687081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03459" y="806397"/>
            <a:ext cx="870397" cy="1117596"/>
            <a:chOff x="1716" y="864"/>
            <a:chExt cx="1163" cy="1494"/>
          </a:xfrm>
        </p:grpSpPr>
        <p:grpSp>
          <p:nvGrpSpPr>
            <p:cNvPr id="31" name="Group 23">
              <a:extLst>
                <a:ext uri="{FF2B5EF4-FFF2-40B4-BE49-F238E27FC236}">
                  <a16:creationId xmlns:a16="http://schemas.microsoft.com/office/drawing/2014/main" id="{440EAF8A-13B9-4912-9961-5EBA2942C8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3" name="Group 24">
                <a:extLst>
                  <a:ext uri="{FF2B5EF4-FFF2-40B4-BE49-F238E27FC236}">
                    <a16:creationId xmlns:a16="http://schemas.microsoft.com/office/drawing/2014/main" id="{5D817EC8-007F-43AC-B09F-71ABC72278C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36" name="Oval 25">
                  <a:extLst>
                    <a:ext uri="{FF2B5EF4-FFF2-40B4-BE49-F238E27FC236}">
                      <a16:creationId xmlns:a16="http://schemas.microsoft.com/office/drawing/2014/main" id="{73E6E128-FCB7-4E8D-BCD1-E04CB8EC580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37" name="Oval 26">
                  <a:extLst>
                    <a:ext uri="{FF2B5EF4-FFF2-40B4-BE49-F238E27FC236}">
                      <a16:creationId xmlns:a16="http://schemas.microsoft.com/office/drawing/2014/main" id="{C56D29BA-D35A-4BAB-B6B2-424EF892F76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38" name="Oval 27">
                  <a:extLst>
                    <a:ext uri="{FF2B5EF4-FFF2-40B4-BE49-F238E27FC236}">
                      <a16:creationId xmlns:a16="http://schemas.microsoft.com/office/drawing/2014/main" id="{52D694B3-1022-4350-BC07-6BDEF30F59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39" name="Oval 28">
                  <a:extLst>
                    <a:ext uri="{FF2B5EF4-FFF2-40B4-BE49-F238E27FC236}">
                      <a16:creationId xmlns:a16="http://schemas.microsoft.com/office/drawing/2014/main" id="{CA4FF26D-E391-428A-BB52-0B0F803E4F2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0" name="Line 29">
                  <a:extLst>
                    <a:ext uri="{FF2B5EF4-FFF2-40B4-BE49-F238E27FC236}">
                      <a16:creationId xmlns:a16="http://schemas.microsoft.com/office/drawing/2014/main" id="{938EB147-1A99-4E58-8266-7182510F074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1" name="Line 30">
                  <a:extLst>
                    <a:ext uri="{FF2B5EF4-FFF2-40B4-BE49-F238E27FC236}">
                      <a16:creationId xmlns:a16="http://schemas.microsoft.com/office/drawing/2014/main" id="{9D84199E-C41C-430D-BEFD-10BD229294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2" name="Line 31">
                  <a:extLst>
                    <a:ext uri="{FF2B5EF4-FFF2-40B4-BE49-F238E27FC236}">
                      <a16:creationId xmlns:a16="http://schemas.microsoft.com/office/drawing/2014/main" id="{7FF47F71-7B8A-4582-834C-5BED8C1E763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3" name="Line 32">
                  <a:extLst>
                    <a:ext uri="{FF2B5EF4-FFF2-40B4-BE49-F238E27FC236}">
                      <a16:creationId xmlns:a16="http://schemas.microsoft.com/office/drawing/2014/main" id="{2F9B0BDB-BF24-45FF-A254-18799B9AE47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4" name="Line 33">
                  <a:extLst>
                    <a:ext uri="{FF2B5EF4-FFF2-40B4-BE49-F238E27FC236}">
                      <a16:creationId xmlns:a16="http://schemas.microsoft.com/office/drawing/2014/main" id="{50F9BBED-BDE5-42CC-BC7F-4622F9F41B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5" name="Line 34">
                  <a:extLst>
                    <a:ext uri="{FF2B5EF4-FFF2-40B4-BE49-F238E27FC236}">
                      <a16:creationId xmlns:a16="http://schemas.microsoft.com/office/drawing/2014/main" id="{3CA06861-810D-44C4-A105-89DD7C4C4D0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6" name="Oval 35">
                  <a:extLst>
                    <a:ext uri="{FF2B5EF4-FFF2-40B4-BE49-F238E27FC236}">
                      <a16:creationId xmlns:a16="http://schemas.microsoft.com/office/drawing/2014/main" id="{3685E8FC-17E1-4321-8013-6FC6DB636A3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73F8E452-6417-481D-97D2-9E5C798056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8910698D-B50C-4451-8878-6FA4ED9BF7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32" name="AutoShape 38">
              <a:extLst>
                <a:ext uri="{FF2B5EF4-FFF2-40B4-BE49-F238E27FC236}">
                  <a16:creationId xmlns:a16="http://schemas.microsoft.com/office/drawing/2014/main" id="{82A8CF20-41FF-4DD0-A2CB-EB7CD8E281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sp>
        <p:nvSpPr>
          <p:cNvPr id="47" name="AutoShape 39">
            <a:extLst>
              <a:ext uri="{FF2B5EF4-FFF2-40B4-BE49-F238E27FC236}">
                <a16:creationId xmlns:a16="http://schemas.microsoft.com/office/drawing/2014/main" id="{D368C0A6-AAA8-4590-9964-7E6F5C2F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4" y="1040797"/>
            <a:ext cx="153599" cy="883197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006C983-C157-455C-BBD7-BCDDA318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61" y="2265592"/>
            <a:ext cx="2726390" cy="422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00" tIns="22400" rIns="45600" bIns="22400" anchor="b">
            <a:prstTxWarp prst="textNoShape">
              <a:avLst/>
            </a:prstTxWarp>
          </a:bodyPr>
          <a:lstStyle/>
          <a:p>
            <a:pPr defTabSz="460766"/>
            <a:r>
              <a:rPr lang="en-US" sz="1411">
                <a:solidFill>
                  <a:schemeClr val="tx2"/>
                </a:solidFill>
                <a:latin typeface="Arial" charset="0"/>
              </a:rPr>
              <a:t>Seek to red’s track</a:t>
            </a:r>
          </a:p>
        </p:txBody>
      </p:sp>
    </p:spTree>
    <p:extLst>
      <p:ext uri="{BB962C8B-B14F-4D97-AF65-F5344CB8AC3E}">
        <p14:creationId xmlns:p14="http://schemas.microsoft.com/office/powerpoint/2010/main" val="1856762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access – Rotational latency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AAFE4D3-4E6A-4703-BF77-17BC35C4D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63" y="1988793"/>
            <a:ext cx="10751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After </a:t>
            </a:r>
            <a:r>
              <a:rPr lang="en-US" sz="1008">
                <a:solidFill>
                  <a:srgbClr val="0000FF"/>
                </a:solidFill>
              </a:rPr>
              <a:t>BLUE</a:t>
            </a:r>
            <a:r>
              <a:rPr lang="en-US" sz="1008">
                <a:solidFill>
                  <a:schemeClr val="accent2"/>
                </a:solidFill>
              </a:rPr>
              <a:t> </a:t>
            </a:r>
            <a:r>
              <a:rPr lang="en-US" sz="1008"/>
              <a:t>read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066709FC-D6E0-4834-A65C-B39B36856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59" y="1988793"/>
            <a:ext cx="921597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Seek for </a:t>
            </a:r>
            <a:r>
              <a:rPr lang="en-US" sz="1008">
                <a:solidFill>
                  <a:srgbClr val="FF0000"/>
                </a:solidFill>
              </a:rPr>
              <a:t>RED</a:t>
            </a:r>
            <a:endParaRPr lang="en-US" sz="1008"/>
          </a:p>
        </p:txBody>
      </p:sp>
      <p:sp>
        <p:nvSpPr>
          <p:cNvPr id="51" name="Text Box 5">
            <a:extLst>
              <a:ext uri="{FF2B5EF4-FFF2-40B4-BE49-F238E27FC236}">
                <a16:creationId xmlns:a16="http://schemas.microsoft.com/office/drawing/2014/main" id="{1756038F-2395-4A32-9603-1B3640DAD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856" y="1988793"/>
            <a:ext cx="12287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Rotational latency</a:t>
            </a:r>
          </a:p>
        </p:txBody>
      </p:sp>
      <p:grpSp>
        <p:nvGrpSpPr>
          <p:cNvPr id="52" name="Group 6">
            <a:extLst>
              <a:ext uri="{FF2B5EF4-FFF2-40B4-BE49-F238E27FC236}">
                <a16:creationId xmlns:a16="http://schemas.microsoft.com/office/drawing/2014/main" id="{29F049C8-812C-4139-85B1-18B170EEBD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663" y="988797"/>
            <a:ext cx="870397" cy="935197"/>
            <a:chOff x="444" y="1113"/>
            <a:chExt cx="1163" cy="1251"/>
          </a:xfrm>
        </p:grpSpPr>
        <p:grpSp>
          <p:nvGrpSpPr>
            <p:cNvPr id="53" name="Group 7">
              <a:extLst>
                <a:ext uri="{FF2B5EF4-FFF2-40B4-BE49-F238E27FC236}">
                  <a16:creationId xmlns:a16="http://schemas.microsoft.com/office/drawing/2014/main" id="{7B8CAD50-5441-4C62-BE18-043A9227AE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55" name="Group 8">
                <a:extLst>
                  <a:ext uri="{FF2B5EF4-FFF2-40B4-BE49-F238E27FC236}">
                    <a16:creationId xmlns:a16="http://schemas.microsoft.com/office/drawing/2014/main" id="{2FE2AE68-0583-4DA9-9954-EF279E5AD8B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58" name="Oval 9">
                  <a:extLst>
                    <a:ext uri="{FF2B5EF4-FFF2-40B4-BE49-F238E27FC236}">
                      <a16:creationId xmlns:a16="http://schemas.microsoft.com/office/drawing/2014/main" id="{4083D4AA-4B0F-4DAD-8D35-7EEE91EEEEE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59" name="Oval 10">
                  <a:extLst>
                    <a:ext uri="{FF2B5EF4-FFF2-40B4-BE49-F238E27FC236}">
                      <a16:creationId xmlns:a16="http://schemas.microsoft.com/office/drawing/2014/main" id="{1F2BF28B-4B6C-48B0-A5D1-506E896F831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0" name="Oval 11">
                  <a:extLst>
                    <a:ext uri="{FF2B5EF4-FFF2-40B4-BE49-F238E27FC236}">
                      <a16:creationId xmlns:a16="http://schemas.microsoft.com/office/drawing/2014/main" id="{5F4B78F2-C81C-4A5E-956C-BB01852F4B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1" name="Oval 12">
                  <a:extLst>
                    <a:ext uri="{FF2B5EF4-FFF2-40B4-BE49-F238E27FC236}">
                      <a16:creationId xmlns:a16="http://schemas.microsoft.com/office/drawing/2014/main" id="{F4E17A35-964B-4633-B6C3-FCB8CABD023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2" name="Line 13">
                  <a:extLst>
                    <a:ext uri="{FF2B5EF4-FFF2-40B4-BE49-F238E27FC236}">
                      <a16:creationId xmlns:a16="http://schemas.microsoft.com/office/drawing/2014/main" id="{B66E6352-8D52-41F1-8E79-72E8A0D4449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3" name="Line 14">
                  <a:extLst>
                    <a:ext uri="{FF2B5EF4-FFF2-40B4-BE49-F238E27FC236}">
                      <a16:creationId xmlns:a16="http://schemas.microsoft.com/office/drawing/2014/main" id="{5975D65F-5EBE-4C2A-BA40-4690B34B9DD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4" name="Line 15">
                  <a:extLst>
                    <a:ext uri="{FF2B5EF4-FFF2-40B4-BE49-F238E27FC236}">
                      <a16:creationId xmlns:a16="http://schemas.microsoft.com/office/drawing/2014/main" id="{F5AACE3C-9FDC-4515-A453-4F54D956E72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5" name="Line 16">
                  <a:extLst>
                    <a:ext uri="{FF2B5EF4-FFF2-40B4-BE49-F238E27FC236}">
                      <a16:creationId xmlns:a16="http://schemas.microsoft.com/office/drawing/2014/main" id="{68EB27BA-4E5F-41B6-80ED-C61EC8690F0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6" name="Line 17">
                  <a:extLst>
                    <a:ext uri="{FF2B5EF4-FFF2-40B4-BE49-F238E27FC236}">
                      <a16:creationId xmlns:a16="http://schemas.microsoft.com/office/drawing/2014/main" id="{22460371-CE27-4A9E-8AB3-C4FF6E86F1E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7" name="Line 18">
                  <a:extLst>
                    <a:ext uri="{FF2B5EF4-FFF2-40B4-BE49-F238E27FC236}">
                      <a16:creationId xmlns:a16="http://schemas.microsoft.com/office/drawing/2014/main" id="{2AF4A795-4CE3-4542-9302-DF903A2C5D0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8" name="Oval 19">
                  <a:extLst>
                    <a:ext uri="{FF2B5EF4-FFF2-40B4-BE49-F238E27FC236}">
                      <a16:creationId xmlns:a16="http://schemas.microsoft.com/office/drawing/2014/main" id="{D447BF32-1C6F-4B87-BCB7-17B35AFCED9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56" name="Freeform 20">
                <a:extLst>
                  <a:ext uri="{FF2B5EF4-FFF2-40B4-BE49-F238E27FC236}">
                    <a16:creationId xmlns:a16="http://schemas.microsoft.com/office/drawing/2014/main" id="{DBAB6779-B14F-4A2C-A0D6-009B4CE1FC1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57" name="Freeform 21">
                <a:extLst>
                  <a:ext uri="{FF2B5EF4-FFF2-40B4-BE49-F238E27FC236}">
                    <a16:creationId xmlns:a16="http://schemas.microsoft.com/office/drawing/2014/main" id="{63D48141-FE9A-4958-B620-F06805F401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54" name="AutoShape 22">
              <a:extLst>
                <a:ext uri="{FF2B5EF4-FFF2-40B4-BE49-F238E27FC236}">
                  <a16:creationId xmlns:a16="http://schemas.microsoft.com/office/drawing/2014/main" id="{BDA875FB-03CF-4338-88E5-3C90CAD02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69" name="Group 23">
            <a:extLst>
              <a:ext uri="{FF2B5EF4-FFF2-40B4-BE49-F238E27FC236}">
                <a16:creationId xmlns:a16="http://schemas.microsoft.com/office/drawing/2014/main" id="{76924B15-F58A-46C7-83AC-353D4454DA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03459" y="806397"/>
            <a:ext cx="870397" cy="1117596"/>
            <a:chOff x="1716" y="864"/>
            <a:chExt cx="1163" cy="1494"/>
          </a:xfrm>
        </p:grpSpPr>
        <p:grpSp>
          <p:nvGrpSpPr>
            <p:cNvPr id="70" name="Group 24">
              <a:extLst>
                <a:ext uri="{FF2B5EF4-FFF2-40B4-BE49-F238E27FC236}">
                  <a16:creationId xmlns:a16="http://schemas.microsoft.com/office/drawing/2014/main" id="{D24F8866-E570-466D-9730-BDEA2FDD59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2" name="Group 25">
                <a:extLst>
                  <a:ext uri="{FF2B5EF4-FFF2-40B4-BE49-F238E27FC236}">
                    <a16:creationId xmlns:a16="http://schemas.microsoft.com/office/drawing/2014/main" id="{AE9E4517-1734-4839-93FE-6EAB9431572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75" name="Oval 26">
                  <a:extLst>
                    <a:ext uri="{FF2B5EF4-FFF2-40B4-BE49-F238E27FC236}">
                      <a16:creationId xmlns:a16="http://schemas.microsoft.com/office/drawing/2014/main" id="{B4F48E77-B9C0-443C-B5E2-05862E4A11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76" name="Oval 27">
                  <a:extLst>
                    <a:ext uri="{FF2B5EF4-FFF2-40B4-BE49-F238E27FC236}">
                      <a16:creationId xmlns:a16="http://schemas.microsoft.com/office/drawing/2014/main" id="{A67AC9F3-0994-4D63-97E8-843B6BA9CDF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77" name="Oval 28">
                  <a:extLst>
                    <a:ext uri="{FF2B5EF4-FFF2-40B4-BE49-F238E27FC236}">
                      <a16:creationId xmlns:a16="http://schemas.microsoft.com/office/drawing/2014/main" id="{9AE3EDD8-7117-402B-BEC4-B5E9B5750D6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78" name="Oval 29">
                  <a:extLst>
                    <a:ext uri="{FF2B5EF4-FFF2-40B4-BE49-F238E27FC236}">
                      <a16:creationId xmlns:a16="http://schemas.microsoft.com/office/drawing/2014/main" id="{00D1CD2F-A93B-4462-8C33-E478F405A0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79" name="Line 30">
                  <a:extLst>
                    <a:ext uri="{FF2B5EF4-FFF2-40B4-BE49-F238E27FC236}">
                      <a16:creationId xmlns:a16="http://schemas.microsoft.com/office/drawing/2014/main" id="{826CBDD1-CC6B-4E8A-B83A-FDB6961AE2C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0" name="Line 31">
                  <a:extLst>
                    <a:ext uri="{FF2B5EF4-FFF2-40B4-BE49-F238E27FC236}">
                      <a16:creationId xmlns:a16="http://schemas.microsoft.com/office/drawing/2014/main" id="{609CC566-6A37-447A-9B1D-93FBC8947F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1" name="Line 32">
                  <a:extLst>
                    <a:ext uri="{FF2B5EF4-FFF2-40B4-BE49-F238E27FC236}">
                      <a16:creationId xmlns:a16="http://schemas.microsoft.com/office/drawing/2014/main" id="{12B318B4-0C7F-4DA4-AC9C-DD57312AEA4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2" name="Line 33">
                  <a:extLst>
                    <a:ext uri="{FF2B5EF4-FFF2-40B4-BE49-F238E27FC236}">
                      <a16:creationId xmlns:a16="http://schemas.microsoft.com/office/drawing/2014/main" id="{7CE2EDF2-6202-4AD5-BF5A-85A54D03955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3" name="Line 34">
                  <a:extLst>
                    <a:ext uri="{FF2B5EF4-FFF2-40B4-BE49-F238E27FC236}">
                      <a16:creationId xmlns:a16="http://schemas.microsoft.com/office/drawing/2014/main" id="{B4C32486-D895-4FF6-9CB0-D221BBB82BB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4" name="Line 35">
                  <a:extLst>
                    <a:ext uri="{FF2B5EF4-FFF2-40B4-BE49-F238E27FC236}">
                      <a16:creationId xmlns:a16="http://schemas.microsoft.com/office/drawing/2014/main" id="{DC90B63F-EC2F-47CE-9FDF-D3B974580F9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5" name="Oval 36">
                  <a:extLst>
                    <a:ext uri="{FF2B5EF4-FFF2-40B4-BE49-F238E27FC236}">
                      <a16:creationId xmlns:a16="http://schemas.microsoft.com/office/drawing/2014/main" id="{4C86FAB9-C361-4716-9B0A-F259EE429DA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A3B1BE30-B0E2-4109-A846-D7961A0D2B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2514C908-C3F3-48F6-9FD2-EAB978853F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71" name="AutoShape 39">
              <a:extLst>
                <a:ext uri="{FF2B5EF4-FFF2-40B4-BE49-F238E27FC236}">
                  <a16:creationId xmlns:a16="http://schemas.microsoft.com/office/drawing/2014/main" id="{754FB779-42C4-4136-84CA-DF0ADB502E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86" name="Group 40">
            <a:extLst>
              <a:ext uri="{FF2B5EF4-FFF2-40B4-BE49-F238E27FC236}">
                <a16:creationId xmlns:a16="http://schemas.microsoft.com/office/drawing/2014/main" id="{57866439-FCEF-42C1-814A-2AA740064F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6256" y="819197"/>
            <a:ext cx="870397" cy="1104796"/>
            <a:chOff x="3003" y="864"/>
            <a:chExt cx="1163" cy="1476"/>
          </a:xfrm>
        </p:grpSpPr>
        <p:grpSp>
          <p:nvGrpSpPr>
            <p:cNvPr id="87" name="Group 41">
              <a:extLst>
                <a:ext uri="{FF2B5EF4-FFF2-40B4-BE49-F238E27FC236}">
                  <a16:creationId xmlns:a16="http://schemas.microsoft.com/office/drawing/2014/main" id="{ED72C358-C603-4F08-9838-FF9C631571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89" name="Group 42">
                <a:extLst>
                  <a:ext uri="{FF2B5EF4-FFF2-40B4-BE49-F238E27FC236}">
                    <a16:creationId xmlns:a16="http://schemas.microsoft.com/office/drawing/2014/main" id="{55A6CC87-6A2D-4CEB-A981-3FFCB5083B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93" name="Oval 43">
                  <a:extLst>
                    <a:ext uri="{FF2B5EF4-FFF2-40B4-BE49-F238E27FC236}">
                      <a16:creationId xmlns:a16="http://schemas.microsoft.com/office/drawing/2014/main" id="{2AD3142C-1BA0-4FC0-8FE7-108DADC4742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94" name="Oval 44">
                  <a:extLst>
                    <a:ext uri="{FF2B5EF4-FFF2-40B4-BE49-F238E27FC236}">
                      <a16:creationId xmlns:a16="http://schemas.microsoft.com/office/drawing/2014/main" id="{BBB007BF-FB82-4020-B28A-7BA86B69515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95" name="Oval 45">
                  <a:extLst>
                    <a:ext uri="{FF2B5EF4-FFF2-40B4-BE49-F238E27FC236}">
                      <a16:creationId xmlns:a16="http://schemas.microsoft.com/office/drawing/2014/main" id="{77C4B031-2287-4C37-A697-D95DB1AC6A9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96" name="Oval 46">
                  <a:extLst>
                    <a:ext uri="{FF2B5EF4-FFF2-40B4-BE49-F238E27FC236}">
                      <a16:creationId xmlns:a16="http://schemas.microsoft.com/office/drawing/2014/main" id="{09762FF0-C273-46BC-B692-38E61EF049C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97" name="Line 47">
                  <a:extLst>
                    <a:ext uri="{FF2B5EF4-FFF2-40B4-BE49-F238E27FC236}">
                      <a16:creationId xmlns:a16="http://schemas.microsoft.com/office/drawing/2014/main" id="{80F0F828-8330-4CFE-9364-889CF0091C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98" name="Line 48">
                  <a:extLst>
                    <a:ext uri="{FF2B5EF4-FFF2-40B4-BE49-F238E27FC236}">
                      <a16:creationId xmlns:a16="http://schemas.microsoft.com/office/drawing/2014/main" id="{8B02B80B-F92E-49D2-963F-F27E6468619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99" name="Line 49">
                  <a:extLst>
                    <a:ext uri="{FF2B5EF4-FFF2-40B4-BE49-F238E27FC236}">
                      <a16:creationId xmlns:a16="http://schemas.microsoft.com/office/drawing/2014/main" id="{53DAFC02-5138-482A-BCBA-E69424BEB06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0" name="Line 50">
                  <a:extLst>
                    <a:ext uri="{FF2B5EF4-FFF2-40B4-BE49-F238E27FC236}">
                      <a16:creationId xmlns:a16="http://schemas.microsoft.com/office/drawing/2014/main" id="{09976A1C-E093-46A9-9CD8-9944604DD24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1" name="Line 51">
                  <a:extLst>
                    <a:ext uri="{FF2B5EF4-FFF2-40B4-BE49-F238E27FC236}">
                      <a16:creationId xmlns:a16="http://schemas.microsoft.com/office/drawing/2014/main" id="{2339EF44-6DB3-4FC0-ABE2-2314B4B816A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2" name="Line 52">
                  <a:extLst>
                    <a:ext uri="{FF2B5EF4-FFF2-40B4-BE49-F238E27FC236}">
                      <a16:creationId xmlns:a16="http://schemas.microsoft.com/office/drawing/2014/main" id="{8C30ED71-DF40-4B58-A6B1-200C5A1FB20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3" name="Oval 53">
                  <a:extLst>
                    <a:ext uri="{FF2B5EF4-FFF2-40B4-BE49-F238E27FC236}">
                      <a16:creationId xmlns:a16="http://schemas.microsoft.com/office/drawing/2014/main" id="{54F24018-EE62-48EB-B8C1-FA063EFD311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90" name="Freeform 54">
                <a:extLst>
                  <a:ext uri="{FF2B5EF4-FFF2-40B4-BE49-F238E27FC236}">
                    <a16:creationId xmlns:a16="http://schemas.microsoft.com/office/drawing/2014/main" id="{7FC8C0B5-75E5-4669-868B-F06F39712D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91" name="Freeform 55">
                <a:extLst>
                  <a:ext uri="{FF2B5EF4-FFF2-40B4-BE49-F238E27FC236}">
                    <a16:creationId xmlns:a16="http://schemas.microsoft.com/office/drawing/2014/main" id="{D3428FB9-E9F3-4154-A20F-8D0A8B0A11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92" name="Freeform 56">
                <a:extLst>
                  <a:ext uri="{FF2B5EF4-FFF2-40B4-BE49-F238E27FC236}">
                    <a16:creationId xmlns:a16="http://schemas.microsoft.com/office/drawing/2014/main" id="{E7144B40-8B7F-46B8-9EC2-72E09E1A52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88" name="AutoShape 57">
              <a:extLst>
                <a:ext uri="{FF2B5EF4-FFF2-40B4-BE49-F238E27FC236}">
                  <a16:creationId xmlns:a16="http://schemas.microsoft.com/office/drawing/2014/main" id="{F68CAF6E-C527-44D4-8183-7E2A9BB5FF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sp>
        <p:nvSpPr>
          <p:cNvPr id="104" name="AutoShape 58">
            <a:extLst>
              <a:ext uri="{FF2B5EF4-FFF2-40B4-BE49-F238E27FC236}">
                <a16:creationId xmlns:a16="http://schemas.microsoft.com/office/drawing/2014/main" id="{AD070606-6CBC-410F-A713-2EAAC653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4" y="1040797"/>
            <a:ext cx="153599" cy="883197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05" name="Rectangle 59">
            <a:extLst>
              <a:ext uri="{FF2B5EF4-FFF2-40B4-BE49-F238E27FC236}">
                <a16:creationId xmlns:a16="http://schemas.microsoft.com/office/drawing/2014/main" id="{BCCF9073-F056-473B-B963-302D2A527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61" y="2265592"/>
            <a:ext cx="3225588" cy="422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00" tIns="22400" rIns="45600" bIns="22400" anchor="b">
            <a:prstTxWarp prst="textNoShape">
              <a:avLst/>
            </a:prstTxWarp>
          </a:bodyPr>
          <a:lstStyle/>
          <a:p>
            <a:pPr defTabSz="460766"/>
            <a:r>
              <a:rPr lang="en-US" sz="1411">
                <a:solidFill>
                  <a:schemeClr val="tx2"/>
                </a:solidFill>
                <a:latin typeface="Arial" charset="0"/>
              </a:rPr>
              <a:t>Wait for red sector to rotate around</a:t>
            </a:r>
          </a:p>
        </p:txBody>
      </p:sp>
    </p:spTree>
    <p:extLst>
      <p:ext uri="{BB962C8B-B14F-4D97-AF65-F5344CB8AC3E}">
        <p14:creationId xmlns:p14="http://schemas.microsoft.com/office/powerpoint/2010/main" val="29072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access - Read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EE29CAA-1307-4CBB-BA5B-96591F3A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63" y="1988793"/>
            <a:ext cx="10751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After </a:t>
            </a:r>
            <a:r>
              <a:rPr lang="en-US" sz="1008">
                <a:solidFill>
                  <a:srgbClr val="0000FF"/>
                </a:solidFill>
              </a:rPr>
              <a:t>BLUE</a:t>
            </a:r>
            <a:r>
              <a:rPr lang="en-US" sz="1008">
                <a:solidFill>
                  <a:schemeClr val="accent2"/>
                </a:solidFill>
              </a:rPr>
              <a:t> </a:t>
            </a:r>
            <a:r>
              <a:rPr lang="en-US" sz="1008"/>
              <a:t>read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7960DB60-5873-472E-847F-43986A1CA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59" y="1988793"/>
            <a:ext cx="921597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Seek for </a:t>
            </a:r>
            <a:r>
              <a:rPr lang="en-US" sz="1008">
                <a:solidFill>
                  <a:srgbClr val="FF0000"/>
                </a:solidFill>
              </a:rPr>
              <a:t>RED</a:t>
            </a:r>
            <a:endParaRPr lang="en-US" sz="1008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8422DB3E-471B-4356-8ACB-1864A63EF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856" y="1988793"/>
            <a:ext cx="12287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Rotational latency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F9561BF2-50A8-45EA-8007-7A7423946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452" y="1988793"/>
            <a:ext cx="10751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After </a:t>
            </a:r>
            <a:r>
              <a:rPr lang="en-US" sz="1008">
                <a:solidFill>
                  <a:srgbClr val="FF0000"/>
                </a:solidFill>
              </a:rPr>
              <a:t>RED</a:t>
            </a:r>
            <a:r>
              <a:rPr lang="en-US" sz="1008"/>
              <a:t> read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610F812B-6370-4B48-AC2E-30974EDF08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663" y="988797"/>
            <a:ext cx="870397" cy="935197"/>
            <a:chOff x="444" y="1113"/>
            <a:chExt cx="1163" cy="1251"/>
          </a:xfrm>
        </p:grpSpPr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E307F1B6-0E39-41BE-B630-4F299EC2FF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17" name="Group 9">
                <a:extLst>
                  <a:ext uri="{FF2B5EF4-FFF2-40B4-BE49-F238E27FC236}">
                    <a16:creationId xmlns:a16="http://schemas.microsoft.com/office/drawing/2014/main" id="{78981CF9-E1E5-4B9C-94A4-DD3B3945B4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21" name="Oval 10">
                  <a:extLst>
                    <a:ext uri="{FF2B5EF4-FFF2-40B4-BE49-F238E27FC236}">
                      <a16:creationId xmlns:a16="http://schemas.microsoft.com/office/drawing/2014/main" id="{6BDB694D-0756-4938-9F1B-8C05C6FF357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22" name="Oval 11">
                  <a:extLst>
                    <a:ext uri="{FF2B5EF4-FFF2-40B4-BE49-F238E27FC236}">
                      <a16:creationId xmlns:a16="http://schemas.microsoft.com/office/drawing/2014/main" id="{667D3770-237E-479B-90BE-DCEE2E44EFB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3" name="Oval 12">
                  <a:extLst>
                    <a:ext uri="{FF2B5EF4-FFF2-40B4-BE49-F238E27FC236}">
                      <a16:creationId xmlns:a16="http://schemas.microsoft.com/office/drawing/2014/main" id="{E288ACFB-564E-42E2-8B71-A3BB204A116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4" name="Oval 13">
                  <a:extLst>
                    <a:ext uri="{FF2B5EF4-FFF2-40B4-BE49-F238E27FC236}">
                      <a16:creationId xmlns:a16="http://schemas.microsoft.com/office/drawing/2014/main" id="{095E8E94-7358-48E8-99B5-92CBFAA06BB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5" name="Line 14">
                  <a:extLst>
                    <a:ext uri="{FF2B5EF4-FFF2-40B4-BE49-F238E27FC236}">
                      <a16:creationId xmlns:a16="http://schemas.microsoft.com/office/drawing/2014/main" id="{92FBF667-45B8-4660-95C6-99376898312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6" name="Line 15">
                  <a:extLst>
                    <a:ext uri="{FF2B5EF4-FFF2-40B4-BE49-F238E27FC236}">
                      <a16:creationId xmlns:a16="http://schemas.microsoft.com/office/drawing/2014/main" id="{D1AE6FA8-9669-45A4-BAB5-86891B0C89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7" name="Line 16">
                  <a:extLst>
                    <a:ext uri="{FF2B5EF4-FFF2-40B4-BE49-F238E27FC236}">
                      <a16:creationId xmlns:a16="http://schemas.microsoft.com/office/drawing/2014/main" id="{0C525DD8-30BF-4423-8866-00584891946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8" name="Line 17">
                  <a:extLst>
                    <a:ext uri="{FF2B5EF4-FFF2-40B4-BE49-F238E27FC236}">
                      <a16:creationId xmlns:a16="http://schemas.microsoft.com/office/drawing/2014/main" id="{6D6EA535-AC59-41A4-AE9C-04002926B27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29" name="Line 18">
                  <a:extLst>
                    <a:ext uri="{FF2B5EF4-FFF2-40B4-BE49-F238E27FC236}">
                      <a16:creationId xmlns:a16="http://schemas.microsoft.com/office/drawing/2014/main" id="{749508D8-7B1A-4C11-B8AB-5EADA97EAEF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30" name="Line 19">
                  <a:extLst>
                    <a:ext uri="{FF2B5EF4-FFF2-40B4-BE49-F238E27FC236}">
                      <a16:creationId xmlns:a16="http://schemas.microsoft.com/office/drawing/2014/main" id="{47EED0C1-A045-434E-8883-DE4A55F9E8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31" name="Oval 20">
                  <a:extLst>
                    <a:ext uri="{FF2B5EF4-FFF2-40B4-BE49-F238E27FC236}">
                      <a16:creationId xmlns:a16="http://schemas.microsoft.com/office/drawing/2014/main" id="{6814C3DC-518F-487C-B3DF-B14C5688CF1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927E6D99-6CB1-4501-ADFB-594C6965B4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F02CC3E3-1B54-479A-B316-0A92465A8D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87C1E423-8C01-4005-8764-48764D5E3B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FBCD1D63-B7E0-4D7D-B9FC-FD1E97DF8E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03459" y="806397"/>
            <a:ext cx="870397" cy="1117596"/>
            <a:chOff x="1716" y="864"/>
            <a:chExt cx="1163" cy="1494"/>
          </a:xfrm>
        </p:grpSpPr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F19BFCEB-853C-433B-9D84-ACF1AEF0A2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5" name="Group 26">
                <a:extLst>
                  <a:ext uri="{FF2B5EF4-FFF2-40B4-BE49-F238E27FC236}">
                    <a16:creationId xmlns:a16="http://schemas.microsoft.com/office/drawing/2014/main" id="{C03E13F2-5978-4574-863A-4A615CDF9A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38" name="Oval 27">
                  <a:extLst>
                    <a:ext uri="{FF2B5EF4-FFF2-40B4-BE49-F238E27FC236}">
                      <a16:creationId xmlns:a16="http://schemas.microsoft.com/office/drawing/2014/main" id="{0A6A7FFF-9718-47CF-B380-D4B992C8D8D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39" name="Oval 28">
                  <a:extLst>
                    <a:ext uri="{FF2B5EF4-FFF2-40B4-BE49-F238E27FC236}">
                      <a16:creationId xmlns:a16="http://schemas.microsoft.com/office/drawing/2014/main" id="{9E6CB1CA-3479-4C96-AAB8-0879AF406F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0" name="Oval 29">
                  <a:extLst>
                    <a:ext uri="{FF2B5EF4-FFF2-40B4-BE49-F238E27FC236}">
                      <a16:creationId xmlns:a16="http://schemas.microsoft.com/office/drawing/2014/main" id="{439A9CD5-2710-4EE6-9AB1-8D2A0DC4071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1" name="Oval 30">
                  <a:extLst>
                    <a:ext uri="{FF2B5EF4-FFF2-40B4-BE49-F238E27FC236}">
                      <a16:creationId xmlns:a16="http://schemas.microsoft.com/office/drawing/2014/main" id="{AD36CDC0-A244-4B54-9050-75A343B7C8F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2" name="Line 31">
                  <a:extLst>
                    <a:ext uri="{FF2B5EF4-FFF2-40B4-BE49-F238E27FC236}">
                      <a16:creationId xmlns:a16="http://schemas.microsoft.com/office/drawing/2014/main" id="{C16282FC-D544-4488-A500-18B10EFC49F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3" name="Line 32">
                  <a:extLst>
                    <a:ext uri="{FF2B5EF4-FFF2-40B4-BE49-F238E27FC236}">
                      <a16:creationId xmlns:a16="http://schemas.microsoft.com/office/drawing/2014/main" id="{D4C255E0-5B6B-49A2-99AC-8A77EF250CC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4" name="Line 33">
                  <a:extLst>
                    <a:ext uri="{FF2B5EF4-FFF2-40B4-BE49-F238E27FC236}">
                      <a16:creationId xmlns:a16="http://schemas.microsoft.com/office/drawing/2014/main" id="{69B919F5-FFF7-47BE-B40C-4AE01478A01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5" name="Line 34">
                  <a:extLst>
                    <a:ext uri="{FF2B5EF4-FFF2-40B4-BE49-F238E27FC236}">
                      <a16:creationId xmlns:a16="http://schemas.microsoft.com/office/drawing/2014/main" id="{AAD24A82-493F-4D6C-B3FA-61313F775F1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6" name="Line 35">
                  <a:extLst>
                    <a:ext uri="{FF2B5EF4-FFF2-40B4-BE49-F238E27FC236}">
                      <a16:creationId xmlns:a16="http://schemas.microsoft.com/office/drawing/2014/main" id="{0A12A2FA-34BA-41C6-90FA-FD8B52EF3FA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7" name="Line 36">
                  <a:extLst>
                    <a:ext uri="{FF2B5EF4-FFF2-40B4-BE49-F238E27FC236}">
                      <a16:creationId xmlns:a16="http://schemas.microsoft.com/office/drawing/2014/main" id="{52EC3A2A-C267-49F6-96EF-A0AF6C2B025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48" name="Oval 37">
                  <a:extLst>
                    <a:ext uri="{FF2B5EF4-FFF2-40B4-BE49-F238E27FC236}">
                      <a16:creationId xmlns:a16="http://schemas.microsoft.com/office/drawing/2014/main" id="{1D4DD0FA-9B78-45B5-9A36-1830A8D299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110EF512-A330-4BE5-98F7-C1EDA033CE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3FCF2146-578F-4227-B33C-BC9CA12720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34" name="AutoShape 40">
              <a:extLst>
                <a:ext uri="{FF2B5EF4-FFF2-40B4-BE49-F238E27FC236}">
                  <a16:creationId xmlns:a16="http://schemas.microsoft.com/office/drawing/2014/main" id="{A9670AA5-283C-4CFD-ADA2-EA16BF886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49" name="Group 41">
            <a:extLst>
              <a:ext uri="{FF2B5EF4-FFF2-40B4-BE49-F238E27FC236}">
                <a16:creationId xmlns:a16="http://schemas.microsoft.com/office/drawing/2014/main" id="{2EA9875C-FEC7-4AEF-855F-6793614AB3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6256" y="819197"/>
            <a:ext cx="870397" cy="1104796"/>
            <a:chOff x="3003" y="864"/>
            <a:chExt cx="1163" cy="1476"/>
          </a:xfrm>
        </p:grpSpPr>
        <p:grpSp>
          <p:nvGrpSpPr>
            <p:cNvPr id="50" name="Group 42">
              <a:extLst>
                <a:ext uri="{FF2B5EF4-FFF2-40B4-BE49-F238E27FC236}">
                  <a16:creationId xmlns:a16="http://schemas.microsoft.com/office/drawing/2014/main" id="{BBD0ED55-A26B-4115-AD71-D7F31B92D7B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52" name="Group 43">
                <a:extLst>
                  <a:ext uri="{FF2B5EF4-FFF2-40B4-BE49-F238E27FC236}">
                    <a16:creationId xmlns:a16="http://schemas.microsoft.com/office/drawing/2014/main" id="{12D76DE6-E8AE-4331-B1C9-272A650169B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56" name="Oval 44">
                  <a:extLst>
                    <a:ext uri="{FF2B5EF4-FFF2-40B4-BE49-F238E27FC236}">
                      <a16:creationId xmlns:a16="http://schemas.microsoft.com/office/drawing/2014/main" id="{CD3F60BD-FAE8-4B27-A3E6-A8C8C22E8F3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57" name="Oval 45">
                  <a:extLst>
                    <a:ext uri="{FF2B5EF4-FFF2-40B4-BE49-F238E27FC236}">
                      <a16:creationId xmlns:a16="http://schemas.microsoft.com/office/drawing/2014/main" id="{41AFB8A4-B81A-4E2B-8820-E71A01D31CE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58" name="Oval 46">
                  <a:extLst>
                    <a:ext uri="{FF2B5EF4-FFF2-40B4-BE49-F238E27FC236}">
                      <a16:creationId xmlns:a16="http://schemas.microsoft.com/office/drawing/2014/main" id="{A446D5BF-9DCE-430A-9F2F-6D2E7858CF9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59" name="Oval 47">
                  <a:extLst>
                    <a:ext uri="{FF2B5EF4-FFF2-40B4-BE49-F238E27FC236}">
                      <a16:creationId xmlns:a16="http://schemas.microsoft.com/office/drawing/2014/main" id="{BD2E2BFE-08A2-4C08-B704-65379CB3468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147C7485-9F8A-47F4-B4F0-A94E390C3E8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6E278341-073F-48F0-82B0-4D1D6C7D02B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A78C8501-624B-4BEE-85E9-3E8ACC20B5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E743B9C8-4A9E-4E7B-8B5A-F1393780488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10E641FA-F4DB-4CCC-B3FB-1136ABAE913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76F72AEA-2A67-4FFA-A113-F330E66A0E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66" name="Oval 54">
                  <a:extLst>
                    <a:ext uri="{FF2B5EF4-FFF2-40B4-BE49-F238E27FC236}">
                      <a16:creationId xmlns:a16="http://schemas.microsoft.com/office/drawing/2014/main" id="{D375571F-F4E7-46D7-B518-D1891B8D861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53" name="Freeform 55">
                <a:extLst>
                  <a:ext uri="{FF2B5EF4-FFF2-40B4-BE49-F238E27FC236}">
                    <a16:creationId xmlns:a16="http://schemas.microsoft.com/office/drawing/2014/main" id="{B370109B-02FC-4079-9E21-07509EBBA4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54" name="Freeform 56">
                <a:extLst>
                  <a:ext uri="{FF2B5EF4-FFF2-40B4-BE49-F238E27FC236}">
                    <a16:creationId xmlns:a16="http://schemas.microsoft.com/office/drawing/2014/main" id="{0BB9E730-4D0B-4167-B113-EE87A46EED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55" name="Freeform 57">
                <a:extLst>
                  <a:ext uri="{FF2B5EF4-FFF2-40B4-BE49-F238E27FC236}">
                    <a16:creationId xmlns:a16="http://schemas.microsoft.com/office/drawing/2014/main" id="{A0F2344E-5875-4C91-B431-5C62FB88F9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51" name="AutoShape 58">
              <a:extLst>
                <a:ext uri="{FF2B5EF4-FFF2-40B4-BE49-F238E27FC236}">
                  <a16:creationId xmlns:a16="http://schemas.microsoft.com/office/drawing/2014/main" id="{91CA5C45-88A8-4BC0-919E-C94F549DA0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67" name="Group 59">
            <a:extLst>
              <a:ext uri="{FF2B5EF4-FFF2-40B4-BE49-F238E27FC236}">
                <a16:creationId xmlns:a16="http://schemas.microsoft.com/office/drawing/2014/main" id="{CAE598E4-90DB-454C-9A1F-1DAF4847A0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9052" y="831198"/>
            <a:ext cx="870397" cy="1092796"/>
            <a:chOff x="4299" y="858"/>
            <a:chExt cx="1163" cy="1461"/>
          </a:xfrm>
        </p:grpSpPr>
        <p:grpSp>
          <p:nvGrpSpPr>
            <p:cNvPr id="68" name="Group 60">
              <a:extLst>
                <a:ext uri="{FF2B5EF4-FFF2-40B4-BE49-F238E27FC236}">
                  <a16:creationId xmlns:a16="http://schemas.microsoft.com/office/drawing/2014/main" id="{F33B6813-E489-45CE-98B3-EA5E3CDC0D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70" name="Group 61">
                <a:extLst>
                  <a:ext uri="{FF2B5EF4-FFF2-40B4-BE49-F238E27FC236}">
                    <a16:creationId xmlns:a16="http://schemas.microsoft.com/office/drawing/2014/main" id="{EE0A7CC3-78CC-4D76-8551-8500A62169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73" name="Oval 62">
                  <a:extLst>
                    <a:ext uri="{FF2B5EF4-FFF2-40B4-BE49-F238E27FC236}">
                      <a16:creationId xmlns:a16="http://schemas.microsoft.com/office/drawing/2014/main" id="{DD25FBAD-61D3-4D39-931B-3BB2625F1AF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74" name="Oval 63">
                  <a:extLst>
                    <a:ext uri="{FF2B5EF4-FFF2-40B4-BE49-F238E27FC236}">
                      <a16:creationId xmlns:a16="http://schemas.microsoft.com/office/drawing/2014/main" id="{D0D763DF-9956-4D4E-AC1D-D97EF55CC96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75" name="Oval 64">
                  <a:extLst>
                    <a:ext uri="{FF2B5EF4-FFF2-40B4-BE49-F238E27FC236}">
                      <a16:creationId xmlns:a16="http://schemas.microsoft.com/office/drawing/2014/main" id="{28B1FB8A-486A-4A4D-AE99-9770DF95CC2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76" name="Oval 65">
                  <a:extLst>
                    <a:ext uri="{FF2B5EF4-FFF2-40B4-BE49-F238E27FC236}">
                      <a16:creationId xmlns:a16="http://schemas.microsoft.com/office/drawing/2014/main" id="{F719FD6E-8DA0-4A22-894A-D3E2027082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6543898F-7C6F-4C59-B5DD-398E9C7C819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85EB27AD-24B4-4DC7-A2F3-683A856F9B6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79" name="Line 68">
                  <a:extLst>
                    <a:ext uri="{FF2B5EF4-FFF2-40B4-BE49-F238E27FC236}">
                      <a16:creationId xmlns:a16="http://schemas.microsoft.com/office/drawing/2014/main" id="{2D6BACAE-4163-40FD-9872-7E6DF16511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0" name="Line 69">
                  <a:extLst>
                    <a:ext uri="{FF2B5EF4-FFF2-40B4-BE49-F238E27FC236}">
                      <a16:creationId xmlns:a16="http://schemas.microsoft.com/office/drawing/2014/main" id="{BCEA6FD0-1585-457F-8C5C-D4E6FE9689F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1" name="Line 70">
                  <a:extLst>
                    <a:ext uri="{FF2B5EF4-FFF2-40B4-BE49-F238E27FC236}">
                      <a16:creationId xmlns:a16="http://schemas.microsoft.com/office/drawing/2014/main" id="{E5AACDF3-A33D-4CDD-8308-298F1FE53DF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2" name="Line 71">
                  <a:extLst>
                    <a:ext uri="{FF2B5EF4-FFF2-40B4-BE49-F238E27FC236}">
                      <a16:creationId xmlns:a16="http://schemas.microsoft.com/office/drawing/2014/main" id="{4CB0B1BD-7285-48F6-BDB5-127E56E8E83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83" name="Oval 72">
                  <a:extLst>
                    <a:ext uri="{FF2B5EF4-FFF2-40B4-BE49-F238E27FC236}">
                      <a16:creationId xmlns:a16="http://schemas.microsoft.com/office/drawing/2014/main" id="{8B23FC4D-CF7B-426E-A0D4-713F890356B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71" name="Freeform 73">
                <a:extLst>
                  <a:ext uri="{FF2B5EF4-FFF2-40B4-BE49-F238E27FC236}">
                    <a16:creationId xmlns:a16="http://schemas.microsoft.com/office/drawing/2014/main" id="{6A3E60C1-30AE-4087-9E31-C98DCBDF8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72" name="Freeform 74">
                <a:extLst>
                  <a:ext uri="{FF2B5EF4-FFF2-40B4-BE49-F238E27FC236}">
                    <a16:creationId xmlns:a16="http://schemas.microsoft.com/office/drawing/2014/main" id="{ED44640E-FB16-4E2C-98A4-5046283E10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69" name="AutoShape 75">
              <a:extLst>
                <a:ext uri="{FF2B5EF4-FFF2-40B4-BE49-F238E27FC236}">
                  <a16:creationId xmlns:a16="http://schemas.microsoft.com/office/drawing/2014/main" id="{8322AFA3-EE95-4CED-96AE-69EDF45060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sp>
        <p:nvSpPr>
          <p:cNvPr id="84" name="AutoShape 76">
            <a:extLst>
              <a:ext uri="{FF2B5EF4-FFF2-40B4-BE49-F238E27FC236}">
                <a16:creationId xmlns:a16="http://schemas.microsoft.com/office/drawing/2014/main" id="{B1820D87-578C-49D7-9C28-94401151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4" y="1040797"/>
            <a:ext cx="153599" cy="883197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5" name="Rectangle 77">
            <a:extLst>
              <a:ext uri="{FF2B5EF4-FFF2-40B4-BE49-F238E27FC236}">
                <a16:creationId xmlns:a16="http://schemas.microsoft.com/office/drawing/2014/main" id="{39B3FC78-E64A-4B3E-9DCA-46F1CBEF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61" y="2265592"/>
            <a:ext cx="2726390" cy="422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00" tIns="22400" rIns="45600" bIns="22400" anchor="b">
            <a:prstTxWarp prst="textNoShape">
              <a:avLst/>
            </a:prstTxWarp>
          </a:bodyPr>
          <a:lstStyle/>
          <a:p>
            <a:pPr defTabSz="460766"/>
            <a:r>
              <a:rPr lang="en-US" sz="1411">
                <a:solidFill>
                  <a:schemeClr val="tx2"/>
                </a:solidFill>
                <a:latin typeface="Arial" charset="0"/>
              </a:rPr>
              <a:t>Complete read of red</a:t>
            </a:r>
          </a:p>
        </p:txBody>
      </p:sp>
    </p:spTree>
    <p:extLst>
      <p:ext uri="{BB962C8B-B14F-4D97-AF65-F5344CB8AC3E}">
        <p14:creationId xmlns:p14="http://schemas.microsoft.com/office/powerpoint/2010/main" val="3840019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Disk access – Service time component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  <p:sp>
        <p:nvSpPr>
          <p:cNvPr id="86" name="Text Box 3">
            <a:extLst>
              <a:ext uri="{FF2B5EF4-FFF2-40B4-BE49-F238E27FC236}">
                <a16:creationId xmlns:a16="http://schemas.microsoft.com/office/drawing/2014/main" id="{2E35239C-24AE-42BE-A1AD-A903BBC2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63" y="1988793"/>
            <a:ext cx="10751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After </a:t>
            </a:r>
            <a:r>
              <a:rPr lang="en-US" sz="1008">
                <a:solidFill>
                  <a:srgbClr val="0000FF"/>
                </a:solidFill>
              </a:rPr>
              <a:t>BLUE</a:t>
            </a:r>
            <a:r>
              <a:rPr lang="en-US" sz="1008">
                <a:solidFill>
                  <a:schemeClr val="accent2"/>
                </a:solidFill>
              </a:rPr>
              <a:t> </a:t>
            </a:r>
            <a:r>
              <a:rPr lang="en-US" sz="1008"/>
              <a:t>read</a:t>
            </a:r>
          </a:p>
        </p:txBody>
      </p:sp>
      <p:sp>
        <p:nvSpPr>
          <p:cNvPr id="87" name="Text Box 4">
            <a:extLst>
              <a:ext uri="{FF2B5EF4-FFF2-40B4-BE49-F238E27FC236}">
                <a16:creationId xmlns:a16="http://schemas.microsoft.com/office/drawing/2014/main" id="{34275988-2665-4394-A909-855387F7D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59" y="1988793"/>
            <a:ext cx="921597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Seek for </a:t>
            </a:r>
            <a:r>
              <a:rPr lang="en-US" sz="1008">
                <a:solidFill>
                  <a:srgbClr val="FF0000"/>
                </a:solidFill>
              </a:rPr>
              <a:t>RED</a:t>
            </a:r>
            <a:endParaRPr lang="en-US" sz="1008"/>
          </a:p>
        </p:txBody>
      </p:sp>
      <p:sp>
        <p:nvSpPr>
          <p:cNvPr id="88" name="Text Box 5">
            <a:extLst>
              <a:ext uri="{FF2B5EF4-FFF2-40B4-BE49-F238E27FC236}">
                <a16:creationId xmlns:a16="http://schemas.microsoft.com/office/drawing/2014/main" id="{F26E8DC7-D9DB-439F-B67F-5B086DBA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856" y="1988793"/>
            <a:ext cx="12287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Rotational latency</a:t>
            </a:r>
          </a:p>
        </p:txBody>
      </p:sp>
      <p:sp>
        <p:nvSpPr>
          <p:cNvPr id="89" name="Text Box 6">
            <a:extLst>
              <a:ext uri="{FF2B5EF4-FFF2-40B4-BE49-F238E27FC236}">
                <a16:creationId xmlns:a16="http://schemas.microsoft.com/office/drawing/2014/main" id="{0CE8237F-13E5-4180-A484-2AE993B86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452" y="1988793"/>
            <a:ext cx="1075196" cy="2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8"/>
              <a:t>After </a:t>
            </a:r>
            <a:r>
              <a:rPr lang="en-US" sz="1008">
                <a:solidFill>
                  <a:srgbClr val="FF0000"/>
                </a:solidFill>
              </a:rPr>
              <a:t>RED</a:t>
            </a:r>
            <a:r>
              <a:rPr lang="en-US" sz="1008"/>
              <a:t> read</a:t>
            </a:r>
          </a:p>
        </p:txBody>
      </p:sp>
      <p:grpSp>
        <p:nvGrpSpPr>
          <p:cNvPr id="90" name="Group 7">
            <a:extLst>
              <a:ext uri="{FF2B5EF4-FFF2-40B4-BE49-F238E27FC236}">
                <a16:creationId xmlns:a16="http://schemas.microsoft.com/office/drawing/2014/main" id="{0C1F7A5A-D173-4133-967D-C6D6C7E86A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663" y="988797"/>
            <a:ext cx="870397" cy="935197"/>
            <a:chOff x="444" y="1113"/>
            <a:chExt cx="1163" cy="1251"/>
          </a:xfrm>
        </p:grpSpPr>
        <p:grpSp>
          <p:nvGrpSpPr>
            <p:cNvPr id="91" name="Group 8">
              <a:extLst>
                <a:ext uri="{FF2B5EF4-FFF2-40B4-BE49-F238E27FC236}">
                  <a16:creationId xmlns:a16="http://schemas.microsoft.com/office/drawing/2014/main" id="{1E941A5F-6C72-4B26-B971-623996670A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93" name="Group 9">
                <a:extLst>
                  <a:ext uri="{FF2B5EF4-FFF2-40B4-BE49-F238E27FC236}">
                    <a16:creationId xmlns:a16="http://schemas.microsoft.com/office/drawing/2014/main" id="{47834F8D-F574-4BD5-A720-ED20C5916CF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96" name="Oval 10">
                  <a:extLst>
                    <a:ext uri="{FF2B5EF4-FFF2-40B4-BE49-F238E27FC236}">
                      <a16:creationId xmlns:a16="http://schemas.microsoft.com/office/drawing/2014/main" id="{0B29D780-48BE-451A-9029-3B99C02946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97" name="Oval 11">
                  <a:extLst>
                    <a:ext uri="{FF2B5EF4-FFF2-40B4-BE49-F238E27FC236}">
                      <a16:creationId xmlns:a16="http://schemas.microsoft.com/office/drawing/2014/main" id="{F9291233-5192-4946-90D5-8055244349F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98" name="Oval 12">
                  <a:extLst>
                    <a:ext uri="{FF2B5EF4-FFF2-40B4-BE49-F238E27FC236}">
                      <a16:creationId xmlns:a16="http://schemas.microsoft.com/office/drawing/2014/main" id="{87A13EB4-21F5-463B-9C00-FAEBCB5EB5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99" name="Oval 13">
                  <a:extLst>
                    <a:ext uri="{FF2B5EF4-FFF2-40B4-BE49-F238E27FC236}">
                      <a16:creationId xmlns:a16="http://schemas.microsoft.com/office/drawing/2014/main" id="{FCA9205F-472F-4980-96B2-B3DDC3C8646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0" name="Line 14">
                  <a:extLst>
                    <a:ext uri="{FF2B5EF4-FFF2-40B4-BE49-F238E27FC236}">
                      <a16:creationId xmlns:a16="http://schemas.microsoft.com/office/drawing/2014/main" id="{2AF4268A-3871-4F5F-8961-EB5CFB49E5F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1" name="Line 15">
                  <a:extLst>
                    <a:ext uri="{FF2B5EF4-FFF2-40B4-BE49-F238E27FC236}">
                      <a16:creationId xmlns:a16="http://schemas.microsoft.com/office/drawing/2014/main" id="{E52C5418-12B4-40A4-8137-22F55C10936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2" name="Line 16">
                  <a:extLst>
                    <a:ext uri="{FF2B5EF4-FFF2-40B4-BE49-F238E27FC236}">
                      <a16:creationId xmlns:a16="http://schemas.microsoft.com/office/drawing/2014/main" id="{09A334C7-E108-48E7-8556-56C4160DF84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3" name="Line 17">
                  <a:extLst>
                    <a:ext uri="{FF2B5EF4-FFF2-40B4-BE49-F238E27FC236}">
                      <a16:creationId xmlns:a16="http://schemas.microsoft.com/office/drawing/2014/main" id="{62F869ED-B0C4-421D-B2F2-0DF2D8A9ABB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4" name="Line 18">
                  <a:extLst>
                    <a:ext uri="{FF2B5EF4-FFF2-40B4-BE49-F238E27FC236}">
                      <a16:creationId xmlns:a16="http://schemas.microsoft.com/office/drawing/2014/main" id="{C5EEF458-EAAD-44F0-B0CE-9D13812C0D4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5" name="Line 19">
                  <a:extLst>
                    <a:ext uri="{FF2B5EF4-FFF2-40B4-BE49-F238E27FC236}">
                      <a16:creationId xmlns:a16="http://schemas.microsoft.com/office/drawing/2014/main" id="{DBB983D8-AC4F-45B9-BEC2-FB8F3297A69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06" name="Oval 20">
                  <a:extLst>
                    <a:ext uri="{FF2B5EF4-FFF2-40B4-BE49-F238E27FC236}">
                      <a16:creationId xmlns:a16="http://schemas.microsoft.com/office/drawing/2014/main" id="{B9A2DBC6-4299-4C32-9BB1-D0427F399F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95DF791A-58EE-4DB8-B6B9-C8F6460C7D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3FB7B92D-5106-4940-B167-F209B1761C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92" name="AutoShape 23">
              <a:extLst>
                <a:ext uri="{FF2B5EF4-FFF2-40B4-BE49-F238E27FC236}">
                  <a16:creationId xmlns:a16="http://schemas.microsoft.com/office/drawing/2014/main" id="{ADCF477D-C33B-4684-A483-31B35FD173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107" name="Group 24">
            <a:extLst>
              <a:ext uri="{FF2B5EF4-FFF2-40B4-BE49-F238E27FC236}">
                <a16:creationId xmlns:a16="http://schemas.microsoft.com/office/drawing/2014/main" id="{28C24B89-787B-4077-982E-415C246710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03459" y="806397"/>
            <a:ext cx="870397" cy="1117596"/>
            <a:chOff x="1716" y="864"/>
            <a:chExt cx="1163" cy="1494"/>
          </a:xfrm>
        </p:grpSpPr>
        <p:grpSp>
          <p:nvGrpSpPr>
            <p:cNvPr id="108" name="Group 25">
              <a:extLst>
                <a:ext uri="{FF2B5EF4-FFF2-40B4-BE49-F238E27FC236}">
                  <a16:creationId xmlns:a16="http://schemas.microsoft.com/office/drawing/2014/main" id="{244D8C5E-B85B-491D-AEC7-E5B2A175FD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110" name="Group 26">
                <a:extLst>
                  <a:ext uri="{FF2B5EF4-FFF2-40B4-BE49-F238E27FC236}">
                    <a16:creationId xmlns:a16="http://schemas.microsoft.com/office/drawing/2014/main" id="{EA906167-9115-4F9E-BAD1-292C003B67E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13" name="Oval 27">
                  <a:extLst>
                    <a:ext uri="{FF2B5EF4-FFF2-40B4-BE49-F238E27FC236}">
                      <a16:creationId xmlns:a16="http://schemas.microsoft.com/office/drawing/2014/main" id="{EEFB2FC2-191C-4ADB-9873-BE60970F3B1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114" name="Oval 28">
                  <a:extLst>
                    <a:ext uri="{FF2B5EF4-FFF2-40B4-BE49-F238E27FC236}">
                      <a16:creationId xmlns:a16="http://schemas.microsoft.com/office/drawing/2014/main" id="{A435E9E1-6110-479C-8E08-EB0E8DD042C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15" name="Oval 29">
                  <a:extLst>
                    <a:ext uri="{FF2B5EF4-FFF2-40B4-BE49-F238E27FC236}">
                      <a16:creationId xmlns:a16="http://schemas.microsoft.com/office/drawing/2014/main" id="{CA4C03A4-9EA4-486A-B029-402D6F6AAA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16" name="Oval 30">
                  <a:extLst>
                    <a:ext uri="{FF2B5EF4-FFF2-40B4-BE49-F238E27FC236}">
                      <a16:creationId xmlns:a16="http://schemas.microsoft.com/office/drawing/2014/main" id="{D3904F2B-24F5-40B0-9EE1-4687AF515E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17" name="Line 31">
                  <a:extLst>
                    <a:ext uri="{FF2B5EF4-FFF2-40B4-BE49-F238E27FC236}">
                      <a16:creationId xmlns:a16="http://schemas.microsoft.com/office/drawing/2014/main" id="{C48804DE-5251-467F-8D64-3266B147377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18" name="Line 32">
                  <a:extLst>
                    <a:ext uri="{FF2B5EF4-FFF2-40B4-BE49-F238E27FC236}">
                      <a16:creationId xmlns:a16="http://schemas.microsoft.com/office/drawing/2014/main" id="{6CE3476E-BCB7-4C16-8DE2-B677D9B94A3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19" name="Line 33">
                  <a:extLst>
                    <a:ext uri="{FF2B5EF4-FFF2-40B4-BE49-F238E27FC236}">
                      <a16:creationId xmlns:a16="http://schemas.microsoft.com/office/drawing/2014/main" id="{D4E9728C-842F-4B36-89C1-9F1DB7124F5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20" name="Line 34">
                  <a:extLst>
                    <a:ext uri="{FF2B5EF4-FFF2-40B4-BE49-F238E27FC236}">
                      <a16:creationId xmlns:a16="http://schemas.microsoft.com/office/drawing/2014/main" id="{D0AF0B79-D2E0-4CBC-B983-507ECBC12A6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21" name="Line 35">
                  <a:extLst>
                    <a:ext uri="{FF2B5EF4-FFF2-40B4-BE49-F238E27FC236}">
                      <a16:creationId xmlns:a16="http://schemas.microsoft.com/office/drawing/2014/main" id="{F5427AF9-A60C-4D99-ABE1-9107AE75DF1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22" name="Line 36">
                  <a:extLst>
                    <a:ext uri="{FF2B5EF4-FFF2-40B4-BE49-F238E27FC236}">
                      <a16:creationId xmlns:a16="http://schemas.microsoft.com/office/drawing/2014/main" id="{73BBD259-1AE9-4A8A-AA2F-20149E4356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23" name="Oval 37">
                  <a:extLst>
                    <a:ext uri="{FF2B5EF4-FFF2-40B4-BE49-F238E27FC236}">
                      <a16:creationId xmlns:a16="http://schemas.microsoft.com/office/drawing/2014/main" id="{E329E2CC-403D-4182-99D9-12CC1EDCE3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715111B3-C1C8-45A9-962C-741AA84E23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F1F0BADA-BAB8-4808-AF1D-9A99423DA6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109" name="AutoShape 40">
              <a:extLst>
                <a:ext uri="{FF2B5EF4-FFF2-40B4-BE49-F238E27FC236}">
                  <a16:creationId xmlns:a16="http://schemas.microsoft.com/office/drawing/2014/main" id="{F33F2519-0921-4956-AF3D-C5752BCE5A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124" name="Group 41">
            <a:extLst>
              <a:ext uri="{FF2B5EF4-FFF2-40B4-BE49-F238E27FC236}">
                <a16:creationId xmlns:a16="http://schemas.microsoft.com/office/drawing/2014/main" id="{9B9CDB62-0603-4493-92A1-DB15D8053E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6256" y="819197"/>
            <a:ext cx="870397" cy="1104796"/>
            <a:chOff x="3003" y="864"/>
            <a:chExt cx="1163" cy="1476"/>
          </a:xfrm>
        </p:grpSpPr>
        <p:grpSp>
          <p:nvGrpSpPr>
            <p:cNvPr id="125" name="Group 42">
              <a:extLst>
                <a:ext uri="{FF2B5EF4-FFF2-40B4-BE49-F238E27FC236}">
                  <a16:creationId xmlns:a16="http://schemas.microsoft.com/office/drawing/2014/main" id="{3FE8E8D0-87A0-4D2E-BC0A-CDC125B6C6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27" name="Group 43">
                <a:extLst>
                  <a:ext uri="{FF2B5EF4-FFF2-40B4-BE49-F238E27FC236}">
                    <a16:creationId xmlns:a16="http://schemas.microsoft.com/office/drawing/2014/main" id="{E8EE154A-5F59-47B1-8F85-5FFC223BC74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" name="Oval 44">
                  <a:extLst>
                    <a:ext uri="{FF2B5EF4-FFF2-40B4-BE49-F238E27FC236}">
                      <a16:creationId xmlns:a16="http://schemas.microsoft.com/office/drawing/2014/main" id="{CE297BE8-AAF0-46A9-8E0C-AF7D1ADA970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132" name="Oval 45">
                  <a:extLst>
                    <a:ext uri="{FF2B5EF4-FFF2-40B4-BE49-F238E27FC236}">
                      <a16:creationId xmlns:a16="http://schemas.microsoft.com/office/drawing/2014/main" id="{6FDBD558-A57D-4FEB-B57D-41BADD21A37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33" name="Oval 46">
                  <a:extLst>
                    <a:ext uri="{FF2B5EF4-FFF2-40B4-BE49-F238E27FC236}">
                      <a16:creationId xmlns:a16="http://schemas.microsoft.com/office/drawing/2014/main" id="{450E4695-5D62-4A32-8E1A-A88F36CF791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34" name="Oval 47">
                  <a:extLst>
                    <a:ext uri="{FF2B5EF4-FFF2-40B4-BE49-F238E27FC236}">
                      <a16:creationId xmlns:a16="http://schemas.microsoft.com/office/drawing/2014/main" id="{558C91D2-AD21-48C1-AD66-5F7E3ADE705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35" name="Line 48">
                  <a:extLst>
                    <a:ext uri="{FF2B5EF4-FFF2-40B4-BE49-F238E27FC236}">
                      <a16:creationId xmlns:a16="http://schemas.microsoft.com/office/drawing/2014/main" id="{54C41C67-C2ED-4C8F-A49E-BFCB4E1B80D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36" name="Line 49">
                  <a:extLst>
                    <a:ext uri="{FF2B5EF4-FFF2-40B4-BE49-F238E27FC236}">
                      <a16:creationId xmlns:a16="http://schemas.microsoft.com/office/drawing/2014/main" id="{A67F6DC2-83AF-41B5-844D-6238931F4AA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37" name="Line 50">
                  <a:extLst>
                    <a:ext uri="{FF2B5EF4-FFF2-40B4-BE49-F238E27FC236}">
                      <a16:creationId xmlns:a16="http://schemas.microsoft.com/office/drawing/2014/main" id="{6B01093F-98A6-4FFD-A3B3-ACF8B27233F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38" name="Line 51">
                  <a:extLst>
                    <a:ext uri="{FF2B5EF4-FFF2-40B4-BE49-F238E27FC236}">
                      <a16:creationId xmlns:a16="http://schemas.microsoft.com/office/drawing/2014/main" id="{2DD7C3EE-2B68-4FC8-AF25-5181D239995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39" name="Line 52">
                  <a:extLst>
                    <a:ext uri="{FF2B5EF4-FFF2-40B4-BE49-F238E27FC236}">
                      <a16:creationId xmlns:a16="http://schemas.microsoft.com/office/drawing/2014/main" id="{9248FA2C-B981-4934-B2BB-712DCC08DD7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40" name="Line 53">
                  <a:extLst>
                    <a:ext uri="{FF2B5EF4-FFF2-40B4-BE49-F238E27FC236}">
                      <a16:creationId xmlns:a16="http://schemas.microsoft.com/office/drawing/2014/main" id="{F8902C41-841A-421E-9B1B-969C54B121B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41" name="Oval 54">
                  <a:extLst>
                    <a:ext uri="{FF2B5EF4-FFF2-40B4-BE49-F238E27FC236}">
                      <a16:creationId xmlns:a16="http://schemas.microsoft.com/office/drawing/2014/main" id="{239BB792-C87B-471C-8F3B-03688CE2239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128" name="Freeform 55">
                <a:extLst>
                  <a:ext uri="{FF2B5EF4-FFF2-40B4-BE49-F238E27FC236}">
                    <a16:creationId xmlns:a16="http://schemas.microsoft.com/office/drawing/2014/main" id="{F1F61908-6A60-4565-B5A7-497FF4E1B4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29" name="Freeform 56">
                <a:extLst>
                  <a:ext uri="{FF2B5EF4-FFF2-40B4-BE49-F238E27FC236}">
                    <a16:creationId xmlns:a16="http://schemas.microsoft.com/office/drawing/2014/main" id="{11FFDC0F-C6B1-4D91-862F-D9B7E061A1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30" name="Freeform 57">
                <a:extLst>
                  <a:ext uri="{FF2B5EF4-FFF2-40B4-BE49-F238E27FC236}">
                    <a16:creationId xmlns:a16="http://schemas.microsoft.com/office/drawing/2014/main" id="{BCFFA4A8-649C-4C0F-9691-ECDB1D082A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126" name="AutoShape 58">
              <a:extLst>
                <a:ext uri="{FF2B5EF4-FFF2-40B4-BE49-F238E27FC236}">
                  <a16:creationId xmlns:a16="http://schemas.microsoft.com/office/drawing/2014/main" id="{3D5E3EA4-E9FC-47E7-9042-D491B5B154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grpSp>
        <p:nvGrpSpPr>
          <p:cNvPr id="142" name="Group 59">
            <a:extLst>
              <a:ext uri="{FF2B5EF4-FFF2-40B4-BE49-F238E27FC236}">
                <a16:creationId xmlns:a16="http://schemas.microsoft.com/office/drawing/2014/main" id="{A353C53D-B128-469F-B839-501556EA59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9052" y="831198"/>
            <a:ext cx="870397" cy="1092796"/>
            <a:chOff x="4299" y="858"/>
            <a:chExt cx="1163" cy="1461"/>
          </a:xfrm>
        </p:grpSpPr>
        <p:grpSp>
          <p:nvGrpSpPr>
            <p:cNvPr id="143" name="Group 60">
              <a:extLst>
                <a:ext uri="{FF2B5EF4-FFF2-40B4-BE49-F238E27FC236}">
                  <a16:creationId xmlns:a16="http://schemas.microsoft.com/office/drawing/2014/main" id="{F98F940F-09C7-4D1B-8FDD-D97B558D24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45" name="Group 61">
                <a:extLst>
                  <a:ext uri="{FF2B5EF4-FFF2-40B4-BE49-F238E27FC236}">
                    <a16:creationId xmlns:a16="http://schemas.microsoft.com/office/drawing/2014/main" id="{60E37881-FD54-4250-A363-4949F6DFD6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48" name="Oval 62">
                  <a:extLst>
                    <a:ext uri="{FF2B5EF4-FFF2-40B4-BE49-F238E27FC236}">
                      <a16:creationId xmlns:a16="http://schemas.microsoft.com/office/drawing/2014/main" id="{E8AA0304-5024-4A07-9088-EA291351A5B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609"/>
                </a:p>
              </p:txBody>
            </p:sp>
            <p:sp>
              <p:nvSpPr>
                <p:cNvPr id="149" name="Oval 63">
                  <a:extLst>
                    <a:ext uri="{FF2B5EF4-FFF2-40B4-BE49-F238E27FC236}">
                      <a16:creationId xmlns:a16="http://schemas.microsoft.com/office/drawing/2014/main" id="{26D2CCDD-C041-4885-A155-A3057217D91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0" name="Oval 64">
                  <a:extLst>
                    <a:ext uri="{FF2B5EF4-FFF2-40B4-BE49-F238E27FC236}">
                      <a16:creationId xmlns:a16="http://schemas.microsoft.com/office/drawing/2014/main" id="{60C2D314-25BE-4C15-ACB6-C57C226FB64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1" name="Oval 65">
                  <a:extLst>
                    <a:ext uri="{FF2B5EF4-FFF2-40B4-BE49-F238E27FC236}">
                      <a16:creationId xmlns:a16="http://schemas.microsoft.com/office/drawing/2014/main" id="{11B59D4F-65BC-461B-956B-ED5820C15BD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2" name="Line 66">
                  <a:extLst>
                    <a:ext uri="{FF2B5EF4-FFF2-40B4-BE49-F238E27FC236}">
                      <a16:creationId xmlns:a16="http://schemas.microsoft.com/office/drawing/2014/main" id="{0922602D-BFDF-4C04-B30C-01C43DE2F4C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3" name="Line 67">
                  <a:extLst>
                    <a:ext uri="{FF2B5EF4-FFF2-40B4-BE49-F238E27FC236}">
                      <a16:creationId xmlns:a16="http://schemas.microsoft.com/office/drawing/2014/main" id="{0D3E9EEB-8195-4EDD-9811-9337C016019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4" name="Line 68">
                  <a:extLst>
                    <a:ext uri="{FF2B5EF4-FFF2-40B4-BE49-F238E27FC236}">
                      <a16:creationId xmlns:a16="http://schemas.microsoft.com/office/drawing/2014/main" id="{1C899F48-E07A-49E4-AC20-345042E0FF6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5" name="Line 69">
                  <a:extLst>
                    <a:ext uri="{FF2B5EF4-FFF2-40B4-BE49-F238E27FC236}">
                      <a16:creationId xmlns:a16="http://schemas.microsoft.com/office/drawing/2014/main" id="{2F361091-6C6B-4AF1-8AB4-CCEB069C4CF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6" name="Line 70">
                  <a:extLst>
                    <a:ext uri="{FF2B5EF4-FFF2-40B4-BE49-F238E27FC236}">
                      <a16:creationId xmlns:a16="http://schemas.microsoft.com/office/drawing/2014/main" id="{6D7849DE-BFAA-4E82-9B57-643D3EEC7F2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7" name="Line 71">
                  <a:extLst>
                    <a:ext uri="{FF2B5EF4-FFF2-40B4-BE49-F238E27FC236}">
                      <a16:creationId xmlns:a16="http://schemas.microsoft.com/office/drawing/2014/main" id="{21FC4C00-C0C9-4B9C-9F76-590FAB1EFCC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  <p:sp>
              <p:nvSpPr>
                <p:cNvPr id="158" name="Oval 72">
                  <a:extLst>
                    <a:ext uri="{FF2B5EF4-FFF2-40B4-BE49-F238E27FC236}">
                      <a16:creationId xmlns:a16="http://schemas.microsoft.com/office/drawing/2014/main" id="{64DA9DDE-091E-463E-92D9-622CA4231DE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609"/>
                </a:p>
              </p:txBody>
            </p:sp>
          </p:grpSp>
          <p:sp>
            <p:nvSpPr>
              <p:cNvPr id="146" name="Freeform 73">
                <a:extLst>
                  <a:ext uri="{FF2B5EF4-FFF2-40B4-BE49-F238E27FC236}">
                    <a16:creationId xmlns:a16="http://schemas.microsoft.com/office/drawing/2014/main" id="{A9BBF6DE-ECA8-467C-AB53-D17FBD993A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  <p:sp>
            <p:nvSpPr>
              <p:cNvPr id="147" name="Freeform 74">
                <a:extLst>
                  <a:ext uri="{FF2B5EF4-FFF2-40B4-BE49-F238E27FC236}">
                    <a16:creationId xmlns:a16="http://schemas.microsoft.com/office/drawing/2014/main" id="{17536E48-371E-46E1-B1D3-C043501A1A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609"/>
              </a:p>
            </p:txBody>
          </p:sp>
        </p:grpSp>
        <p:sp>
          <p:nvSpPr>
            <p:cNvPr id="144" name="AutoShape 75">
              <a:extLst>
                <a:ext uri="{FF2B5EF4-FFF2-40B4-BE49-F238E27FC236}">
                  <a16:creationId xmlns:a16="http://schemas.microsoft.com/office/drawing/2014/main" id="{308D06D9-60CC-4BF7-9D3B-DA73064804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09"/>
            </a:p>
          </p:txBody>
        </p:sp>
      </p:grpSp>
      <p:sp>
        <p:nvSpPr>
          <p:cNvPr id="159" name="AutoShape 76">
            <a:extLst>
              <a:ext uri="{FF2B5EF4-FFF2-40B4-BE49-F238E27FC236}">
                <a16:creationId xmlns:a16="http://schemas.microsoft.com/office/drawing/2014/main" id="{0B866270-91E9-402C-B8DE-9F4AD7C0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4" y="1040797"/>
            <a:ext cx="153599" cy="883197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0" name="TextBox 83">
            <a:extLst>
              <a:ext uri="{FF2B5EF4-FFF2-40B4-BE49-F238E27FC236}">
                <a16:creationId xmlns:a16="http://schemas.microsoft.com/office/drawing/2014/main" id="{2284886A-7732-4523-B553-BEE935470B10}"/>
              </a:ext>
            </a:extLst>
          </p:cNvPr>
          <p:cNvSpPr txBox="1"/>
          <p:nvPr/>
        </p:nvSpPr>
        <p:spPr>
          <a:xfrm>
            <a:off x="332183" y="2691620"/>
            <a:ext cx="612668" cy="1860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9" dirty="0">
                <a:latin typeface="Calibri" pitchFamily="34" charset="0"/>
              </a:rPr>
              <a:t>Data transfer</a:t>
            </a:r>
          </a:p>
        </p:txBody>
      </p:sp>
      <p:sp>
        <p:nvSpPr>
          <p:cNvPr id="161" name="TextBox 84">
            <a:extLst>
              <a:ext uri="{FF2B5EF4-FFF2-40B4-BE49-F238E27FC236}">
                <a16:creationId xmlns:a16="http://schemas.microsoft.com/office/drawing/2014/main" id="{CDDEDE4E-04A1-4FB8-8730-FD687412090D}"/>
              </a:ext>
            </a:extLst>
          </p:cNvPr>
          <p:cNvSpPr txBox="1"/>
          <p:nvPr/>
        </p:nvSpPr>
        <p:spPr>
          <a:xfrm>
            <a:off x="1638484" y="2691620"/>
            <a:ext cx="338554" cy="1860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9" dirty="0">
                <a:latin typeface="Calibri" pitchFamily="34" charset="0"/>
              </a:rPr>
              <a:t>Seek</a:t>
            </a:r>
          </a:p>
        </p:txBody>
      </p:sp>
      <p:sp>
        <p:nvSpPr>
          <p:cNvPr id="162" name="TextBox 85">
            <a:extLst>
              <a:ext uri="{FF2B5EF4-FFF2-40B4-BE49-F238E27FC236}">
                <a16:creationId xmlns:a16="http://schemas.microsoft.com/office/drawing/2014/main" id="{DA06F786-7D29-48F3-AA63-F1D6118C7FB8}"/>
              </a:ext>
            </a:extLst>
          </p:cNvPr>
          <p:cNvSpPr txBox="1"/>
          <p:nvPr/>
        </p:nvSpPr>
        <p:spPr>
          <a:xfrm>
            <a:off x="2457855" y="2691620"/>
            <a:ext cx="834804" cy="279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9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sz="609" dirty="0">
                <a:latin typeface="Calibri" pitchFamily="34" charset="0"/>
              </a:rPr>
              <a:t>latency</a:t>
            </a:r>
          </a:p>
        </p:txBody>
      </p:sp>
      <p:sp>
        <p:nvSpPr>
          <p:cNvPr id="163" name="TextBox 86">
            <a:extLst>
              <a:ext uri="{FF2B5EF4-FFF2-40B4-BE49-F238E27FC236}">
                <a16:creationId xmlns:a16="http://schemas.microsoft.com/office/drawing/2014/main" id="{13A3A66A-8461-43F5-A82D-E57BB9BA068C}"/>
              </a:ext>
            </a:extLst>
          </p:cNvPr>
          <p:cNvSpPr txBox="1"/>
          <p:nvPr/>
        </p:nvSpPr>
        <p:spPr>
          <a:xfrm>
            <a:off x="3442571" y="2691620"/>
            <a:ext cx="612668" cy="1860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9" dirty="0">
                <a:latin typeface="Calibri" pitchFamily="34" charset="0"/>
              </a:rPr>
              <a:t>Data transfer</a:t>
            </a:r>
          </a:p>
        </p:txBody>
      </p:sp>
      <p:cxnSp>
        <p:nvCxnSpPr>
          <p:cNvPr id="164" name="Straight Arrow Connector 88">
            <a:extLst>
              <a:ext uri="{FF2B5EF4-FFF2-40B4-BE49-F238E27FC236}">
                <a16:creationId xmlns:a16="http://schemas.microsoft.com/office/drawing/2014/main" id="{02C1CA48-E823-40F6-9757-39C9799BBF10}"/>
              </a:ext>
            </a:extLst>
          </p:cNvPr>
          <p:cNvCxnSpPr>
            <a:stCxn id="160" idx="0"/>
          </p:cNvCxnSpPr>
          <p:nvPr/>
        </p:nvCxnSpPr>
        <p:spPr bwMode="auto">
          <a:xfrm flipV="1">
            <a:off x="638517" y="2304683"/>
            <a:ext cx="169215" cy="3869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89">
            <a:extLst>
              <a:ext uri="{FF2B5EF4-FFF2-40B4-BE49-F238E27FC236}">
                <a16:creationId xmlns:a16="http://schemas.microsoft.com/office/drawing/2014/main" id="{C3B907A1-C49A-4210-8E98-B3D4E62D1BB2}"/>
              </a:ext>
            </a:extLst>
          </p:cNvPr>
          <p:cNvCxnSpPr/>
          <p:nvPr/>
        </p:nvCxnSpPr>
        <p:spPr bwMode="auto">
          <a:xfrm rot="5400000" flipH="1" flipV="1">
            <a:off x="1646773" y="2525246"/>
            <a:ext cx="389879" cy="79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Straight Arrow Connector 90">
            <a:extLst>
              <a:ext uri="{FF2B5EF4-FFF2-40B4-BE49-F238E27FC236}">
                <a16:creationId xmlns:a16="http://schemas.microsoft.com/office/drawing/2014/main" id="{A226003C-BB48-4635-A1D4-3F95658D49B0}"/>
              </a:ext>
            </a:extLst>
          </p:cNvPr>
          <p:cNvCxnSpPr/>
          <p:nvPr/>
        </p:nvCxnSpPr>
        <p:spPr bwMode="auto">
          <a:xfrm rot="5400000" flipH="1" flipV="1">
            <a:off x="2680096" y="2525246"/>
            <a:ext cx="389879" cy="79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Straight Arrow Connector 91">
            <a:extLst>
              <a:ext uri="{FF2B5EF4-FFF2-40B4-BE49-F238E27FC236}">
                <a16:creationId xmlns:a16="http://schemas.microsoft.com/office/drawing/2014/main" id="{2E42B8D0-C321-4DBA-AE75-BC4CACA8CBB7}"/>
              </a:ext>
            </a:extLst>
          </p:cNvPr>
          <p:cNvCxnSpPr/>
          <p:nvPr/>
        </p:nvCxnSpPr>
        <p:spPr bwMode="auto">
          <a:xfrm rot="5400000" flipH="1" flipV="1">
            <a:off x="3712892" y="2531125"/>
            <a:ext cx="389879" cy="79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39375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-76" y="454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Disk access time </a:t>
                </a:r>
              </a:p>
              <a:p>
                <a:pPr marL="742926" lvl="1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Average time to access some target sector</a:t>
                </a:r>
              </a:p>
              <a:p>
                <a:pPr marL="742926" lvl="1" indent="-285726">
                  <a:buFont typeface="Wingdings" panose="05000000000000000000" pitchFamily="2" charset="2"/>
                  <a:buChar char="Ø"/>
                </a:pPr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marL="742926" lvl="1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Seek time </a:t>
                </a:r>
                <a:r>
                  <a:rPr lang="zh-CN" altLang="en-US" sz="1600" dirty="0">
                    <a:solidFill>
                      <a:schemeClr val="tx1"/>
                    </a:solidFill>
                    <a:ea typeface="楷体" pitchFamily="49" charset="-122"/>
                  </a:rPr>
                  <a:t>寻道时间</a:t>
                </a:r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marL="1200126" lvl="2" indent="-285726"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FF"/>
                    </a:solidFill>
                    <a:ea typeface="楷体" pitchFamily="49" charset="-122"/>
                  </a:rPr>
                  <a:t>Typically it takes 3-9 </a:t>
                </a:r>
                <a:r>
                  <a:rPr lang="en-US" altLang="zh-CN" sz="1400" dirty="0" err="1">
                    <a:solidFill>
                      <a:srgbClr val="0000FF"/>
                    </a:solidFill>
                    <a:ea typeface="楷体" pitchFamily="49" charset="-122"/>
                  </a:rPr>
                  <a:t>ms</a:t>
                </a:r>
                <a:endParaRPr lang="en-US" altLang="zh-CN" sz="1400" dirty="0">
                  <a:solidFill>
                    <a:srgbClr val="0000FF"/>
                  </a:solidFill>
                  <a:ea typeface="楷体" pitchFamily="49" charset="-122"/>
                </a:endParaRPr>
              </a:p>
              <a:p>
                <a:pPr marL="742926" lvl="1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Rotational latency time </a:t>
                </a:r>
                <a:r>
                  <a:rPr lang="zh-CN" altLang="en-US" sz="1600" dirty="0">
                    <a:solidFill>
                      <a:schemeClr val="tx1"/>
                    </a:solidFill>
                    <a:ea typeface="楷体" pitchFamily="49" charset="-122"/>
                  </a:rPr>
                  <a:t>旋转延迟</a:t>
                </a:r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marL="1200126" lvl="2" indent="-285726"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FF"/>
                    </a:solidFill>
                    <a:ea typeface="楷体" pitchFamily="49" charset="-122"/>
                  </a:rPr>
                  <a:t>7200 RPM (Revolutions Per Minute)</a:t>
                </a:r>
              </a:p>
              <a:p>
                <a:pPr marL="1200126" lvl="2" indent="-285726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fPr>
                      <m:num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  <m:t>60</m:t>
                        </m:r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  <m:t>𝑠</m:t>
                        </m:r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  <m:t>/</m:t>
                        </m:r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  <m:t>𝑚𝑖𝑛</m:t>
                        </m:r>
                      </m:num>
                      <m:den>
                        <m:r>
                          <a:rPr lang="en-US" altLang="zh-CN" sz="1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  <m:t>2×</m:t>
                        </m:r>
                        <m:r>
                          <a:rPr lang="en-US" altLang="zh-CN" sz="1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  <m:t>𝑃𝑅𝑀</m:t>
                        </m:r>
                      </m:den>
                    </m:f>
                  </m:oMath>
                </a14:m>
                <a:endParaRPr lang="en-US" altLang="zh-CN" sz="1400" b="0" dirty="0">
                  <a:solidFill>
                    <a:srgbClr val="0000FF"/>
                  </a:solidFill>
                  <a:ea typeface="楷体" pitchFamily="49" charset="-122"/>
                </a:endParaRPr>
              </a:p>
              <a:p>
                <a:pPr marL="742926" lvl="1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Transfer time </a:t>
                </a:r>
                <a:r>
                  <a:rPr lang="zh-CN" altLang="en-US" sz="1600" dirty="0">
                    <a:solidFill>
                      <a:schemeClr val="tx1"/>
                    </a:solidFill>
                    <a:ea typeface="楷体" pitchFamily="49" charset="-122"/>
                  </a:rPr>
                  <a:t>传输时间</a:t>
                </a:r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marL="1200126" lvl="2" indent="-285726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altLang="zh-CN" sz="1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𝑅𝑃𝑀</m:t>
                        </m:r>
                      </m:den>
                    </m:f>
                    <m:r>
                      <a:rPr lang="en-US" altLang="zh-CN" sz="1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#</m:t>
                        </m:r>
                        <m:r>
                          <a:rPr lang="en-US" altLang="zh-CN" sz="1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𝑠𝑒𝑐𝑡𝑜𝑟𝑠</m:t>
                        </m:r>
                        <m:r>
                          <a:rPr lang="en-US" altLang="zh-CN" sz="1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𝑡𝑟𝑎𝑐𝑘</m:t>
                        </m:r>
                      </m:den>
                    </m:f>
                    <m:r>
                      <a:rPr lang="en-US" altLang="zh-C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⁡</m:t>
                    </m:r>
                  </m:oMath>
                </a14:m>
                <a:endParaRPr lang="en-US" altLang="zh-CN" sz="1400" dirty="0">
                  <a:solidFill>
                    <a:srgbClr val="0000FF"/>
                  </a:solidFill>
                  <a:ea typeface="楷体" pitchFamily="49" charset="-122"/>
                </a:endParaRPr>
              </a:p>
              <a:p>
                <a:pPr lvl="1"/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" y="454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 t="-421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969667-D629-43E6-BC5E-4985864D0BCF}"/>
                  </a:ext>
                </a:extLst>
              </p:cNvPr>
              <p:cNvSpPr txBox="1"/>
              <p:nvPr/>
            </p:nvSpPr>
            <p:spPr>
              <a:xfrm>
                <a:off x="704056" y="965994"/>
                <a:ext cx="3475759" cy="292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𝑎𝑐𝑐</m:t>
                          </m:r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𝑒𝑠𝑠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𝑠𝑒𝑒𝑘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𝑟𝑜𝑡𝑎𝑡𝑖𝑜𝑛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𝑡𝑟𝑎𝑛𝑠𝑓𝑒𝑟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969667-D629-43E6-BC5E-4985864D0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6" y="965994"/>
                <a:ext cx="3475759" cy="292068"/>
              </a:xfrm>
              <a:prstGeom prst="rect">
                <a:avLst/>
              </a:prstGeom>
              <a:blipFill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70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-76" y="454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Given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sz="1500" dirty="0">
                    <a:solidFill>
                      <a:srgbClr val="0000FF"/>
                    </a:solidFill>
                  </a:rPr>
                  <a:t>Rotational rate = 7,200 RPM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sz="1500" dirty="0">
                    <a:solidFill>
                      <a:srgbClr val="0000FF"/>
                    </a:solidFill>
                  </a:rPr>
                  <a:t>Average seek time = 9 </a:t>
                </a:r>
                <a:r>
                  <a:rPr lang="en-US" altLang="zh-CN" sz="1500" dirty="0" err="1">
                    <a:solidFill>
                      <a:srgbClr val="0000FF"/>
                    </a:solidFill>
                  </a:rPr>
                  <a:t>ms</a:t>
                </a:r>
                <a:endParaRPr lang="en-US" altLang="zh-CN" sz="1500" dirty="0">
                  <a:solidFill>
                    <a:srgbClr val="0000FF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sz="1500" dirty="0">
                    <a:solidFill>
                      <a:srgbClr val="0000FF"/>
                    </a:solidFill>
                  </a:rPr>
                  <a:t>Avg # sectors/track = 400</a:t>
                </a:r>
              </a:p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Derived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5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altLang="zh-CN" sz="1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𝑟𝑜𝑡𝑎𝑡𝑖𝑜𝑛</m:t>
                        </m:r>
                      </m:sub>
                    </m:sSub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5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5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zh-CN" sz="1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sz="15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7200</m:t>
                            </m:r>
                            <m:r>
                              <a:rPr lang="en-US" altLang="zh-CN" sz="1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𝑅𝑃𝑀</m:t>
                            </m:r>
                          </m:den>
                        </m:f>
                      </m:e>
                    </m:d>
                    <m:r>
                      <a:rPr lang="en-US" altLang="zh-CN" sz="15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CN" sz="1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5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⁡= 4 </m:t>
                    </m:r>
                    <m:r>
                      <a:rPr lang="en-US" altLang="zh-CN" sz="1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altLang="zh-CN" sz="1500" dirty="0">
                  <a:solidFill>
                    <a:srgbClr val="0000FF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5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altLang="zh-CN" sz="1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</m:sub>
                    </m:sSub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5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5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zh-CN" sz="15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sz="15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7200</m:t>
                            </m:r>
                            <m:r>
                              <a:rPr lang="en-US" altLang="zh-CN" sz="15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𝑅𝑃𝑀</m:t>
                            </m:r>
                          </m:den>
                        </m:f>
                      </m:e>
                    </m:d>
                    <m:r>
                      <a:rPr lang="en-US" altLang="zh-CN" sz="15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400</m:t>
                        </m:r>
                        <m:r>
                          <a:rPr lang="en-US" altLang="zh-CN" sz="1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altLang="zh-CN" sz="1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𝑡𝑟𝑎𝑐𝑘</m:t>
                        </m:r>
                      </m:den>
                    </m:f>
                    <m:r>
                      <a:rPr lang="en-US" altLang="zh-CN" sz="15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1000 </m:t>
                    </m:r>
                    <m:r>
                      <a:rPr lang="en-US" altLang="zh-CN" sz="1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⁡= 0.02 </m:t>
                    </m:r>
                    <m:r>
                      <a:rPr lang="en-US" altLang="zh-CN" sz="1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altLang="zh-CN" sz="1500" dirty="0">
                  <a:solidFill>
                    <a:srgbClr val="0000FF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5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𝑇𝑎𝑐𝑐𝑒𝑠𝑠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= 9 </m:t>
                    </m:r>
                    <m:r>
                      <a:rPr lang="en-US" altLang="zh-CN" sz="1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+ 4 </m:t>
                    </m:r>
                    <m:r>
                      <a:rPr lang="en-US" altLang="zh-CN" sz="1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5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+ 0.02 </m:t>
                    </m:r>
                    <m:r>
                      <a:rPr lang="en-US" altLang="zh-CN" sz="15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altLang="zh-CN" sz="1500" dirty="0">
                  <a:solidFill>
                    <a:srgbClr val="0000FF"/>
                  </a:solidFill>
                  <a:ea typeface="楷体" pitchFamily="49" charset="-122"/>
                </a:endParaRPr>
              </a:p>
              <a:p>
                <a:pPr marL="742926" lvl="1" indent="-285726">
                  <a:buFont typeface="Wingdings" panose="05000000000000000000" pitchFamily="2" charset="2"/>
                  <a:buChar char="Ø"/>
                </a:pPr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" y="454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 t="-421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7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CPU access disk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Bus and I/O ports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DMA and interrupt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27A1EE4-F197-42BB-B8FB-CF51CBDA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" y="1270794"/>
            <a:ext cx="3581400" cy="20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11.0 Review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11.1 Memory Technology     [CSAPP 6.1]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11.2 Memory Hierarchies     [CSAPP 6.3]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11.3 Locality                            [CSAPP 6.2]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11.4 Memory Mountain Lab [CSAPP 6.6]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Memory Operation and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5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1119E1FC-8C19-48F2-9C68-F2363CE2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452" y="1408201"/>
            <a:ext cx="458399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</p:txBody>
      </p:sp>
      <p:sp>
        <p:nvSpPr>
          <p:cNvPr id="58" name="AutoShape 5">
            <a:extLst>
              <a:ext uri="{FF2B5EF4-FFF2-40B4-BE49-F238E27FC236}">
                <a16:creationId xmlns:a16="http://schemas.microsoft.com/office/drawing/2014/main" id="{1C89BCD1-A96B-410D-B873-2AFDEC87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455" y="1485001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4270F223-AD57-4BD5-AE94-1A65AA5A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56" y="1501001"/>
            <a:ext cx="458399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806"/>
              <a:t>bridge</a:t>
            </a:r>
          </a:p>
        </p:txBody>
      </p:sp>
      <p:sp>
        <p:nvSpPr>
          <p:cNvPr id="60" name="AutoShape 7">
            <a:extLst>
              <a:ext uri="{FF2B5EF4-FFF2-40B4-BE49-F238E27FC236}">
                <a16:creationId xmlns:a16="http://schemas.microsoft.com/office/drawing/2014/main" id="{E8BCC533-6BCD-48CE-87EE-3336EF2E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259" y="1485001"/>
            <a:ext cx="731998" cy="268799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C5D43223-1413-400B-BEAA-B5F145121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62" y="1501001"/>
            <a:ext cx="943997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A7174457-5E55-455A-B9B9-AE0A1BD04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61" y="832203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3" name="Rectangle 10">
            <a:extLst>
              <a:ext uri="{FF2B5EF4-FFF2-40B4-BE49-F238E27FC236}">
                <a16:creationId xmlns:a16="http://schemas.microsoft.com/office/drawing/2014/main" id="{3DEE9524-CE19-4300-8439-331F1CC8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61" y="909003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AB3AAB6D-D9CC-45A6-8F69-6E1D8306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61" y="98580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5" name="Rectangle 12">
            <a:extLst>
              <a:ext uri="{FF2B5EF4-FFF2-40B4-BE49-F238E27FC236}">
                <a16:creationId xmlns:a16="http://schemas.microsoft.com/office/drawing/2014/main" id="{77383541-43A3-4767-B847-18F36370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61" y="106260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6" name="Rectangle 13">
            <a:extLst>
              <a:ext uri="{FF2B5EF4-FFF2-40B4-BE49-F238E27FC236}">
                <a16:creationId xmlns:a16="http://schemas.microsoft.com/office/drawing/2014/main" id="{F5939004-C2B1-4E50-9B0D-CA6DEAC37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61" y="113940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7" name="AutoShape 14">
            <a:extLst>
              <a:ext uri="{FF2B5EF4-FFF2-40B4-BE49-F238E27FC236}">
                <a16:creationId xmlns:a16="http://schemas.microsoft.com/office/drawing/2014/main" id="{694A00F0-8D06-4248-B9CA-BA7DE2176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60" y="832203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8" name="AutoShape 15">
            <a:extLst>
              <a:ext uri="{FF2B5EF4-FFF2-40B4-BE49-F238E27FC236}">
                <a16:creationId xmlns:a16="http://schemas.microsoft.com/office/drawing/2014/main" id="{A44A628C-9A1E-4FA5-9C51-81258C8C1E9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53060" y="1024203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9" name="Rectangle 16">
            <a:extLst>
              <a:ext uri="{FF2B5EF4-FFF2-40B4-BE49-F238E27FC236}">
                <a16:creationId xmlns:a16="http://schemas.microsoft.com/office/drawing/2014/main" id="{02884C53-E225-4447-A029-6C5D950B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59" y="755403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70" name="Text Box 17">
            <a:extLst>
              <a:ext uri="{FF2B5EF4-FFF2-40B4-BE49-F238E27FC236}">
                <a16:creationId xmlns:a16="http://schemas.microsoft.com/office/drawing/2014/main" id="{86392ADC-DA9A-44B2-A6FB-B3B3F81C0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74" y="647233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71" name="AutoShape 18">
            <a:extLst>
              <a:ext uri="{FF2B5EF4-FFF2-40B4-BE49-F238E27FC236}">
                <a16:creationId xmlns:a16="http://schemas.microsoft.com/office/drawing/2014/main" id="{E8B8FFA4-7939-42AF-8705-59E7597E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61" y="1254602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2" name="Rectangle 19">
            <a:extLst>
              <a:ext uri="{FF2B5EF4-FFF2-40B4-BE49-F238E27FC236}">
                <a16:creationId xmlns:a16="http://schemas.microsoft.com/office/drawing/2014/main" id="{C0F3260C-B93F-488F-98DC-AC5F3282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63" y="640204"/>
            <a:ext cx="1497595" cy="1228796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3" name="Text Box 20">
            <a:extLst>
              <a:ext uri="{FF2B5EF4-FFF2-40B4-BE49-F238E27FC236}">
                <a16:creationId xmlns:a16="http://schemas.microsoft.com/office/drawing/2014/main" id="{48CF5F8D-5F74-4919-9065-7452A6A4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3" y="463234"/>
            <a:ext cx="55976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CPU chip</a:t>
            </a:r>
          </a:p>
        </p:txBody>
      </p:sp>
      <p:sp>
        <p:nvSpPr>
          <p:cNvPr id="74" name="Text Box 21">
            <a:extLst>
              <a:ext uri="{FF2B5EF4-FFF2-40B4-BE49-F238E27FC236}">
                <a16:creationId xmlns:a16="http://schemas.microsoft.com/office/drawing/2014/main" id="{7E87558C-7BC7-406D-A3E5-6C7FA2724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257" y="1116032"/>
            <a:ext cx="657552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System bus</a:t>
            </a:r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9B6C3D47-3A33-4F64-9CF7-585911FE1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0658" y="1293002"/>
            <a:ext cx="345599" cy="2303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6" name="Text Box 23">
            <a:extLst>
              <a:ext uri="{FF2B5EF4-FFF2-40B4-BE49-F238E27FC236}">
                <a16:creationId xmlns:a16="http://schemas.microsoft.com/office/drawing/2014/main" id="{AB7D4E3D-2F87-4078-8919-68E1ABC2E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55" y="1116032"/>
            <a:ext cx="681597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Memory bus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A9D46323-9666-491F-B257-C2F2790A0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2654" y="1293002"/>
            <a:ext cx="0" cy="2303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8" name="AutoShape 25">
            <a:extLst>
              <a:ext uri="{FF2B5EF4-FFF2-40B4-BE49-F238E27FC236}">
                <a16:creationId xmlns:a16="http://schemas.microsoft.com/office/drawing/2014/main" id="{ED74D5D4-BBCE-4AC3-832E-EFE0FCB2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456" y="1830599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9" name="AutoShape 26">
            <a:extLst>
              <a:ext uri="{FF2B5EF4-FFF2-40B4-BE49-F238E27FC236}">
                <a16:creationId xmlns:a16="http://schemas.microsoft.com/office/drawing/2014/main" id="{97C687A4-919D-469F-8F5D-1352CCAE6F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08254" y="220179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0" name="Rectangle 27">
            <a:extLst>
              <a:ext uri="{FF2B5EF4-FFF2-40B4-BE49-F238E27FC236}">
                <a16:creationId xmlns:a16="http://schemas.microsoft.com/office/drawing/2014/main" id="{E7606C98-7F05-468C-B485-FE9DB7AD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055" y="2566597"/>
            <a:ext cx="6527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controller</a:t>
            </a:r>
          </a:p>
        </p:txBody>
      </p:sp>
      <p:sp>
        <p:nvSpPr>
          <p:cNvPr id="81" name="AutoShape 28">
            <a:extLst>
              <a:ext uri="{FF2B5EF4-FFF2-40B4-BE49-F238E27FC236}">
                <a16:creationId xmlns:a16="http://schemas.microsoft.com/office/drawing/2014/main" id="{12859FF5-98F9-4E6F-9350-2A676CAEC32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3858" y="220179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2" name="Rectangle 29">
            <a:extLst>
              <a:ext uri="{FF2B5EF4-FFF2-40B4-BE49-F238E27FC236}">
                <a16:creationId xmlns:a16="http://schemas.microsoft.com/office/drawing/2014/main" id="{144C74AC-E561-447C-AA61-A00E22F4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9" y="2566597"/>
            <a:ext cx="6527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adapter</a:t>
            </a:r>
          </a:p>
        </p:txBody>
      </p:sp>
      <p:sp>
        <p:nvSpPr>
          <p:cNvPr id="83" name="AutoShape 30">
            <a:extLst>
              <a:ext uri="{FF2B5EF4-FFF2-40B4-BE49-F238E27FC236}">
                <a16:creationId xmlns:a16="http://schemas.microsoft.com/office/drawing/2014/main" id="{73B32638-62A8-4F09-B210-D97DF8D71E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9061" y="220179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4" name="Rectangle 31">
            <a:extLst>
              <a:ext uri="{FF2B5EF4-FFF2-40B4-BE49-F238E27FC236}">
                <a16:creationId xmlns:a16="http://schemas.microsoft.com/office/drawing/2014/main" id="{1CF926FF-53FB-4980-B712-6AFEC1E9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62" y="2560197"/>
            <a:ext cx="5759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806"/>
              <a:t>controller</a:t>
            </a:r>
          </a:p>
        </p:txBody>
      </p:sp>
      <p:sp>
        <p:nvSpPr>
          <p:cNvPr id="85" name="Line 32">
            <a:extLst>
              <a:ext uri="{FF2B5EF4-FFF2-40B4-BE49-F238E27FC236}">
                <a16:creationId xmlns:a16="http://schemas.microsoft.com/office/drawing/2014/main" id="{681E94B9-5899-492E-A277-884E02AD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62" y="282899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6" name="Line 33">
            <a:extLst>
              <a:ext uri="{FF2B5EF4-FFF2-40B4-BE49-F238E27FC236}">
                <a16:creationId xmlns:a16="http://schemas.microsoft.com/office/drawing/2014/main" id="{6CD65C94-B42C-429A-A934-18AD57793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460" y="282899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7" name="Text Box 34">
            <a:extLst>
              <a:ext uri="{FF2B5EF4-FFF2-40B4-BE49-F238E27FC236}">
                <a16:creationId xmlns:a16="http://schemas.microsoft.com/office/drawing/2014/main" id="{409FA004-988B-4B16-B4C7-30CED3EA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83" y="2920825"/>
            <a:ext cx="450765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Mouse</a:t>
            </a: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084D555F-3EA0-4B84-A108-93E57AF4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10" y="2920825"/>
            <a:ext cx="572593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Keyboard</a:t>
            </a:r>
          </a:p>
        </p:txBody>
      </p:sp>
      <p:sp>
        <p:nvSpPr>
          <p:cNvPr id="89" name="Line 36">
            <a:extLst>
              <a:ext uri="{FF2B5EF4-FFF2-40B4-BE49-F238E27FC236}">
                <a16:creationId xmlns:a16="http://schemas.microsoft.com/office/drawing/2014/main" id="{825544AA-51CE-4647-AEB7-B9AD3C50B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258" y="282899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0" name="Text Box 37">
            <a:extLst>
              <a:ext uri="{FF2B5EF4-FFF2-40B4-BE49-F238E27FC236}">
                <a16:creationId xmlns:a16="http://schemas.microsoft.com/office/drawing/2014/main" id="{EE583992-97CE-4AD7-9080-7EA1D286F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966" y="2920825"/>
            <a:ext cx="49564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Monitor</a:t>
            </a:r>
          </a:p>
        </p:txBody>
      </p:sp>
      <p:sp>
        <p:nvSpPr>
          <p:cNvPr id="91" name="Line 38">
            <a:extLst>
              <a:ext uri="{FF2B5EF4-FFF2-40B4-BE49-F238E27FC236}">
                <a16:creationId xmlns:a16="http://schemas.microsoft.com/office/drawing/2014/main" id="{D2650AFC-9776-4E93-91F2-85CB7CB63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9854" y="2828996"/>
            <a:ext cx="0" cy="1919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2" name="AutoShape 39">
            <a:extLst>
              <a:ext uri="{FF2B5EF4-FFF2-40B4-BE49-F238E27FC236}">
                <a16:creationId xmlns:a16="http://schemas.microsoft.com/office/drawing/2014/main" id="{DB2EE9D7-6F30-4894-A233-C9D8EE554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254" y="3020995"/>
            <a:ext cx="307199" cy="307199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Disk</a:t>
            </a:r>
          </a:p>
        </p:txBody>
      </p:sp>
      <p:sp>
        <p:nvSpPr>
          <p:cNvPr id="93" name="AutoShape 40">
            <a:extLst>
              <a:ext uri="{FF2B5EF4-FFF2-40B4-BE49-F238E27FC236}">
                <a16:creationId xmlns:a16="http://schemas.microsoft.com/office/drawing/2014/main" id="{762FD16F-D73E-4E84-A2A9-89831390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63" y="2092999"/>
            <a:ext cx="3667187" cy="198399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4" name="Rectangle 41">
            <a:extLst>
              <a:ext uri="{FF2B5EF4-FFF2-40B4-BE49-F238E27FC236}">
                <a16:creationId xmlns:a16="http://schemas.microsoft.com/office/drawing/2014/main" id="{6184F7C9-9C81-4956-B26E-13BE6E1F0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862" y="2178598"/>
            <a:ext cx="83999" cy="768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5" name="Rectangle 42">
            <a:extLst>
              <a:ext uri="{FF2B5EF4-FFF2-40B4-BE49-F238E27FC236}">
                <a16:creationId xmlns:a16="http://schemas.microsoft.com/office/drawing/2014/main" id="{72A94CDA-F6EB-41DC-A226-5DCD47395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658" y="2173798"/>
            <a:ext cx="83999" cy="768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6" name="Rectangle 43">
            <a:extLst>
              <a:ext uri="{FF2B5EF4-FFF2-40B4-BE49-F238E27FC236}">
                <a16:creationId xmlns:a16="http://schemas.microsoft.com/office/drawing/2014/main" id="{6D0C7348-1630-4875-9726-34AD1C57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654" y="2168998"/>
            <a:ext cx="81600" cy="768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7" name="Text Box 44">
            <a:extLst>
              <a:ext uri="{FF2B5EF4-FFF2-40B4-BE49-F238E27FC236}">
                <a16:creationId xmlns:a16="http://schemas.microsoft.com/office/drawing/2014/main" id="{5A090A07-CD39-40A0-98F1-C8254FD2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56" y="2223228"/>
            <a:ext cx="47160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I/O bus</a:t>
            </a:r>
          </a:p>
        </p:txBody>
      </p:sp>
      <p:sp>
        <p:nvSpPr>
          <p:cNvPr id="98" name="Rectangle 45">
            <a:extLst>
              <a:ext uri="{FF2B5EF4-FFF2-40B4-BE49-F238E27FC236}">
                <a16:creationId xmlns:a16="http://schemas.microsoft.com/office/drawing/2014/main" id="{B46BD131-75F8-4AAF-9790-8BE1C04F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56" y="2137798"/>
            <a:ext cx="81600" cy="768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9" name="Rectangle 46">
            <a:extLst>
              <a:ext uri="{FF2B5EF4-FFF2-40B4-BE49-F238E27FC236}">
                <a16:creationId xmlns:a16="http://schemas.microsoft.com/office/drawing/2014/main" id="{7340DCC5-2F03-479B-830D-9C006DB3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252" y="2099399"/>
            <a:ext cx="64000" cy="204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00" name="Rectangle 47">
            <a:extLst>
              <a:ext uri="{FF2B5EF4-FFF2-40B4-BE49-F238E27FC236}">
                <a16:creationId xmlns:a16="http://schemas.microsoft.com/office/drawing/2014/main" id="{EAAD94A5-4874-4100-83C0-B7024AEF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852" y="2099399"/>
            <a:ext cx="64000" cy="204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01" name="Rectangle 48">
            <a:extLst>
              <a:ext uri="{FF2B5EF4-FFF2-40B4-BE49-F238E27FC236}">
                <a16:creationId xmlns:a16="http://schemas.microsoft.com/office/drawing/2014/main" id="{417C73CC-9E88-43FE-8E2D-4FB67252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451" y="2099399"/>
            <a:ext cx="64000" cy="204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02" name="Text Box 49">
            <a:extLst>
              <a:ext uri="{FF2B5EF4-FFF2-40B4-BE49-F238E27FC236}">
                <a16:creationId xmlns:a16="http://schemas.microsoft.com/office/drawing/2014/main" id="{7D6B3DB6-F4ED-4033-B374-5C8B339D4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52" y="2266814"/>
            <a:ext cx="1024639" cy="588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6"/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806"/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806"/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806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177DBB-BC85-422C-B227-D4425FAF9088}"/>
              </a:ext>
            </a:extLst>
          </p:cNvPr>
          <p:cNvSpPr txBox="1"/>
          <p:nvPr/>
        </p:nvSpPr>
        <p:spPr>
          <a:xfrm>
            <a:off x="2380456" y="642160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Load from disk to memory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98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E0F28C0C-D56E-49A9-B1B6-F090CBD5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653" y="1386066"/>
            <a:ext cx="458398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</p:txBody>
      </p:sp>
      <p:sp>
        <p:nvSpPr>
          <p:cNvPr id="55" name="AutoShape 5">
            <a:extLst>
              <a:ext uri="{FF2B5EF4-FFF2-40B4-BE49-F238E27FC236}">
                <a16:creationId xmlns:a16="http://schemas.microsoft.com/office/drawing/2014/main" id="{98A8AC8A-55B1-4338-A247-29B8A32D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656" y="1454361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E766CE3-605D-44F4-A852-790086C5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858" y="1470360"/>
            <a:ext cx="458398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57" name="AutoShape 7">
            <a:extLst>
              <a:ext uri="{FF2B5EF4-FFF2-40B4-BE49-F238E27FC236}">
                <a16:creationId xmlns:a16="http://schemas.microsoft.com/office/drawing/2014/main" id="{511DD3C0-5641-4A8B-AB65-8F4CEED6C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60" y="1454361"/>
            <a:ext cx="731997" cy="268799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827BF3B8-1435-48C0-9012-84273E5D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2" y="801563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91605CCE-56E6-43AF-BA7F-5D6CD2A9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2" y="878363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DDE2131D-365A-4A06-94E3-5FE0E11FD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2" y="9551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AA8EEF91-4858-46A2-9DD9-094AFC38C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2" y="10319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23DFFF0F-3BCB-4F72-9D52-4080F2B5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62" y="11087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3" name="AutoShape 13">
            <a:extLst>
              <a:ext uri="{FF2B5EF4-FFF2-40B4-BE49-F238E27FC236}">
                <a16:creationId xmlns:a16="http://schemas.microsoft.com/office/drawing/2014/main" id="{F39A5ACB-68C6-40D1-ACB4-2D94FE93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60" y="801563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4" name="AutoShape 14">
            <a:extLst>
              <a:ext uri="{FF2B5EF4-FFF2-40B4-BE49-F238E27FC236}">
                <a16:creationId xmlns:a16="http://schemas.microsoft.com/office/drawing/2014/main" id="{6D0450CF-1E56-4253-A194-141EA56984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56261" y="993562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61976AC0-887C-4D52-BD82-72A6519E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60" y="733268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66" name="Text Box 16">
            <a:extLst>
              <a:ext uri="{FF2B5EF4-FFF2-40B4-BE49-F238E27FC236}">
                <a16:creationId xmlns:a16="http://schemas.microsoft.com/office/drawing/2014/main" id="{09DB4FAF-C2C8-47D6-B970-0A1F9363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75" y="625098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67" name="AutoShape 17">
            <a:extLst>
              <a:ext uri="{FF2B5EF4-FFF2-40B4-BE49-F238E27FC236}">
                <a16:creationId xmlns:a16="http://schemas.microsoft.com/office/drawing/2014/main" id="{F6C28352-FFA2-435B-BF8E-8A88DBE4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2" y="1223961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8" name="Rectangle 18">
            <a:extLst>
              <a:ext uri="{FF2B5EF4-FFF2-40B4-BE49-F238E27FC236}">
                <a16:creationId xmlns:a16="http://schemas.microsoft.com/office/drawing/2014/main" id="{49934E86-81C7-461A-97F7-D53EF67E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64" y="609563"/>
            <a:ext cx="1497595" cy="1228796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69" name="Text Box 19">
            <a:extLst>
              <a:ext uri="{FF2B5EF4-FFF2-40B4-BE49-F238E27FC236}">
                <a16:creationId xmlns:a16="http://schemas.microsoft.com/office/drawing/2014/main" id="{49F19D7E-40BF-45CC-84FC-B5E07C9B0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4" y="432594"/>
            <a:ext cx="55976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CPU chip</a:t>
            </a:r>
          </a:p>
        </p:txBody>
      </p:sp>
      <p:sp>
        <p:nvSpPr>
          <p:cNvPr id="70" name="AutoShape 20">
            <a:extLst>
              <a:ext uri="{FF2B5EF4-FFF2-40B4-BE49-F238E27FC236}">
                <a16:creationId xmlns:a16="http://schemas.microsoft.com/office/drawing/2014/main" id="{2B93C0D8-94C4-4591-9204-AA22D5F3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657" y="1799959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1" name="AutoShape 21">
            <a:extLst>
              <a:ext uri="{FF2B5EF4-FFF2-40B4-BE49-F238E27FC236}">
                <a16:creationId xmlns:a16="http://schemas.microsoft.com/office/drawing/2014/main" id="{566DED10-1B2C-4B3A-95AB-26C029B3C7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1455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2" name="Rectangle 22">
            <a:extLst>
              <a:ext uri="{FF2B5EF4-FFF2-40B4-BE49-F238E27FC236}">
                <a16:creationId xmlns:a16="http://schemas.microsoft.com/office/drawing/2014/main" id="{D985B10C-6425-434B-9394-C09F44AAB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255" y="2544462"/>
            <a:ext cx="6527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controller</a:t>
            </a:r>
          </a:p>
        </p:txBody>
      </p:sp>
      <p:sp>
        <p:nvSpPr>
          <p:cNvPr id="73" name="AutoShape 23">
            <a:extLst>
              <a:ext uri="{FF2B5EF4-FFF2-40B4-BE49-F238E27FC236}">
                <a16:creationId xmlns:a16="http://schemas.microsoft.com/office/drawing/2014/main" id="{BF581207-A56C-4EEF-A1B0-FC6EDE68FE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37059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4" name="Rectangle 24">
            <a:extLst>
              <a:ext uri="{FF2B5EF4-FFF2-40B4-BE49-F238E27FC236}">
                <a16:creationId xmlns:a16="http://schemas.microsoft.com/office/drawing/2014/main" id="{6DC8C421-23E4-4013-8A69-9CB18497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60" y="2544462"/>
            <a:ext cx="6527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adapter</a:t>
            </a:r>
          </a:p>
        </p:txBody>
      </p:sp>
      <p:sp>
        <p:nvSpPr>
          <p:cNvPr id="75" name="AutoShape 25">
            <a:extLst>
              <a:ext uri="{FF2B5EF4-FFF2-40B4-BE49-F238E27FC236}">
                <a16:creationId xmlns:a16="http://schemas.microsoft.com/office/drawing/2014/main" id="{AD274AAE-C56D-439E-8634-BA994C0EC47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2262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6" name="Rectangle 26">
            <a:extLst>
              <a:ext uri="{FF2B5EF4-FFF2-40B4-BE49-F238E27FC236}">
                <a16:creationId xmlns:a16="http://schemas.microsoft.com/office/drawing/2014/main" id="{F07F9BF5-7937-49F1-A321-7305477A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63" y="2499662"/>
            <a:ext cx="5759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806"/>
              <a:t>controller</a:t>
            </a:r>
          </a:p>
        </p:txBody>
      </p:sp>
      <p:sp>
        <p:nvSpPr>
          <p:cNvPr id="77" name="Line 27">
            <a:extLst>
              <a:ext uri="{FF2B5EF4-FFF2-40B4-BE49-F238E27FC236}">
                <a16:creationId xmlns:a16="http://schemas.microsoft.com/office/drawing/2014/main" id="{871E482C-251C-4F55-AC4E-051D9A8AC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62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8" name="Line 28">
            <a:extLst>
              <a:ext uri="{FF2B5EF4-FFF2-40B4-BE49-F238E27FC236}">
                <a16:creationId xmlns:a16="http://schemas.microsoft.com/office/drawing/2014/main" id="{E1EFB13E-0F86-4F69-A70D-381B63A04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661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79" name="Text Box 29">
            <a:extLst>
              <a:ext uri="{FF2B5EF4-FFF2-40B4-BE49-F238E27FC236}">
                <a16:creationId xmlns:a16="http://schemas.microsoft.com/office/drawing/2014/main" id="{26F7DD7D-831E-4792-A781-2E6BB122D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75" y="2898690"/>
            <a:ext cx="45557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mouse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32EEB6A2-2A3D-40A1-9618-734004D2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79" y="2890690"/>
            <a:ext cx="55816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keyboard</a:t>
            </a:r>
          </a:p>
        </p:txBody>
      </p:sp>
      <p:sp>
        <p:nvSpPr>
          <p:cNvPr id="81" name="Line 31">
            <a:extLst>
              <a:ext uri="{FF2B5EF4-FFF2-40B4-BE49-F238E27FC236}">
                <a16:creationId xmlns:a16="http://schemas.microsoft.com/office/drawing/2014/main" id="{ED1CACFD-3AA3-4241-BDE5-A50D3DEE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459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F7AE27E7-164D-4AAC-8FDC-2651E0C0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168" y="2898690"/>
            <a:ext cx="49564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Monitor</a:t>
            </a:r>
          </a:p>
        </p:txBody>
      </p:sp>
      <p:sp>
        <p:nvSpPr>
          <p:cNvPr id="83" name="Line 33">
            <a:extLst>
              <a:ext uri="{FF2B5EF4-FFF2-40B4-BE49-F238E27FC236}">
                <a16:creationId xmlns:a16="http://schemas.microsoft.com/office/drawing/2014/main" id="{4B676451-405C-433C-AACD-927828612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054" y="2798356"/>
            <a:ext cx="0" cy="1919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4" name="AutoShape 34">
            <a:extLst>
              <a:ext uri="{FF2B5EF4-FFF2-40B4-BE49-F238E27FC236}">
                <a16:creationId xmlns:a16="http://schemas.microsoft.com/office/drawing/2014/main" id="{F181972D-09DB-401C-A148-B0C9DB51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655" y="2998860"/>
            <a:ext cx="307199" cy="307199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Disk</a:t>
            </a:r>
          </a:p>
        </p:txBody>
      </p:sp>
      <p:sp>
        <p:nvSpPr>
          <p:cNvPr id="85" name="AutoShape 35">
            <a:extLst>
              <a:ext uri="{FF2B5EF4-FFF2-40B4-BE49-F238E27FC236}">
                <a16:creationId xmlns:a16="http://schemas.microsoft.com/office/drawing/2014/main" id="{A82BCED8-2C9A-4CB2-B140-4C598BD4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64" y="2062358"/>
            <a:ext cx="3513587" cy="198399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6" name="Rectangle 36">
            <a:extLst>
              <a:ext uri="{FF2B5EF4-FFF2-40B4-BE49-F238E27FC236}">
                <a16:creationId xmlns:a16="http://schemas.microsoft.com/office/drawing/2014/main" id="{C95400B2-BCB3-4260-AD80-E683642E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2" y="2147958"/>
            <a:ext cx="840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7" name="Rectangle 37">
            <a:extLst>
              <a:ext uri="{FF2B5EF4-FFF2-40B4-BE49-F238E27FC236}">
                <a16:creationId xmlns:a16="http://schemas.microsoft.com/office/drawing/2014/main" id="{8BC87BCB-44D8-437D-A206-D0C6AC13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59" y="2143158"/>
            <a:ext cx="840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8" name="Rectangle 38">
            <a:extLst>
              <a:ext uri="{FF2B5EF4-FFF2-40B4-BE49-F238E27FC236}">
                <a16:creationId xmlns:a16="http://schemas.microsoft.com/office/drawing/2014/main" id="{B333BD33-7518-4F3B-9061-37957D41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855" y="2138358"/>
            <a:ext cx="816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FF253986-C2ED-49D5-88A2-C0AB0129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654" y="1936588"/>
            <a:ext cx="47160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I/O bus</a:t>
            </a:r>
          </a:p>
        </p:txBody>
      </p:sp>
      <p:sp>
        <p:nvSpPr>
          <p:cNvPr id="90" name="Rectangle 40">
            <a:extLst>
              <a:ext uri="{FF2B5EF4-FFF2-40B4-BE49-F238E27FC236}">
                <a16:creationId xmlns:a16="http://schemas.microsoft.com/office/drawing/2014/main" id="{4F52267C-40E3-471D-9468-F1F81552E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57" y="2107158"/>
            <a:ext cx="816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4399122B-4391-4C82-A9DF-BA24B191A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3451" y="1590853"/>
            <a:ext cx="1023300" cy="321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2" name="Line 42">
            <a:extLst>
              <a:ext uri="{FF2B5EF4-FFF2-40B4-BE49-F238E27FC236}">
                <a16:creationId xmlns:a16="http://schemas.microsoft.com/office/drawing/2014/main" id="{D0597E0B-D253-49D4-835B-E4ABB4FC8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0478" y="1575960"/>
            <a:ext cx="0" cy="571998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3" name="Line 43">
            <a:extLst>
              <a:ext uri="{FF2B5EF4-FFF2-40B4-BE49-F238E27FC236}">
                <a16:creationId xmlns:a16="http://schemas.microsoft.com/office/drawing/2014/main" id="{4BE682D1-7F66-4AB9-8152-12C0E6F8A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074" y="2160231"/>
            <a:ext cx="594981" cy="212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4" name="Line 44">
            <a:extLst>
              <a:ext uri="{FF2B5EF4-FFF2-40B4-BE49-F238E27FC236}">
                <a16:creationId xmlns:a16="http://schemas.microsoft.com/office/drawing/2014/main" id="{A649E66D-230C-42A2-A358-FF9BA9DD7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254" y="2123685"/>
            <a:ext cx="0" cy="394398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88AB2E80-AF6D-455D-A5A5-72AF0441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63" y="1478865"/>
            <a:ext cx="943997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96" name="Text Box 46">
            <a:extLst>
              <a:ext uri="{FF2B5EF4-FFF2-40B4-BE49-F238E27FC236}">
                <a16:creationId xmlns:a16="http://schemas.microsoft.com/office/drawing/2014/main" id="{9BA800B4-0633-43B2-8765-6B9E71689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457" y="547164"/>
            <a:ext cx="224999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b="0" dirty="0"/>
              <a:t>Command = logical block number + destination memory address to a </a:t>
            </a:r>
            <a:r>
              <a:rPr lang="en-US" sz="1000" b="0" dirty="0">
                <a:solidFill>
                  <a:srgbClr val="FF0000"/>
                </a:solidFill>
              </a:rPr>
              <a:t>port </a:t>
            </a:r>
            <a:r>
              <a:rPr lang="en-US" sz="1000" b="0" dirty="0"/>
              <a:t>(address) associated with disk controller.</a:t>
            </a:r>
          </a:p>
        </p:txBody>
      </p:sp>
    </p:spTree>
    <p:extLst>
      <p:ext uri="{BB962C8B-B14F-4D97-AF65-F5344CB8AC3E}">
        <p14:creationId xmlns:p14="http://schemas.microsoft.com/office/powerpoint/2010/main" val="3963583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6CE5CF5-0063-4E3C-8081-F8DC6507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53" y="1377561"/>
            <a:ext cx="458398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269D99D9-2965-40D2-BDBE-E9B313DD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256" y="1454361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6827DCB-17FF-4D8D-AE6E-BCCF86ED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458" y="1470360"/>
            <a:ext cx="458398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92E8D72-CF84-46E8-A569-8CD2C75D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60" y="1454361"/>
            <a:ext cx="731997" cy="268799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D8084A2-B742-4B05-B239-72317886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801563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B5B9E46-28DF-4C5D-825D-3A2B6281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878363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CA2A809-D5A0-4358-BDCF-4C219594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9551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BA6356B-F4A3-4E35-947F-8650A5A1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10319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D760600-B684-499D-89DF-1AE5AA4F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11087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0" name="AutoShape 13">
            <a:extLst>
              <a:ext uri="{FF2B5EF4-FFF2-40B4-BE49-F238E27FC236}">
                <a16:creationId xmlns:a16="http://schemas.microsoft.com/office/drawing/2014/main" id="{94E631FA-FB3D-4B4A-B29A-5A083F29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60" y="801563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FB7A6ED0-BB04-4B88-AC48-1E6FC15C8B6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57861" y="993562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FFE1795-7A2F-4FB1-8178-42769570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660" y="724763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3AD807E6-E1F5-4E4E-8D7B-75D827D3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75" y="616593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24" name="AutoShape 17">
            <a:extLst>
              <a:ext uri="{FF2B5EF4-FFF2-40B4-BE49-F238E27FC236}">
                <a16:creationId xmlns:a16="http://schemas.microsoft.com/office/drawing/2014/main" id="{0A1A2518-5354-46C6-BA99-3F436F7F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62" y="1223961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CD5459CF-177E-4125-8EE1-2125765C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3" y="609563"/>
            <a:ext cx="1497595" cy="1228796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85BD3941-7431-4AD2-90B3-9915D485B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4" y="432594"/>
            <a:ext cx="55976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CPU chip</a:t>
            </a:r>
          </a:p>
        </p:txBody>
      </p:sp>
      <p:sp>
        <p:nvSpPr>
          <p:cNvPr id="27" name="AutoShape 20">
            <a:extLst>
              <a:ext uri="{FF2B5EF4-FFF2-40B4-BE49-F238E27FC236}">
                <a16:creationId xmlns:a16="http://schemas.microsoft.com/office/drawing/2014/main" id="{2E508D99-095C-4F3A-B2BC-C6A68E7F6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257" y="1799959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8" name="AutoShape 21">
            <a:extLst>
              <a:ext uri="{FF2B5EF4-FFF2-40B4-BE49-F238E27FC236}">
                <a16:creationId xmlns:a16="http://schemas.microsoft.com/office/drawing/2014/main" id="{4D9E89E1-2BEE-4EB9-A907-419E06C5F9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3055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86BDE7FA-E13A-454D-BCF6-C70C3520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55" y="2535957"/>
            <a:ext cx="6527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controller</a:t>
            </a:r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7428AD78-7926-42DB-BFB4-5E0E9A89F81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38659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C41A699E-296C-4D30-880E-48A520B4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60" y="2535957"/>
            <a:ext cx="6527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adapter</a:t>
            </a:r>
          </a:p>
        </p:txBody>
      </p:sp>
      <p:sp>
        <p:nvSpPr>
          <p:cNvPr id="32" name="AutoShape 25">
            <a:extLst>
              <a:ext uri="{FF2B5EF4-FFF2-40B4-BE49-F238E27FC236}">
                <a16:creationId xmlns:a16="http://schemas.microsoft.com/office/drawing/2014/main" id="{2247C485-2864-4D24-ABD1-3B9DB537F55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3862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05EF30D4-94C9-4B7F-8599-4B3019B1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63" y="2529557"/>
            <a:ext cx="5759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806"/>
              <a:t>controller</a:t>
            </a: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C85D87ED-FB39-4852-85AD-9636361D6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62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D75C1F25-9290-4557-B164-1BC1E58FA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61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4E80BAB8-F541-4DE2-90E3-42538C3D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4" y="2890185"/>
            <a:ext cx="450765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Mouse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64FC991F-2D76-4CB9-B6BF-7D9EC949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11" y="2890185"/>
            <a:ext cx="572593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Keyboard</a:t>
            </a:r>
          </a:p>
        </p:txBody>
      </p:sp>
      <p:sp>
        <p:nvSpPr>
          <p:cNvPr id="38" name="Line 31">
            <a:extLst>
              <a:ext uri="{FF2B5EF4-FFF2-40B4-BE49-F238E27FC236}">
                <a16:creationId xmlns:a16="http://schemas.microsoft.com/office/drawing/2014/main" id="{BAC893DB-2E40-439C-BFFE-34E35CF8E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3059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B70A43DA-6AA6-45CB-8B97-4940AAB6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68" y="2890185"/>
            <a:ext cx="49564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Monitor</a:t>
            </a:r>
          </a:p>
        </p:txBody>
      </p:sp>
      <p:sp>
        <p:nvSpPr>
          <p:cNvPr id="40" name="AutoShape 33">
            <a:extLst>
              <a:ext uri="{FF2B5EF4-FFF2-40B4-BE49-F238E27FC236}">
                <a16:creationId xmlns:a16="http://schemas.microsoft.com/office/drawing/2014/main" id="{22DDD160-EF16-45C2-B736-EF9CADA6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055" y="2990355"/>
            <a:ext cx="307199" cy="307199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Disk</a:t>
            </a:r>
          </a:p>
        </p:txBody>
      </p:sp>
      <p:sp>
        <p:nvSpPr>
          <p:cNvPr id="41" name="AutoShape 34">
            <a:extLst>
              <a:ext uri="{FF2B5EF4-FFF2-40B4-BE49-F238E27FC236}">
                <a16:creationId xmlns:a16="http://schemas.microsoft.com/office/drawing/2014/main" id="{5D9F8CDB-6FBB-4EFA-BE06-F4B062F4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4" y="2062358"/>
            <a:ext cx="3513587" cy="198399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BA463B20-9C78-4A6A-9211-D13751F8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62" y="2147958"/>
            <a:ext cx="840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63A6955-3F39-4D5A-BE24-16AFCF93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59" y="2143158"/>
            <a:ext cx="840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55A4B666-4180-421E-A384-4C461707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455" y="2138358"/>
            <a:ext cx="816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37A584BC-4EBF-41DA-A204-33F3AB19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254" y="1936588"/>
            <a:ext cx="47160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I/O bus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4F31FFDB-1BAB-416E-80D8-4A59014A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57" y="2107158"/>
            <a:ext cx="816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609FCE64-887B-4982-833A-EE34E1DC7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0257" y="1590855"/>
            <a:ext cx="1015996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34F79F26-A136-4405-86C7-45E655DBE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5057" y="1575960"/>
            <a:ext cx="0" cy="571998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9" name="Line 42">
            <a:extLst>
              <a:ext uri="{FF2B5EF4-FFF2-40B4-BE49-F238E27FC236}">
                <a16:creationId xmlns:a16="http://schemas.microsoft.com/office/drawing/2014/main" id="{636B453A-CEF1-428E-BBA1-ABB33610F8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857" y="2162357"/>
            <a:ext cx="584798" cy="1429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0" name="Line 43">
            <a:extLst>
              <a:ext uri="{FF2B5EF4-FFF2-40B4-BE49-F238E27FC236}">
                <a16:creationId xmlns:a16="http://schemas.microsoft.com/office/drawing/2014/main" id="{57D5D4B1-ED82-48D5-8E34-9B677BA1D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268" y="2113116"/>
            <a:ext cx="12523" cy="88319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4354D897-93BF-4A7C-B488-600074D1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3" y="1470360"/>
            <a:ext cx="943997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52" name="Text Box 46">
            <a:extLst>
              <a:ext uri="{FF2B5EF4-FFF2-40B4-BE49-F238E27FC236}">
                <a16:creationId xmlns:a16="http://schemas.microsoft.com/office/drawing/2014/main" id="{BD18D4FF-5281-4F1B-9B80-3FFAF812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857" y="547164"/>
            <a:ext cx="2215192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b="0" dirty="0"/>
              <a:t>Disk controller reads the sector and performs a direct memory access (</a:t>
            </a:r>
            <a:r>
              <a:rPr lang="en-US" sz="1000" b="0" dirty="0">
                <a:solidFill>
                  <a:srgbClr val="FF0000"/>
                </a:solidFill>
              </a:rPr>
              <a:t>DMA</a:t>
            </a:r>
            <a:r>
              <a:rPr lang="en-US" sz="1000" b="0" dirty="0"/>
              <a:t>) transfer into main memory.</a:t>
            </a:r>
          </a:p>
        </p:txBody>
      </p:sp>
    </p:spTree>
    <p:extLst>
      <p:ext uri="{BB962C8B-B14F-4D97-AF65-F5344CB8AC3E}">
        <p14:creationId xmlns:p14="http://schemas.microsoft.com/office/powerpoint/2010/main" val="450218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E4C1C3E-C82A-4EDE-BB46-4E9ADEF9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53" y="1377561"/>
            <a:ext cx="458398" cy="460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memory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01C61353-71D1-487A-B35B-E7C93408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256" y="1454361"/>
            <a:ext cx="751997" cy="268799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10EA4FB-B561-4876-B78C-E94B3C71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458" y="1470360"/>
            <a:ext cx="458398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806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1A5283A1-CBB6-430B-BD79-608A1CDA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60" y="1454361"/>
            <a:ext cx="731997" cy="268799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2E6EC1A2-91DA-45EE-91BF-A69573F7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801563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A468E19-137F-4165-A8A6-530D8D82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878363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01EE372-D1E3-444B-86BF-D88D9A7D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9551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95C0C54-7896-4A58-9956-7AE18ED9B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10319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6B1686A-C3F1-494C-8786-A94BF29C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2" y="1108762"/>
            <a:ext cx="344799" cy="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0" name="AutoShape 13">
            <a:extLst>
              <a:ext uri="{FF2B5EF4-FFF2-40B4-BE49-F238E27FC236}">
                <a16:creationId xmlns:a16="http://schemas.microsoft.com/office/drawing/2014/main" id="{29F43C40-5C24-4793-BEEF-AB3DB825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60" y="801563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72AD4454-FDE7-4ECC-B83A-8121359207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57861" y="993562"/>
            <a:ext cx="223999" cy="191999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97CCE46-F8A1-4C9D-B75E-F29FD52DD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660" y="724763"/>
            <a:ext cx="268799" cy="5375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ALU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366154CD-1524-4C64-878C-AB6228BF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75" y="616593"/>
            <a:ext cx="670376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Register file</a:t>
            </a:r>
          </a:p>
        </p:txBody>
      </p:sp>
      <p:sp>
        <p:nvSpPr>
          <p:cNvPr id="24" name="AutoShape 17">
            <a:extLst>
              <a:ext uri="{FF2B5EF4-FFF2-40B4-BE49-F238E27FC236}">
                <a16:creationId xmlns:a16="http://schemas.microsoft.com/office/drawing/2014/main" id="{6C768BEB-C93A-453A-A606-04B02143A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62" y="1223961"/>
            <a:ext cx="307199" cy="230399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48BEE3A0-B8FF-4010-80F0-8B075C72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3" y="609563"/>
            <a:ext cx="1497595" cy="1228796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4725C3AA-F412-4742-AE3A-69CB18DA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4" y="432594"/>
            <a:ext cx="55976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 dirty="0"/>
              <a:t>CPU chip</a:t>
            </a:r>
          </a:p>
        </p:txBody>
      </p:sp>
      <p:sp>
        <p:nvSpPr>
          <p:cNvPr id="27" name="AutoShape 20">
            <a:extLst>
              <a:ext uri="{FF2B5EF4-FFF2-40B4-BE49-F238E27FC236}">
                <a16:creationId xmlns:a16="http://schemas.microsoft.com/office/drawing/2014/main" id="{15E301CA-0D8E-46D6-B16C-1E0F538C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257" y="1799959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8" name="AutoShape 21">
            <a:extLst>
              <a:ext uri="{FF2B5EF4-FFF2-40B4-BE49-F238E27FC236}">
                <a16:creationId xmlns:a16="http://schemas.microsoft.com/office/drawing/2014/main" id="{AC672885-7699-4B4B-8D09-DC6E2F260AB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3055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46DC86FA-53C4-48BC-913C-C570C11E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55" y="2535957"/>
            <a:ext cx="6527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controller</a:t>
            </a:r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BBE606FC-90AB-41AB-9C9E-F69B56D006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38659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94F52C0-F84E-4B56-85EF-90F82243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60" y="2535957"/>
            <a:ext cx="6527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806" dirty="0"/>
              <a:t>adapter</a:t>
            </a:r>
          </a:p>
        </p:txBody>
      </p:sp>
      <p:sp>
        <p:nvSpPr>
          <p:cNvPr id="32" name="AutoShape 25">
            <a:extLst>
              <a:ext uri="{FF2B5EF4-FFF2-40B4-BE49-F238E27FC236}">
                <a16:creationId xmlns:a16="http://schemas.microsoft.com/office/drawing/2014/main" id="{316946A2-5F88-4AE8-988A-2359760F54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3862" y="2171158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CBF843E0-DEBC-4A4A-A958-1DE676FB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63" y="2529557"/>
            <a:ext cx="575998" cy="2623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/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806"/>
              <a:t>controller</a:t>
            </a: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70835BAE-4CEC-4179-8883-3930944FC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62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C3884EAA-1371-4BFD-A69F-7DECC005B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61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DA670EE9-F017-4E33-B799-06D218CF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4" y="2890185"/>
            <a:ext cx="450765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Mouse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459B9E0D-029C-4425-B384-95A9DA842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11" y="2890185"/>
            <a:ext cx="572593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Keyboard</a:t>
            </a:r>
          </a:p>
        </p:txBody>
      </p:sp>
      <p:sp>
        <p:nvSpPr>
          <p:cNvPr id="38" name="Line 31">
            <a:extLst>
              <a:ext uri="{FF2B5EF4-FFF2-40B4-BE49-F238E27FC236}">
                <a16:creationId xmlns:a16="http://schemas.microsoft.com/office/drawing/2014/main" id="{F6E17BD5-63E0-4BCA-B039-BAE1AA27E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3059" y="2798356"/>
            <a:ext cx="0" cy="153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C47DBF22-5659-4793-99C9-D64020E7E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68" y="2890185"/>
            <a:ext cx="495649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Monitor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655CBF3D-9CB4-49E0-ACC7-A1DE57B9E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654" y="2798356"/>
            <a:ext cx="0" cy="1919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1" name="AutoShape 34">
            <a:extLst>
              <a:ext uri="{FF2B5EF4-FFF2-40B4-BE49-F238E27FC236}">
                <a16:creationId xmlns:a16="http://schemas.microsoft.com/office/drawing/2014/main" id="{EAE43AB7-6461-440E-AFD4-9787D7F2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055" y="2990355"/>
            <a:ext cx="307199" cy="307199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Disk</a:t>
            </a:r>
          </a:p>
        </p:txBody>
      </p:sp>
      <p:sp>
        <p:nvSpPr>
          <p:cNvPr id="42" name="AutoShape 35">
            <a:extLst>
              <a:ext uri="{FF2B5EF4-FFF2-40B4-BE49-F238E27FC236}">
                <a16:creationId xmlns:a16="http://schemas.microsoft.com/office/drawing/2014/main" id="{F761DF76-4D36-442C-9A7E-2EB5DD1E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4" y="2062358"/>
            <a:ext cx="3513587" cy="198399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7262E6F6-C965-4632-8002-8DD758999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62" y="2147958"/>
            <a:ext cx="840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738A0D84-94DC-4313-8E03-743ACFD7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59" y="2143158"/>
            <a:ext cx="840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11D6BC6E-BE9E-4C43-9795-A7A297E7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455" y="2138358"/>
            <a:ext cx="816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45C4F4E2-DA91-46D9-8893-3AD5BB67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254" y="1936588"/>
            <a:ext cx="471604" cy="216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6"/>
              <a:t>I/O bus</a:t>
            </a:r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70537731-F5F6-43F3-9037-48559FF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57" y="2107158"/>
            <a:ext cx="81600" cy="76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B447AB2A-CA5B-46A0-AC07-699246E63B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5911" y="1281004"/>
            <a:ext cx="51279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49" name="Line 42">
            <a:extLst>
              <a:ext uri="{FF2B5EF4-FFF2-40B4-BE49-F238E27FC236}">
                <a16:creationId xmlns:a16="http://schemas.microsoft.com/office/drawing/2014/main" id="{212837A6-A4B1-41AC-BDCA-89703BCC0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910" y="1244815"/>
            <a:ext cx="0" cy="92399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0" name="Line 43">
            <a:extLst>
              <a:ext uri="{FF2B5EF4-FFF2-40B4-BE49-F238E27FC236}">
                <a16:creationId xmlns:a16="http://schemas.microsoft.com/office/drawing/2014/main" id="{E7E5D9E8-44F0-4739-BA5F-440FE9948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5857" y="2162358"/>
            <a:ext cx="56879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1" name="Line 44">
            <a:extLst>
              <a:ext uri="{FF2B5EF4-FFF2-40B4-BE49-F238E27FC236}">
                <a16:creationId xmlns:a16="http://schemas.microsoft.com/office/drawing/2014/main" id="{E1CDCE2B-AD6C-4002-9106-65C51357E5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4654" y="2121148"/>
            <a:ext cx="3200" cy="394398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609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A4F1E092-AA5C-4860-B7A8-F0831769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3" y="1470360"/>
            <a:ext cx="943997" cy="291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806" dirty="0"/>
              <a:t>Bus interface</a:t>
            </a:r>
          </a:p>
        </p:txBody>
      </p:sp>
      <p:sp>
        <p:nvSpPr>
          <p:cNvPr id="53" name="Text Box 47">
            <a:extLst>
              <a:ext uri="{FF2B5EF4-FFF2-40B4-BE49-F238E27FC236}">
                <a16:creationId xmlns:a16="http://schemas.microsoft.com/office/drawing/2014/main" id="{1BD4A457-2F47-49AD-AC92-44850DC8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856" y="494364"/>
            <a:ext cx="218879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b="0" dirty="0"/>
              <a:t>When the DMA transfer completes, the disk controller notifies the CPU with an </a:t>
            </a:r>
            <a:r>
              <a:rPr lang="en-US" sz="1000" b="0" i="1" dirty="0">
                <a:solidFill>
                  <a:srgbClr val="FF0000"/>
                </a:solidFill>
              </a:rPr>
              <a:t>interrupt</a:t>
            </a:r>
            <a:r>
              <a:rPr lang="en-US" sz="1000" b="0" dirty="0"/>
              <a:t> (i.e., asserts a special “interrupt” pin on the CPU)</a:t>
            </a:r>
          </a:p>
        </p:txBody>
      </p:sp>
    </p:spTree>
    <p:extLst>
      <p:ext uri="{BB962C8B-B14F-4D97-AF65-F5344CB8AC3E}">
        <p14:creationId xmlns:p14="http://schemas.microsoft.com/office/powerpoint/2010/main" val="2908637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Logical disk blocks in modern disks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An </a:t>
            </a:r>
            <a:r>
              <a:rPr lang="en-US" altLang="zh-CN" sz="1500" dirty="0">
                <a:solidFill>
                  <a:srgbClr val="C00000"/>
                </a:solidFill>
                <a:ea typeface="楷体" pitchFamily="49" charset="-122"/>
              </a:rPr>
              <a:t>abstract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of the complex sector geometry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A </a:t>
            </a:r>
            <a:r>
              <a:rPr lang="en-US" altLang="zh-CN" sz="1500" dirty="0">
                <a:solidFill>
                  <a:srgbClr val="C00000"/>
                </a:solidFill>
                <a:ea typeface="楷体" pitchFamily="49" charset="-122"/>
              </a:rPr>
              <a:t>sequence of b-sized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logical blocks 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(0,1,2,…)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Mapping 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映射</a:t>
            </a: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Maintained by disk controller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Logical block (0,1,2,…) -&gt;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(surface, track, sector)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Allows controller to set aside spare cylinder for each zone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“formatted capacity” and “maximum capacity”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What can disk controller do?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Logical blocks -&gt; physical blocks of CHS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Control operations on the disk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Buffer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B050"/>
                </a:solidFill>
                <a:ea typeface="楷体" pitchFamily="49" charset="-122"/>
              </a:rPr>
              <a:t>Interrupt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11.1.3 Disk Storage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5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11.1.1 Random-Access Memory (RAM)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11. 1.2 </a:t>
            </a:r>
            <a:r>
              <a:rPr lang="en-US" altLang="zh-CN" sz="1600" dirty="0">
                <a:solidFill>
                  <a:schemeClr val="tx1"/>
                </a:solidFill>
              </a:rPr>
              <a:t>Read only Memory (ROM)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11.1.3 Disk Storage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11.1.4 SSD/Flash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11.1.5 Storage Technology Trends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 Memory Technology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Solid State Disks (SSDs)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11.1.4 SSD/Flash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/>
          </a:p>
        </p:txBody>
      </p:sp>
      <p:sp>
        <p:nvSpPr>
          <p:cNvPr id="10" name="Rectangle 289">
            <a:extLst>
              <a:ext uri="{FF2B5EF4-FFF2-40B4-BE49-F238E27FC236}">
                <a16:creationId xmlns:a16="http://schemas.microsoft.com/office/drawing/2014/main" id="{D3B272B2-BADB-4165-9649-209FE5F23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63" y="1758790"/>
            <a:ext cx="3609587" cy="49919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7" b="0" kern="0">
              <a:solidFill>
                <a:sysClr val="windowText" lastClr="000000"/>
              </a:solidFill>
            </a:endParaRPr>
          </a:p>
        </p:txBody>
      </p:sp>
      <p:sp>
        <p:nvSpPr>
          <p:cNvPr id="11" name="AutoShape 238">
            <a:extLst>
              <a:ext uri="{FF2B5EF4-FFF2-40B4-BE49-F238E27FC236}">
                <a16:creationId xmlns:a16="http://schemas.microsoft.com/office/drawing/2014/main" id="{DCD64EC8-B645-4583-AA4B-5347C69D79E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69857" y="878793"/>
            <a:ext cx="249599" cy="345599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7" b="0" ker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239">
            <a:extLst>
              <a:ext uri="{FF2B5EF4-FFF2-40B4-BE49-F238E27FC236}">
                <a16:creationId xmlns:a16="http://schemas.microsoft.com/office/drawing/2014/main" id="{9B53C0AF-24CA-436B-8099-623A988D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658" y="1281992"/>
            <a:ext cx="1036796" cy="262399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7" b="0" kern="0" dirty="0">
                <a:solidFill>
                  <a:sysClr val="windowText" lastClr="000000"/>
                </a:solidFill>
                <a:latin typeface="Arial" charset="0"/>
              </a:rPr>
              <a:t>Flash </a:t>
            </a:r>
          </a:p>
          <a:p>
            <a:pPr algn="ctr"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7" b="0" kern="0" dirty="0">
                <a:solidFill>
                  <a:sysClr val="windowText" lastClr="000000"/>
                </a:solidFill>
                <a:latin typeface="Arial" charset="0"/>
              </a:rPr>
              <a:t>translation layer</a:t>
            </a:r>
          </a:p>
        </p:txBody>
      </p:sp>
      <p:sp>
        <p:nvSpPr>
          <p:cNvPr id="13" name="Line 258">
            <a:extLst>
              <a:ext uri="{FF2B5EF4-FFF2-40B4-BE49-F238E27FC236}">
                <a16:creationId xmlns:a16="http://schemas.microsoft.com/office/drawing/2014/main" id="{A94AC7A5-4390-4F82-B32E-8EC7C83F19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996" y="1544392"/>
            <a:ext cx="259" cy="2093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235">
            <a:extLst>
              <a:ext uri="{FF2B5EF4-FFF2-40B4-BE49-F238E27FC236}">
                <a16:creationId xmlns:a16="http://schemas.microsoft.com/office/drawing/2014/main" id="{CBACB431-DC31-48F3-82C0-2C8EB90E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258" y="769993"/>
            <a:ext cx="1113596" cy="1216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7" b="0" kern="0" dirty="0">
              <a:solidFill>
                <a:srgbClr val="CCFFCC"/>
              </a:solidFill>
            </a:endParaRPr>
          </a:p>
        </p:txBody>
      </p:sp>
      <p:sp>
        <p:nvSpPr>
          <p:cNvPr id="15" name="Rectangle 264">
            <a:extLst>
              <a:ext uri="{FF2B5EF4-FFF2-40B4-BE49-F238E27FC236}">
                <a16:creationId xmlns:a16="http://schemas.microsoft.com/office/drawing/2014/main" id="{923899FD-4348-4395-BC9F-BF4D3C66D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256" y="845994"/>
            <a:ext cx="81600" cy="768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7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271">
            <a:extLst>
              <a:ext uri="{FF2B5EF4-FFF2-40B4-BE49-F238E27FC236}">
                <a16:creationId xmlns:a16="http://schemas.microsoft.com/office/drawing/2014/main" id="{AFBA1620-510C-4D59-BEC8-C9304A77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454" y="661194"/>
            <a:ext cx="230399" cy="268799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8" name="Rectangle 280">
            <a:extLst>
              <a:ext uri="{FF2B5EF4-FFF2-40B4-BE49-F238E27FC236}">
                <a16:creationId xmlns:a16="http://schemas.microsoft.com/office/drawing/2014/main" id="{1AB2F51B-4DC6-43EA-9314-8C4819B1F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63" y="1928390"/>
            <a:ext cx="1574394" cy="230399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7" b="0" kern="0">
              <a:solidFill>
                <a:sysClr val="windowText" lastClr="000000"/>
              </a:solidFill>
            </a:endParaRPr>
          </a:p>
        </p:txBody>
      </p:sp>
      <p:sp>
        <p:nvSpPr>
          <p:cNvPr id="20" name="Rectangle 274">
            <a:extLst>
              <a:ext uri="{FF2B5EF4-FFF2-40B4-BE49-F238E27FC236}">
                <a16:creationId xmlns:a16="http://schemas.microsoft.com/office/drawing/2014/main" id="{CE0F9FF4-B510-4B9C-BA0B-E55C8F73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63" y="1966790"/>
            <a:ext cx="422398" cy="153599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6" b="0" kern="0" dirty="0">
                <a:solidFill>
                  <a:sysClr val="windowText" lastClr="000000"/>
                </a:solidFill>
                <a:latin typeface="Arial" charset="0"/>
              </a:rPr>
              <a:t>Page 0</a:t>
            </a:r>
          </a:p>
        </p:txBody>
      </p:sp>
      <p:sp>
        <p:nvSpPr>
          <p:cNvPr id="21" name="Rectangle 277">
            <a:extLst>
              <a:ext uri="{FF2B5EF4-FFF2-40B4-BE49-F238E27FC236}">
                <a16:creationId xmlns:a16="http://schemas.microsoft.com/office/drawing/2014/main" id="{656A245A-1B43-4E7E-8385-07207582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61" y="1966790"/>
            <a:ext cx="422398" cy="153599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6" b="0" kern="0" dirty="0">
                <a:solidFill>
                  <a:sysClr val="windowText" lastClr="000000"/>
                </a:solidFill>
                <a:latin typeface="Arial" charset="0"/>
              </a:rPr>
              <a:t>Page 1</a:t>
            </a:r>
          </a:p>
        </p:txBody>
      </p:sp>
      <p:sp>
        <p:nvSpPr>
          <p:cNvPr id="22" name="Rectangle 278">
            <a:extLst>
              <a:ext uri="{FF2B5EF4-FFF2-40B4-BE49-F238E27FC236}">
                <a16:creationId xmlns:a16="http://schemas.microsoft.com/office/drawing/2014/main" id="{E332CA68-15B2-4C1E-B1D2-BAD7A819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9" y="1966790"/>
            <a:ext cx="422398" cy="153599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5" b="0" kern="0" dirty="0">
                <a:solidFill>
                  <a:sysClr val="windowText" lastClr="000000"/>
                </a:solidFill>
                <a:latin typeface="Arial" charset="0"/>
              </a:rPr>
              <a:t>Page P-1</a:t>
            </a:r>
          </a:p>
        </p:txBody>
      </p:sp>
      <p:sp>
        <p:nvSpPr>
          <p:cNvPr id="23" name="Text Box 279">
            <a:extLst>
              <a:ext uri="{FF2B5EF4-FFF2-40B4-BE49-F238E27FC236}">
                <a16:creationId xmlns:a16="http://schemas.microsoft.com/office/drawing/2014/main" id="{4F7BE121-4320-43B4-BA70-30A95D6D3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546" y="1795715"/>
            <a:ext cx="340158" cy="278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  <a:latin typeface="Arial" charset="0"/>
              </a:rPr>
              <a:t>…</a:t>
            </a:r>
          </a:p>
        </p:txBody>
      </p:sp>
      <p:sp>
        <p:nvSpPr>
          <p:cNvPr id="24" name="Text Box 281">
            <a:extLst>
              <a:ext uri="{FF2B5EF4-FFF2-40B4-BE49-F238E27FC236}">
                <a16:creationId xmlns:a16="http://schemas.microsoft.com/office/drawing/2014/main" id="{001190B1-BC97-44DB-A679-F0F2AB285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63" y="1742791"/>
            <a:ext cx="562975" cy="2319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7" b="0" kern="0" dirty="0">
                <a:solidFill>
                  <a:sysClr val="windowText" lastClr="000000"/>
                </a:solidFill>
                <a:latin typeface="Arial" charset="0"/>
              </a:rPr>
              <a:t>Block 0</a:t>
            </a:r>
          </a:p>
        </p:txBody>
      </p:sp>
      <p:sp>
        <p:nvSpPr>
          <p:cNvPr id="25" name="Text Box 282">
            <a:extLst>
              <a:ext uri="{FF2B5EF4-FFF2-40B4-BE49-F238E27FC236}">
                <a16:creationId xmlns:a16="http://schemas.microsoft.com/office/drawing/2014/main" id="{D1B6B87F-5B20-4621-8C27-7319318C5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717" y="1807517"/>
            <a:ext cx="340158" cy="278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  <a:latin typeface="Arial" charset="0"/>
              </a:rPr>
              <a:t>…</a:t>
            </a:r>
          </a:p>
        </p:txBody>
      </p:sp>
      <p:sp>
        <p:nvSpPr>
          <p:cNvPr id="26" name="Rectangle 287">
            <a:extLst>
              <a:ext uri="{FF2B5EF4-FFF2-40B4-BE49-F238E27FC236}">
                <a16:creationId xmlns:a16="http://schemas.microsoft.com/office/drawing/2014/main" id="{2979BB83-6F12-4C31-B1D9-EFEA16E2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856" y="1928390"/>
            <a:ext cx="1574394" cy="230399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7" b="0" ker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83">
            <a:extLst>
              <a:ext uri="{FF2B5EF4-FFF2-40B4-BE49-F238E27FC236}">
                <a16:creationId xmlns:a16="http://schemas.microsoft.com/office/drawing/2014/main" id="{37D73CD9-EF16-4119-837C-A63D893E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256" y="1966790"/>
            <a:ext cx="422398" cy="153599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6" b="0" kern="0">
                <a:solidFill>
                  <a:sysClr val="windowText" lastClr="000000"/>
                </a:solidFill>
                <a:latin typeface="Arial" charset="0"/>
              </a:rPr>
              <a:t>Page 0</a:t>
            </a:r>
          </a:p>
        </p:txBody>
      </p:sp>
      <p:sp>
        <p:nvSpPr>
          <p:cNvPr id="28" name="Rectangle 284">
            <a:extLst>
              <a:ext uri="{FF2B5EF4-FFF2-40B4-BE49-F238E27FC236}">
                <a16:creationId xmlns:a16="http://schemas.microsoft.com/office/drawing/2014/main" id="{04CA90E7-52CD-4B1A-94DA-90BBFA7B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654" y="1966790"/>
            <a:ext cx="422398" cy="153599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6" b="0" kern="0">
                <a:solidFill>
                  <a:sysClr val="windowText" lastClr="000000"/>
                </a:solidFill>
                <a:latin typeface="Arial" charset="0"/>
              </a:rPr>
              <a:t>Page 1</a:t>
            </a:r>
          </a:p>
        </p:txBody>
      </p:sp>
      <p:sp>
        <p:nvSpPr>
          <p:cNvPr id="29" name="Rectangle 285">
            <a:extLst>
              <a:ext uri="{FF2B5EF4-FFF2-40B4-BE49-F238E27FC236}">
                <a16:creationId xmlns:a16="http://schemas.microsoft.com/office/drawing/2014/main" id="{5F25282F-1731-4A45-A60E-E78A5A20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52" y="1966790"/>
            <a:ext cx="422398" cy="153599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5" b="0" kern="0" dirty="0">
                <a:solidFill>
                  <a:sysClr val="windowText" lastClr="000000"/>
                </a:solidFill>
                <a:latin typeface="Arial" charset="0"/>
              </a:rPr>
              <a:t>Page P-1</a:t>
            </a:r>
          </a:p>
        </p:txBody>
      </p:sp>
      <p:sp>
        <p:nvSpPr>
          <p:cNvPr id="30" name="Text Box 286">
            <a:extLst>
              <a:ext uri="{FF2B5EF4-FFF2-40B4-BE49-F238E27FC236}">
                <a16:creationId xmlns:a16="http://schemas.microsoft.com/office/drawing/2014/main" id="{6D35EE03-2064-4933-BC4A-814388D2F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053" y="1801628"/>
            <a:ext cx="340158" cy="2784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  <a:latin typeface="Arial" charset="0"/>
              </a:rPr>
              <a:t>…</a:t>
            </a:r>
          </a:p>
        </p:txBody>
      </p:sp>
      <p:sp>
        <p:nvSpPr>
          <p:cNvPr id="31" name="Text Box 288">
            <a:extLst>
              <a:ext uri="{FF2B5EF4-FFF2-40B4-BE49-F238E27FC236}">
                <a16:creationId xmlns:a16="http://schemas.microsoft.com/office/drawing/2014/main" id="{A1C52543-ACF6-44BB-899E-8DE70EFAB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456" y="1742791"/>
            <a:ext cx="710451" cy="2319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7" b="0" kern="0" dirty="0">
                <a:solidFill>
                  <a:sysClr val="windowText" lastClr="000000"/>
                </a:solidFill>
                <a:latin typeface="Arial" charset="0"/>
              </a:rPr>
              <a:t>Block  B-1</a:t>
            </a:r>
          </a:p>
        </p:txBody>
      </p:sp>
      <p:sp>
        <p:nvSpPr>
          <p:cNvPr id="32" name="Text Box 291">
            <a:extLst>
              <a:ext uri="{FF2B5EF4-FFF2-40B4-BE49-F238E27FC236}">
                <a16:creationId xmlns:a16="http://schemas.microsoft.com/office/drawing/2014/main" id="{F779C7CA-FB7B-4188-A8FD-7F33F651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78" y="1563678"/>
            <a:ext cx="915635" cy="2319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7" b="0" kern="0" dirty="0">
                <a:solidFill>
                  <a:sysClr val="windowText" lastClr="000000"/>
                </a:solidFill>
                <a:latin typeface="Arial" charset="0"/>
              </a:rPr>
              <a:t>Flash memory</a:t>
            </a:r>
          </a:p>
        </p:txBody>
      </p:sp>
      <p:sp>
        <p:nvSpPr>
          <p:cNvPr id="33" name="Rectangle 292">
            <a:extLst>
              <a:ext uri="{FF2B5EF4-FFF2-40B4-BE49-F238E27FC236}">
                <a16:creationId xmlns:a16="http://schemas.microsoft.com/office/drawing/2014/main" id="{AB9D04B6-2BDB-4A52-94FA-7B199A45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63" y="1237192"/>
            <a:ext cx="3763186" cy="1097596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7" b="0" kern="0">
              <a:solidFill>
                <a:sysClr val="windowText" lastClr="000000"/>
              </a:solidFill>
            </a:endParaRPr>
          </a:p>
        </p:txBody>
      </p:sp>
      <p:sp>
        <p:nvSpPr>
          <p:cNvPr id="34" name="Text Box 293">
            <a:extLst>
              <a:ext uri="{FF2B5EF4-FFF2-40B4-BE49-F238E27FC236}">
                <a16:creationId xmlns:a16="http://schemas.microsoft.com/office/drawing/2014/main" id="{1FB686E8-51D8-492B-8696-53C2DFD1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63" y="1042194"/>
            <a:ext cx="1345240" cy="2319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7" b="0" kern="0" dirty="0">
                <a:solidFill>
                  <a:sysClr val="windowText" lastClr="000000"/>
                </a:solidFill>
                <a:latin typeface="Arial" charset="0"/>
              </a:rPr>
              <a:t>Solid State Disk (SSD)</a:t>
            </a:r>
          </a:p>
        </p:txBody>
      </p:sp>
      <p:sp>
        <p:nvSpPr>
          <p:cNvPr id="35" name="Text Box 297">
            <a:extLst>
              <a:ext uri="{FF2B5EF4-FFF2-40B4-BE49-F238E27FC236}">
                <a16:creationId xmlns:a16="http://schemas.microsoft.com/office/drawing/2014/main" id="{FE679D3B-00CF-46E5-AC15-D074A66A3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056" y="903594"/>
            <a:ext cx="1075196" cy="3093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5" b="0" i="1" kern="0" dirty="0">
                <a:solidFill>
                  <a:sysClr val="windowText" lastClr="000000"/>
                </a:solidFill>
              </a:rPr>
              <a:t>Requests to read and </a:t>
            </a:r>
          </a:p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5" b="0" i="1" kern="0" dirty="0">
                <a:solidFill>
                  <a:sysClr val="windowText" lastClr="000000"/>
                </a:solidFill>
              </a:rPr>
              <a:t>write logical disk blocks</a:t>
            </a:r>
          </a:p>
        </p:txBody>
      </p:sp>
      <p:sp>
        <p:nvSpPr>
          <p:cNvPr id="36" name="Text Box 265">
            <a:extLst>
              <a:ext uri="{FF2B5EF4-FFF2-40B4-BE49-F238E27FC236}">
                <a16:creationId xmlns:a16="http://schemas.microsoft.com/office/drawing/2014/main" id="{7E6F5DA9-F5E4-40FB-8037-64F27135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892" y="581671"/>
            <a:ext cx="556563" cy="2319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defTabSz="460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7" b="0" kern="0" dirty="0">
                <a:solidFill>
                  <a:sysClr val="windowText" lastClr="000000"/>
                </a:solidFill>
                <a:latin typeface="Arial" charset="0"/>
              </a:rPr>
              <a:t>I/O bus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32070EF-7BCC-4F6A-B079-3BE33D105A3E}"/>
              </a:ext>
            </a:extLst>
          </p:cNvPr>
          <p:cNvSpPr txBox="1">
            <a:spLocks/>
          </p:cNvSpPr>
          <p:nvPr/>
        </p:nvSpPr>
        <p:spPr>
          <a:xfrm>
            <a:off x="221121" y="2312275"/>
            <a:ext cx="4466192" cy="959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Pages: 4KB, 8</a:t>
            </a:r>
            <a:r>
              <a:rPr lang="en-US" altLang="zh-CN" sz="1400" dirty="0">
                <a:solidFill>
                  <a:schemeClr val="tx1"/>
                </a:solidFill>
              </a:rPr>
              <a:t>KB,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16KB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|</a:t>
            </a:r>
            <a:r>
              <a:rPr lang="en-US" sz="1400" dirty="0">
                <a:solidFill>
                  <a:schemeClr val="tx1"/>
                </a:solidFill>
              </a:rPr>
              <a:t> Blocks: 32, 64, 129 or 256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Data </a:t>
            </a:r>
            <a:r>
              <a:rPr lang="en-US" sz="1400" dirty="0">
                <a:solidFill>
                  <a:srgbClr val="0000FF"/>
                </a:solidFill>
              </a:rPr>
              <a:t>read/written </a:t>
            </a:r>
            <a:r>
              <a:rPr lang="en-US" sz="1400" dirty="0">
                <a:solidFill>
                  <a:schemeClr val="tx1"/>
                </a:solidFill>
              </a:rPr>
              <a:t>in units of </a:t>
            </a:r>
            <a:r>
              <a:rPr lang="en-US" sz="1400" dirty="0">
                <a:solidFill>
                  <a:srgbClr val="0000FF"/>
                </a:solidFill>
              </a:rPr>
              <a:t>pages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FF"/>
                </a:solidFill>
              </a:rPr>
              <a:t>Page written </a:t>
            </a:r>
            <a:r>
              <a:rPr lang="en-US" sz="1400" dirty="0">
                <a:solidFill>
                  <a:schemeClr val="tx1"/>
                </a:solidFill>
              </a:rPr>
              <a:t>only when its </a:t>
            </a:r>
            <a:r>
              <a:rPr lang="en-US" sz="1400" dirty="0">
                <a:solidFill>
                  <a:srgbClr val="0000FF"/>
                </a:solidFill>
              </a:rPr>
              <a:t>block</a:t>
            </a:r>
            <a:r>
              <a:rPr lang="en-US" sz="1400" dirty="0">
                <a:solidFill>
                  <a:schemeClr val="tx1"/>
                </a:solidFill>
              </a:rPr>
              <a:t> been erased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 block wears out after about 100,000 repeated writes</a:t>
            </a:r>
          </a:p>
        </p:txBody>
      </p:sp>
    </p:spTree>
    <p:extLst>
      <p:ext uri="{BB962C8B-B14F-4D97-AF65-F5344CB8AC3E}">
        <p14:creationId xmlns:p14="http://schemas.microsoft.com/office/powerpoint/2010/main" val="9214568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SSD performance characteristics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chemeClr val="tx1"/>
              </a:solidFill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Sequential access </a:t>
            </a:r>
            <a:r>
              <a:rPr lang="en-US" altLang="zh-CN" sz="1500" dirty="0">
                <a:solidFill>
                  <a:srgbClr val="0000FF"/>
                </a:solidFill>
              </a:rPr>
              <a:t>faster</a:t>
            </a:r>
            <a:r>
              <a:rPr lang="en-US" altLang="zh-CN" sz="1500" dirty="0">
                <a:solidFill>
                  <a:schemeClr val="tx1"/>
                </a:solidFill>
              </a:rPr>
              <a:t> than random access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Why are random writes so slow?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11.1.4 SSD/Flash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09735CA-A6C1-4FA6-A87A-B4FBA611AF5D}"/>
              </a:ext>
            </a:extLst>
          </p:cNvPr>
          <p:cNvSpPr txBox="1"/>
          <p:nvPr/>
        </p:nvSpPr>
        <p:spPr>
          <a:xfrm>
            <a:off x="390128" y="922313"/>
            <a:ext cx="3980656" cy="577081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itchFamily="34" charset="0"/>
              </a:rPr>
              <a:t>Sequential read </a:t>
            </a:r>
            <a:r>
              <a:rPr lang="en-US" sz="1050" dirty="0" err="1">
                <a:latin typeface="Calibri" pitchFamily="34" charset="0"/>
              </a:rPr>
              <a:t>tput</a:t>
            </a:r>
            <a:r>
              <a:rPr lang="en-US" sz="1050" dirty="0">
                <a:latin typeface="Calibri" pitchFamily="34" charset="0"/>
              </a:rPr>
              <a:t>    550 MB/s	   Sequential write </a:t>
            </a:r>
            <a:r>
              <a:rPr lang="en-US" sz="1050" dirty="0" err="1">
                <a:latin typeface="Calibri" pitchFamily="34" charset="0"/>
              </a:rPr>
              <a:t>tput</a:t>
            </a:r>
            <a:r>
              <a:rPr lang="en-US" sz="1050" dirty="0">
                <a:latin typeface="Calibri" pitchFamily="34" charset="0"/>
              </a:rPr>
              <a:t>    470 MB/s</a:t>
            </a:r>
          </a:p>
          <a:p>
            <a:r>
              <a:rPr lang="en-US" sz="1050" dirty="0">
                <a:latin typeface="Calibri" pitchFamily="34" charset="0"/>
              </a:rPr>
              <a:t>Random read </a:t>
            </a:r>
            <a:r>
              <a:rPr lang="en-US" sz="1050" dirty="0" err="1">
                <a:latin typeface="Calibri" pitchFamily="34" charset="0"/>
              </a:rPr>
              <a:t>tput</a:t>
            </a:r>
            <a:r>
              <a:rPr lang="en-US" sz="1050" dirty="0">
                <a:latin typeface="Calibri" pitchFamily="34" charset="0"/>
              </a:rPr>
              <a:t>        365 MB/s	   Random write </a:t>
            </a:r>
            <a:r>
              <a:rPr lang="en-US" sz="1050" dirty="0" err="1">
                <a:latin typeface="Calibri" pitchFamily="34" charset="0"/>
              </a:rPr>
              <a:t>tput</a:t>
            </a:r>
            <a:r>
              <a:rPr lang="en-US" sz="1050" dirty="0">
                <a:latin typeface="Calibri" pitchFamily="34" charset="0"/>
              </a:rPr>
              <a:t>        303 MB/s</a:t>
            </a:r>
          </a:p>
          <a:p>
            <a:r>
              <a:rPr lang="en-US" sz="1050" dirty="0">
                <a:latin typeface="Calibri" pitchFamily="34" charset="0"/>
              </a:rPr>
              <a:t>Avg seq read time        50 us	   Avg seq write time         60 us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F2155E-6182-4BE1-A3D6-2DCF63C24C05}"/>
              </a:ext>
            </a:extLst>
          </p:cNvPr>
          <p:cNvSpPr txBox="1">
            <a:spLocks/>
          </p:cNvSpPr>
          <p:nvPr/>
        </p:nvSpPr>
        <p:spPr>
          <a:xfrm>
            <a:off x="246856" y="2174998"/>
            <a:ext cx="4267200" cy="130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1" lvl="1" indent="-285750" algn="l">
              <a:buFont typeface="Wingdings" panose="05000000000000000000" pitchFamily="2" charset="2"/>
              <a:buChar char="Ø"/>
            </a:pPr>
            <a:r>
              <a:rPr lang="en-US" altLang="zh-CN" sz="1300" dirty="0">
                <a:solidFill>
                  <a:schemeClr val="tx1"/>
                </a:solidFill>
              </a:rPr>
              <a:t>Pages cannot be overwritten when </a:t>
            </a:r>
            <a:r>
              <a:rPr lang="en-US" altLang="zh-CN" sz="1300" dirty="0">
                <a:solidFill>
                  <a:srgbClr val="0000FF"/>
                </a:solidFill>
              </a:rPr>
              <a:t>modifying</a:t>
            </a:r>
            <a:r>
              <a:rPr lang="en-US" altLang="zh-CN" sz="1300" dirty="0">
                <a:solidFill>
                  <a:schemeClr val="tx1"/>
                </a:solidFill>
              </a:rPr>
              <a:t> a page</a:t>
            </a:r>
          </a:p>
          <a:p>
            <a:pPr marL="742931" lvl="1" indent="-285750" algn="l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Erasing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altLang="zh-CN" sz="1300" dirty="0">
                <a:solidFill>
                  <a:schemeClr val="tx1"/>
                </a:solidFill>
              </a:rPr>
              <a:t>a block </a:t>
            </a:r>
            <a:r>
              <a:rPr lang="en-US" sz="1300" dirty="0">
                <a:solidFill>
                  <a:schemeClr val="tx1"/>
                </a:solidFill>
              </a:rPr>
              <a:t>triggered by GC takes a long time (~1 </a:t>
            </a:r>
            <a:r>
              <a:rPr lang="en-US" sz="1300" dirty="0" err="1">
                <a:solidFill>
                  <a:schemeClr val="tx1"/>
                </a:solidFill>
              </a:rPr>
              <a:t>ms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1044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Random writes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11.1.4 SSD/Flash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  <p:pic>
        <p:nvPicPr>
          <p:cNvPr id="1026" name="Picture 2" descr="SSD New Write">
            <a:extLst>
              <a:ext uri="{FF2B5EF4-FFF2-40B4-BE49-F238E27FC236}">
                <a16:creationId xmlns:a16="http://schemas.microsoft.com/office/drawing/2014/main" id="{EF06C1A0-A317-48AB-87FB-E662B6F9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8" y="1194594"/>
            <a:ext cx="1694656" cy="14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Leave Idle">
            <a:extLst>
              <a:ext uri="{FF2B5EF4-FFF2-40B4-BE49-F238E27FC236}">
                <a16:creationId xmlns:a16="http://schemas.microsoft.com/office/drawing/2014/main" id="{2CCF23B5-A50B-4466-8AD5-2A1E0478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56" y="1194594"/>
            <a:ext cx="1694656" cy="14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5E0F05-99A9-4B79-8C69-2D8082E9420C}"/>
              </a:ext>
            </a:extLst>
          </p:cNvPr>
          <p:cNvSpPr txBox="1">
            <a:spLocks/>
          </p:cNvSpPr>
          <p:nvPr/>
        </p:nvSpPr>
        <p:spPr>
          <a:xfrm>
            <a:off x="983149" y="1018374"/>
            <a:ext cx="1202514" cy="296095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Write page H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448889C-8E86-4472-8369-19D113F5F1A6}"/>
              </a:ext>
            </a:extLst>
          </p:cNvPr>
          <p:cNvSpPr txBox="1">
            <a:spLocks/>
          </p:cNvSpPr>
          <p:nvPr/>
        </p:nvSpPr>
        <p:spPr>
          <a:xfrm>
            <a:off x="2600475" y="1024502"/>
            <a:ext cx="1202514" cy="296095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Modify page G</a:t>
            </a:r>
          </a:p>
        </p:txBody>
      </p:sp>
    </p:spTree>
    <p:extLst>
      <p:ext uri="{BB962C8B-B14F-4D97-AF65-F5344CB8AC3E}">
        <p14:creationId xmlns:p14="http://schemas.microsoft.com/office/powerpoint/2010/main" val="154261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11.1.2 </a:t>
            </a:r>
            <a:r>
              <a:rPr lang="en-US" altLang="zh-CN" sz="1600" dirty="0">
                <a:solidFill>
                  <a:schemeClr val="tx1"/>
                </a:solidFill>
              </a:rPr>
              <a:t>Read only Memory (ROM)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11.1.3 Disk Storage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11.1.4 SSD/Flash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11.1.5 Storage Technology Trends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 Memory Technology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7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Random writes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11.1.4 SSD/Flash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20DE9D-3CE6-4817-9E08-582CE02A8E11}"/>
              </a:ext>
            </a:extLst>
          </p:cNvPr>
          <p:cNvGrpSpPr/>
          <p:nvPr/>
        </p:nvGrpSpPr>
        <p:grpSpPr>
          <a:xfrm>
            <a:off x="780256" y="716775"/>
            <a:ext cx="2765235" cy="2611679"/>
            <a:chOff x="767988" y="428077"/>
            <a:chExt cx="3084548" cy="2913260"/>
          </a:xfrm>
        </p:grpSpPr>
        <p:pic>
          <p:nvPicPr>
            <p:cNvPr id="3074" name="Picture 2" descr="garbage collection">
              <a:extLst>
                <a:ext uri="{FF2B5EF4-FFF2-40B4-BE49-F238E27FC236}">
                  <a16:creationId xmlns:a16="http://schemas.microsoft.com/office/drawing/2014/main" id="{D1326B04-E966-4147-835A-4B1B161F2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988" y="428077"/>
              <a:ext cx="3084548" cy="2913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608B110-EB15-4A46-A696-DE92ED4152FC}"/>
                </a:ext>
              </a:extLst>
            </p:cNvPr>
            <p:cNvSpPr/>
            <p:nvPr/>
          </p:nvSpPr>
          <p:spPr>
            <a:xfrm>
              <a:off x="2532856" y="661194"/>
              <a:ext cx="539096" cy="1436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26" indent="-285726" algn="l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tx1"/>
                </a:solidFill>
                <a:ea typeface="楷体" pitchFamily="49" charset="-122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0B1E68-939D-4922-B73B-6A55B799173F}"/>
              </a:ext>
            </a:extLst>
          </p:cNvPr>
          <p:cNvSpPr txBox="1">
            <a:spLocks/>
          </p:cNvSpPr>
          <p:nvPr/>
        </p:nvSpPr>
        <p:spPr>
          <a:xfrm>
            <a:off x="2990056" y="1570648"/>
            <a:ext cx="1547384" cy="296095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716021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SSD tradeoffs  V.S. Rotating disks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Advantages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No arm -&gt; Faster, less power, more rugged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Disadvantages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The potential to </a:t>
            </a:r>
            <a:r>
              <a:rPr lang="en-US" altLang="zh-CN" sz="1500" dirty="0">
                <a:solidFill>
                  <a:srgbClr val="990000"/>
                </a:solidFill>
                <a:ea typeface="楷体" pitchFamily="49" charset="-122"/>
              </a:rPr>
              <a:t>ware out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About 30 times more </a:t>
            </a:r>
            <a:r>
              <a:rPr lang="en-US" altLang="zh-CN" sz="1500" dirty="0">
                <a:solidFill>
                  <a:srgbClr val="990000"/>
                </a:solidFill>
              </a:rPr>
              <a:t>expensive</a:t>
            </a:r>
            <a:r>
              <a:rPr lang="en-US" altLang="zh-CN" sz="1500" dirty="0">
                <a:solidFill>
                  <a:schemeClr val="tx1"/>
                </a:solidFill>
              </a:rPr>
              <a:t> per byte in 2015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Applications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Smart phones, laptops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Desktops and servers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11.1.4 SSD/Flash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99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11.1.1 Random-Access Memory (RAM)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11. 1.2 </a:t>
            </a:r>
            <a:r>
              <a:rPr lang="en-US" altLang="zh-CN" sz="1600" dirty="0">
                <a:solidFill>
                  <a:schemeClr val="tx1"/>
                </a:solidFill>
              </a:rPr>
              <a:t>Read only Memory (ROM)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11.1.3 Disk Storage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11.1.4 SSD/Flash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11.1.5 Storage Technology Trends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 Memory Technology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8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Storage trends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11.1.5 Storage Technology Trends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351556-AF47-4507-A5EB-F166FD955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693465"/>
            <a:ext cx="4285457" cy="26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75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CPU clock rate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11.1.5 Storage Technology Trends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6C76D0-F430-4EF8-BD26-D4BC050221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6" y="475488"/>
            <a:ext cx="4038599" cy="28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9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The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CPU-MEMORY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gap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11.1.5 Storage Technology Trends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10" name="Chart 13">
            <a:extLst>
              <a:ext uri="{FF2B5EF4-FFF2-40B4-BE49-F238E27FC236}">
                <a16:creationId xmlns:a16="http://schemas.microsoft.com/office/drawing/2014/main" id="{AA77823F-B9E8-490A-AED5-EA5B4F81E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483615"/>
              </p:ext>
            </p:extLst>
          </p:nvPr>
        </p:nvGraphicFramePr>
        <p:xfrm>
          <a:off x="-57944" y="737394"/>
          <a:ext cx="461411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BA50F547-77FD-4147-B8A6-670AEF4BE9BF}"/>
              </a:ext>
            </a:extLst>
          </p:cNvPr>
          <p:cNvSpPr txBox="1"/>
          <p:nvPr/>
        </p:nvSpPr>
        <p:spPr>
          <a:xfrm>
            <a:off x="2802686" y="2067759"/>
            <a:ext cx="495649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7" dirty="0">
                <a:solidFill>
                  <a:srgbClr val="FF0000"/>
                </a:solidFill>
                <a:latin typeface="Calibri" pitchFamily="34" charset="0"/>
              </a:rPr>
              <a:t>DRAM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4F68AF3-2D19-4B05-B1E8-29796EC6AF06}"/>
              </a:ext>
            </a:extLst>
          </p:cNvPr>
          <p:cNvSpPr txBox="1"/>
          <p:nvPr/>
        </p:nvSpPr>
        <p:spPr>
          <a:xfrm>
            <a:off x="2866807" y="2791471"/>
            <a:ext cx="383438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7" dirty="0">
                <a:solidFill>
                  <a:srgbClr val="FF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281A72F4-AA1C-419D-97E5-0FC1CCC80BEF}"/>
              </a:ext>
            </a:extLst>
          </p:cNvPr>
          <p:cNvSpPr txBox="1"/>
          <p:nvPr/>
        </p:nvSpPr>
        <p:spPr>
          <a:xfrm>
            <a:off x="2866807" y="1358094"/>
            <a:ext cx="367408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7" dirty="0">
                <a:solidFill>
                  <a:srgbClr val="FF0000"/>
                </a:solidFill>
                <a:latin typeface="Calibri" pitchFamily="34" charset="0"/>
              </a:rPr>
              <a:t>SSD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8B3E236E-5D85-446A-9507-C75ED8004ACC}"/>
              </a:ext>
            </a:extLst>
          </p:cNvPr>
          <p:cNvSpPr txBox="1"/>
          <p:nvPr/>
        </p:nvSpPr>
        <p:spPr>
          <a:xfrm>
            <a:off x="2828829" y="979983"/>
            <a:ext cx="389850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7" dirty="0">
                <a:solidFill>
                  <a:srgbClr val="FF0000"/>
                </a:solidFill>
                <a:latin typeface="Calibri" pitchFamily="34" charset="0"/>
              </a:rPr>
              <a:t>Disk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1C30319B-36E9-47B5-9B21-93976057B3FC}"/>
              </a:ext>
            </a:extLst>
          </p:cNvPr>
          <p:cNvSpPr txBox="1"/>
          <p:nvPr/>
        </p:nvSpPr>
        <p:spPr>
          <a:xfrm>
            <a:off x="2802685" y="2323181"/>
            <a:ext cx="466794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7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sz="907" dirty="0">
                <a:solidFill>
                  <a:srgbClr val="FF0000"/>
                </a:solidFill>
                <a:latin typeface="Calibri" pitchFamily="34" charset="0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5122741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11.0 Review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 Memory Technology     [CSAPP 6.1]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11.2 Memory Hierarchies     [CSAPP 6.3]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11.3 Locality                            [CSAPP 6.2]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11.4 Memory Mountain Lab [CSAPP 6.6]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Memory Operation and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4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Design constraints of a computer’s memory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Balance among (Speed, Price, Capacity)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990000"/>
                </a:solidFill>
                <a:ea typeface="楷体" pitchFamily="49" charset="-122"/>
              </a:rPr>
              <a:t>Faster</a:t>
            </a: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access time but smaller </a:t>
            </a:r>
            <a:r>
              <a:rPr lang="en-US" altLang="zh-CN" sz="1400" dirty="0">
                <a:solidFill>
                  <a:srgbClr val="990000"/>
                </a:solidFill>
                <a:ea typeface="楷体" pitchFamily="49" charset="-122"/>
              </a:rPr>
              <a:t>capacity</a:t>
            </a: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Greater </a:t>
            </a:r>
            <a:r>
              <a:rPr lang="en-US" altLang="zh-CN" sz="1400" dirty="0">
                <a:solidFill>
                  <a:srgbClr val="990000"/>
                </a:solidFill>
                <a:ea typeface="楷体" pitchFamily="49" charset="-122"/>
              </a:rPr>
              <a:t>capacity</a:t>
            </a: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but more </a:t>
            </a:r>
            <a:r>
              <a:rPr lang="en-US" altLang="zh-CN" sz="1400" dirty="0">
                <a:solidFill>
                  <a:srgbClr val="990000"/>
                </a:solidFill>
                <a:ea typeface="楷体" pitchFamily="49" charset="-122"/>
              </a:rPr>
              <a:t>expensive</a:t>
            </a: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per bit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990000"/>
                </a:solidFill>
                <a:ea typeface="楷体" pitchFamily="49" charset="-122"/>
              </a:rPr>
              <a:t>Smaller cost </a:t>
            </a: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per bit but </a:t>
            </a:r>
            <a:r>
              <a:rPr lang="en-US" altLang="zh-CN" sz="1400" dirty="0">
                <a:solidFill>
                  <a:srgbClr val="990000"/>
                </a:solidFill>
                <a:ea typeface="楷体" pitchFamily="49" charset="-122"/>
              </a:rPr>
              <a:t>slower</a:t>
            </a: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access speed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Trade off – To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use them all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in hierarchy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69CFB95C-D00A-4BA4-859C-8CAD3FF10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42312"/>
              </p:ext>
            </p:extLst>
          </p:nvPr>
        </p:nvGraphicFramePr>
        <p:xfrm>
          <a:off x="767988" y="804889"/>
          <a:ext cx="3072342" cy="83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4114">
                  <a:extLst>
                    <a:ext uri="{9D8B030D-6E8A-4147-A177-3AD203B41FA5}">
                      <a16:colId xmlns:a16="http://schemas.microsoft.com/office/drawing/2014/main" val="1944892558"/>
                    </a:ext>
                  </a:extLst>
                </a:gridCol>
                <a:gridCol w="1024114">
                  <a:extLst>
                    <a:ext uri="{9D8B030D-6E8A-4147-A177-3AD203B41FA5}">
                      <a16:colId xmlns:a16="http://schemas.microsoft.com/office/drawing/2014/main" val="3351720296"/>
                    </a:ext>
                  </a:extLst>
                </a:gridCol>
                <a:gridCol w="1024114">
                  <a:extLst>
                    <a:ext uri="{9D8B030D-6E8A-4147-A177-3AD203B41FA5}">
                      <a16:colId xmlns:a16="http://schemas.microsoft.com/office/drawing/2014/main" val="4784834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How many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How fast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How much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3842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Capacity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Speed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Price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096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Larger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Faster (= CPU)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Lower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62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BAD2FB2-9444-4A46-AD53-905D6A9A1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" y="584994"/>
            <a:ext cx="4209257" cy="26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15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Why do memory hierarchies work?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Programs tend to access data at level k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more often 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than they access data at level k+1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Storage at level k+1 can be slower, thus larger and cheaper per bit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Fundamental idea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Level k serves as a cache for level k+1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Level k+1 serves as a backup for level k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Random-Access Memory (RAM)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Random-Access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Volatile (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易失性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8196" name="Picture 4" descr="轩辕剑6">
            <a:extLst>
              <a:ext uri="{FF2B5EF4-FFF2-40B4-BE49-F238E27FC236}">
                <a16:creationId xmlns:a16="http://schemas.microsoft.com/office/drawing/2014/main" id="{D4A00D24-B65E-4AEC-AC64-D52B0F7E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0"/>
          <a:stretch/>
        </p:blipFill>
        <p:spPr bwMode="auto">
          <a:xfrm>
            <a:off x="434685" y="1624019"/>
            <a:ext cx="180282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轩辕剑6">
            <a:extLst>
              <a:ext uri="{FF2B5EF4-FFF2-40B4-BE49-F238E27FC236}">
                <a16:creationId xmlns:a16="http://schemas.microsoft.com/office/drawing/2014/main" id="{18C45458-B4FF-4534-918F-59F7D7CCB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46"/>
          <a:stretch/>
        </p:blipFill>
        <p:spPr bwMode="auto">
          <a:xfrm>
            <a:off x="323056" y="2631961"/>
            <a:ext cx="3828917" cy="7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A6E1443-BF5A-4817-8707-DA9AA34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87" y="1258555"/>
            <a:ext cx="1919639" cy="120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88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0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000" smtClean="0"/>
              <a:t>70</a:t>
            </a:fld>
            <a:endParaRPr lang="en-US" sz="1000"/>
          </a:p>
        </p:txBody>
      </p:sp>
      <p:sp>
        <p:nvSpPr>
          <p:cNvPr id="241" name="Up-Down Arrow 34">
            <a:extLst>
              <a:ext uri="{FF2B5EF4-FFF2-40B4-BE49-F238E27FC236}">
                <a16:creationId xmlns:a16="http://schemas.microsoft.com/office/drawing/2014/main" id="{C1EB8F79-7CFD-4DA7-BD1E-D969D936A2C7}"/>
              </a:ext>
            </a:extLst>
          </p:cNvPr>
          <p:cNvSpPr/>
          <p:nvPr/>
        </p:nvSpPr>
        <p:spPr bwMode="auto">
          <a:xfrm>
            <a:off x="1698854" y="1334399"/>
            <a:ext cx="345599" cy="691198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612" dirty="0">
              <a:latin typeface="Calibri" pitchFamily="34" charset="0"/>
            </a:endParaRPr>
          </a:p>
        </p:txBody>
      </p:sp>
      <p:sp>
        <p:nvSpPr>
          <p:cNvPr id="242" name="Rectangle 2">
            <a:extLst>
              <a:ext uri="{FF2B5EF4-FFF2-40B4-BE49-F238E27FC236}">
                <a16:creationId xmlns:a16="http://schemas.microsoft.com/office/drawing/2014/main" id="{0A3CC14F-F03D-42D2-9896-3CCD76ADEDC4}"/>
              </a:ext>
            </a:extLst>
          </p:cNvPr>
          <p:cNvSpPr/>
          <p:nvPr/>
        </p:nvSpPr>
        <p:spPr bwMode="auto">
          <a:xfrm>
            <a:off x="969257" y="2025597"/>
            <a:ext cx="1804793" cy="1036796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B0CB9FF1-4284-4752-89B9-0E7A359C5ACB}"/>
              </a:ext>
            </a:extLst>
          </p:cNvPr>
          <p:cNvSpPr/>
          <p:nvPr/>
        </p:nvSpPr>
        <p:spPr bwMode="auto">
          <a:xfrm>
            <a:off x="969257" y="1020342"/>
            <a:ext cx="1804793" cy="307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612" dirty="0">
              <a:latin typeface="Calibri" pitchFamily="34" charset="0"/>
            </a:endParaRPr>
          </a:p>
        </p:txBody>
      </p:sp>
      <p:sp>
        <p:nvSpPr>
          <p:cNvPr id="244" name="Rectangle 4">
            <a:extLst>
              <a:ext uri="{FF2B5EF4-FFF2-40B4-BE49-F238E27FC236}">
                <a16:creationId xmlns:a16="http://schemas.microsoft.com/office/drawing/2014/main" id="{A9398A35-A641-4046-941A-F6A1478BDBDD}"/>
              </a:ext>
            </a:extLst>
          </p:cNvPr>
          <p:cNvSpPr/>
          <p:nvPr/>
        </p:nvSpPr>
        <p:spPr bwMode="auto">
          <a:xfrm>
            <a:off x="1046056" y="2102396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0</a:t>
            </a:r>
          </a:p>
        </p:txBody>
      </p:sp>
      <p:sp>
        <p:nvSpPr>
          <p:cNvPr id="245" name="Rectangle 5">
            <a:extLst>
              <a:ext uri="{FF2B5EF4-FFF2-40B4-BE49-F238E27FC236}">
                <a16:creationId xmlns:a16="http://schemas.microsoft.com/office/drawing/2014/main" id="{4C0745B2-3EF5-436C-B2FE-0DA540C1C047}"/>
              </a:ext>
            </a:extLst>
          </p:cNvPr>
          <p:cNvSpPr/>
          <p:nvPr/>
        </p:nvSpPr>
        <p:spPr bwMode="auto">
          <a:xfrm>
            <a:off x="1468455" y="2102396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</a:t>
            </a:r>
          </a:p>
        </p:txBody>
      </p:sp>
      <p:sp>
        <p:nvSpPr>
          <p:cNvPr id="246" name="Rectangle 6">
            <a:extLst>
              <a:ext uri="{FF2B5EF4-FFF2-40B4-BE49-F238E27FC236}">
                <a16:creationId xmlns:a16="http://schemas.microsoft.com/office/drawing/2014/main" id="{F5B5C126-D003-4860-8C44-A2C2128A9881}"/>
              </a:ext>
            </a:extLst>
          </p:cNvPr>
          <p:cNvSpPr/>
          <p:nvPr/>
        </p:nvSpPr>
        <p:spPr bwMode="auto">
          <a:xfrm>
            <a:off x="1890853" y="2102396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2</a:t>
            </a:r>
          </a:p>
        </p:txBody>
      </p:sp>
      <p:sp>
        <p:nvSpPr>
          <p:cNvPr id="247" name="Rectangle 7">
            <a:extLst>
              <a:ext uri="{FF2B5EF4-FFF2-40B4-BE49-F238E27FC236}">
                <a16:creationId xmlns:a16="http://schemas.microsoft.com/office/drawing/2014/main" id="{A9292136-7CA3-4CEC-98BD-CA2EABD57CAB}"/>
              </a:ext>
            </a:extLst>
          </p:cNvPr>
          <p:cNvSpPr/>
          <p:nvPr/>
        </p:nvSpPr>
        <p:spPr bwMode="auto">
          <a:xfrm>
            <a:off x="2313252" y="2102396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248" name="Rectangle 8">
            <a:extLst>
              <a:ext uri="{FF2B5EF4-FFF2-40B4-BE49-F238E27FC236}">
                <a16:creationId xmlns:a16="http://schemas.microsoft.com/office/drawing/2014/main" id="{1488A2D6-54B6-4E0C-BF52-65062F77C6D2}"/>
              </a:ext>
            </a:extLst>
          </p:cNvPr>
          <p:cNvSpPr/>
          <p:nvPr/>
        </p:nvSpPr>
        <p:spPr bwMode="auto">
          <a:xfrm>
            <a:off x="1046056" y="2294396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249" name="Rectangle 9">
            <a:extLst>
              <a:ext uri="{FF2B5EF4-FFF2-40B4-BE49-F238E27FC236}">
                <a16:creationId xmlns:a16="http://schemas.microsoft.com/office/drawing/2014/main" id="{660A0CAE-46C2-4315-AD05-5B458CD52B8C}"/>
              </a:ext>
            </a:extLst>
          </p:cNvPr>
          <p:cNvSpPr/>
          <p:nvPr/>
        </p:nvSpPr>
        <p:spPr bwMode="auto">
          <a:xfrm>
            <a:off x="1468455" y="2294396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5</a:t>
            </a:r>
          </a:p>
        </p:txBody>
      </p:sp>
      <p:sp>
        <p:nvSpPr>
          <p:cNvPr id="250" name="Rectangle 10">
            <a:extLst>
              <a:ext uri="{FF2B5EF4-FFF2-40B4-BE49-F238E27FC236}">
                <a16:creationId xmlns:a16="http://schemas.microsoft.com/office/drawing/2014/main" id="{E342FBA4-AD20-4458-93E7-B53AB0F82FED}"/>
              </a:ext>
            </a:extLst>
          </p:cNvPr>
          <p:cNvSpPr/>
          <p:nvPr/>
        </p:nvSpPr>
        <p:spPr bwMode="auto">
          <a:xfrm>
            <a:off x="1890853" y="2294396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6</a:t>
            </a:r>
          </a:p>
        </p:txBody>
      </p:sp>
      <p:sp>
        <p:nvSpPr>
          <p:cNvPr id="251" name="Rectangle 11">
            <a:extLst>
              <a:ext uri="{FF2B5EF4-FFF2-40B4-BE49-F238E27FC236}">
                <a16:creationId xmlns:a16="http://schemas.microsoft.com/office/drawing/2014/main" id="{FBE237F6-AB33-423C-AF23-AF0EFC1FB75A}"/>
              </a:ext>
            </a:extLst>
          </p:cNvPr>
          <p:cNvSpPr/>
          <p:nvPr/>
        </p:nvSpPr>
        <p:spPr bwMode="auto">
          <a:xfrm>
            <a:off x="2313252" y="2294396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7</a:t>
            </a:r>
          </a:p>
        </p:txBody>
      </p:sp>
      <p:sp>
        <p:nvSpPr>
          <p:cNvPr id="252" name="Rectangle 12">
            <a:extLst>
              <a:ext uri="{FF2B5EF4-FFF2-40B4-BE49-F238E27FC236}">
                <a16:creationId xmlns:a16="http://schemas.microsoft.com/office/drawing/2014/main" id="{79E86AA9-A610-4B4B-B5EE-9EA7F42143EF}"/>
              </a:ext>
            </a:extLst>
          </p:cNvPr>
          <p:cNvSpPr/>
          <p:nvPr/>
        </p:nvSpPr>
        <p:spPr bwMode="auto">
          <a:xfrm>
            <a:off x="1046056" y="248639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253" name="Rectangle 13">
            <a:extLst>
              <a:ext uri="{FF2B5EF4-FFF2-40B4-BE49-F238E27FC236}">
                <a16:creationId xmlns:a16="http://schemas.microsoft.com/office/drawing/2014/main" id="{E7082006-CCD8-49A1-83D5-E74F87FF7BD3}"/>
              </a:ext>
            </a:extLst>
          </p:cNvPr>
          <p:cNvSpPr/>
          <p:nvPr/>
        </p:nvSpPr>
        <p:spPr bwMode="auto">
          <a:xfrm>
            <a:off x="1468455" y="248639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254" name="Rectangle 14">
            <a:extLst>
              <a:ext uri="{FF2B5EF4-FFF2-40B4-BE49-F238E27FC236}">
                <a16:creationId xmlns:a16="http://schemas.microsoft.com/office/drawing/2014/main" id="{DABA2F76-9BC9-4FBE-851D-A88804CD4CE9}"/>
              </a:ext>
            </a:extLst>
          </p:cNvPr>
          <p:cNvSpPr/>
          <p:nvPr/>
        </p:nvSpPr>
        <p:spPr bwMode="auto">
          <a:xfrm>
            <a:off x="1890853" y="248639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255" name="Rectangle 15">
            <a:extLst>
              <a:ext uri="{FF2B5EF4-FFF2-40B4-BE49-F238E27FC236}">
                <a16:creationId xmlns:a16="http://schemas.microsoft.com/office/drawing/2014/main" id="{4C41D7E2-4B3D-441B-9BF2-14601BB6816D}"/>
              </a:ext>
            </a:extLst>
          </p:cNvPr>
          <p:cNvSpPr/>
          <p:nvPr/>
        </p:nvSpPr>
        <p:spPr bwMode="auto">
          <a:xfrm>
            <a:off x="2313252" y="248639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11</a:t>
            </a:r>
          </a:p>
        </p:txBody>
      </p:sp>
      <p:sp>
        <p:nvSpPr>
          <p:cNvPr id="256" name="Rectangle 16">
            <a:extLst>
              <a:ext uri="{FF2B5EF4-FFF2-40B4-BE49-F238E27FC236}">
                <a16:creationId xmlns:a16="http://schemas.microsoft.com/office/drawing/2014/main" id="{E5D4309F-C18F-4ACD-A1F6-414CE2BDD486}"/>
              </a:ext>
            </a:extLst>
          </p:cNvPr>
          <p:cNvSpPr/>
          <p:nvPr/>
        </p:nvSpPr>
        <p:spPr bwMode="auto">
          <a:xfrm>
            <a:off x="1046056" y="2678394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12</a:t>
            </a:r>
          </a:p>
        </p:txBody>
      </p:sp>
      <p:sp>
        <p:nvSpPr>
          <p:cNvPr id="257" name="Rectangle 17">
            <a:extLst>
              <a:ext uri="{FF2B5EF4-FFF2-40B4-BE49-F238E27FC236}">
                <a16:creationId xmlns:a16="http://schemas.microsoft.com/office/drawing/2014/main" id="{E6BF72E8-BB6D-4739-A51F-C4F4B644EEC6}"/>
              </a:ext>
            </a:extLst>
          </p:cNvPr>
          <p:cNvSpPr/>
          <p:nvPr/>
        </p:nvSpPr>
        <p:spPr bwMode="auto">
          <a:xfrm>
            <a:off x="1468455" y="2678394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13</a:t>
            </a:r>
          </a:p>
        </p:txBody>
      </p:sp>
      <p:sp>
        <p:nvSpPr>
          <p:cNvPr id="258" name="Rectangle 18">
            <a:extLst>
              <a:ext uri="{FF2B5EF4-FFF2-40B4-BE49-F238E27FC236}">
                <a16:creationId xmlns:a16="http://schemas.microsoft.com/office/drawing/2014/main" id="{ADAB45EC-BB52-4F91-9C72-DF18654D27DE}"/>
              </a:ext>
            </a:extLst>
          </p:cNvPr>
          <p:cNvSpPr/>
          <p:nvPr/>
        </p:nvSpPr>
        <p:spPr bwMode="auto">
          <a:xfrm>
            <a:off x="1890853" y="2678394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259" name="Rectangle 19">
            <a:extLst>
              <a:ext uri="{FF2B5EF4-FFF2-40B4-BE49-F238E27FC236}">
                <a16:creationId xmlns:a16="http://schemas.microsoft.com/office/drawing/2014/main" id="{B5654CEC-DD07-4DAA-AD96-EEBCCC3CA946}"/>
              </a:ext>
            </a:extLst>
          </p:cNvPr>
          <p:cNvSpPr/>
          <p:nvPr/>
        </p:nvSpPr>
        <p:spPr bwMode="auto">
          <a:xfrm>
            <a:off x="2313252" y="2678394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15</a:t>
            </a:r>
          </a:p>
        </p:txBody>
      </p:sp>
      <p:cxnSp>
        <p:nvCxnSpPr>
          <p:cNvPr id="260" name="Straight Connector 21">
            <a:extLst>
              <a:ext uri="{FF2B5EF4-FFF2-40B4-BE49-F238E27FC236}">
                <a16:creationId xmlns:a16="http://schemas.microsoft.com/office/drawing/2014/main" id="{C03171FC-5D94-41EB-AEB8-CA517D3A2389}"/>
              </a:ext>
            </a:extLst>
          </p:cNvPr>
          <p:cNvCxnSpPr/>
          <p:nvPr/>
        </p:nvCxnSpPr>
        <p:spPr bwMode="auto">
          <a:xfrm>
            <a:off x="1161256" y="2947194"/>
            <a:ext cx="1535994" cy="744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1" name="Rectangle 25">
            <a:extLst>
              <a:ext uri="{FF2B5EF4-FFF2-40B4-BE49-F238E27FC236}">
                <a16:creationId xmlns:a16="http://schemas.microsoft.com/office/drawing/2014/main" id="{A4358D40-4949-4783-8816-195D19AB0459}"/>
              </a:ext>
            </a:extLst>
          </p:cNvPr>
          <p:cNvSpPr/>
          <p:nvPr/>
        </p:nvSpPr>
        <p:spPr bwMode="auto">
          <a:xfrm>
            <a:off x="1046056" y="109714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262" name="Rectangle 26">
            <a:extLst>
              <a:ext uri="{FF2B5EF4-FFF2-40B4-BE49-F238E27FC236}">
                <a16:creationId xmlns:a16="http://schemas.microsoft.com/office/drawing/2014/main" id="{EEE9576B-2563-41FC-97B8-22CC4054AEAF}"/>
              </a:ext>
            </a:extLst>
          </p:cNvPr>
          <p:cNvSpPr/>
          <p:nvPr/>
        </p:nvSpPr>
        <p:spPr bwMode="auto">
          <a:xfrm>
            <a:off x="1468455" y="109714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263" name="Rectangle 27">
            <a:extLst>
              <a:ext uri="{FF2B5EF4-FFF2-40B4-BE49-F238E27FC236}">
                <a16:creationId xmlns:a16="http://schemas.microsoft.com/office/drawing/2014/main" id="{97CEFF33-040A-413C-8F5C-8A5F3CEAE93C}"/>
              </a:ext>
            </a:extLst>
          </p:cNvPr>
          <p:cNvSpPr/>
          <p:nvPr/>
        </p:nvSpPr>
        <p:spPr bwMode="auto">
          <a:xfrm>
            <a:off x="1890853" y="109714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264" name="Rectangle 28">
            <a:extLst>
              <a:ext uri="{FF2B5EF4-FFF2-40B4-BE49-F238E27FC236}">
                <a16:creationId xmlns:a16="http://schemas.microsoft.com/office/drawing/2014/main" id="{5B85BE7C-CFC4-4A4F-9CF9-B8F2EEC6B492}"/>
              </a:ext>
            </a:extLst>
          </p:cNvPr>
          <p:cNvSpPr/>
          <p:nvPr/>
        </p:nvSpPr>
        <p:spPr bwMode="auto">
          <a:xfrm>
            <a:off x="2313252" y="109714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267" name="Text Box 19">
            <a:extLst>
              <a:ext uri="{FF2B5EF4-FFF2-40B4-BE49-F238E27FC236}">
                <a16:creationId xmlns:a16="http://schemas.microsoft.com/office/drawing/2014/main" id="{9C9096E5-E8DD-4613-A5C9-4D46AC76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267" y="2143420"/>
            <a:ext cx="482727" cy="16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latin typeface="Calibri" pitchFamily="34" charset="0"/>
              </a:rPr>
              <a:t>Level k</a:t>
            </a:r>
            <a:r>
              <a:rPr lang="en-US" sz="806" dirty="0">
                <a:latin typeface="Calibri" pitchFamily="34" charset="0"/>
              </a:rPr>
              <a:t>+1</a:t>
            </a:r>
            <a:endParaRPr lang="en-GB" sz="806" dirty="0">
              <a:latin typeface="Calibri" pitchFamily="34" charset="0"/>
            </a:endParaRPr>
          </a:p>
        </p:txBody>
      </p:sp>
      <p:sp>
        <p:nvSpPr>
          <p:cNvPr id="268" name="Text Box 22">
            <a:extLst>
              <a:ext uri="{FF2B5EF4-FFF2-40B4-BE49-F238E27FC236}">
                <a16:creationId xmlns:a16="http://schemas.microsoft.com/office/drawing/2014/main" id="{6A91BBBE-BAAE-4ABB-8808-3B28E5B9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176" y="1504470"/>
            <a:ext cx="1430672" cy="290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269" name="Text Box 29">
            <a:extLst>
              <a:ext uri="{FF2B5EF4-FFF2-40B4-BE49-F238E27FC236}">
                <a16:creationId xmlns:a16="http://schemas.microsoft.com/office/drawing/2014/main" id="{1326E0DC-AD9F-4611-A5B4-72631C7E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324" y="1088518"/>
            <a:ext cx="378532" cy="16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latin typeface="Calibri" pitchFamily="34" charset="0"/>
              </a:rPr>
              <a:t>Level k</a:t>
            </a:r>
          </a:p>
        </p:txBody>
      </p:sp>
      <p:sp>
        <p:nvSpPr>
          <p:cNvPr id="270" name="Rectangle 36">
            <a:extLst>
              <a:ext uri="{FF2B5EF4-FFF2-40B4-BE49-F238E27FC236}">
                <a16:creationId xmlns:a16="http://schemas.microsoft.com/office/drawing/2014/main" id="{09FA98AB-F193-48D4-B354-03AA5CE8A822}"/>
              </a:ext>
            </a:extLst>
          </p:cNvPr>
          <p:cNvSpPr/>
          <p:nvPr/>
        </p:nvSpPr>
        <p:spPr bwMode="auto">
          <a:xfrm>
            <a:off x="1046056" y="2294396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271" name="Rectangle 37">
            <a:extLst>
              <a:ext uri="{FF2B5EF4-FFF2-40B4-BE49-F238E27FC236}">
                <a16:creationId xmlns:a16="http://schemas.microsoft.com/office/drawing/2014/main" id="{44FC0551-9335-4C58-B4C3-0C040CD560C2}"/>
              </a:ext>
            </a:extLst>
          </p:cNvPr>
          <p:cNvSpPr/>
          <p:nvPr/>
        </p:nvSpPr>
        <p:spPr bwMode="auto">
          <a:xfrm>
            <a:off x="1314855" y="1603198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272" name="Rectangle 38">
            <a:extLst>
              <a:ext uri="{FF2B5EF4-FFF2-40B4-BE49-F238E27FC236}">
                <a16:creationId xmlns:a16="http://schemas.microsoft.com/office/drawing/2014/main" id="{AC69138C-B1A9-459E-85A6-D9B08105809C}"/>
              </a:ext>
            </a:extLst>
          </p:cNvPr>
          <p:cNvSpPr/>
          <p:nvPr/>
        </p:nvSpPr>
        <p:spPr bwMode="auto">
          <a:xfrm>
            <a:off x="1046056" y="1097142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273" name="Rectangle 39">
            <a:extLst>
              <a:ext uri="{FF2B5EF4-FFF2-40B4-BE49-F238E27FC236}">
                <a16:creationId xmlns:a16="http://schemas.microsoft.com/office/drawing/2014/main" id="{6C9831C3-E367-4E73-BBE0-379E057E8280}"/>
              </a:ext>
            </a:extLst>
          </p:cNvPr>
          <p:cNvSpPr/>
          <p:nvPr/>
        </p:nvSpPr>
        <p:spPr bwMode="auto">
          <a:xfrm>
            <a:off x="1890853" y="2486395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274" name="Rectangle 40">
            <a:extLst>
              <a:ext uri="{FF2B5EF4-FFF2-40B4-BE49-F238E27FC236}">
                <a16:creationId xmlns:a16="http://schemas.microsoft.com/office/drawing/2014/main" id="{AC199331-44C5-4AFD-864C-F9CCB8BAAE7D}"/>
              </a:ext>
            </a:extLst>
          </p:cNvPr>
          <p:cNvSpPr/>
          <p:nvPr/>
        </p:nvSpPr>
        <p:spPr bwMode="auto">
          <a:xfrm>
            <a:off x="1314855" y="1603198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275" name="Rectangle 41">
            <a:extLst>
              <a:ext uri="{FF2B5EF4-FFF2-40B4-BE49-F238E27FC236}">
                <a16:creationId xmlns:a16="http://schemas.microsoft.com/office/drawing/2014/main" id="{A953D9DB-4C03-4027-9A9D-F7AE4C6ECEBE}"/>
              </a:ext>
            </a:extLst>
          </p:cNvPr>
          <p:cNvSpPr/>
          <p:nvPr/>
        </p:nvSpPr>
        <p:spPr bwMode="auto">
          <a:xfrm>
            <a:off x="1890853" y="1097142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9841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270" grpId="0" animBg="1"/>
      <p:bldP spid="271" grpId="0" animBg="1"/>
      <p:bldP spid="271" grpId="1" animBg="1"/>
      <p:bldP spid="272" grpId="0" animBg="1"/>
      <p:bldP spid="273" grpId="0" animBg="1"/>
      <p:bldP spid="274" grpId="0" animBg="1"/>
      <p:bldP spid="274" grpId="1" animBg="1"/>
      <p:bldP spid="27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Cache hit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/>
          </a:p>
        </p:txBody>
      </p:sp>
      <p:sp>
        <p:nvSpPr>
          <p:cNvPr id="55" name="Up-Down Arrow 42">
            <a:extLst>
              <a:ext uri="{FF2B5EF4-FFF2-40B4-BE49-F238E27FC236}">
                <a16:creationId xmlns:a16="http://schemas.microsoft.com/office/drawing/2014/main" id="{E7B4805E-7A4B-4B67-BC04-30890F7CFC82}"/>
              </a:ext>
            </a:extLst>
          </p:cNvPr>
          <p:cNvSpPr/>
          <p:nvPr/>
        </p:nvSpPr>
        <p:spPr bwMode="auto">
          <a:xfrm>
            <a:off x="1689858" y="652798"/>
            <a:ext cx="345599" cy="499198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609" dirty="0">
              <a:latin typeface="Calibri" pitchFamily="34" charset="0"/>
            </a:endParaRPr>
          </a:p>
        </p:txBody>
      </p:sp>
      <p:sp>
        <p:nvSpPr>
          <p:cNvPr id="56" name="Up-Down Arrow 34">
            <a:extLst>
              <a:ext uri="{FF2B5EF4-FFF2-40B4-BE49-F238E27FC236}">
                <a16:creationId xmlns:a16="http://schemas.microsoft.com/office/drawing/2014/main" id="{5DBA1223-D5BC-4BC5-8521-FD16695F84F8}"/>
              </a:ext>
            </a:extLst>
          </p:cNvPr>
          <p:cNvSpPr/>
          <p:nvPr/>
        </p:nvSpPr>
        <p:spPr bwMode="auto">
          <a:xfrm>
            <a:off x="1689858" y="1459195"/>
            <a:ext cx="345599" cy="691198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609" dirty="0">
              <a:latin typeface="Calibri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10705874-E307-4382-95CF-64F4CEC6A72C}"/>
              </a:ext>
            </a:extLst>
          </p:cNvPr>
          <p:cNvSpPr/>
          <p:nvPr/>
        </p:nvSpPr>
        <p:spPr bwMode="auto">
          <a:xfrm>
            <a:off x="960261" y="2150393"/>
            <a:ext cx="1804793" cy="1036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059A38F7-F8CE-48F5-A16C-AFD9E4E48DFC}"/>
              </a:ext>
            </a:extLst>
          </p:cNvPr>
          <p:cNvSpPr/>
          <p:nvPr/>
        </p:nvSpPr>
        <p:spPr bwMode="auto">
          <a:xfrm>
            <a:off x="960261" y="1145138"/>
            <a:ext cx="1804793" cy="307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609" dirty="0">
              <a:latin typeface="Calibri" pitchFamily="34" charset="0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FEC4BBDD-16FB-4248-9925-8A29A3F3DE1C}"/>
              </a:ext>
            </a:extLst>
          </p:cNvPr>
          <p:cNvSpPr/>
          <p:nvPr/>
        </p:nvSpPr>
        <p:spPr bwMode="auto">
          <a:xfrm>
            <a:off x="1037060" y="2227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0</a:t>
            </a: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0709D8BB-5BC1-407C-98DF-2E20670D72E1}"/>
              </a:ext>
            </a:extLst>
          </p:cNvPr>
          <p:cNvSpPr/>
          <p:nvPr/>
        </p:nvSpPr>
        <p:spPr bwMode="auto">
          <a:xfrm>
            <a:off x="1459459" y="2227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92D7E4B8-3B61-443B-9E89-085BD024766E}"/>
              </a:ext>
            </a:extLst>
          </p:cNvPr>
          <p:cNvSpPr/>
          <p:nvPr/>
        </p:nvSpPr>
        <p:spPr bwMode="auto">
          <a:xfrm>
            <a:off x="1881857" y="2227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2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8A33C8A2-91BE-489A-AF39-85DCEFDDA7BF}"/>
              </a:ext>
            </a:extLst>
          </p:cNvPr>
          <p:cNvSpPr/>
          <p:nvPr/>
        </p:nvSpPr>
        <p:spPr bwMode="auto">
          <a:xfrm>
            <a:off x="2304256" y="2227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8CABB4F6-BA71-4F56-BCC2-954E513415D9}"/>
              </a:ext>
            </a:extLst>
          </p:cNvPr>
          <p:cNvSpPr/>
          <p:nvPr/>
        </p:nvSpPr>
        <p:spPr bwMode="auto">
          <a:xfrm>
            <a:off x="1037060" y="2419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64" name="Rectangle 9">
            <a:extLst>
              <a:ext uri="{FF2B5EF4-FFF2-40B4-BE49-F238E27FC236}">
                <a16:creationId xmlns:a16="http://schemas.microsoft.com/office/drawing/2014/main" id="{A37FB106-A08B-4D07-8F36-7BCA977FD993}"/>
              </a:ext>
            </a:extLst>
          </p:cNvPr>
          <p:cNvSpPr/>
          <p:nvPr/>
        </p:nvSpPr>
        <p:spPr bwMode="auto">
          <a:xfrm>
            <a:off x="1459459" y="2419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5</a:t>
            </a:r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C72A94BB-E198-4B65-93D5-622AD0C1354E}"/>
              </a:ext>
            </a:extLst>
          </p:cNvPr>
          <p:cNvSpPr/>
          <p:nvPr/>
        </p:nvSpPr>
        <p:spPr bwMode="auto">
          <a:xfrm>
            <a:off x="1881857" y="2419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6</a:t>
            </a:r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1620676F-BE08-4330-BBFF-4EF59151F563}"/>
              </a:ext>
            </a:extLst>
          </p:cNvPr>
          <p:cNvSpPr/>
          <p:nvPr/>
        </p:nvSpPr>
        <p:spPr bwMode="auto">
          <a:xfrm>
            <a:off x="2304256" y="2419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7</a:t>
            </a: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60C8B9B3-184E-42C4-A815-7D7FE4932DB2}"/>
              </a:ext>
            </a:extLst>
          </p:cNvPr>
          <p:cNvSpPr/>
          <p:nvPr/>
        </p:nvSpPr>
        <p:spPr bwMode="auto">
          <a:xfrm>
            <a:off x="1037060" y="2611191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027C0E82-8153-4A32-AC83-8F11545CACEA}"/>
              </a:ext>
            </a:extLst>
          </p:cNvPr>
          <p:cNvSpPr/>
          <p:nvPr/>
        </p:nvSpPr>
        <p:spPr bwMode="auto">
          <a:xfrm>
            <a:off x="1459459" y="2611191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413B8692-8171-4440-AF6E-65E5E1BC136D}"/>
              </a:ext>
            </a:extLst>
          </p:cNvPr>
          <p:cNvSpPr/>
          <p:nvPr/>
        </p:nvSpPr>
        <p:spPr bwMode="auto">
          <a:xfrm>
            <a:off x="1881857" y="2611191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70" name="Rectangle 15">
            <a:extLst>
              <a:ext uri="{FF2B5EF4-FFF2-40B4-BE49-F238E27FC236}">
                <a16:creationId xmlns:a16="http://schemas.microsoft.com/office/drawing/2014/main" id="{7A395D1C-EB58-4A29-B9E1-CB79CA056139}"/>
              </a:ext>
            </a:extLst>
          </p:cNvPr>
          <p:cNvSpPr/>
          <p:nvPr/>
        </p:nvSpPr>
        <p:spPr bwMode="auto">
          <a:xfrm>
            <a:off x="2304256" y="2611191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11</a:t>
            </a:r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704F4C84-393B-4383-8118-E02B120D6106}"/>
              </a:ext>
            </a:extLst>
          </p:cNvPr>
          <p:cNvSpPr/>
          <p:nvPr/>
        </p:nvSpPr>
        <p:spPr bwMode="auto">
          <a:xfrm>
            <a:off x="1037060" y="2803190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12</a:t>
            </a:r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4663227C-B204-4E29-8ECD-08E5C7451763}"/>
              </a:ext>
            </a:extLst>
          </p:cNvPr>
          <p:cNvSpPr/>
          <p:nvPr/>
        </p:nvSpPr>
        <p:spPr bwMode="auto">
          <a:xfrm>
            <a:off x="1459459" y="2803190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13</a:t>
            </a:r>
          </a:p>
        </p:txBody>
      </p:sp>
      <p:sp>
        <p:nvSpPr>
          <p:cNvPr id="73" name="Rectangle 18">
            <a:extLst>
              <a:ext uri="{FF2B5EF4-FFF2-40B4-BE49-F238E27FC236}">
                <a16:creationId xmlns:a16="http://schemas.microsoft.com/office/drawing/2014/main" id="{5C0B4DC3-4CC1-4165-AF62-9C1549EC585C}"/>
              </a:ext>
            </a:extLst>
          </p:cNvPr>
          <p:cNvSpPr/>
          <p:nvPr/>
        </p:nvSpPr>
        <p:spPr bwMode="auto">
          <a:xfrm>
            <a:off x="1881857" y="2803190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74" name="Rectangle 19">
            <a:extLst>
              <a:ext uri="{FF2B5EF4-FFF2-40B4-BE49-F238E27FC236}">
                <a16:creationId xmlns:a16="http://schemas.microsoft.com/office/drawing/2014/main" id="{BA0F8008-28CD-4B45-99CC-83BCF4BEA137}"/>
              </a:ext>
            </a:extLst>
          </p:cNvPr>
          <p:cNvSpPr/>
          <p:nvPr/>
        </p:nvSpPr>
        <p:spPr bwMode="auto">
          <a:xfrm>
            <a:off x="2304256" y="2803190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15</a:t>
            </a:r>
          </a:p>
        </p:txBody>
      </p:sp>
      <p:cxnSp>
        <p:nvCxnSpPr>
          <p:cNvPr id="75" name="Straight Connector 21">
            <a:extLst>
              <a:ext uri="{FF2B5EF4-FFF2-40B4-BE49-F238E27FC236}">
                <a16:creationId xmlns:a16="http://schemas.microsoft.com/office/drawing/2014/main" id="{C319F51B-ED8A-4E62-8FD1-9B70EBD08852}"/>
              </a:ext>
            </a:extLst>
          </p:cNvPr>
          <p:cNvCxnSpPr/>
          <p:nvPr/>
        </p:nvCxnSpPr>
        <p:spPr bwMode="auto">
          <a:xfrm>
            <a:off x="1152260" y="3071990"/>
            <a:ext cx="1535994" cy="744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25">
            <a:extLst>
              <a:ext uri="{FF2B5EF4-FFF2-40B4-BE49-F238E27FC236}">
                <a16:creationId xmlns:a16="http://schemas.microsoft.com/office/drawing/2014/main" id="{74D4AB59-7F95-4443-99FD-319C78F3EF23}"/>
              </a:ext>
            </a:extLst>
          </p:cNvPr>
          <p:cNvSpPr/>
          <p:nvPr/>
        </p:nvSpPr>
        <p:spPr bwMode="auto">
          <a:xfrm>
            <a:off x="1037060" y="122193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77" name="Rectangle 26">
            <a:extLst>
              <a:ext uri="{FF2B5EF4-FFF2-40B4-BE49-F238E27FC236}">
                <a16:creationId xmlns:a16="http://schemas.microsoft.com/office/drawing/2014/main" id="{DBE5B63C-C377-4279-AF93-B54428C6D930}"/>
              </a:ext>
            </a:extLst>
          </p:cNvPr>
          <p:cNvSpPr/>
          <p:nvPr/>
        </p:nvSpPr>
        <p:spPr bwMode="auto">
          <a:xfrm>
            <a:off x="1459459" y="122193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F75F5A19-7A2F-45DB-B3FC-EC0EFAA2AFEF}"/>
              </a:ext>
            </a:extLst>
          </p:cNvPr>
          <p:cNvSpPr/>
          <p:nvPr/>
        </p:nvSpPr>
        <p:spPr bwMode="auto">
          <a:xfrm>
            <a:off x="1881857" y="122193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268B3F7F-361E-41E9-A886-B575C4C3B80A}"/>
              </a:ext>
            </a:extLst>
          </p:cNvPr>
          <p:cNvSpPr/>
          <p:nvPr/>
        </p:nvSpPr>
        <p:spPr bwMode="auto">
          <a:xfrm>
            <a:off x="2304256" y="122193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80" name="TextBox 29">
            <a:extLst>
              <a:ext uri="{FF2B5EF4-FFF2-40B4-BE49-F238E27FC236}">
                <a16:creationId xmlns:a16="http://schemas.microsoft.com/office/drawing/2014/main" id="{348D256B-D4C9-4D1D-AB30-0085B1BAE1F4}"/>
              </a:ext>
            </a:extLst>
          </p:cNvPr>
          <p:cNvSpPr txBox="1"/>
          <p:nvPr/>
        </p:nvSpPr>
        <p:spPr>
          <a:xfrm>
            <a:off x="397750" y="1183538"/>
            <a:ext cx="378630" cy="18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9" dirty="0">
                <a:latin typeface="Calibri" pitchFamily="34" charset="0"/>
              </a:rPr>
              <a:t>Cache</a:t>
            </a:r>
          </a:p>
        </p:txBody>
      </p:sp>
      <p:sp>
        <p:nvSpPr>
          <p:cNvPr id="81" name="TextBox 30">
            <a:extLst>
              <a:ext uri="{FF2B5EF4-FFF2-40B4-BE49-F238E27FC236}">
                <a16:creationId xmlns:a16="http://schemas.microsoft.com/office/drawing/2014/main" id="{94210425-9B81-4B64-BFB1-692197A96D43}"/>
              </a:ext>
            </a:extLst>
          </p:cNvPr>
          <p:cNvSpPr txBox="1"/>
          <p:nvPr/>
        </p:nvSpPr>
        <p:spPr>
          <a:xfrm>
            <a:off x="230664" y="2188792"/>
            <a:ext cx="463588" cy="18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9" dirty="0">
                <a:latin typeface="Calibri" pitchFamily="34" charset="0"/>
              </a:rPr>
              <a:t>Memory</a:t>
            </a:r>
          </a:p>
        </p:txBody>
      </p:sp>
      <p:sp>
        <p:nvSpPr>
          <p:cNvPr id="82" name="Text Box 29">
            <a:extLst>
              <a:ext uri="{FF2B5EF4-FFF2-40B4-BE49-F238E27FC236}">
                <a16:creationId xmlns:a16="http://schemas.microsoft.com/office/drawing/2014/main" id="{BBBA9CA2-FFB0-4A1B-BAAA-49551E20C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439" y="796647"/>
            <a:ext cx="1438116" cy="199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83" name="Rectangle 45">
            <a:extLst>
              <a:ext uri="{FF2B5EF4-FFF2-40B4-BE49-F238E27FC236}">
                <a16:creationId xmlns:a16="http://schemas.microsoft.com/office/drawing/2014/main" id="{CFDFD065-8A4F-474B-BFAB-6C92E0F9D410}"/>
              </a:ext>
            </a:extLst>
          </p:cNvPr>
          <p:cNvSpPr/>
          <p:nvPr/>
        </p:nvSpPr>
        <p:spPr>
          <a:xfrm>
            <a:off x="1966609" y="816132"/>
            <a:ext cx="692818" cy="216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6" dirty="0">
                <a:latin typeface="Calibri" pitchFamily="34" charset="0"/>
              </a:rPr>
              <a:t>Request: 14</a:t>
            </a:r>
          </a:p>
        </p:txBody>
      </p:sp>
      <p:sp>
        <p:nvSpPr>
          <p:cNvPr id="84" name="Rectangle 46">
            <a:extLst>
              <a:ext uri="{FF2B5EF4-FFF2-40B4-BE49-F238E27FC236}">
                <a16:creationId xmlns:a16="http://schemas.microsoft.com/office/drawing/2014/main" id="{A86F1BAF-B89F-436E-ABBD-088F4DA9F62B}"/>
              </a:ext>
            </a:extLst>
          </p:cNvPr>
          <p:cNvSpPr/>
          <p:nvPr/>
        </p:nvSpPr>
        <p:spPr bwMode="auto">
          <a:xfrm>
            <a:off x="1881857" y="1222306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85" name="Text Box 29">
            <a:extLst>
              <a:ext uri="{FF2B5EF4-FFF2-40B4-BE49-F238E27FC236}">
                <a16:creationId xmlns:a16="http://schemas.microsoft.com/office/drawing/2014/main" id="{EDA9C85C-8F7E-4D81-AB37-22104398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671" y="1113565"/>
            <a:ext cx="1091868" cy="3516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</a:p>
        </p:txBody>
      </p:sp>
    </p:spTree>
    <p:extLst>
      <p:ext uri="{BB962C8B-B14F-4D97-AF65-F5344CB8AC3E}">
        <p14:creationId xmlns:p14="http://schemas.microsoft.com/office/powerpoint/2010/main" val="9759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 animBg="1"/>
      <p:bldP spid="8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Catch miss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/>
          </a:p>
        </p:txBody>
      </p:sp>
      <p:sp>
        <p:nvSpPr>
          <p:cNvPr id="55" name="Up-Down Arrow 42">
            <a:extLst>
              <a:ext uri="{FF2B5EF4-FFF2-40B4-BE49-F238E27FC236}">
                <a16:creationId xmlns:a16="http://schemas.microsoft.com/office/drawing/2014/main" id="{E5727329-FA8A-487D-8A9E-8C6668BC7032}"/>
              </a:ext>
            </a:extLst>
          </p:cNvPr>
          <p:cNvSpPr/>
          <p:nvPr/>
        </p:nvSpPr>
        <p:spPr bwMode="auto">
          <a:xfrm>
            <a:off x="1689858" y="652798"/>
            <a:ext cx="345599" cy="499198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609" dirty="0">
              <a:latin typeface="Calibri" pitchFamily="34" charset="0"/>
            </a:endParaRPr>
          </a:p>
        </p:txBody>
      </p:sp>
      <p:sp>
        <p:nvSpPr>
          <p:cNvPr id="56" name="Up-Down Arrow 34">
            <a:extLst>
              <a:ext uri="{FF2B5EF4-FFF2-40B4-BE49-F238E27FC236}">
                <a16:creationId xmlns:a16="http://schemas.microsoft.com/office/drawing/2014/main" id="{17588E51-44B6-4055-BF2C-8546A3D5E4C8}"/>
              </a:ext>
            </a:extLst>
          </p:cNvPr>
          <p:cNvSpPr/>
          <p:nvPr/>
        </p:nvSpPr>
        <p:spPr bwMode="auto">
          <a:xfrm>
            <a:off x="1689858" y="1459195"/>
            <a:ext cx="345599" cy="691198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609" dirty="0">
              <a:latin typeface="Calibri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C04F53FE-08EC-4CEE-A0C5-A3D114F2277B}"/>
              </a:ext>
            </a:extLst>
          </p:cNvPr>
          <p:cNvSpPr/>
          <p:nvPr/>
        </p:nvSpPr>
        <p:spPr bwMode="auto">
          <a:xfrm>
            <a:off x="960261" y="2150393"/>
            <a:ext cx="1804793" cy="1036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3396F711-42B7-4C45-B2A5-CCF820BAD570}"/>
              </a:ext>
            </a:extLst>
          </p:cNvPr>
          <p:cNvSpPr/>
          <p:nvPr/>
        </p:nvSpPr>
        <p:spPr bwMode="auto">
          <a:xfrm>
            <a:off x="960261" y="1145138"/>
            <a:ext cx="1804793" cy="307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609" dirty="0">
              <a:latin typeface="Calibri" pitchFamily="34" charset="0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473DFC15-2F24-47D0-BA60-16F4A4FF2F4B}"/>
              </a:ext>
            </a:extLst>
          </p:cNvPr>
          <p:cNvSpPr/>
          <p:nvPr/>
        </p:nvSpPr>
        <p:spPr bwMode="auto">
          <a:xfrm>
            <a:off x="1037060" y="2227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0</a:t>
            </a: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26AC9850-0304-4FA3-973B-7C5BB8786988}"/>
              </a:ext>
            </a:extLst>
          </p:cNvPr>
          <p:cNvSpPr/>
          <p:nvPr/>
        </p:nvSpPr>
        <p:spPr bwMode="auto">
          <a:xfrm>
            <a:off x="1459459" y="2227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2BDC10B5-2040-4804-873B-E6732FECDFF0}"/>
              </a:ext>
            </a:extLst>
          </p:cNvPr>
          <p:cNvSpPr/>
          <p:nvPr/>
        </p:nvSpPr>
        <p:spPr bwMode="auto">
          <a:xfrm>
            <a:off x="1881857" y="2227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2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92EC4096-832A-404F-9A78-C833A1D8B78B}"/>
              </a:ext>
            </a:extLst>
          </p:cNvPr>
          <p:cNvSpPr/>
          <p:nvPr/>
        </p:nvSpPr>
        <p:spPr bwMode="auto">
          <a:xfrm>
            <a:off x="2304256" y="2227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54B32B4D-0FA5-4483-9ED1-463CB6A298ED}"/>
              </a:ext>
            </a:extLst>
          </p:cNvPr>
          <p:cNvSpPr/>
          <p:nvPr/>
        </p:nvSpPr>
        <p:spPr bwMode="auto">
          <a:xfrm>
            <a:off x="1037060" y="2419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64" name="Rectangle 9">
            <a:extLst>
              <a:ext uri="{FF2B5EF4-FFF2-40B4-BE49-F238E27FC236}">
                <a16:creationId xmlns:a16="http://schemas.microsoft.com/office/drawing/2014/main" id="{D71EA231-5138-41B8-94CA-84B23FDA8F74}"/>
              </a:ext>
            </a:extLst>
          </p:cNvPr>
          <p:cNvSpPr/>
          <p:nvPr/>
        </p:nvSpPr>
        <p:spPr bwMode="auto">
          <a:xfrm>
            <a:off x="1459459" y="2419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5</a:t>
            </a:r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B2A05BFA-B176-4DD1-8006-A84EA7318D93}"/>
              </a:ext>
            </a:extLst>
          </p:cNvPr>
          <p:cNvSpPr/>
          <p:nvPr/>
        </p:nvSpPr>
        <p:spPr bwMode="auto">
          <a:xfrm>
            <a:off x="1881857" y="2419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6</a:t>
            </a:r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5C1F6C02-7D06-43BB-931E-A542FB8D12F4}"/>
              </a:ext>
            </a:extLst>
          </p:cNvPr>
          <p:cNvSpPr/>
          <p:nvPr/>
        </p:nvSpPr>
        <p:spPr bwMode="auto">
          <a:xfrm>
            <a:off x="2304256" y="2419192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7</a:t>
            </a: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7FB9AD29-5FFE-4C29-A824-EBB584F85BAD}"/>
              </a:ext>
            </a:extLst>
          </p:cNvPr>
          <p:cNvSpPr/>
          <p:nvPr/>
        </p:nvSpPr>
        <p:spPr bwMode="auto">
          <a:xfrm>
            <a:off x="1037060" y="2611191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383059D9-3D2B-415B-BBA9-28A53C644055}"/>
              </a:ext>
            </a:extLst>
          </p:cNvPr>
          <p:cNvSpPr/>
          <p:nvPr/>
        </p:nvSpPr>
        <p:spPr bwMode="auto">
          <a:xfrm>
            <a:off x="1459459" y="2611191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2A3F71B9-A0BE-4962-96A0-BB92E74E9008}"/>
              </a:ext>
            </a:extLst>
          </p:cNvPr>
          <p:cNvSpPr/>
          <p:nvPr/>
        </p:nvSpPr>
        <p:spPr bwMode="auto">
          <a:xfrm>
            <a:off x="1881857" y="2611191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70" name="Rectangle 15">
            <a:extLst>
              <a:ext uri="{FF2B5EF4-FFF2-40B4-BE49-F238E27FC236}">
                <a16:creationId xmlns:a16="http://schemas.microsoft.com/office/drawing/2014/main" id="{FE28284C-48D7-43F3-8409-C861D13B08F1}"/>
              </a:ext>
            </a:extLst>
          </p:cNvPr>
          <p:cNvSpPr/>
          <p:nvPr/>
        </p:nvSpPr>
        <p:spPr bwMode="auto">
          <a:xfrm>
            <a:off x="2304256" y="2611191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11</a:t>
            </a:r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C4AD091A-7600-4EEF-949A-A14F1236DD7C}"/>
              </a:ext>
            </a:extLst>
          </p:cNvPr>
          <p:cNvSpPr/>
          <p:nvPr/>
        </p:nvSpPr>
        <p:spPr bwMode="auto">
          <a:xfrm>
            <a:off x="1037060" y="2803190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12</a:t>
            </a:r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1DED740C-950F-4E55-B5E7-6723E69A8AFE}"/>
              </a:ext>
            </a:extLst>
          </p:cNvPr>
          <p:cNvSpPr/>
          <p:nvPr/>
        </p:nvSpPr>
        <p:spPr bwMode="auto">
          <a:xfrm>
            <a:off x="1459459" y="2803190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13</a:t>
            </a:r>
          </a:p>
        </p:txBody>
      </p:sp>
      <p:sp>
        <p:nvSpPr>
          <p:cNvPr id="73" name="Rectangle 18">
            <a:extLst>
              <a:ext uri="{FF2B5EF4-FFF2-40B4-BE49-F238E27FC236}">
                <a16:creationId xmlns:a16="http://schemas.microsoft.com/office/drawing/2014/main" id="{5DDC63F7-13F8-4356-8F10-74E7C1DEA860}"/>
              </a:ext>
            </a:extLst>
          </p:cNvPr>
          <p:cNvSpPr/>
          <p:nvPr/>
        </p:nvSpPr>
        <p:spPr bwMode="auto">
          <a:xfrm>
            <a:off x="1881857" y="2803190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74" name="Rectangle 19">
            <a:extLst>
              <a:ext uri="{FF2B5EF4-FFF2-40B4-BE49-F238E27FC236}">
                <a16:creationId xmlns:a16="http://schemas.microsoft.com/office/drawing/2014/main" id="{D64CA9EB-098B-4D7B-8473-2C327CAB8611}"/>
              </a:ext>
            </a:extLst>
          </p:cNvPr>
          <p:cNvSpPr/>
          <p:nvPr/>
        </p:nvSpPr>
        <p:spPr bwMode="auto">
          <a:xfrm>
            <a:off x="2304256" y="2803190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15</a:t>
            </a:r>
          </a:p>
        </p:txBody>
      </p:sp>
      <p:cxnSp>
        <p:nvCxnSpPr>
          <p:cNvPr id="75" name="Straight Connector 21">
            <a:extLst>
              <a:ext uri="{FF2B5EF4-FFF2-40B4-BE49-F238E27FC236}">
                <a16:creationId xmlns:a16="http://schemas.microsoft.com/office/drawing/2014/main" id="{2D19934B-33AA-4266-88E1-B965CB3DCEC1}"/>
              </a:ext>
            </a:extLst>
          </p:cNvPr>
          <p:cNvCxnSpPr/>
          <p:nvPr/>
        </p:nvCxnSpPr>
        <p:spPr bwMode="auto">
          <a:xfrm>
            <a:off x="1152260" y="3071990"/>
            <a:ext cx="1535994" cy="744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25">
            <a:extLst>
              <a:ext uri="{FF2B5EF4-FFF2-40B4-BE49-F238E27FC236}">
                <a16:creationId xmlns:a16="http://schemas.microsoft.com/office/drawing/2014/main" id="{B724305C-AE3C-4CA8-987B-F58C9BF5F74A}"/>
              </a:ext>
            </a:extLst>
          </p:cNvPr>
          <p:cNvSpPr/>
          <p:nvPr/>
        </p:nvSpPr>
        <p:spPr bwMode="auto">
          <a:xfrm>
            <a:off x="1037060" y="122193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77" name="Rectangle 26">
            <a:extLst>
              <a:ext uri="{FF2B5EF4-FFF2-40B4-BE49-F238E27FC236}">
                <a16:creationId xmlns:a16="http://schemas.microsoft.com/office/drawing/2014/main" id="{A68D5F57-FCC4-4749-8398-E4F4A3DE5FC5}"/>
              </a:ext>
            </a:extLst>
          </p:cNvPr>
          <p:cNvSpPr/>
          <p:nvPr/>
        </p:nvSpPr>
        <p:spPr bwMode="auto">
          <a:xfrm>
            <a:off x="1459459" y="122193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8ADDC812-73EA-46A2-A8C1-467FBD5588F0}"/>
              </a:ext>
            </a:extLst>
          </p:cNvPr>
          <p:cNvSpPr/>
          <p:nvPr/>
        </p:nvSpPr>
        <p:spPr bwMode="auto">
          <a:xfrm>
            <a:off x="1881857" y="122193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87672AE9-8385-4535-A116-903B3CB4E500}"/>
              </a:ext>
            </a:extLst>
          </p:cNvPr>
          <p:cNvSpPr/>
          <p:nvPr/>
        </p:nvSpPr>
        <p:spPr bwMode="auto">
          <a:xfrm>
            <a:off x="2304256" y="122193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80" name="TextBox 29">
            <a:extLst>
              <a:ext uri="{FF2B5EF4-FFF2-40B4-BE49-F238E27FC236}">
                <a16:creationId xmlns:a16="http://schemas.microsoft.com/office/drawing/2014/main" id="{EFEAF68F-9FA6-41BB-AFC2-333DAAE52781}"/>
              </a:ext>
            </a:extLst>
          </p:cNvPr>
          <p:cNvSpPr txBox="1"/>
          <p:nvPr/>
        </p:nvSpPr>
        <p:spPr>
          <a:xfrm>
            <a:off x="397750" y="1183538"/>
            <a:ext cx="378630" cy="18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9" dirty="0">
                <a:latin typeface="Calibri" pitchFamily="34" charset="0"/>
              </a:rPr>
              <a:t>Cache</a:t>
            </a:r>
          </a:p>
        </p:txBody>
      </p:sp>
      <p:sp>
        <p:nvSpPr>
          <p:cNvPr id="81" name="TextBox 30">
            <a:extLst>
              <a:ext uri="{FF2B5EF4-FFF2-40B4-BE49-F238E27FC236}">
                <a16:creationId xmlns:a16="http://schemas.microsoft.com/office/drawing/2014/main" id="{C62393D4-11AD-4587-BC4A-384DFAA281C9}"/>
              </a:ext>
            </a:extLst>
          </p:cNvPr>
          <p:cNvSpPr txBox="1"/>
          <p:nvPr/>
        </p:nvSpPr>
        <p:spPr>
          <a:xfrm>
            <a:off x="230664" y="2188792"/>
            <a:ext cx="463588" cy="18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9" dirty="0">
                <a:latin typeface="Calibri" pitchFamily="34" charset="0"/>
              </a:rPr>
              <a:t>Memory</a:t>
            </a:r>
          </a:p>
        </p:txBody>
      </p:sp>
      <p:sp>
        <p:nvSpPr>
          <p:cNvPr id="82" name="Text Box 29">
            <a:extLst>
              <a:ext uri="{FF2B5EF4-FFF2-40B4-BE49-F238E27FC236}">
                <a16:creationId xmlns:a16="http://schemas.microsoft.com/office/drawing/2014/main" id="{ABD6B97C-99D5-4179-9FB0-FBDA6B6D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439" y="796647"/>
            <a:ext cx="1438116" cy="199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83" name="Rectangle 45">
            <a:extLst>
              <a:ext uri="{FF2B5EF4-FFF2-40B4-BE49-F238E27FC236}">
                <a16:creationId xmlns:a16="http://schemas.microsoft.com/office/drawing/2014/main" id="{797F315E-8CBF-48E0-AFF1-7987ED14407E}"/>
              </a:ext>
            </a:extLst>
          </p:cNvPr>
          <p:cNvSpPr/>
          <p:nvPr/>
        </p:nvSpPr>
        <p:spPr>
          <a:xfrm>
            <a:off x="1966609" y="816132"/>
            <a:ext cx="692818" cy="216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6" dirty="0">
                <a:latin typeface="Calibri" pitchFamily="34" charset="0"/>
              </a:rPr>
              <a:t>Request: 12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22880F49-55E9-41CD-81E9-185165FB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671" y="1113565"/>
            <a:ext cx="1303464" cy="3516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85" name="Text Box 29">
            <a:extLst>
              <a:ext uri="{FF2B5EF4-FFF2-40B4-BE49-F238E27FC236}">
                <a16:creationId xmlns:a16="http://schemas.microsoft.com/office/drawing/2014/main" id="{512BD544-7A27-4728-9F0E-1D6EFE88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454" y="1612763"/>
            <a:ext cx="1313082" cy="3516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latin typeface="Calibri" pitchFamily="34" charset="0"/>
              </a:rPr>
              <a:t>memory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FAFF99CD-A3D0-4EB2-83E5-2D5F750542A3}"/>
              </a:ext>
            </a:extLst>
          </p:cNvPr>
          <p:cNvSpPr/>
          <p:nvPr/>
        </p:nvSpPr>
        <p:spPr>
          <a:xfrm>
            <a:off x="1966609" y="1710984"/>
            <a:ext cx="692818" cy="216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6" dirty="0">
                <a:latin typeface="Calibri" pitchFamily="34" charset="0"/>
              </a:rPr>
              <a:t>Request: 12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264AE608-14E1-4A3C-9090-8E2069ABE032}"/>
              </a:ext>
            </a:extLst>
          </p:cNvPr>
          <p:cNvSpPr/>
          <p:nvPr/>
        </p:nvSpPr>
        <p:spPr bwMode="auto">
          <a:xfrm>
            <a:off x="1037060" y="2803190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12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E6B9A0DE-EF12-4C22-A580-28D327E4BC44}"/>
              </a:ext>
            </a:extLst>
          </p:cNvPr>
          <p:cNvSpPr/>
          <p:nvPr/>
        </p:nvSpPr>
        <p:spPr bwMode="auto">
          <a:xfrm>
            <a:off x="1305859" y="1727994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12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726E9EB-9EFC-4DBD-AB37-15CEC9D8D2E2}"/>
              </a:ext>
            </a:extLst>
          </p:cNvPr>
          <p:cNvSpPr/>
          <p:nvPr/>
        </p:nvSpPr>
        <p:spPr bwMode="auto">
          <a:xfrm>
            <a:off x="1459459" y="1222306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12</a:t>
            </a:r>
          </a:p>
        </p:txBody>
      </p:sp>
      <p:sp>
        <p:nvSpPr>
          <p:cNvPr id="90" name="Text Box 29">
            <a:extLst>
              <a:ext uri="{FF2B5EF4-FFF2-40B4-BE49-F238E27FC236}">
                <a16:creationId xmlns:a16="http://schemas.microsoft.com/office/drawing/2014/main" id="{883F8354-F1FA-44DD-9038-D4963F694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454" y="2112084"/>
            <a:ext cx="1428498" cy="8834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008" i="1" dirty="0">
                <a:latin typeface="Calibri" pitchFamily="34" charset="0"/>
              </a:rPr>
              <a:t>Block b is stored in cache</a:t>
            </a:r>
          </a:p>
          <a:p>
            <a:pPr marL="58396" indent="-58396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907" b="0" dirty="0">
                <a:latin typeface="Calibri" pitchFamily="34" charset="0"/>
              </a:rPr>
            </a:br>
            <a:r>
              <a:rPr lang="en-GB" sz="907" b="0" dirty="0">
                <a:latin typeface="Calibri" pitchFamily="34" charset="0"/>
              </a:rPr>
              <a:t>determines where b goes</a:t>
            </a:r>
          </a:p>
          <a:p>
            <a:pPr marL="58396" indent="-58396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907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907" b="0" dirty="0">
                <a:latin typeface="Calibri" pitchFamily="34" charset="0"/>
              </a:rPr>
              <a:t>determines which block</a:t>
            </a:r>
            <a:br>
              <a:rPr lang="en-GB" sz="907" b="0" dirty="0">
                <a:latin typeface="Calibri" pitchFamily="34" charset="0"/>
              </a:rPr>
            </a:br>
            <a:r>
              <a:rPr lang="en-GB" sz="907" b="0" dirty="0">
                <a:latin typeface="Calibri" pitchFamily="34" charset="0"/>
              </a:rPr>
              <a:t>gets evicted (victim)</a:t>
            </a:r>
          </a:p>
        </p:txBody>
      </p:sp>
    </p:spTree>
    <p:extLst>
      <p:ext uri="{BB962C8B-B14F-4D97-AF65-F5344CB8AC3E}">
        <p14:creationId xmlns:p14="http://schemas.microsoft.com/office/powerpoint/2010/main" val="22049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  <p:bldP spid="88" grpId="1" animBg="1"/>
      <p:bldP spid="89" grpId="0" animBg="1"/>
      <p:bldP spid="90" grpId="0" build="allAtOnce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Types of cache misses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Code (compulsory) miss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When cache is empty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Capacity miss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When active cache blocks is larger than cache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Conflict miss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Cache limit blocks at level k+1 to a small subset of the block positions at level k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 err="1">
                <a:solidFill>
                  <a:schemeClr val="tx1"/>
                </a:solidFill>
                <a:ea typeface="楷体" pitchFamily="49" charset="-122"/>
              </a:rPr>
              <a:t>i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mod 4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Reference blocks 0,2,0,2,0,2,…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93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Policy, related to transfer between two levels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1CA2B72-4D96-4CF9-98C7-7A1B1A2A7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1"/>
          <a:stretch/>
        </p:blipFill>
        <p:spPr bwMode="auto">
          <a:xfrm>
            <a:off x="246856" y="889794"/>
            <a:ext cx="4213126" cy="229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59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Examples of caching in memory hierarchy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11.2 Memory Hierarchies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DB52D7F-BCEF-4045-8337-0985C89A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271401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8DEB73-E14C-4573-A3B8-6EF67F60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271401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6F27706-2B2F-4B84-87D7-2075056E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271401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7F6C944-6FD4-441F-98E8-7C40D18A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271401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F7F8B1F-45B3-4BB1-AAEA-0BCFB520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271401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6D9C8F9-5F9D-4D41-A353-4C5C0142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737796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6F93A2B-B00C-4B3D-A9C5-2AFBD0E5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737796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9F0C308-612B-461D-B865-EBA44A65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737796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D58F9BF7-F402-4D4C-8AC2-B110CC5F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737796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E19C2BE-A3FD-4343-A889-E32A5464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737796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078DA2E-6007-4DE6-B4FD-0B546B1C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3032995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6B9F88B9-081E-4CC1-AB5F-677A9145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442597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564CFF9-6475-41DD-A748-6AB18342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077798"/>
            <a:ext cx="921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DC05AA61-C50D-416E-8E80-B34FFCA5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907399"/>
            <a:ext cx="9215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AF8793E-5131-4590-BDFE-1ABD3496C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736999"/>
            <a:ext cx="921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9CF1ED8-EBDF-4A33-AA62-8EF0AE83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566600"/>
            <a:ext cx="921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781D19E6-6909-4C7C-8CD4-32BF7BB3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094602"/>
            <a:ext cx="9215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B0A9DC94-1F83-4E69-8566-C774CD40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772203"/>
            <a:ext cx="9215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Cache Type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77A16989-6798-4332-B9F0-C1D3CFA2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3032995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B0855BF-1775-465E-8B43-6369A0B8B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442597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70ED4445-59C5-4FA0-8128-9D8D3B72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077798"/>
            <a:ext cx="9599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1C5742E-99B2-4CAD-8F26-5EE3E60E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907399"/>
            <a:ext cx="9599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819ED81-5C06-4B1A-96B7-2283D3F7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736999"/>
            <a:ext cx="9599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62C8D437-9555-472D-923E-85052B4F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566600"/>
            <a:ext cx="9599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426B10EC-2C98-4818-8BCD-868A189A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094602"/>
            <a:ext cx="9599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A50CAB7C-7D29-4AFA-9C1A-04A5DBA7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772203"/>
            <a:ext cx="9599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What is Cached?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F665B36F-8272-49F1-A7F6-EDEF9FDF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3032995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B6D3E2D3-431C-4211-BE34-ABA4F654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3032995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53A54438-0F41-4FD8-8C51-B337D5A6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3032995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605A6D4B-8DDE-49C9-9B08-57C4C023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077798"/>
            <a:ext cx="729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79DA45D-41E3-4E2E-BC07-1B904652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077798"/>
            <a:ext cx="8831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A15FE722-157D-4969-9B20-B6C92BCC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077798"/>
            <a:ext cx="1036796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1A8B1C89-0A52-4106-BC92-63C2F708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566600"/>
            <a:ext cx="729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36C16CD3-BED6-41B3-B12C-472A0F69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566600"/>
            <a:ext cx="8831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DBA228B-B297-487D-87D9-F6EE402F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566600"/>
            <a:ext cx="1036796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A09AC21B-8971-4FF2-873F-AB8E0BDF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736999"/>
            <a:ext cx="729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3991B050-67C9-453C-83A9-A1BB2D0C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736999"/>
            <a:ext cx="8831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F3B0ABBF-B88E-4988-A633-63D41D2E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736999"/>
            <a:ext cx="1036796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DBCD2BE9-776F-4BAF-AC12-17F4002E6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442597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B047E8EA-83E6-4945-A43B-C41730B3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442597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BBA8B506-7A1F-4E5B-B4DE-BBBD3100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442597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0E4FCC12-8BB2-4A15-A0D2-9906EA0C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907399"/>
            <a:ext cx="7295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8D76C42-58F6-4450-AE6B-A75E8CBE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907399"/>
            <a:ext cx="8831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468B443F-AD05-4249-87A7-7C424575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907399"/>
            <a:ext cx="1036796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55" name="Rectangle 47">
            <a:extLst>
              <a:ext uri="{FF2B5EF4-FFF2-40B4-BE49-F238E27FC236}">
                <a16:creationId xmlns:a16="http://schemas.microsoft.com/office/drawing/2014/main" id="{2E0830C0-FC3E-4675-8DEE-28C13117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094602"/>
            <a:ext cx="7295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0B456F42-E97C-496F-8B26-98AF0751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094602"/>
            <a:ext cx="8831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33F934C3-18C2-4B37-9876-B1996F24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094602"/>
            <a:ext cx="1036796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EC070F8C-EF12-4AB9-AD67-8799BC18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772203"/>
            <a:ext cx="7295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Managed By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F7FA12B-1344-4496-ABDA-B8BE1D54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772203"/>
            <a:ext cx="883197" cy="3223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Latency (cycles)</a:t>
            </a: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AD47FA4F-75F8-42A6-825E-155E300B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772203"/>
            <a:ext cx="1036796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61" name="Line 58">
            <a:extLst>
              <a:ext uri="{FF2B5EF4-FFF2-40B4-BE49-F238E27FC236}">
                <a16:creationId xmlns:a16="http://schemas.microsoft.com/office/drawing/2014/main" id="{C7ED070A-48BD-4101-8C7A-779E305E4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" y="772203"/>
            <a:ext cx="800" cy="322399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 sz="609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937AC589-D92A-4BC9-B90D-AEBEE6D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260197"/>
            <a:ext cx="921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217D558B-00E2-43E9-BD26-4D532FB24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260197"/>
            <a:ext cx="9599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64" name="Rectangle 34">
            <a:extLst>
              <a:ext uri="{FF2B5EF4-FFF2-40B4-BE49-F238E27FC236}">
                <a16:creationId xmlns:a16="http://schemas.microsoft.com/office/drawing/2014/main" id="{C01A6F2B-3E2B-4BE0-ACCF-13D27930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260197"/>
            <a:ext cx="1036796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65" name="Rectangle 33">
            <a:extLst>
              <a:ext uri="{FF2B5EF4-FFF2-40B4-BE49-F238E27FC236}">
                <a16:creationId xmlns:a16="http://schemas.microsoft.com/office/drawing/2014/main" id="{EADDA0D3-87C7-4C3E-8680-B2384D26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260197"/>
            <a:ext cx="8831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6" name="Rectangle 32">
            <a:extLst>
              <a:ext uri="{FF2B5EF4-FFF2-40B4-BE49-F238E27FC236}">
                <a16:creationId xmlns:a16="http://schemas.microsoft.com/office/drawing/2014/main" id="{B9FD7F7C-C2CC-4BC0-BD3E-A0AC5161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260197"/>
            <a:ext cx="729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  <p:extLst>
      <p:ext uri="{BB962C8B-B14F-4D97-AF65-F5344CB8AC3E}">
        <p14:creationId xmlns:p14="http://schemas.microsoft.com/office/powerpoint/2010/main" val="22265394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11.0 Review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 Memory Technology     [CSAPP 6.1]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11.2 Memory Hierarchies     [CSAPP 6.3]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11.3 Locality                            [CSAPP 6.2]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11.4 Memory Mountain Lab [CSAPP 6.6]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Memory Operation and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59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Transferring block between levels cost time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Have the data already in fast memory by the time CPU actually requests it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How to fulfill this goal?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9BE3224-B5D1-4E63-87DD-5873F359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56" y="1575594"/>
            <a:ext cx="245397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809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Principle of locality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Programs tend to use data and instructions with addresses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near or equal 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to those they have used recently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Locality is an </a:t>
            </a: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attribute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of program that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Programs with good locality run faster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Locality is important to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Memory hierarchy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Hardware design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Software design (To make programs with better locality)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19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Types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Temporal locality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Recently referenced items</a:t>
            </a:r>
          </a:p>
          <a:p>
            <a:pPr lvl="1"/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      are likely to be referenced </a:t>
            </a:r>
          </a:p>
          <a:p>
            <a:pPr lvl="1"/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      again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Spatial locality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Items with nearby addresses </a:t>
            </a:r>
          </a:p>
          <a:p>
            <a:pPr lvl="1"/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     tend to be referenced close</a:t>
            </a:r>
          </a:p>
          <a:p>
            <a:pPr lvl="1"/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     together in time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EB906EE-EEF6-4A06-A72B-D8B2E0DACE93}"/>
              </a:ext>
            </a:extLst>
          </p:cNvPr>
          <p:cNvSpPr/>
          <p:nvPr/>
        </p:nvSpPr>
        <p:spPr bwMode="auto">
          <a:xfrm>
            <a:off x="3398504" y="1375295"/>
            <a:ext cx="959997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5762E8A-9EBF-4532-814C-AA5E5446F926}"/>
              </a:ext>
            </a:extLst>
          </p:cNvPr>
          <p:cNvSpPr/>
          <p:nvPr/>
        </p:nvSpPr>
        <p:spPr bwMode="auto">
          <a:xfrm>
            <a:off x="3596904" y="1375295"/>
            <a:ext cx="191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B045CE5-34E6-419B-A753-DFBB9250F6B6}"/>
              </a:ext>
            </a:extLst>
          </p:cNvPr>
          <p:cNvSpPr/>
          <p:nvPr/>
        </p:nvSpPr>
        <p:spPr bwMode="auto">
          <a:xfrm>
            <a:off x="3510910" y="1118394"/>
            <a:ext cx="316393" cy="218501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 sz="609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5A41F3C-6B72-4635-BECF-B0287A541252}"/>
              </a:ext>
            </a:extLst>
          </p:cNvPr>
          <p:cNvSpPr/>
          <p:nvPr/>
        </p:nvSpPr>
        <p:spPr bwMode="auto">
          <a:xfrm>
            <a:off x="3401659" y="2412595"/>
            <a:ext cx="959997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8B93020-DD0D-4A32-B892-A15D686FDC45}"/>
              </a:ext>
            </a:extLst>
          </p:cNvPr>
          <p:cNvSpPr/>
          <p:nvPr/>
        </p:nvSpPr>
        <p:spPr bwMode="auto">
          <a:xfrm>
            <a:off x="3600059" y="2412595"/>
            <a:ext cx="191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6721B03-6496-4884-BE8F-E6490BF4455E}"/>
              </a:ext>
            </a:extLst>
          </p:cNvPr>
          <p:cNvSpPr/>
          <p:nvPr/>
        </p:nvSpPr>
        <p:spPr bwMode="auto">
          <a:xfrm>
            <a:off x="3788903" y="2412595"/>
            <a:ext cx="191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7C940AB6-E979-4E11-9790-21B30842B582}"/>
              </a:ext>
            </a:extLst>
          </p:cNvPr>
          <p:cNvSpPr/>
          <p:nvPr/>
        </p:nvSpPr>
        <p:spPr bwMode="auto">
          <a:xfrm>
            <a:off x="3560126" y="2195717"/>
            <a:ext cx="424021" cy="181182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 sz="609"/>
          </a:p>
        </p:txBody>
      </p:sp>
    </p:spTree>
    <p:extLst>
      <p:ext uri="{BB962C8B-B14F-4D97-AF65-F5344CB8AC3E}">
        <p14:creationId xmlns:p14="http://schemas.microsoft.com/office/powerpoint/2010/main" val="20593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RAM comes in two varieties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SRAM (Static RAM)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DRAM (Dynamic RAM)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0A3A0145-97A3-416A-BD3B-BEB2333CD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85616"/>
              </p:ext>
            </p:extLst>
          </p:nvPr>
        </p:nvGraphicFramePr>
        <p:xfrm>
          <a:off x="9090" y="1651794"/>
          <a:ext cx="4589672" cy="1163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5462">
                  <a:extLst>
                    <a:ext uri="{9D8B030D-6E8A-4147-A177-3AD203B41FA5}">
                      <a16:colId xmlns:a16="http://schemas.microsoft.com/office/drawing/2014/main" val="4214731548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1079068951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1951514396"/>
                    </a:ext>
                  </a:extLst>
                </a:gridCol>
                <a:gridCol w="602826">
                  <a:extLst>
                    <a:ext uri="{9D8B030D-6E8A-4147-A177-3AD203B41FA5}">
                      <a16:colId xmlns:a16="http://schemas.microsoft.com/office/drawing/2014/main" val="3128879845"/>
                    </a:ext>
                  </a:extLst>
                </a:gridCol>
                <a:gridCol w="697581">
                  <a:extLst>
                    <a:ext uri="{9D8B030D-6E8A-4147-A177-3AD203B41FA5}">
                      <a16:colId xmlns:a16="http://schemas.microsoft.com/office/drawing/2014/main" val="509051263"/>
                    </a:ext>
                  </a:extLst>
                </a:gridCol>
                <a:gridCol w="458967">
                  <a:extLst>
                    <a:ext uri="{9D8B030D-6E8A-4147-A177-3AD203B41FA5}">
                      <a16:colId xmlns:a16="http://schemas.microsoft.com/office/drawing/2014/main" val="2277550912"/>
                    </a:ext>
                  </a:extLst>
                </a:gridCol>
                <a:gridCol w="1070924">
                  <a:extLst>
                    <a:ext uri="{9D8B030D-6E8A-4147-A177-3AD203B41FA5}">
                      <a16:colId xmlns:a16="http://schemas.microsoft.com/office/drawing/2014/main" val="264164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Tran. per bit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Access time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Needs refresh?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Sensitive?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Cost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Applications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9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SRAM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No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No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100X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Cache memories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4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DRAM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Yes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Yes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Main memories Frame buffers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0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885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Example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Assume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MAX = 2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Starting address for </a:t>
            </a: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instructions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is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FRAG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Local variable </a:t>
            </a: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sum and </a:t>
            </a:r>
            <a:r>
              <a:rPr lang="en-US" altLang="zh-CN" sz="1600" dirty="0" err="1">
                <a:solidFill>
                  <a:srgbClr val="C00000"/>
                </a:solidFill>
                <a:ea typeface="楷体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are at addresses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STACKPTR+X and STACKPTR+X+4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Global variable </a:t>
            </a: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array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is at address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ARRAY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A30985E-1CE9-45BF-9A10-43E5A9CA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140" y="804889"/>
            <a:ext cx="2590800" cy="6437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5" tIns="44451" rIns="90485" bIns="44451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for (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 &lt; MAX; 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++)</a:t>
            </a:r>
          </a:p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	sum += array[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738214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70C13F1-E17D-4645-926B-D0FC154B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1048" y="1520722"/>
            <a:ext cx="3186983" cy="1735516"/>
          </a:xfrm>
          <a:prstGeom prst="rect">
            <a:avLst/>
          </a:prstGeom>
          <a:noFill/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6C82E0CF-845F-46A7-BCA2-7C5F5C54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820" y="668365"/>
            <a:ext cx="2590800" cy="6437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5" tIns="44451" rIns="90485" bIns="44451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for (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 &lt; MAX; 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++)</a:t>
            </a:r>
          </a:p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	sum += array[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902446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/>
          </a:p>
        </p:txBody>
      </p:sp>
      <p:pic>
        <p:nvPicPr>
          <p:cNvPr id="11" name="Picture 3" descr="codeFrag">
            <a:extLst>
              <a:ext uri="{FF2B5EF4-FFF2-40B4-BE49-F238E27FC236}">
                <a16:creationId xmlns:a16="http://schemas.microsoft.com/office/drawing/2014/main" id="{03FA3DD6-F912-4B02-99AA-0EA50D66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458051"/>
            <a:ext cx="3956710" cy="28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478BA6EC-DBE6-4809-B140-4163EF0B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56" y="584994"/>
            <a:ext cx="529948" cy="1371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47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/>
          </a:p>
        </p:txBody>
      </p:sp>
      <p:pic>
        <p:nvPicPr>
          <p:cNvPr id="11" name="Picture 3" descr="codeFrag">
            <a:extLst>
              <a:ext uri="{FF2B5EF4-FFF2-40B4-BE49-F238E27FC236}">
                <a16:creationId xmlns:a16="http://schemas.microsoft.com/office/drawing/2014/main" id="{03FA3DD6-F912-4B02-99AA-0EA50D66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458051"/>
            <a:ext cx="3956710" cy="28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A0419981-DFC2-4A4A-986D-3A776F2A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56" y="868458"/>
            <a:ext cx="529948" cy="1066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A824250-DEDE-4979-BE12-C31A134E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56" y="1968786"/>
            <a:ext cx="529948" cy="1066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63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/>
          </a:p>
        </p:txBody>
      </p:sp>
      <p:pic>
        <p:nvPicPr>
          <p:cNvPr id="11" name="Picture 3" descr="codeFrag">
            <a:extLst>
              <a:ext uri="{FF2B5EF4-FFF2-40B4-BE49-F238E27FC236}">
                <a16:creationId xmlns:a16="http://schemas.microsoft.com/office/drawing/2014/main" id="{03FA3DD6-F912-4B02-99AA-0EA50D66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458051"/>
            <a:ext cx="3956710" cy="28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C6A9A891-4D09-490D-B449-457587C4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656" y="889794"/>
            <a:ext cx="990600" cy="17373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63C4844-F448-460F-AD24-2CE73F36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656" y="1638310"/>
            <a:ext cx="990600" cy="17373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32075-B57E-4EB2-9083-923E7054D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10" y="1940186"/>
            <a:ext cx="990600" cy="17373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BF80A6F8-889B-4CEA-AB86-95054E71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10" y="2688702"/>
            <a:ext cx="990600" cy="17373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8656EF3-E7BD-491D-80BD-E25FFBC3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75" y="3013376"/>
            <a:ext cx="990600" cy="17373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C034AA9-CDBD-42DB-BC3D-D4EE9D20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75" y="1340846"/>
            <a:ext cx="990600" cy="173736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0981106-2E8F-44F3-B8FA-E0B7FDD4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35" y="2389913"/>
            <a:ext cx="990600" cy="173736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881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/>
          </a:p>
        </p:txBody>
      </p:sp>
      <p:pic>
        <p:nvPicPr>
          <p:cNvPr id="11" name="Picture 3" descr="codeFrag">
            <a:extLst>
              <a:ext uri="{FF2B5EF4-FFF2-40B4-BE49-F238E27FC236}">
                <a16:creationId xmlns:a16="http://schemas.microsoft.com/office/drawing/2014/main" id="{03FA3DD6-F912-4B02-99AA-0EA50D66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458051"/>
            <a:ext cx="3956710" cy="28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2632C54B-82C4-4BF9-9612-4678AD70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656" y="1487372"/>
            <a:ext cx="990600" cy="17373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E80335C-1E3D-4BB6-BDD2-3EDDCA74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576" y="2529816"/>
            <a:ext cx="990600" cy="17373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9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/>
          </a:p>
        </p:txBody>
      </p:sp>
      <p:pic>
        <p:nvPicPr>
          <p:cNvPr id="11" name="Picture 3" descr="codeFrag">
            <a:extLst>
              <a:ext uri="{FF2B5EF4-FFF2-40B4-BE49-F238E27FC236}">
                <a16:creationId xmlns:a16="http://schemas.microsoft.com/office/drawing/2014/main" id="{03FA3DD6-F912-4B02-99AA-0EA50D66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458051"/>
            <a:ext cx="3956710" cy="28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8741342C-FA4B-464F-8C73-E214882E0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112" y="615474"/>
            <a:ext cx="908710" cy="2870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078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Conclusion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3A162A4-F867-4825-B67E-FEDFA81B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656" y="874391"/>
            <a:ext cx="2590800" cy="6437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5" tIns="44451" rIns="90485" bIns="44451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for (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 &lt; MAX; 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++)</a:t>
            </a:r>
          </a:p>
          <a:p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	sum += array[</a:t>
            </a:r>
            <a:r>
              <a:rPr lang="en-US" altLang="zh-CN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13EDDA-2864-4225-824C-D43A5FBB1516}"/>
              </a:ext>
            </a:extLst>
          </p:cNvPr>
          <p:cNvSpPr txBox="1">
            <a:spLocks/>
          </p:cNvSpPr>
          <p:nvPr/>
        </p:nvSpPr>
        <p:spPr>
          <a:xfrm>
            <a:off x="92793" y="1623964"/>
            <a:ext cx="3018392" cy="13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00000"/>
                </a:solidFill>
              </a:rPr>
              <a:t>Data references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- Reference array elements </a:t>
            </a:r>
            <a:r>
              <a:rPr lang="en-US" dirty="0">
                <a:solidFill>
                  <a:srgbClr val="0000FF"/>
                </a:solidFill>
              </a:rPr>
              <a:t>array[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in succession.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- Reference variable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 each iteration.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Instruction references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- Reference instructions in </a:t>
            </a:r>
            <a:r>
              <a:rPr lang="en-US" dirty="0">
                <a:solidFill>
                  <a:srgbClr val="0000FF"/>
                </a:solidFill>
              </a:rPr>
              <a:t>sequence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- Cycle through loop </a:t>
            </a:r>
            <a:r>
              <a:rPr lang="en-US" dirty="0">
                <a:solidFill>
                  <a:srgbClr val="0000FF"/>
                </a:solidFill>
              </a:rPr>
              <a:t>repeatedly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E4E759E-E560-4DB5-B63A-AA4D2892F801}"/>
              </a:ext>
            </a:extLst>
          </p:cNvPr>
          <p:cNvSpPr txBox="1"/>
          <p:nvPr/>
        </p:nvSpPr>
        <p:spPr>
          <a:xfrm>
            <a:off x="3203108" y="179441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Calibri" pitchFamily="34" charset="0"/>
              </a:rPr>
              <a:t>Spatial locality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2A9BFD3-773A-4D13-A786-8DB8ACF763AD}"/>
              </a:ext>
            </a:extLst>
          </p:cNvPr>
          <p:cNvSpPr txBox="1"/>
          <p:nvPr/>
        </p:nvSpPr>
        <p:spPr>
          <a:xfrm>
            <a:off x="3203108" y="202706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Calibri" pitchFamily="34" charset="0"/>
              </a:rPr>
              <a:t>Temporal locality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EE4C571-1E2A-461E-AC09-589F911DC772}"/>
              </a:ext>
            </a:extLst>
          </p:cNvPr>
          <p:cNvSpPr txBox="1"/>
          <p:nvPr/>
        </p:nvSpPr>
        <p:spPr>
          <a:xfrm>
            <a:off x="3203108" y="250084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Calibri" pitchFamily="34" charset="0"/>
              </a:rPr>
              <a:t>Spatial locality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7180A76A-E65B-4CB3-9051-394A00BFF044}"/>
              </a:ext>
            </a:extLst>
          </p:cNvPr>
          <p:cNvSpPr txBox="1"/>
          <p:nvPr/>
        </p:nvSpPr>
        <p:spPr>
          <a:xfrm>
            <a:off x="3203108" y="270097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Calibri" pitchFamily="34" charset="0"/>
              </a:rPr>
              <a:t>Temporal locality</a:t>
            </a:r>
          </a:p>
        </p:txBody>
      </p:sp>
    </p:spTree>
    <p:extLst>
      <p:ext uri="{BB962C8B-B14F-4D97-AF65-F5344CB8AC3E}">
        <p14:creationId xmlns:p14="http://schemas.microsoft.com/office/powerpoint/2010/main" val="18609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Repeatedly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reference the same variable enjoy good </a:t>
            </a: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temporal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locality 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Stride-k reference patterns enjoy good </a:t>
            </a: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spatial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locality with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smaller strides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Loops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have good </a:t>
            </a: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spatial and temporal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locality with respect to instruction fetches with </a:t>
            </a:r>
            <a:r>
              <a:rPr lang="en-US" altLang="zh-CN" sz="1600" dirty="0">
                <a:solidFill>
                  <a:srgbClr val="00B050"/>
                </a:solidFill>
                <a:ea typeface="楷体" pitchFamily="49" charset="-122"/>
              </a:rPr>
              <a:t>smaller loop body and greater number of loop iterations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11.3 Locality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03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11.0 Review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11.1 Memory Technology     [CSAPP 6.1]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11.2 Memory Hierarchies     [CSAPP 6.3]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11.3 Locality                            [CSAPP 6.2]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11.4 Memory Mountain Lab [CSAPP 6.6]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Memory Operation and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DRAM (Dynamic RAM)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Each </a:t>
            </a: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cell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stores one bit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Transistor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晶体管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+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Capacitor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(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电容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[1T1C]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Refreshed every 10-100 </a:t>
            </a:r>
            <a:r>
              <a:rPr lang="en-US" altLang="zh-CN" sz="1600" dirty="0" err="1">
                <a:solidFill>
                  <a:schemeClr val="tx1"/>
                </a:solidFill>
                <a:ea typeface="楷体" pitchFamily="49" charset="-122"/>
              </a:rPr>
              <a:t>ms</a:t>
            </a: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11.1.1 Random-Access Memory (RAM)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148858-31C0-49C0-AFA9-3D3C5B52A5E4}"/>
              </a:ext>
            </a:extLst>
          </p:cNvPr>
          <p:cNvGrpSpPr/>
          <p:nvPr/>
        </p:nvGrpSpPr>
        <p:grpSpPr>
          <a:xfrm>
            <a:off x="1389856" y="1696854"/>
            <a:ext cx="1734246" cy="1295400"/>
            <a:chOff x="2609056" y="1956594"/>
            <a:chExt cx="1734246" cy="1295400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A0371D7F-70BD-4FE3-BA7A-DA4B35EC71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30"/>
            <a:stretch/>
          </p:blipFill>
          <p:spPr bwMode="auto">
            <a:xfrm>
              <a:off x="2609056" y="2032794"/>
              <a:ext cx="1734246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9B9EFF-D6EF-4681-B7BC-48622B39E9C2}"/>
                </a:ext>
              </a:extLst>
            </p:cNvPr>
            <p:cNvSpPr txBox="1"/>
            <p:nvPr/>
          </p:nvSpPr>
          <p:spPr>
            <a:xfrm>
              <a:off x="2990056" y="1956594"/>
              <a:ext cx="71045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Word line</a:t>
              </a:r>
              <a:endParaRPr lang="zh-CN" altLang="en-US" sz="10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FFEE62-DFED-4836-AE72-1FAD694E0958}"/>
                </a:ext>
              </a:extLst>
            </p:cNvPr>
            <p:cNvSpPr txBox="1"/>
            <p:nvPr/>
          </p:nvSpPr>
          <p:spPr>
            <a:xfrm rot="5400000">
              <a:off x="3900082" y="2703096"/>
              <a:ext cx="5597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Bit line</a:t>
              </a:r>
              <a:endParaRPr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9573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11.4 Memory Mountain Lab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5C0835-9B36-4AFE-990D-E346BD6C5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478"/>
            <a:ext cx="4608513" cy="31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500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Ridges of </a:t>
            </a:r>
            <a:r>
              <a:rPr lang="en-US" altLang="zh-CN" sz="1600" dirty="0">
                <a:solidFill>
                  <a:srgbClr val="0000FF"/>
                </a:solidFill>
              </a:rPr>
              <a:t>Temporal Locality</a:t>
            </a:r>
            <a:r>
              <a:rPr lang="en-US" altLang="zh-CN" sz="1600" dirty="0">
                <a:solidFill>
                  <a:schemeClr val="tx1"/>
                </a:solidFill>
              </a:rPr>
              <a:t>: Slice through the memory mountain with stride=1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11.4 Memory Mountain Lab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F26771-DF39-4CC9-81E5-4DB63C530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" y="1042194"/>
            <a:ext cx="3447257" cy="22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21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A Slope of </a:t>
            </a:r>
            <a:r>
              <a:rPr lang="en-US" altLang="zh-CN" sz="1600" dirty="0">
                <a:solidFill>
                  <a:srgbClr val="0000FF"/>
                </a:solidFill>
              </a:rPr>
              <a:t>Spatial Locality</a:t>
            </a:r>
            <a:r>
              <a:rPr lang="en-US" altLang="zh-CN" sz="1600" dirty="0">
                <a:solidFill>
                  <a:schemeClr val="tx1"/>
                </a:solidFill>
              </a:rPr>
              <a:t>: Slice through memory mountain with size=256KB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11.4 Memory Mountain Lab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15F0C3-9FC0-422A-A3BB-8699F93980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7" y="1042194"/>
            <a:ext cx="3294857" cy="22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297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11.4 Memory Mountain Lab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34BBE1-DEF0-4F56-AF32-04B7D8188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" y="560301"/>
            <a:ext cx="4011695" cy="26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100000"/>
          </a:srgbClr>
        </a:solidFill>
        <a:ln w="12700">
          <a:solidFill>
            <a:srgbClr val="000000">
              <a:alpha val="0"/>
            </a:srgbClr>
          </a:solidFill>
          <a:prstDash val="solid"/>
        </a:ln>
      </a:spPr>
      <a:bodyPr rtlCol="0" anchor="t"/>
      <a:lstStyle>
        <a:defPPr marL="285726" indent="-285726" algn="l">
          <a:buFont typeface="Wingdings" panose="05000000000000000000" pitchFamily="2" charset="2"/>
          <a:buChar char="Ø"/>
          <a:defRPr sz="1600" dirty="0">
            <a:solidFill>
              <a:schemeClr val="tx1"/>
            </a:solidFill>
            <a:ea typeface="楷体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8155</TotalTime>
  <Words>3439</Words>
  <Application>Microsoft Office PowerPoint</Application>
  <PresentationFormat>自定义</PresentationFormat>
  <Paragraphs>1245</Paragraphs>
  <Slides>93</Slides>
  <Notes>93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2" baseType="lpstr">
      <vt:lpstr>Arial (W1)</vt:lpstr>
      <vt:lpstr>楷体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Tara</cp:lastModifiedBy>
  <cp:revision>841</cp:revision>
  <dcterms:created xsi:type="dcterms:W3CDTF">2006-08-16T00:00:00Z</dcterms:created>
  <dcterms:modified xsi:type="dcterms:W3CDTF">2019-11-23T02:24:29Z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