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05" r:id="rId2"/>
    <p:sldId id="447" r:id="rId3"/>
    <p:sldId id="711" r:id="rId4"/>
    <p:sldId id="797" r:id="rId5"/>
    <p:sldId id="795" r:id="rId6"/>
    <p:sldId id="629" r:id="rId7"/>
    <p:sldId id="816" r:id="rId8"/>
    <p:sldId id="818" r:id="rId9"/>
    <p:sldId id="819" r:id="rId10"/>
    <p:sldId id="823" r:id="rId11"/>
    <p:sldId id="820" r:id="rId12"/>
    <p:sldId id="821" r:id="rId13"/>
    <p:sldId id="822" r:id="rId14"/>
    <p:sldId id="824" r:id="rId15"/>
    <p:sldId id="825" r:id="rId16"/>
    <p:sldId id="826" r:id="rId17"/>
    <p:sldId id="827" r:id="rId18"/>
    <p:sldId id="832" r:id="rId19"/>
    <p:sldId id="833" r:id="rId20"/>
    <p:sldId id="843" r:id="rId21"/>
    <p:sldId id="834" r:id="rId22"/>
    <p:sldId id="835" r:id="rId23"/>
    <p:sldId id="836" r:id="rId24"/>
    <p:sldId id="837" r:id="rId25"/>
    <p:sldId id="838" r:id="rId26"/>
    <p:sldId id="839" r:id="rId27"/>
    <p:sldId id="828" r:id="rId28"/>
    <p:sldId id="842" r:id="rId29"/>
    <p:sldId id="844" r:id="rId30"/>
    <p:sldId id="845" r:id="rId31"/>
    <p:sldId id="846" r:id="rId32"/>
    <p:sldId id="829" r:id="rId33"/>
    <p:sldId id="847" r:id="rId34"/>
    <p:sldId id="848" r:id="rId35"/>
    <p:sldId id="852" r:id="rId36"/>
    <p:sldId id="849" r:id="rId37"/>
    <p:sldId id="830" r:id="rId38"/>
    <p:sldId id="853" r:id="rId39"/>
    <p:sldId id="854" r:id="rId40"/>
    <p:sldId id="831" r:id="rId41"/>
    <p:sldId id="850" r:id="rId42"/>
    <p:sldId id="855" r:id="rId43"/>
    <p:sldId id="856" r:id="rId44"/>
    <p:sldId id="857" r:id="rId45"/>
    <p:sldId id="858" r:id="rId46"/>
    <p:sldId id="859" r:id="rId47"/>
    <p:sldId id="860" r:id="rId48"/>
    <p:sldId id="861" r:id="rId49"/>
    <p:sldId id="862" r:id="rId50"/>
    <p:sldId id="867" r:id="rId51"/>
    <p:sldId id="868" r:id="rId52"/>
    <p:sldId id="863" r:id="rId53"/>
    <p:sldId id="871" r:id="rId54"/>
    <p:sldId id="873" r:id="rId55"/>
    <p:sldId id="864" r:id="rId56"/>
    <p:sldId id="872" r:id="rId57"/>
    <p:sldId id="874" r:id="rId58"/>
    <p:sldId id="865" r:id="rId59"/>
    <p:sldId id="875" r:id="rId60"/>
    <p:sldId id="876" r:id="rId61"/>
    <p:sldId id="877" r:id="rId62"/>
    <p:sldId id="878" r:id="rId63"/>
    <p:sldId id="894" r:id="rId64"/>
    <p:sldId id="895" r:id="rId65"/>
    <p:sldId id="879" r:id="rId66"/>
    <p:sldId id="880" r:id="rId67"/>
    <p:sldId id="896" r:id="rId68"/>
    <p:sldId id="866" r:id="rId69"/>
    <p:sldId id="893" r:id="rId70"/>
    <p:sldId id="882" r:id="rId71"/>
    <p:sldId id="883" r:id="rId72"/>
    <p:sldId id="885" r:id="rId73"/>
    <p:sldId id="884" r:id="rId74"/>
    <p:sldId id="886" r:id="rId75"/>
    <p:sldId id="887" r:id="rId76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" initials="T" lastIdx="2" clrIdx="0">
    <p:extLst>
      <p:ext uri="{19B8F6BF-5375-455C-9EA6-DF929625EA0E}">
        <p15:presenceInfo xmlns:p15="http://schemas.microsoft.com/office/powerpoint/2012/main" userId="T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4" autoAdjust="0"/>
    <p:restoredTop sz="74881" autoAdjust="0"/>
  </p:normalViewPr>
  <p:slideViewPr>
    <p:cSldViewPr>
      <p:cViewPr varScale="1">
        <p:scale>
          <a:sx n="101" d="100"/>
          <a:sy n="101" d="100"/>
        </p:scale>
        <p:origin x="578" y="31"/>
      </p:cViewPr>
      <p:guideLst>
        <p:guide orient="horz" pos="2177"/>
        <p:guide pos="2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E65F6-9952-4996-9F83-795B04611E2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4402-AA51-406B-A1E0-387BF3D4C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A447-2C92-4C92-99AC-1E86617D6CE4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1FE-7CF0-4982-B871-53E1EDD70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34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4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2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0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1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2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72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8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0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36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1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99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17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04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49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7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69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95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3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15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03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60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6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14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55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82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48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47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44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6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156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17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81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99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4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569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63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36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672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4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258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53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153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24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91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7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709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133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180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673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6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62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162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0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82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280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784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348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714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125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851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213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319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62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8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32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1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1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61FE-7CF0-4982-B871-53E1EDD70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1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CAC-8E30-4DB6-982C-307FB457A4CF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D37A-0167-4D17-B9A8-13B0DB547A72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887-F707-4BCA-B4EF-A39D6F9C39C2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316C-5011-4381-AA0C-04730FD32F6F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1E4B-3A23-498E-BE08-74CF47C3132E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30A1-BE7A-4E7D-AF89-8E965ACCDE5F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AD5A-0294-4A65-8FC3-E9A8821215EC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42D8-15B3-456B-B0D7-564611BA16FD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1B3F-4390-43C6-9250-191B9B5704B9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C878-9338-4692-B2F9-808B5ACC2B96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9A10-00C0-4D4A-AE8F-802F9FAD521D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35C5-0014-442A-8C0A-942F656C7360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316C-5011-4381-AA0C-04730FD32F6F}" type="datetime1">
              <a:rPr lang="en-US" altLang="zh-CN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36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lijing712@sc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wmf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wmf"/><Relationship Id="rId4" Type="http://schemas.openxmlformats.org/officeDocument/2006/relationships/image" Target="../media/image52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http://www.icarnegie.com/content/SSD/SSD6/1.2/normal/Unit5/cache/cachearch/hierarchy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743" y="375881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6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7743" y="420301"/>
            <a:ext cx="4432566" cy="533748"/>
          </a:xfrm>
          <a:custGeom>
            <a:avLst/>
            <a:gdLst>
              <a:gd name="connsiteX0" fmla="*/ 0 w 4432566"/>
              <a:gd name="connsiteY0" fmla="*/ 482947 h 533748"/>
              <a:gd name="connsiteX1" fmla="*/ 50800 w 4432566"/>
              <a:gd name="connsiteY1" fmla="*/ 533748 h 533748"/>
              <a:gd name="connsiteX2" fmla="*/ 4381765 w 4432566"/>
              <a:gd name="connsiteY2" fmla="*/ 533748 h 533748"/>
              <a:gd name="connsiteX3" fmla="*/ 4432566 w 4432566"/>
              <a:gd name="connsiteY3" fmla="*/ 482947 h 533748"/>
              <a:gd name="connsiteX4" fmla="*/ 4432566 w 4432566"/>
              <a:gd name="connsiteY4" fmla="*/ 0 h 533748"/>
              <a:gd name="connsiteX5" fmla="*/ 0 w 4432566"/>
              <a:gd name="connsiteY5" fmla="*/ 0 h 533748"/>
              <a:gd name="connsiteX6" fmla="*/ 0 w 4432566"/>
              <a:gd name="connsiteY6" fmla="*/ 482947 h 533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33748">
                <a:moveTo>
                  <a:pt x="0" y="482947"/>
                </a:moveTo>
                <a:cubicBezTo>
                  <a:pt x="0" y="510887"/>
                  <a:pt x="22860" y="533748"/>
                  <a:pt x="50800" y="533748"/>
                </a:cubicBezTo>
                <a:lnTo>
                  <a:pt x="4381765" y="533748"/>
                </a:lnTo>
                <a:cubicBezTo>
                  <a:pt x="4409706" y="533748"/>
                  <a:pt x="4432566" y="510887"/>
                  <a:pt x="4432566" y="482947"/>
                </a:cubicBezTo>
                <a:lnTo>
                  <a:pt x="4432566" y="0"/>
                </a:lnTo>
                <a:lnTo>
                  <a:pt x="0" y="0"/>
                </a:lnTo>
                <a:lnTo>
                  <a:pt x="0" y="48294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13960" y="458188"/>
            <a:ext cx="12700" cy="470460"/>
          </a:xfrm>
          <a:custGeom>
            <a:avLst/>
            <a:gdLst>
              <a:gd name="connsiteX0" fmla="*/ 6350 w 12700"/>
              <a:gd name="connsiteY0" fmla="*/ 464110 h 470460"/>
              <a:gd name="connsiteX1" fmla="*/ 6350 w 12700"/>
              <a:gd name="connsiteY1" fmla="*/ 6350 h 470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470460">
                <a:moveTo>
                  <a:pt x="6350" y="46411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13960" y="4454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13960" y="4327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13960" y="420088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3960" y="401038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419100"/>
            <a:ext cx="4457700" cy="59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5213" y="1042197"/>
            <a:ext cx="3832076" cy="10618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微软雅黑 Light" panose="020B0502040204020203" pitchFamily="34" charset="-122"/>
                <a:cs typeface="微软雅黑" pitchFamily="18" charset="0"/>
              </a:rPr>
              <a:t>Unit 12   Catch and Catch-Aware Programming</a:t>
            </a:r>
          </a:p>
          <a:p>
            <a:pPr algn="ctr"/>
            <a:endParaRPr lang="en-US" altLang="zh-CN" sz="1400" dirty="0">
              <a:solidFill>
                <a:srgbClr val="000000"/>
              </a:solidFill>
              <a:latin typeface="+mj-lt"/>
              <a:ea typeface="微软雅黑 Light" panose="020B0502040204020203" pitchFamily="34" charset="-122"/>
              <a:cs typeface="微软雅黑" pitchFamily="18" charset="0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李靓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(Li Jing)    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  <a:hlinkClick r:id="rId4"/>
              </a:rPr>
              <a:t>lijing712@scu.edu.cn</a:t>
            </a:r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 </a:t>
            </a:r>
          </a:p>
          <a:p>
            <a:pPr algn="ctr"/>
            <a:r>
              <a:rPr lang="en-US" altLang="zh-CN" sz="1400" dirty="0">
                <a:solidFill>
                  <a:srgbClr val="000000"/>
                </a:solidFill>
                <a:latin typeface="+mj-lt"/>
                <a:ea typeface="微软雅黑 Light" panose="020B0502040204020203" pitchFamily="34" charset="-122"/>
                <a:cs typeface="微软雅黑" pitchFamily="18" charset="0"/>
              </a:rPr>
              <a:t>School of Computer Science / Software Engineering  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9" name="TextBox 24"/>
          <p:cNvSpPr txBox="1"/>
          <p:nvPr/>
        </p:nvSpPr>
        <p:spPr>
          <a:xfrm>
            <a:off x="1116902" y="356396"/>
            <a:ext cx="2468689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990000"/>
                </a:solidFill>
                <a:latin typeface="+mj-lt"/>
                <a:ea typeface="楷体" pitchFamily="49" charset="-122"/>
                <a:sym typeface="+mn-ea"/>
              </a:rPr>
              <a:t>System Level Programming </a:t>
            </a:r>
            <a:endParaRPr lang="zh-CN" altLang="en-US" sz="1600" dirty="0">
              <a:solidFill>
                <a:srgbClr val="990000"/>
              </a:solidFill>
              <a:latin typeface="+mj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C32C64-848E-40E5-8ABC-26300934CE2E}"/>
              </a:ext>
            </a:extLst>
          </p:cNvPr>
          <p:cNvGrpSpPr/>
          <p:nvPr/>
        </p:nvGrpSpPr>
        <p:grpSpPr>
          <a:xfrm>
            <a:off x="1389564" y="2185198"/>
            <a:ext cx="1828800" cy="995053"/>
            <a:chOff x="1237456" y="1802131"/>
            <a:chExt cx="2117252" cy="11520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79DE9B0-78E3-4CDE-B1F3-FF8D80EC0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656" y="1802131"/>
              <a:ext cx="898052" cy="1152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D01803C9-02E3-486E-AC51-74B82B72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56" y="1802131"/>
              <a:ext cx="884200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3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12.1 Catch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 Writing catching friendly code and catch-aware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Catch and Catch-Aware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Where can a block be placed in a cache?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Direct mapped (</a:t>
            </a:r>
            <a:r>
              <a:rPr lang="zh-CN" altLang="en-US" sz="1500" dirty="0">
                <a:solidFill>
                  <a:srgbClr val="0000FF"/>
                </a:solidFill>
              </a:rPr>
              <a:t>直接映射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Each block has only one place it can appear in the cache.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Set associative (</a:t>
            </a:r>
            <a:r>
              <a:rPr lang="zh-CN" altLang="en-US" sz="1500" dirty="0">
                <a:solidFill>
                  <a:srgbClr val="0000FF"/>
                </a:solidFill>
              </a:rPr>
              <a:t>组相联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A block can be placed in a restricted set of places. (2-way, 4-way, 8-way, etc.)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Fully associative (</a:t>
            </a:r>
            <a:r>
              <a:rPr lang="zh-CN" altLang="en-US" sz="1500" dirty="0">
                <a:solidFill>
                  <a:srgbClr val="0000FF"/>
                </a:solidFill>
              </a:rPr>
              <a:t>全相联</a:t>
            </a:r>
            <a:r>
              <a:rPr lang="en-US" altLang="zh-CN" sz="1500" dirty="0">
                <a:solidFill>
                  <a:srgbClr val="0000FF"/>
                </a:solidFill>
              </a:rPr>
              <a:t>)</a:t>
            </a:r>
            <a:r>
              <a:rPr lang="en-US" altLang="zh-CN" sz="1500" dirty="0">
                <a:solidFill>
                  <a:schemeClr val="tx1"/>
                </a:solidFill>
              </a:rPr>
              <a:t>: A block can be placed anywhere in the cache.</a:t>
            </a:r>
            <a:endParaRPr lang="zh-CN" altLang="en-US" sz="1500" dirty="0">
              <a:solidFill>
                <a:schemeClr val="tx1"/>
              </a:solidFill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Generic cache memory organization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EA9B6B0-7210-4165-B524-6DE8DC82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95879"/>
            <a:ext cx="3886200" cy="227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D52E0A3-AA8D-447A-B53A-10FBE023DED8}"/>
              </a:ext>
            </a:extLst>
          </p:cNvPr>
          <p:cNvSpPr/>
          <p:nvPr/>
        </p:nvSpPr>
        <p:spPr>
          <a:xfrm>
            <a:off x="246856" y="2090202"/>
            <a:ext cx="609599" cy="237996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88C13-7E4A-4F69-B184-948E7A250B0C}"/>
              </a:ext>
            </a:extLst>
          </p:cNvPr>
          <p:cNvSpPr/>
          <p:nvPr/>
        </p:nvSpPr>
        <p:spPr>
          <a:xfrm>
            <a:off x="3675857" y="1245633"/>
            <a:ext cx="533399" cy="30480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9C8EEE-79C3-47A2-981A-64CB95CC5ADD}"/>
              </a:ext>
            </a:extLst>
          </p:cNvPr>
          <p:cNvSpPr/>
          <p:nvPr/>
        </p:nvSpPr>
        <p:spPr>
          <a:xfrm>
            <a:off x="2456656" y="890866"/>
            <a:ext cx="990600" cy="379928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01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5BBBA462-54DF-4C8C-B4F9-4CDFF87F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3" y="742129"/>
            <a:ext cx="4420926" cy="235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4BF38E6-BA65-45CE-8F68-3D075ADD5BF9}"/>
              </a:ext>
            </a:extLst>
          </p:cNvPr>
          <p:cNvSpPr txBox="1">
            <a:spLocks noChangeArrowheads="1"/>
          </p:cNvSpPr>
          <p:nvPr/>
        </p:nvSpPr>
        <p:spPr>
          <a:xfrm>
            <a:off x="2187271" y="2142075"/>
            <a:ext cx="2209801" cy="762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 fontScale="85000" lnSpcReduction="100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Process: </a:t>
            </a:r>
          </a:p>
          <a:p>
            <a:pPr algn="l">
              <a:lnSpc>
                <a:spcPct val="9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s bits -&gt; t bits -&gt; b bits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745EBDA-AADE-42F1-8C6B-8E8CBE3BB7BD}"/>
              </a:ext>
            </a:extLst>
          </p:cNvPr>
          <p:cNvSpPr txBox="1">
            <a:spLocks noChangeArrowheads="1"/>
          </p:cNvSpPr>
          <p:nvPr/>
        </p:nvSpPr>
        <p:spPr>
          <a:xfrm>
            <a:off x="2276202" y="2810371"/>
            <a:ext cx="2031937" cy="289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组选择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行匹配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字提取</a:t>
            </a:r>
          </a:p>
        </p:txBody>
      </p:sp>
    </p:spTree>
    <p:extLst>
      <p:ext uri="{BB962C8B-B14F-4D97-AF65-F5344CB8AC3E}">
        <p14:creationId xmlns:p14="http://schemas.microsoft.com/office/powerpoint/2010/main" val="262626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EDDD7C3-E616-4202-A6EA-E7A82E3B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530907"/>
            <a:ext cx="1905000" cy="64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B73DD9B-0036-446F-B0A1-853351A3B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8"/>
          <a:stretch/>
        </p:blipFill>
        <p:spPr bwMode="auto">
          <a:xfrm>
            <a:off x="246856" y="1350487"/>
            <a:ext cx="4208407" cy="199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E9C2B7AF-AD22-4940-B255-A9E025F6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97" y="0"/>
            <a:ext cx="2335958" cy="136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0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12.1.0 Introduction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3DB0B024-91DF-467A-A2C1-BFA164F7E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582996"/>
            <a:ext cx="4608513" cy="28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15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2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Characterized by exactly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one line per set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4B7392D-0369-4B64-854D-4A9DFDF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3" y="1423194"/>
            <a:ext cx="4045606" cy="139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60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Addressing direct mapped cache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Set index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EDA0C3F-76EF-447E-9DB0-F4A2C6DC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1" y="1272423"/>
            <a:ext cx="3989466" cy="172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12.1 Catch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 Writing catching friendly code and catch-aware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Catch and Catch-Aware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Addressing direct mapped cache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 matching - find valid line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Word selection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F763E3-22B2-4285-B48B-25AED403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" y="1346994"/>
            <a:ext cx="439455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1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6F5AC9-745E-4DF9-8936-9BB2CA01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" y="663290"/>
            <a:ext cx="3692029" cy="23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09" y="459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Cache set size = ?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</a:rPr>
              <a:t>Size of the cache line = ?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rgbClr val="0000FF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3" descr="cache1">
            <a:extLst>
              <a:ext uri="{FF2B5EF4-FFF2-40B4-BE49-F238E27FC236}">
                <a16:creationId xmlns:a16="http://schemas.microsoft.com/office/drawing/2014/main" id="{5EF8BD3A-9033-405E-9A13-0F88E6E2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6" y="1213386"/>
            <a:ext cx="2886350" cy="20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B7581696-8876-4CF6-BFA1-C6E62039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40" y="1903051"/>
            <a:ext cx="3200400" cy="630942"/>
          </a:xfrm>
          <a:prstGeom prst="rect">
            <a:avLst/>
          </a:prstGeom>
          <a:solidFill>
            <a:srgbClr val="CCECFF"/>
          </a:solidFill>
          <a:ln w="12700" cap="sq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dirty="0">
                <a:ea typeface="宋体" panose="02010600030101010101" pitchFamily="2" charset="-122"/>
              </a:rPr>
              <a:t>The Cache set size: N = 2</a:t>
            </a:r>
            <a:r>
              <a:rPr kumimoji="1" lang="en-US" altLang="zh-CN" sz="1400" baseline="30000" dirty="0">
                <a:ea typeface="宋体" panose="02010600030101010101" pitchFamily="2" charset="-122"/>
              </a:rPr>
              <a:t>s</a:t>
            </a:r>
            <a:r>
              <a:rPr kumimoji="1" lang="en-US" altLang="zh-CN" sz="1400" dirty="0">
                <a:ea typeface="宋体" panose="02010600030101010101" pitchFamily="2" charset="-122"/>
              </a:rPr>
              <a:t> = 4</a:t>
            </a:r>
          </a:p>
          <a:p>
            <a:pPr>
              <a:spcBef>
                <a:spcPct val="50000"/>
              </a:spcBef>
            </a:pPr>
            <a:r>
              <a:rPr kumimoji="1" lang="en-US" altLang="zh-CN" sz="1400" dirty="0">
                <a:ea typeface="宋体" panose="02010600030101010101" pitchFamily="2" charset="-122"/>
              </a:rPr>
              <a:t>The size of the cache line: L = 2 </a:t>
            </a:r>
            <a:r>
              <a:rPr kumimoji="1" lang="en-US" altLang="zh-CN" sz="1400" baseline="30000" dirty="0">
                <a:ea typeface="宋体" panose="02010600030101010101" pitchFamily="2" charset="-122"/>
              </a:rPr>
              <a:t>b </a:t>
            </a:r>
            <a:r>
              <a:rPr kumimoji="1" lang="en-US" altLang="zh-CN" sz="1400" dirty="0">
                <a:ea typeface="宋体" panose="02010600030101010101" pitchFamily="2" charset="-122"/>
              </a:rPr>
              <a:t>= 2 byte</a:t>
            </a:r>
          </a:p>
        </p:txBody>
      </p:sp>
    </p:spTree>
    <p:extLst>
      <p:ext uri="{BB962C8B-B14F-4D97-AF65-F5344CB8AC3E}">
        <p14:creationId xmlns:p14="http://schemas.microsoft.com/office/powerpoint/2010/main" val="1691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3" descr="cach2">
            <a:extLst>
              <a:ext uri="{FF2B5EF4-FFF2-40B4-BE49-F238E27FC236}">
                <a16:creationId xmlns:a16="http://schemas.microsoft.com/office/drawing/2014/main" id="{AB7BFAD6-A468-4D69-806E-B85B235A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2" y="1175167"/>
            <a:ext cx="1685196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ache3">
            <a:extLst>
              <a:ext uri="{FF2B5EF4-FFF2-40B4-BE49-F238E27FC236}">
                <a16:creationId xmlns:a16="http://schemas.microsoft.com/office/drawing/2014/main" id="{A400719E-3DE2-4318-823A-9F2FE71A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2" y="1860081"/>
            <a:ext cx="1694656" cy="6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ache3">
            <a:extLst>
              <a:ext uri="{FF2B5EF4-FFF2-40B4-BE49-F238E27FC236}">
                <a16:creationId xmlns:a16="http://schemas.microsoft.com/office/drawing/2014/main" id="{1EE4643F-5EEA-4885-80EE-9C2E2E2F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6" y="2635513"/>
            <a:ext cx="1686548" cy="6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0">
            <a:extLst>
              <a:ext uri="{FF2B5EF4-FFF2-40B4-BE49-F238E27FC236}">
                <a16:creationId xmlns:a16="http://schemas.microsoft.com/office/drawing/2014/main" id="{5182CFCD-1DC1-435A-9446-867F7F62500B}"/>
              </a:ext>
            </a:extLst>
          </p:cNvPr>
          <p:cNvGrpSpPr>
            <a:grpSpLocks/>
          </p:cNvGrpSpPr>
          <p:nvPr/>
        </p:nvGrpSpPr>
        <p:grpSpPr bwMode="auto">
          <a:xfrm>
            <a:off x="573313" y="715973"/>
            <a:ext cx="1782173" cy="404032"/>
            <a:chOff x="179" y="1048"/>
            <a:chExt cx="1288" cy="292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9BD3CFB8-DE72-4BBF-985B-2FACE0A4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>
                  <a:latin typeface="Helvetica" panose="020B0604020202020204" pitchFamily="34" charset="0"/>
                </a:rPr>
                <a:t>x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214314D0-091A-4ABD-BB93-8F2A80936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048"/>
              <a:ext cx="26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t=1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8112E91-2C3A-4CFD-9E29-79317B6A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048"/>
              <a:ext cx="2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s=2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419D384-9638-401C-B710-F2B4F492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048"/>
              <a:ext cx="28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000">
                  <a:latin typeface="Helvetica" panose="020B0604020202020204" pitchFamily="34" charset="0"/>
                </a:rPr>
                <a:t>b=1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41565856-4D32-4F49-A2D0-619194030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</a:rPr>
                <a:t>xx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28465F15-4A84-43D6-8805-9017A51B9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 altLang="zh-CN" sz="1000">
                  <a:latin typeface="Helvetica" panose="020B0604020202020204" pitchFamily="34" charset="0"/>
                </a:rPr>
                <a:t>x</a:t>
              </a:r>
            </a:p>
          </p:txBody>
        </p: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ECDB794C-17E5-4E39-B1C4-44016A1D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45" y="1117662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ea typeface="宋体" panose="02010600030101010101" pitchFamily="2" charset="-122"/>
              </a:rPr>
              <a:t>Initially, the cache is </a:t>
            </a:r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empty</a:t>
            </a:r>
            <a:r>
              <a:rPr kumimoji="1" lang="en-US" altLang="zh-CN" sz="1200" dirty="0">
                <a:ea typeface="宋体" panose="02010600030101010101" pitchFamily="2" charset="-122"/>
              </a:rPr>
              <a:t> (i.e., each valid bit is 0).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A48F305-2550-4697-828F-31F4C4A6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796" y="150928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0 [0000].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3DC5453-653C-44A7-AE4F-D6CD47C0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269" y="2059251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1 [0001].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hit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B44A167-54AC-4F5A-AF2E-D37DFAEA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355" y="2692989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13 [1101].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14623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</a:rPr>
              <a:t>Example: 4-bit address for direct-mapped cache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3" descr="cache4">
            <a:extLst>
              <a:ext uri="{FF2B5EF4-FFF2-40B4-BE49-F238E27FC236}">
                <a16:creationId xmlns:a16="http://schemas.microsoft.com/office/drawing/2014/main" id="{E2F31975-94F5-4BF4-B94C-84BEF2EB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804889"/>
            <a:ext cx="1911665" cy="7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ache5">
            <a:extLst>
              <a:ext uri="{FF2B5EF4-FFF2-40B4-BE49-F238E27FC236}">
                <a16:creationId xmlns:a16="http://schemas.microsoft.com/office/drawing/2014/main" id="{2902BDDF-1522-4673-8279-C11D6950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1618926"/>
            <a:ext cx="1923256" cy="83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ache6">
            <a:extLst>
              <a:ext uri="{FF2B5EF4-FFF2-40B4-BE49-F238E27FC236}">
                <a16:creationId xmlns:a16="http://schemas.microsoft.com/office/drawing/2014/main" id="{9965B319-0EF7-4EBD-8C8E-9BFD82CC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4" y="2491206"/>
            <a:ext cx="1945610" cy="80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D49BB004-AFB7-4CC3-9CB0-F89F60E2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656" y="971457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8 [1000].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9D7A2A3-2881-41CC-A549-4F9923237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737" y="1727994"/>
            <a:ext cx="220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rgbClr val="0000FF"/>
                </a:solidFill>
                <a:ea typeface="宋体" panose="02010600030101010101" pitchFamily="2" charset="-122"/>
              </a:rPr>
              <a:t>Read word at address 0 [0000].</a:t>
            </a:r>
          </a:p>
          <a:p>
            <a:r>
              <a:rPr kumimoji="1" lang="en-US" altLang="zh-CN" sz="1200" dirty="0">
                <a:ea typeface="宋体" panose="02010600030101010101" pitchFamily="2" charset="-122"/>
              </a:rPr>
              <a:t>Cache miss</a:t>
            </a:r>
          </a:p>
        </p:txBody>
      </p:sp>
    </p:spTree>
    <p:extLst>
      <p:ext uri="{BB962C8B-B14F-4D97-AF65-F5344CB8AC3E}">
        <p14:creationId xmlns:p14="http://schemas.microsoft.com/office/powerpoint/2010/main" val="43952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Why use middle bits as set index?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High-order bit indexing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Adjacent memory lines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map to same cache entry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Poor use of spatial locality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BCBEBE6-F8DE-49E3-83EC-30B7FE6B5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/>
          <a:stretch/>
        </p:blipFill>
        <p:spPr bwMode="auto">
          <a:xfrm>
            <a:off x="600793" y="2337594"/>
            <a:ext cx="11687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4A9CF1A3-3608-4B65-9C42-C1B3AE621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68"/>
          <a:stretch/>
        </p:blipFill>
        <p:spPr bwMode="auto">
          <a:xfrm>
            <a:off x="3371057" y="612802"/>
            <a:ext cx="1063066" cy="263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BCE8BD-AFD0-469E-A9C0-2CAF9C0F95A7}"/>
              </a:ext>
            </a:extLst>
          </p:cNvPr>
          <p:cNvSpPr txBox="1"/>
          <p:nvPr/>
        </p:nvSpPr>
        <p:spPr>
          <a:xfrm>
            <a:off x="796105" y="288784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4-set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498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Why use middle bits as set index?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Middle-order bit indexing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Consecutive memory lines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map to different cache lines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Hold C-byte region of address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         space in cache at one time</a:t>
            </a: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12.1.1 Direct Mapped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BE3A6E6-9CD4-4D88-ADA7-096F58F8A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7" b="-1"/>
          <a:stretch/>
        </p:blipFill>
        <p:spPr bwMode="auto">
          <a:xfrm>
            <a:off x="3411026" y="584994"/>
            <a:ext cx="1010982" cy="261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35F7C37-9ECD-4DA1-948A-610C6B685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4"/>
          <a:stretch/>
        </p:blipFill>
        <p:spPr bwMode="auto">
          <a:xfrm>
            <a:off x="600793" y="2337594"/>
            <a:ext cx="116870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EBB335-BF60-4B58-9FF0-1E31DBB71FD7}"/>
              </a:ext>
            </a:extLst>
          </p:cNvPr>
          <p:cNvSpPr txBox="1"/>
          <p:nvPr/>
        </p:nvSpPr>
        <p:spPr>
          <a:xfrm>
            <a:off x="796105" y="2887843"/>
            <a:ext cx="1010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4-set cache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262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Characterized by only one set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FD085C7-8279-40C4-8D9E-A6E1F0DF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6" y="1346994"/>
            <a:ext cx="3859339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40F83F-64C2-41DA-BBA4-A845CEED69D0}"/>
              </a:ext>
            </a:extLst>
          </p:cNvPr>
          <p:cNvSpPr txBox="1"/>
          <p:nvPr/>
        </p:nvSpPr>
        <p:spPr>
          <a:xfrm>
            <a:off x="3230950" y="2196161"/>
            <a:ext cx="1040734" cy="46166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 = cache size</a:t>
            </a:r>
          </a:p>
          <a:p>
            <a:r>
              <a:rPr lang="en-US" altLang="zh-CN" sz="1200" dirty="0"/>
              <a:t>B = block size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904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fully associative caches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Set selection (No need)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A5AF77B-BCAD-4195-AFBE-ACCA208D4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9"/>
          <a:stretch/>
        </p:blipFill>
        <p:spPr bwMode="auto">
          <a:xfrm>
            <a:off x="856456" y="1116358"/>
            <a:ext cx="26976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1648C5-D859-40C9-A14E-F3E044409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49" y="2288225"/>
            <a:ext cx="1609503" cy="461764"/>
          </a:xfrm>
          <a:prstGeom prst="rect">
            <a:avLst/>
          </a:prstGeom>
        </p:spPr>
      </p:pic>
      <p:sp>
        <p:nvSpPr>
          <p:cNvPr id="13" name="Text Box 19">
            <a:extLst>
              <a:ext uri="{FF2B5EF4-FFF2-40B4-BE49-F238E27FC236}">
                <a16:creationId xmlns:a16="http://schemas.microsoft.com/office/drawing/2014/main" id="{B57D2E8B-4E9B-4A59-BCC9-60D247A4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26" y="2755002"/>
            <a:ext cx="4038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000" dirty="0">
                <a:latin typeface="Helvetica" panose="020B0604020202020204" pitchFamily="34" charset="0"/>
              </a:rPr>
              <a:t>The entire cache is one set, so by default set 0 is always selected</a:t>
            </a:r>
          </a:p>
        </p:txBody>
      </p:sp>
    </p:spTree>
    <p:extLst>
      <p:ext uri="{BB962C8B-B14F-4D97-AF65-F5344CB8AC3E}">
        <p14:creationId xmlns:p14="http://schemas.microsoft.com/office/powerpoint/2010/main" val="26466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latin typeface="+mj-lt"/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5F69831-48D7-4148-A7CC-184BE7686C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6" y="584994"/>
            <a:ext cx="4209257" cy="264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7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fully associative caches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 matching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Word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B6C08B6-2A85-422A-93A8-27AFDD011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7" y="1257988"/>
            <a:ext cx="3828257" cy="20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3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12.2.2 Fully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8102C36B-092F-4005-8B43-7DC503FBD265}"/>
              </a:ext>
            </a:extLst>
          </p:cNvPr>
          <p:cNvGrpSpPr>
            <a:grpSpLocks/>
          </p:cNvGrpSpPr>
          <p:nvPr/>
        </p:nvGrpSpPr>
        <p:grpSpPr bwMode="auto">
          <a:xfrm>
            <a:off x="1618456" y="633732"/>
            <a:ext cx="2349500" cy="2533650"/>
            <a:chOff x="1808" y="935"/>
            <a:chExt cx="1480" cy="1596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745DB3F-C140-4C41-BD53-3B6445798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" y="935"/>
              <a:ext cx="5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>
                  <a:ea typeface="宋体" panose="02010600030101010101" pitchFamily="2" charset="-122"/>
                </a:rPr>
                <a:t>全相连联像</a:t>
              </a: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ADAE05-FE9C-412A-9B28-DABCC76D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508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555D689-0E89-4033-BB50-C50E6D54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508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CF4F0742-F3CD-40C3-AD7B-978F076BE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396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D013EAE-36BC-4B5F-A4A3-E7D5868D2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396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68E41C64-73B4-4F37-BFBB-A786923A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288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04A71543-15E8-4795-A88D-25BA1128D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288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74B4105-A78D-4633-88E0-C36ACC95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180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EBEFA547-0079-4994-8333-A3524899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180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E18A1470-7D92-437F-A764-06D46369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072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B365E1-5413-4B63-9C5A-EF8BD393A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1072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E4871D31-5A66-4C75-8C9F-8FF01F23D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072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C66F1551-C072-470E-A245-DBFBE1AB9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180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4EB11569-C3F3-48A8-9401-C84B752D9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28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4CD96BDD-5325-4AB9-83B3-1EC5889EA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396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30E24B8A-900F-47A6-A861-4CF19778B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5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755BC589-243A-4CC9-97C2-3C5CF19A7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616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446F577-ADD4-480D-9F56-56A110059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6B9A1378-90D8-43A5-B843-69BAF870F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ED33D999-F6EE-4C11-AB2C-1F1498DC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072"/>
              <a:ext cx="36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54D52235-F2B7-426A-BDA1-5EA6DCCCE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180"/>
              <a:ext cx="0" cy="4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E07C5F5-33CE-44FE-ADF1-3816480A1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1180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64F29B04-A0E8-4B85-BCB1-AAFED14C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180"/>
              <a:ext cx="0" cy="4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760455B5-3661-47CA-80D1-048D8EBC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72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2047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698EC02B-8D00-446D-8C72-6F239B01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616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1866501A-9CBC-4047-A6D5-B2639289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50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38" name="Rectangle 30">
              <a:extLst>
                <a:ext uri="{FF2B5EF4-FFF2-40B4-BE49-F238E27FC236}">
                  <a16:creationId xmlns:a16="http://schemas.microsoft.com/office/drawing/2014/main" id="{4FFAA91A-20F1-4F0E-A882-8E2F455E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396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9" name="Rectangle 31">
              <a:extLst>
                <a:ext uri="{FF2B5EF4-FFF2-40B4-BE49-F238E27FC236}">
                  <a16:creationId xmlns:a16="http://schemas.microsoft.com/office/drawing/2014/main" id="{80EFA210-3F98-48D6-A619-65E408F9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288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40" name="Rectangle 32">
              <a:extLst>
                <a:ext uri="{FF2B5EF4-FFF2-40B4-BE49-F238E27FC236}">
                  <a16:creationId xmlns:a16="http://schemas.microsoft.com/office/drawing/2014/main" id="{B66B4C83-3C02-4028-B92F-816E1728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180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FDBE712C-80F3-45C6-853D-11270628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1072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800"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9A380732-0754-4605-A89C-6AF41C85C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072"/>
              <a:ext cx="33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A562832F-C8CE-40B1-A218-890CA8EC4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180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E3B0CC55-E7C8-4D35-895E-AE6C21726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28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F724EE7F-B2F4-464C-98A0-8F6CE61D6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396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BAA4699E-03E2-4965-9D0C-85539673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50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D88B056C-E303-4016-8549-37C80EEE3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616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73BBCF9B-295F-4504-B2BD-D08614F7A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72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CA4F20E1-C74F-4FFF-8546-36D53F40B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18B2FA1E-8B32-4DBF-9758-4D3736BA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1072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9EED3480-228C-409E-8554-CC88891F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180"/>
              <a:ext cx="0" cy="6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1EC64984-957D-450A-B944-A181B3D43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1180"/>
              <a:ext cx="0" cy="6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A0632126-B2F0-46DE-B6F0-07DFABB0C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1836"/>
              <a:ext cx="33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" name="AutoShape 46">
              <a:extLst>
                <a:ext uri="{FF2B5EF4-FFF2-40B4-BE49-F238E27FC236}">
                  <a16:creationId xmlns:a16="http://schemas.microsoft.com/office/drawing/2014/main" id="{4ADE6E2A-766D-4E3A-849B-A68ED24CA13A}"/>
                </a:ext>
              </a:extLst>
            </p:cNvPr>
            <p:cNvCxnSpPr>
              <a:cxnSpLocks noChangeShapeType="1"/>
              <a:stCxn id="40" idx="1"/>
              <a:endCxn id="18" idx="3"/>
            </p:cNvCxnSpPr>
            <p:nvPr/>
          </p:nvCxnSpPr>
          <p:spPr bwMode="auto">
            <a:xfrm flipH="1">
              <a:off x="2488" y="123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47">
              <a:extLst>
                <a:ext uri="{FF2B5EF4-FFF2-40B4-BE49-F238E27FC236}">
                  <a16:creationId xmlns:a16="http://schemas.microsoft.com/office/drawing/2014/main" id="{60C1B5CF-7684-40C2-8A28-C0FE755C996A}"/>
                </a:ext>
              </a:extLst>
            </p:cNvPr>
            <p:cNvCxnSpPr>
              <a:cxnSpLocks noChangeShapeType="1"/>
              <a:stCxn id="39" idx="1"/>
              <a:endCxn id="16" idx="3"/>
            </p:cNvCxnSpPr>
            <p:nvPr/>
          </p:nvCxnSpPr>
          <p:spPr bwMode="auto">
            <a:xfrm flipH="1">
              <a:off x="2488" y="1342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48">
              <a:extLst>
                <a:ext uri="{FF2B5EF4-FFF2-40B4-BE49-F238E27FC236}">
                  <a16:creationId xmlns:a16="http://schemas.microsoft.com/office/drawing/2014/main" id="{087F05D6-54B9-468E-8288-9874CC62B4CE}"/>
                </a:ext>
              </a:extLst>
            </p:cNvPr>
            <p:cNvCxnSpPr>
              <a:cxnSpLocks noChangeShapeType="1"/>
              <a:stCxn id="39" idx="1"/>
              <a:endCxn id="18" idx="3"/>
            </p:cNvCxnSpPr>
            <p:nvPr/>
          </p:nvCxnSpPr>
          <p:spPr bwMode="auto">
            <a:xfrm flipH="1" flipV="1">
              <a:off x="2488" y="1234"/>
              <a:ext cx="408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49">
              <a:extLst>
                <a:ext uri="{FF2B5EF4-FFF2-40B4-BE49-F238E27FC236}">
                  <a16:creationId xmlns:a16="http://schemas.microsoft.com/office/drawing/2014/main" id="{6391B0AC-ECEE-4C21-87E2-54793A62FE8C}"/>
                </a:ext>
              </a:extLst>
            </p:cNvPr>
            <p:cNvCxnSpPr>
              <a:cxnSpLocks noChangeShapeType="1"/>
              <a:stCxn id="40" idx="1"/>
              <a:endCxn id="16" idx="3"/>
            </p:cNvCxnSpPr>
            <p:nvPr/>
          </p:nvCxnSpPr>
          <p:spPr bwMode="auto">
            <a:xfrm flipH="1">
              <a:off x="2488" y="1234"/>
              <a:ext cx="408" cy="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0">
              <a:extLst>
                <a:ext uri="{FF2B5EF4-FFF2-40B4-BE49-F238E27FC236}">
                  <a16:creationId xmlns:a16="http://schemas.microsoft.com/office/drawing/2014/main" id="{AE2138F0-BBA8-4AFD-AC41-554D28AE3C0B}"/>
                </a:ext>
              </a:extLst>
            </p:cNvPr>
            <p:cNvCxnSpPr>
              <a:cxnSpLocks noChangeShapeType="1"/>
              <a:stCxn id="37" idx="1"/>
              <a:endCxn id="18" idx="3"/>
            </p:cNvCxnSpPr>
            <p:nvPr/>
          </p:nvCxnSpPr>
          <p:spPr bwMode="auto">
            <a:xfrm flipH="1" flipV="1">
              <a:off x="2488" y="1234"/>
              <a:ext cx="40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1">
              <a:extLst>
                <a:ext uri="{FF2B5EF4-FFF2-40B4-BE49-F238E27FC236}">
                  <a16:creationId xmlns:a16="http://schemas.microsoft.com/office/drawing/2014/main" id="{A9FA7AD4-11D7-458D-890D-0A74E201AE87}"/>
                </a:ext>
              </a:extLst>
            </p:cNvPr>
            <p:cNvCxnSpPr>
              <a:cxnSpLocks noChangeShapeType="1"/>
              <a:stCxn id="37" idx="1"/>
              <a:endCxn id="16" idx="3"/>
            </p:cNvCxnSpPr>
            <p:nvPr/>
          </p:nvCxnSpPr>
          <p:spPr bwMode="auto">
            <a:xfrm flipH="1" flipV="1">
              <a:off x="2488" y="134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2">
              <a:extLst>
                <a:ext uri="{FF2B5EF4-FFF2-40B4-BE49-F238E27FC236}">
                  <a16:creationId xmlns:a16="http://schemas.microsoft.com/office/drawing/2014/main" id="{709B3045-B585-49C9-B391-6F65C582D138}"/>
                </a:ext>
              </a:extLst>
            </p:cNvPr>
            <p:cNvCxnSpPr>
              <a:cxnSpLocks noChangeShapeType="1"/>
              <a:stCxn id="37" idx="1"/>
              <a:endCxn id="12" idx="3"/>
            </p:cNvCxnSpPr>
            <p:nvPr/>
          </p:nvCxnSpPr>
          <p:spPr bwMode="auto">
            <a:xfrm flipH="1">
              <a:off x="2488" y="1562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53">
              <a:extLst>
                <a:ext uri="{FF2B5EF4-FFF2-40B4-BE49-F238E27FC236}">
                  <a16:creationId xmlns:a16="http://schemas.microsoft.com/office/drawing/2014/main" id="{B01D8CCF-813C-4E69-99BA-8E8FDC7B3050}"/>
                </a:ext>
              </a:extLst>
            </p:cNvPr>
            <p:cNvCxnSpPr>
              <a:cxnSpLocks noChangeShapeType="1"/>
              <a:stCxn id="40" idx="1"/>
              <a:endCxn id="12" idx="3"/>
            </p:cNvCxnSpPr>
            <p:nvPr/>
          </p:nvCxnSpPr>
          <p:spPr bwMode="auto">
            <a:xfrm flipH="1">
              <a:off x="2488" y="1234"/>
              <a:ext cx="40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54">
              <a:extLst>
                <a:ext uri="{FF2B5EF4-FFF2-40B4-BE49-F238E27FC236}">
                  <a16:creationId xmlns:a16="http://schemas.microsoft.com/office/drawing/2014/main" id="{2C2656F8-63BF-445A-864C-94591AEFDD35}"/>
                </a:ext>
              </a:extLst>
            </p:cNvPr>
            <p:cNvCxnSpPr>
              <a:cxnSpLocks noChangeShapeType="1"/>
              <a:stCxn id="39" idx="1"/>
              <a:endCxn id="12" idx="3"/>
            </p:cNvCxnSpPr>
            <p:nvPr/>
          </p:nvCxnSpPr>
          <p:spPr bwMode="auto">
            <a:xfrm flipH="1">
              <a:off x="2488" y="134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55">
              <a:extLst>
                <a:ext uri="{FF2B5EF4-FFF2-40B4-BE49-F238E27FC236}">
                  <a16:creationId xmlns:a16="http://schemas.microsoft.com/office/drawing/2014/main" id="{EC2375E6-B278-4B7E-ABAB-30DEEC0F8420}"/>
                </a:ext>
              </a:extLst>
            </p:cNvPr>
            <p:cNvCxnSpPr>
              <a:cxnSpLocks noChangeShapeType="1"/>
              <a:stCxn id="35" idx="1"/>
              <a:endCxn id="12" idx="3"/>
            </p:cNvCxnSpPr>
            <p:nvPr/>
          </p:nvCxnSpPr>
          <p:spPr bwMode="auto">
            <a:xfrm flipH="1" flipV="1">
              <a:off x="2488" y="1562"/>
              <a:ext cx="408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56">
              <a:extLst>
                <a:ext uri="{FF2B5EF4-FFF2-40B4-BE49-F238E27FC236}">
                  <a16:creationId xmlns:a16="http://schemas.microsoft.com/office/drawing/2014/main" id="{A454AB59-7EE1-4260-9005-9715FBAB74D9}"/>
                </a:ext>
              </a:extLst>
            </p:cNvPr>
            <p:cNvCxnSpPr>
              <a:cxnSpLocks noChangeShapeType="1"/>
              <a:stCxn id="35" idx="1"/>
              <a:endCxn id="18" idx="3"/>
            </p:cNvCxnSpPr>
            <p:nvPr/>
          </p:nvCxnSpPr>
          <p:spPr bwMode="auto">
            <a:xfrm flipH="1" flipV="1">
              <a:off x="2488" y="1234"/>
              <a:ext cx="408" cy="5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57">
              <a:extLst>
                <a:ext uri="{FF2B5EF4-FFF2-40B4-BE49-F238E27FC236}">
                  <a16:creationId xmlns:a16="http://schemas.microsoft.com/office/drawing/2014/main" id="{2B545BB4-F19E-4943-8189-52E64D3804BE}"/>
                </a:ext>
              </a:extLst>
            </p:cNvPr>
            <p:cNvCxnSpPr>
              <a:cxnSpLocks noChangeShapeType="1"/>
              <a:stCxn id="35" idx="1"/>
              <a:endCxn id="16" idx="3"/>
            </p:cNvCxnSpPr>
            <p:nvPr/>
          </p:nvCxnSpPr>
          <p:spPr bwMode="auto">
            <a:xfrm flipH="1" flipV="1">
              <a:off x="2488" y="1342"/>
              <a:ext cx="408" cy="4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5A69B16B-0AB0-4811-9B0E-7E07F587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024"/>
              <a:ext cx="1406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主存地址</a:t>
              </a:r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AB5AB90E-05E2-4A5C-AE65-95DF07BC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248"/>
              <a:ext cx="46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块内偏移</a:t>
              </a: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345BC3AC-B885-44C9-96CC-075BCA2AF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48"/>
              <a:ext cx="93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800">
                  <a:ea typeface="宋体" panose="02010600030101010101" pitchFamily="2" charset="-122"/>
                </a:rPr>
                <a:t>主存块标记</a:t>
              </a:r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3838A52F-4D00-4348-95C3-857967CD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136"/>
              <a:ext cx="469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800">
                  <a:ea typeface="宋体" panose="02010600030101010101" pitchFamily="2" charset="-122"/>
                </a:rPr>
                <a:t>9</a:t>
              </a:r>
              <a:r>
                <a:rPr lang="zh-CN" altLang="en-US" sz="8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ECEA21AA-0E85-42B1-9CF4-945F9D31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36"/>
              <a:ext cx="93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800">
                  <a:ea typeface="宋体" panose="02010600030101010101" pitchFamily="2" charset="-122"/>
                </a:rPr>
                <a:t>11</a:t>
              </a:r>
              <a:r>
                <a:rPr lang="zh-CN" altLang="en-US" sz="8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ADE03111-488D-485F-9B6A-02ED2B78A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024"/>
              <a:ext cx="140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FBF091CA-D494-4BEE-9396-8FFC677E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360"/>
              <a:ext cx="140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41445427-75AA-4C43-99DA-5343560A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02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0DAF6C73-F46A-4D3E-9657-90B636EA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024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91A1C0CB-DB6D-44AE-86F2-2F59B0A0C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48"/>
              <a:ext cx="1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7FBF4AEC-3CBC-4829-8F1C-F1562F10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13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F48A07F4-3856-4E66-AF74-FD3E3CF0C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6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EB2365D1-ADCA-4945-AE8A-172D704E8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248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776CC81E-6D2A-48FC-87D4-2525A0D5F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" y="2248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CDC26CE0-9F14-4740-8033-D2729F010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248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/>
            </a:p>
          </p:txBody>
        </p:sp>
        <p:sp>
          <p:nvSpPr>
            <p:cNvPr id="81" name="Text Box 73">
              <a:extLst>
                <a:ext uri="{FF2B5EF4-FFF2-40B4-BE49-F238E27FC236}">
                  <a16:creationId xmlns:a16="http://schemas.microsoft.com/office/drawing/2014/main" id="{112361EC-61E0-4316-8908-21C40647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2387"/>
              <a:ext cx="86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900">
                  <a:ea typeface="宋体" panose="02010600030101010101" pitchFamily="2" charset="-122"/>
                </a:rPr>
                <a:t>主存块号</a:t>
              </a:r>
            </a:p>
          </p:txBody>
        </p:sp>
      </p:grpSp>
      <p:sp>
        <p:nvSpPr>
          <p:cNvPr id="82" name="Rectangle 77">
            <a:extLst>
              <a:ext uri="{FF2B5EF4-FFF2-40B4-BE49-F238E27FC236}">
                <a16:creationId xmlns:a16="http://schemas.microsoft.com/office/drawing/2014/main" id="{71430E0B-9675-4C71-BA97-243683ED34AE}"/>
              </a:ext>
            </a:extLst>
          </p:cNvPr>
          <p:cNvSpPr txBox="1">
            <a:spLocks/>
          </p:cNvSpPr>
          <p:nvPr/>
        </p:nvSpPr>
        <p:spPr>
          <a:xfrm>
            <a:off x="224631" y="2002158"/>
            <a:ext cx="2765425" cy="3492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800" dirty="0">
                <a:solidFill>
                  <a:srgbClr val="0000FF"/>
                </a:solidFill>
              </a:rPr>
              <a:t>Cache</a:t>
            </a:r>
            <a:r>
              <a:rPr lang="zh-CN" altLang="en-US" sz="800" dirty="0">
                <a:solidFill>
                  <a:srgbClr val="0000FF"/>
                </a:solidFill>
              </a:rPr>
              <a:t>大小是</a:t>
            </a:r>
            <a:r>
              <a:rPr lang="en-US" altLang="zh-CN" sz="800" dirty="0">
                <a:solidFill>
                  <a:srgbClr val="0000FF"/>
                </a:solidFill>
              </a:rPr>
              <a:t>8k</a:t>
            </a:r>
            <a:r>
              <a:rPr lang="zh-CN" altLang="en-US" sz="800" dirty="0">
                <a:solidFill>
                  <a:srgbClr val="0000FF"/>
                </a:solidFill>
              </a:rPr>
              <a:t>：有</a:t>
            </a:r>
            <a:r>
              <a:rPr lang="en-US" altLang="zh-CN" sz="800" dirty="0">
                <a:solidFill>
                  <a:srgbClr val="0000FF"/>
                </a:solidFill>
              </a:rPr>
              <a:t>16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  <a:p>
            <a:pPr algn="l">
              <a:lnSpc>
                <a:spcPct val="80000"/>
              </a:lnSpc>
            </a:pPr>
            <a:r>
              <a:rPr lang="zh-CN" altLang="en-US" sz="800" dirty="0">
                <a:solidFill>
                  <a:srgbClr val="0000FF"/>
                </a:solidFill>
              </a:rPr>
              <a:t>内存大小是</a:t>
            </a:r>
            <a:r>
              <a:rPr lang="en-US" altLang="zh-CN" sz="800" dirty="0">
                <a:solidFill>
                  <a:srgbClr val="0000FF"/>
                </a:solidFill>
              </a:rPr>
              <a:t>1M</a:t>
            </a:r>
            <a:r>
              <a:rPr lang="zh-CN" altLang="en-US" sz="800" dirty="0">
                <a:solidFill>
                  <a:srgbClr val="0000FF"/>
                </a:solidFill>
              </a:rPr>
              <a:t>：  有</a:t>
            </a:r>
            <a:r>
              <a:rPr lang="en-US" altLang="zh-CN" sz="800" dirty="0">
                <a:solidFill>
                  <a:srgbClr val="0000FF"/>
                </a:solidFill>
              </a:rPr>
              <a:t>2048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</p:txBody>
      </p:sp>
    </p:spTree>
    <p:extLst>
      <p:ext uri="{BB962C8B-B14F-4D97-AF65-F5344CB8AC3E}">
        <p14:creationId xmlns:p14="http://schemas.microsoft.com/office/powerpoint/2010/main" val="1891906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Organization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Characterized by more than one line per set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1AA091F7-4664-485F-978F-439FB43C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1194594"/>
            <a:ext cx="42555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9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set associative caches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Set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F9C34DE-A610-4FDD-82B6-866ABB24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1194594"/>
            <a:ext cx="4038600" cy="19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35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Accessing set associative caches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Line matching </a:t>
            </a: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Word selection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86A82A4-6367-4F69-91DF-EC07DA4F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3" y="1270794"/>
            <a:ext cx="41004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10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12.1.3 Set Associative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473CC2F-C155-4B01-AE41-17B790006B6E}"/>
              </a:ext>
            </a:extLst>
          </p:cNvPr>
          <p:cNvSpPr txBox="1">
            <a:spLocks/>
          </p:cNvSpPr>
          <p:nvPr/>
        </p:nvSpPr>
        <p:spPr>
          <a:xfrm>
            <a:off x="469583" y="2022358"/>
            <a:ext cx="2487608" cy="42530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62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43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24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05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8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66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48" indent="0" algn="ctr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800" dirty="0">
                <a:solidFill>
                  <a:srgbClr val="0000FF"/>
                </a:solidFill>
              </a:rPr>
              <a:t>Cache</a:t>
            </a:r>
            <a:r>
              <a:rPr lang="zh-CN" altLang="en-US" sz="800" dirty="0">
                <a:solidFill>
                  <a:srgbClr val="0000FF"/>
                </a:solidFill>
              </a:rPr>
              <a:t>大小是</a:t>
            </a:r>
            <a:r>
              <a:rPr lang="en-US" altLang="zh-CN" sz="800" dirty="0">
                <a:solidFill>
                  <a:srgbClr val="0000FF"/>
                </a:solidFill>
              </a:rPr>
              <a:t>8k</a:t>
            </a:r>
            <a:r>
              <a:rPr lang="zh-CN" altLang="en-US" sz="800" dirty="0">
                <a:solidFill>
                  <a:srgbClr val="0000FF"/>
                </a:solidFill>
              </a:rPr>
              <a:t>：有</a:t>
            </a:r>
            <a:r>
              <a:rPr lang="en-US" altLang="zh-CN" sz="800" dirty="0">
                <a:solidFill>
                  <a:srgbClr val="0000FF"/>
                </a:solidFill>
              </a:rPr>
              <a:t>16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  <a:p>
            <a:pPr algn="l">
              <a:lnSpc>
                <a:spcPct val="80000"/>
              </a:lnSpc>
            </a:pPr>
            <a:r>
              <a:rPr lang="zh-CN" altLang="en-US" sz="800" dirty="0">
                <a:solidFill>
                  <a:srgbClr val="0000FF"/>
                </a:solidFill>
              </a:rPr>
              <a:t>内存大小是</a:t>
            </a:r>
            <a:r>
              <a:rPr lang="en-US" altLang="zh-CN" sz="800" dirty="0">
                <a:solidFill>
                  <a:srgbClr val="0000FF"/>
                </a:solidFill>
              </a:rPr>
              <a:t>1M</a:t>
            </a:r>
            <a:r>
              <a:rPr lang="zh-CN" altLang="en-US" sz="800" dirty="0">
                <a:solidFill>
                  <a:srgbClr val="0000FF"/>
                </a:solidFill>
              </a:rPr>
              <a:t>：  有</a:t>
            </a:r>
            <a:r>
              <a:rPr lang="en-US" altLang="zh-CN" sz="800" dirty="0">
                <a:solidFill>
                  <a:srgbClr val="0000FF"/>
                </a:solidFill>
              </a:rPr>
              <a:t>2048</a:t>
            </a:r>
            <a:r>
              <a:rPr lang="zh-CN" altLang="en-US" sz="800" dirty="0">
                <a:solidFill>
                  <a:srgbClr val="0000FF"/>
                </a:solidFill>
              </a:rPr>
              <a:t>个块，一个块的大小是</a:t>
            </a:r>
            <a:r>
              <a:rPr lang="en-US" altLang="zh-CN" sz="800" dirty="0">
                <a:solidFill>
                  <a:srgbClr val="0000FF"/>
                </a:solidFill>
              </a:rPr>
              <a:t>512 byte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16BE09EB-6EA6-4F2B-885A-BC8413E35059}"/>
              </a:ext>
            </a:extLst>
          </p:cNvPr>
          <p:cNvGrpSpPr>
            <a:grpSpLocks/>
          </p:cNvGrpSpPr>
          <p:nvPr/>
        </p:nvGrpSpPr>
        <p:grpSpPr bwMode="auto">
          <a:xfrm>
            <a:off x="1085056" y="661194"/>
            <a:ext cx="3086775" cy="2583903"/>
            <a:chOff x="1827" y="1253"/>
            <a:chExt cx="2308" cy="193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B21A5E11-0CA0-4724-B5BE-07A05F35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581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41B01333-3BEA-4664-B44F-E464EAD9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581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CD8897A3-B580-460C-AAE9-1C040372D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693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ACF3177-8EE3-43EA-BDA5-CD9E661D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693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4186BE38-B656-4616-B51D-709E75A6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805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B22B2ADE-197D-429D-89A3-60AAB1F87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805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F37F4FDF-5943-4CA9-84E2-08170D11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029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EFA87AC8-84FF-4C50-9818-7D9FD33F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2029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4DF8D59D-65E3-43F7-9D3A-98C10DDF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917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14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2578AC1A-65A0-46EE-A7DF-F8D8DB3B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917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 marL="533400" indent="-5334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914400" indent="-457200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295400" indent="-3810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714500" indent="-3429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171700" indent="-3429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6289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30861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5433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4000500" indent="-3429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59DD7D2D-2DB4-47B8-8DC1-DC8E1A36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473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BF001919-D26E-401D-A304-E44F97765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473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3F4793BE-06A7-4DB1-B6AA-8235E328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361"/>
              <a:ext cx="363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37117FA2-4664-4C86-BAE6-F0CF96D3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361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标记</a:t>
              </a:r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4B3E55A3-8392-49BC-90AB-83734D208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253"/>
              <a:ext cx="363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1F107C46-6F93-4BD0-AC68-466663061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253"/>
              <a:ext cx="272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ADF22C91-B1F1-4E08-B81F-09B5DEF53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253"/>
              <a:ext cx="27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7120F8F5-8825-416F-A0D6-47D0B9D7E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361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E32FC2DC-0CD4-48F1-ACBC-8FF112564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473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FFC2397B-4419-4383-BAB8-67905730F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581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FA4E6755-EA32-4249-A77C-9A564E03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029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453D823B-9E39-442B-9B18-2761BCC9D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137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1256B543-803F-4D70-909B-1A95E6D69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4D377BC9-E014-42D2-9553-02211E49E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CF606B6C-AF56-43A7-B5BD-84E074CF5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253"/>
              <a:ext cx="36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8" name="Line 30">
              <a:extLst>
                <a:ext uri="{FF2B5EF4-FFF2-40B4-BE49-F238E27FC236}">
                  <a16:creationId xmlns:a16="http://schemas.microsoft.com/office/drawing/2014/main" id="{FC0F6DAD-70C1-426A-9B19-7C497A8F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361"/>
              <a:ext cx="0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F7FA6E6F-84AB-4DC1-89E8-0B9C318B3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917"/>
              <a:ext cx="63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0" name="Line 32">
              <a:extLst>
                <a:ext uri="{FF2B5EF4-FFF2-40B4-BE49-F238E27FC236}">
                  <a16:creationId xmlns:a16="http://schemas.microsoft.com/office/drawing/2014/main" id="{231EE2D2-0115-44A3-B271-C46767114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805"/>
              <a:ext cx="635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A2CE0BBE-B824-40AF-AD15-75CFDF08E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693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2" name="Line 34">
              <a:extLst>
                <a:ext uri="{FF2B5EF4-FFF2-40B4-BE49-F238E27FC236}">
                  <a16:creationId xmlns:a16="http://schemas.microsoft.com/office/drawing/2014/main" id="{FE9144E7-4B6F-40AC-B2BB-09D2454B4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3" name="Line 35">
              <a:extLst>
                <a:ext uri="{FF2B5EF4-FFF2-40B4-BE49-F238E27FC236}">
                  <a16:creationId xmlns:a16="http://schemas.microsoft.com/office/drawing/2014/main" id="{27FFA12A-169F-47AE-8D42-50A257EA4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361"/>
              <a:ext cx="0" cy="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4" name="Line 36">
              <a:extLst>
                <a:ext uri="{FF2B5EF4-FFF2-40B4-BE49-F238E27FC236}">
                  <a16:creationId xmlns:a16="http://schemas.microsoft.com/office/drawing/2014/main" id="{031132F2-E32C-44CB-9DD0-AC514C417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1917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CF7763C1-9467-4E67-B12A-12F1E10A7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639A2E40-D4FE-4B73-B0D3-E35880078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1917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0BFE7CBE-441B-4273-A5B1-47840DD6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805"/>
              <a:ext cx="0" cy="11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42A219C1-DF2E-4E76-92EF-409A42E9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361"/>
              <a:ext cx="0" cy="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82CA5A45-7904-4DD3-8E9E-D660A6BC2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2" y="1917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210A24E1-1E2A-4E76-B79D-1A3F501D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65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2047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0A447FE9-66C1-4019-B179-C7E1AE33C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561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19797DA2-09F6-4B17-8CDE-C863DA8B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453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A9C86568-CFF3-4672-9202-BCAAEF8C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34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2040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C6DEDFF0-183D-4AE7-9F83-93F2D5F80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233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A28EFC76-15D9-4B47-B7F9-23E4A0877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12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15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7F990AAC-5D04-44A9-B638-8ABB1BEE8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2013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3DC0BCC5-B8F7-414A-AC19-D4EDFF55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905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9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E4981070-C617-4A6D-B64E-15EB1D45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797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92B82D49-C911-41F1-B818-F85E2002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68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B214805D-D8F9-47D7-A1C8-ADA977AA9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577"/>
              <a:ext cx="3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44E390E1-9325-4078-8E7A-27995CF62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469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3BC5CA44-DDA7-492B-9458-0B81848E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361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5DEDDD84-0CF7-40F7-9BE5-035A9AB0E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1253"/>
              <a:ext cx="338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700"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936253AB-3467-41A2-9AE0-5F7FED6C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233"/>
              <a:ext cx="29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70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1122E289-D181-4BCB-B1E3-ACCBB26B1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1253"/>
              <a:ext cx="297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zh-CN" altLang="en-US" sz="7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D48D391B-A7FB-4439-BB84-40B136554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253"/>
              <a:ext cx="63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7" name="Line 59">
              <a:extLst>
                <a:ext uri="{FF2B5EF4-FFF2-40B4-BE49-F238E27FC236}">
                  <a16:creationId xmlns:a16="http://schemas.microsoft.com/office/drawing/2014/main" id="{2E6CF714-9F85-4BDF-BE0B-10A391518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6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0D41A308-CFE8-4B7A-86EA-60EC80260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46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69" name="Line 61">
              <a:extLst>
                <a:ext uri="{FF2B5EF4-FFF2-40B4-BE49-F238E27FC236}">
                  <a16:creationId xmlns:a16="http://schemas.microsoft.com/office/drawing/2014/main" id="{4610EA19-52B5-4B43-BE6A-F03B49C3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577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A7BFDC59-9E32-44DA-95DE-E425F2E23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68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B65CFDEE-D3AC-4CFA-ACC1-928F3674E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0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37B739B1-1535-434C-971E-33AC9A1FE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013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3" name="Line 65">
              <a:extLst>
                <a:ext uri="{FF2B5EF4-FFF2-40B4-BE49-F238E27FC236}">
                  <a16:creationId xmlns:a16="http://schemas.microsoft.com/office/drawing/2014/main" id="{5F6954E0-93C1-4129-9641-2EE22567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12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4" name="Line 66">
              <a:extLst>
                <a:ext uri="{FF2B5EF4-FFF2-40B4-BE49-F238E27FC236}">
                  <a16:creationId xmlns:a16="http://schemas.microsoft.com/office/drawing/2014/main" id="{DBC7D3D5-CFC9-49B6-B4AB-3F8C601D3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453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34EB5A9D-5E57-43E3-BEF3-369AD4861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56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6" name="Line 68">
              <a:extLst>
                <a:ext uri="{FF2B5EF4-FFF2-40B4-BE49-F238E27FC236}">
                  <a16:creationId xmlns:a16="http://schemas.microsoft.com/office/drawing/2014/main" id="{1BF5C619-D6DB-44EC-B0FC-4DF0E7DE6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65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1BC08304-4B2D-462C-A707-1C3942914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704E8B6D-0DF0-4F88-9626-38E9F815E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253"/>
              <a:ext cx="0" cy="10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EAB73774-C67B-4439-BB29-6E319D494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61"/>
              <a:ext cx="0" cy="14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80" name="Line 72">
              <a:extLst>
                <a:ext uri="{FF2B5EF4-FFF2-40B4-BE49-F238E27FC236}">
                  <a16:creationId xmlns:a16="http://schemas.microsoft.com/office/drawing/2014/main" id="{987C7F97-3F52-4F81-BAA6-16A0A92DC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1361"/>
              <a:ext cx="0" cy="14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81" name="AutoShape 73">
              <a:extLst>
                <a:ext uri="{FF2B5EF4-FFF2-40B4-BE49-F238E27FC236}">
                  <a16:creationId xmlns:a16="http://schemas.microsoft.com/office/drawing/2014/main" id="{D6DFD281-C187-4639-A048-49C4C71E29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4" y="1359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BBEA91F1-65AF-42F6-AF35-F95CC84C1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1415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0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C89F93ED-FA35-4EDC-B0C6-23E24C25B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415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4" name="Line 76">
              <a:extLst>
                <a:ext uri="{FF2B5EF4-FFF2-40B4-BE49-F238E27FC236}">
                  <a16:creationId xmlns:a16="http://schemas.microsoft.com/office/drawing/2014/main" id="{0988196E-8965-47D1-8FF4-BAAB6478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524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5" name="Line 77">
              <a:extLst>
                <a:ext uri="{FF2B5EF4-FFF2-40B4-BE49-F238E27FC236}">
                  <a16:creationId xmlns:a16="http://schemas.microsoft.com/office/drawing/2014/main" id="{2D48702F-3AF7-45AE-9C0D-AEA4B7D6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1415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6" name="Line 78">
              <a:extLst>
                <a:ext uri="{FF2B5EF4-FFF2-40B4-BE49-F238E27FC236}">
                  <a16:creationId xmlns:a16="http://schemas.microsoft.com/office/drawing/2014/main" id="{612E1024-22DA-4D78-9F9C-BC21573FD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415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7" name="Line 79">
              <a:extLst>
                <a:ext uri="{FF2B5EF4-FFF2-40B4-BE49-F238E27FC236}">
                  <a16:creationId xmlns:a16="http://schemas.microsoft.com/office/drawing/2014/main" id="{C14707A2-C5DD-4415-BC0D-4448869A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40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8" name="Line 80">
              <a:extLst>
                <a:ext uri="{FF2B5EF4-FFF2-40B4-BE49-F238E27FC236}">
                  <a16:creationId xmlns:a16="http://schemas.microsoft.com/office/drawing/2014/main" id="{5846C6D1-65D3-4D4C-8B0D-0818D012B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519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89" name="Line 81">
              <a:extLst>
                <a:ext uri="{FF2B5EF4-FFF2-40B4-BE49-F238E27FC236}">
                  <a16:creationId xmlns:a16="http://schemas.microsoft.com/office/drawing/2014/main" id="{BA666F03-F8E2-4150-9B32-4EC5E1540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40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0" name="Line 82">
              <a:extLst>
                <a:ext uri="{FF2B5EF4-FFF2-40B4-BE49-F238E27FC236}">
                  <a16:creationId xmlns:a16="http://schemas.microsoft.com/office/drawing/2014/main" id="{603A1355-CFA2-47DC-9359-14C4D52BE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140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1" name="AutoShape 83">
              <a:extLst>
                <a:ext uri="{FF2B5EF4-FFF2-40B4-BE49-F238E27FC236}">
                  <a16:creationId xmlns:a16="http://schemas.microsoft.com/office/drawing/2014/main" id="{CAE49950-3E84-49A5-BE5A-6A6CBAF222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3" y="1582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F46959C5-6ADF-4BE3-8F83-4090100D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638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93" name="Line 85">
              <a:extLst>
                <a:ext uri="{FF2B5EF4-FFF2-40B4-BE49-F238E27FC236}">
                  <a16:creationId xmlns:a16="http://schemas.microsoft.com/office/drawing/2014/main" id="{CAF8F33F-4F4B-4907-BD10-3524390FF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638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4" name="Line 86">
              <a:extLst>
                <a:ext uri="{FF2B5EF4-FFF2-40B4-BE49-F238E27FC236}">
                  <a16:creationId xmlns:a16="http://schemas.microsoft.com/office/drawing/2014/main" id="{FF7EB537-5CE8-4CD9-A1A0-FA0CE6A5F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74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5" name="Line 87">
              <a:extLst>
                <a:ext uri="{FF2B5EF4-FFF2-40B4-BE49-F238E27FC236}">
                  <a16:creationId xmlns:a16="http://schemas.microsoft.com/office/drawing/2014/main" id="{460F3C38-FC44-4622-8269-A7F7CDF7D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638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6" name="Line 88">
              <a:extLst>
                <a:ext uri="{FF2B5EF4-FFF2-40B4-BE49-F238E27FC236}">
                  <a16:creationId xmlns:a16="http://schemas.microsoft.com/office/drawing/2014/main" id="{389A4184-B359-4253-9B56-8E681ABB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638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97" name="AutoShape 89">
              <a:extLst>
                <a:ext uri="{FF2B5EF4-FFF2-40B4-BE49-F238E27FC236}">
                  <a16:creationId xmlns:a16="http://schemas.microsoft.com/office/drawing/2014/main" id="{F932C36D-158B-4258-9C0C-07CC9C4EDA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92" y="1915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98" name="Rectangle 90">
              <a:extLst>
                <a:ext uri="{FF2B5EF4-FFF2-40B4-BE49-F238E27FC236}">
                  <a16:creationId xmlns:a16="http://schemas.microsoft.com/office/drawing/2014/main" id="{F64E806A-1549-4F4D-AC97-682E4C2E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71"/>
              <a:ext cx="144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7</a:t>
              </a:r>
              <a:r>
                <a:rPr lang="zh-CN" altLang="en-US" sz="700">
                  <a:ea typeface="宋体" panose="02010600030101010101" pitchFamily="2" charset="-122"/>
                </a:rPr>
                <a:t>组</a:t>
              </a:r>
            </a:p>
          </p:txBody>
        </p:sp>
        <p:sp>
          <p:nvSpPr>
            <p:cNvPr id="99" name="Line 91">
              <a:extLst>
                <a:ext uri="{FF2B5EF4-FFF2-40B4-BE49-F238E27FC236}">
                  <a16:creationId xmlns:a16="http://schemas.microsoft.com/office/drawing/2014/main" id="{1149E105-0E75-4B3E-9AF4-C7DEB4FD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1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0" name="Line 92">
              <a:extLst>
                <a:ext uri="{FF2B5EF4-FFF2-40B4-BE49-F238E27FC236}">
                  <a16:creationId xmlns:a16="http://schemas.microsoft.com/office/drawing/2014/main" id="{7B1F3C61-2842-40C8-A6FF-8E25C6FA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080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1" name="Line 93">
              <a:extLst>
                <a:ext uri="{FF2B5EF4-FFF2-40B4-BE49-F238E27FC236}">
                  <a16:creationId xmlns:a16="http://schemas.microsoft.com/office/drawing/2014/main" id="{93EEA823-F531-4C6D-A4CE-6FD3A798C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1971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2" name="Line 94">
              <a:extLst>
                <a:ext uri="{FF2B5EF4-FFF2-40B4-BE49-F238E27FC236}">
                  <a16:creationId xmlns:a16="http://schemas.microsoft.com/office/drawing/2014/main" id="{DC67CD6A-C913-4B02-A1B4-03D3119FA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" y="1971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3" name="AutoShape 95">
              <a:extLst>
                <a:ext uri="{FF2B5EF4-FFF2-40B4-BE49-F238E27FC236}">
                  <a16:creationId xmlns:a16="http://schemas.microsoft.com/office/drawing/2014/main" id="{6FE5FA52-7FFB-46E8-92FE-E0329BC617B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3" y="1360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04" name="Line 96">
              <a:extLst>
                <a:ext uri="{FF2B5EF4-FFF2-40B4-BE49-F238E27FC236}">
                  <a16:creationId xmlns:a16="http://schemas.microsoft.com/office/drawing/2014/main" id="{0399B23C-EBAC-48CA-BBBA-6A45B3181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07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5" name="Line 97">
              <a:extLst>
                <a:ext uri="{FF2B5EF4-FFF2-40B4-BE49-F238E27FC236}">
                  <a16:creationId xmlns:a16="http://schemas.microsoft.com/office/drawing/2014/main" id="{752E56D9-C6CF-49A7-85D7-9FF6D1DE0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16"/>
              <a:ext cx="14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6" name="Line 98">
              <a:extLst>
                <a:ext uri="{FF2B5EF4-FFF2-40B4-BE49-F238E27FC236}">
                  <a16:creationId xmlns:a16="http://schemas.microsoft.com/office/drawing/2014/main" id="{2B6FDEAE-A4AC-45FC-9E18-2E4CD42BC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07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7" name="Line 99">
              <a:extLst>
                <a:ext uri="{FF2B5EF4-FFF2-40B4-BE49-F238E27FC236}">
                  <a16:creationId xmlns:a16="http://schemas.microsoft.com/office/drawing/2014/main" id="{4AC69BC8-D429-44EF-99C4-B902872DE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07"/>
              <a:ext cx="0" cy="10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08" name="AutoShape 100">
              <a:extLst>
                <a:ext uri="{FF2B5EF4-FFF2-40B4-BE49-F238E27FC236}">
                  <a16:creationId xmlns:a16="http://schemas.microsoft.com/office/drawing/2014/main" id="{D2BA6B90-209D-4473-A506-E54C75B62CF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4" y="1583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09" name="AutoShape 101">
              <a:extLst>
                <a:ext uri="{FF2B5EF4-FFF2-40B4-BE49-F238E27FC236}">
                  <a16:creationId xmlns:a16="http://schemas.microsoft.com/office/drawing/2014/main" id="{C35D5DE7-FCEE-4B0C-A959-4343E119001C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95" y="1916"/>
              <a:ext cx="63" cy="222"/>
            </a:xfrm>
            <a:prstGeom prst="rightBrace">
              <a:avLst>
                <a:gd name="adj1" fmla="val 2936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cxnSp>
          <p:nvCxnSpPr>
            <p:cNvPr id="110" name="AutoShape 102">
              <a:extLst>
                <a:ext uri="{FF2B5EF4-FFF2-40B4-BE49-F238E27FC236}">
                  <a16:creationId xmlns:a16="http://schemas.microsoft.com/office/drawing/2014/main" id="{63CB6A40-A362-49D8-B109-90EF1BDB52AB}"/>
                </a:ext>
              </a:extLst>
            </p:cNvPr>
            <p:cNvCxnSpPr>
              <a:cxnSpLocks noChangeShapeType="1"/>
              <a:stCxn id="103" idx="1"/>
              <a:endCxn id="62" idx="1"/>
            </p:cNvCxnSpPr>
            <p:nvPr/>
          </p:nvCxnSpPr>
          <p:spPr bwMode="auto">
            <a:xfrm flipV="1">
              <a:off x="3156" y="1415"/>
              <a:ext cx="344" cy="5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AutoShape 103">
              <a:extLst>
                <a:ext uri="{FF2B5EF4-FFF2-40B4-BE49-F238E27FC236}">
                  <a16:creationId xmlns:a16="http://schemas.microsoft.com/office/drawing/2014/main" id="{03EE01AD-2BCD-4EC8-8ADB-9122BA831364}"/>
                </a:ext>
              </a:extLst>
            </p:cNvPr>
            <p:cNvCxnSpPr>
              <a:cxnSpLocks noChangeShapeType="1"/>
              <a:stCxn id="58" idx="1"/>
              <a:endCxn id="103" idx="1"/>
            </p:cNvCxnSpPr>
            <p:nvPr/>
          </p:nvCxnSpPr>
          <p:spPr bwMode="auto">
            <a:xfrm flipH="1" flipV="1">
              <a:off x="3156" y="1471"/>
              <a:ext cx="344" cy="38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AutoShape 104">
              <a:extLst>
                <a:ext uri="{FF2B5EF4-FFF2-40B4-BE49-F238E27FC236}">
                  <a16:creationId xmlns:a16="http://schemas.microsoft.com/office/drawing/2014/main" id="{4D0D8C17-0AEF-4909-893D-FA745DD01A5C}"/>
                </a:ext>
              </a:extLst>
            </p:cNvPr>
            <p:cNvCxnSpPr>
              <a:cxnSpLocks noChangeShapeType="1"/>
              <a:stCxn id="61" idx="1"/>
              <a:endCxn id="108" idx="1"/>
            </p:cNvCxnSpPr>
            <p:nvPr/>
          </p:nvCxnSpPr>
          <p:spPr bwMode="auto">
            <a:xfrm flipH="1">
              <a:off x="3157" y="1523"/>
              <a:ext cx="343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AutoShape 105">
              <a:extLst>
                <a:ext uri="{FF2B5EF4-FFF2-40B4-BE49-F238E27FC236}">
                  <a16:creationId xmlns:a16="http://schemas.microsoft.com/office/drawing/2014/main" id="{C65904E6-B452-4871-9D4C-ABBBEA3335CD}"/>
                </a:ext>
              </a:extLst>
            </p:cNvPr>
            <p:cNvCxnSpPr>
              <a:cxnSpLocks noChangeShapeType="1"/>
              <a:stCxn id="57" idx="1"/>
              <a:endCxn id="108" idx="1"/>
            </p:cNvCxnSpPr>
            <p:nvPr/>
          </p:nvCxnSpPr>
          <p:spPr bwMode="auto">
            <a:xfrm flipH="1" flipV="1">
              <a:off x="3157" y="1694"/>
              <a:ext cx="343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AutoShape 106">
              <a:extLst>
                <a:ext uri="{FF2B5EF4-FFF2-40B4-BE49-F238E27FC236}">
                  <a16:creationId xmlns:a16="http://schemas.microsoft.com/office/drawing/2014/main" id="{7A9071FE-4B6C-486F-B4AC-0404957D5A69}"/>
                </a:ext>
              </a:extLst>
            </p:cNvPr>
            <p:cNvCxnSpPr>
              <a:cxnSpLocks noChangeShapeType="1"/>
              <a:stCxn id="59" idx="1"/>
              <a:endCxn id="109" idx="1"/>
            </p:cNvCxnSpPr>
            <p:nvPr/>
          </p:nvCxnSpPr>
          <p:spPr bwMode="auto">
            <a:xfrm flipH="1">
              <a:off x="3158" y="1743"/>
              <a:ext cx="342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AutoShape 107">
              <a:extLst>
                <a:ext uri="{FF2B5EF4-FFF2-40B4-BE49-F238E27FC236}">
                  <a16:creationId xmlns:a16="http://schemas.microsoft.com/office/drawing/2014/main" id="{13281DA0-3FEA-4760-8F55-B26E7073BE4F}"/>
                </a:ext>
              </a:extLst>
            </p:cNvPr>
            <p:cNvCxnSpPr>
              <a:cxnSpLocks noChangeShapeType="1"/>
              <a:stCxn id="55" idx="1"/>
              <a:endCxn id="109" idx="1"/>
            </p:cNvCxnSpPr>
            <p:nvPr/>
          </p:nvCxnSpPr>
          <p:spPr bwMode="auto">
            <a:xfrm flipH="1" flipV="1">
              <a:off x="3158" y="2027"/>
              <a:ext cx="34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AutoShape 108">
              <a:extLst>
                <a:ext uri="{FF2B5EF4-FFF2-40B4-BE49-F238E27FC236}">
                  <a16:creationId xmlns:a16="http://schemas.microsoft.com/office/drawing/2014/main" id="{68D1263A-E14C-4A0F-AB74-003FEAE79EAB}"/>
                </a:ext>
              </a:extLst>
            </p:cNvPr>
            <p:cNvCxnSpPr>
              <a:cxnSpLocks noChangeShapeType="1"/>
              <a:stCxn id="50" idx="1"/>
              <a:endCxn id="109" idx="1"/>
            </p:cNvCxnSpPr>
            <p:nvPr/>
          </p:nvCxnSpPr>
          <p:spPr bwMode="auto">
            <a:xfrm flipH="1" flipV="1">
              <a:off x="3158" y="2027"/>
              <a:ext cx="337" cy="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AutoShape 109">
              <a:extLst>
                <a:ext uri="{FF2B5EF4-FFF2-40B4-BE49-F238E27FC236}">
                  <a16:creationId xmlns:a16="http://schemas.microsoft.com/office/drawing/2014/main" id="{B9CAD457-AEC8-4B97-B2BE-8EA45737C190}"/>
                </a:ext>
              </a:extLst>
            </p:cNvPr>
            <p:cNvCxnSpPr>
              <a:cxnSpLocks noChangeShapeType="1"/>
              <a:stCxn id="53" idx="1"/>
              <a:endCxn id="103" idx="1"/>
            </p:cNvCxnSpPr>
            <p:nvPr/>
          </p:nvCxnSpPr>
          <p:spPr bwMode="auto">
            <a:xfrm flipH="1" flipV="1">
              <a:off x="3156" y="1471"/>
              <a:ext cx="344" cy="92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AutoShape 110">
              <a:extLst>
                <a:ext uri="{FF2B5EF4-FFF2-40B4-BE49-F238E27FC236}">
                  <a16:creationId xmlns:a16="http://schemas.microsoft.com/office/drawing/2014/main" id="{C6CB705E-A051-4189-B263-9851E7822DFC}"/>
                </a:ext>
              </a:extLst>
            </p:cNvPr>
            <p:cNvCxnSpPr>
              <a:cxnSpLocks noChangeShapeType="1"/>
              <a:stCxn id="52" idx="1"/>
              <a:endCxn id="108" idx="1"/>
            </p:cNvCxnSpPr>
            <p:nvPr/>
          </p:nvCxnSpPr>
          <p:spPr bwMode="auto">
            <a:xfrm flipH="1" flipV="1">
              <a:off x="3157" y="1694"/>
              <a:ext cx="343" cy="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90338490-FEED-4174-B339-EDF4004A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957"/>
              <a:ext cx="495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Cache</a:t>
              </a:r>
              <a:r>
                <a:rPr lang="zh-CN" altLang="en-US" sz="700">
                  <a:ea typeface="宋体" panose="02010600030101010101" pitchFamily="2" charset="-122"/>
                </a:rPr>
                <a:t>组号</a:t>
              </a: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DE00E907-A96A-4BE4-B3A4-773A6356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845"/>
              <a:ext cx="495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3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6119203B-95DB-42D3-91BC-8D7BD9D8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2957"/>
              <a:ext cx="238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 sz="700">
                <a:ea typeface="宋体" panose="02010600030101010101" pitchFamily="2" charset="-122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97EC47E9-FF60-4F1E-9C6E-E3780EDB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2845"/>
              <a:ext cx="27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 dirty="0">
                  <a:ea typeface="宋体" panose="02010600030101010101" pitchFamily="2" charset="-122"/>
                </a:rPr>
                <a:t>7</a:t>
              </a:r>
              <a:r>
                <a:rPr lang="zh-CN" altLang="en-US" sz="700" dirty="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75201821-549F-463C-B1D3-50DE8747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957"/>
              <a:ext cx="45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块内偏移</a:t>
              </a: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F2FE896-D893-4C9E-A3D9-28A4F698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957"/>
              <a:ext cx="46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组内块号</a:t>
              </a: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70C8017A-EC9D-4692-9914-A4684D86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845"/>
              <a:ext cx="452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9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A2162097-485F-4C96-884A-145F35CB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845"/>
              <a:ext cx="467" cy="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1</a:t>
              </a:r>
              <a:r>
                <a:rPr lang="zh-CN" altLang="en-US" sz="700">
                  <a:ea typeface="宋体" panose="02010600030101010101" pitchFamily="2" charset="-122"/>
                </a:rPr>
                <a:t>位</a:t>
              </a:r>
            </a:p>
          </p:txBody>
        </p:sp>
        <p:sp>
          <p:nvSpPr>
            <p:cNvPr id="127" name="Line 119">
              <a:extLst>
                <a:ext uri="{FF2B5EF4-FFF2-40B4-BE49-F238E27FC236}">
                  <a16:creationId xmlns:a16="http://schemas.microsoft.com/office/drawing/2014/main" id="{7FF7B452-8EE3-4ADD-A80D-F3EA9CC17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45"/>
              <a:ext cx="165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28" name="Line 120">
              <a:extLst>
                <a:ext uri="{FF2B5EF4-FFF2-40B4-BE49-F238E27FC236}">
                  <a16:creationId xmlns:a16="http://schemas.microsoft.com/office/drawing/2014/main" id="{A45F3F89-C410-4A60-8915-1E9EA4B76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3069"/>
              <a:ext cx="16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29" name="Line 121">
              <a:extLst>
                <a:ext uri="{FF2B5EF4-FFF2-40B4-BE49-F238E27FC236}">
                  <a16:creationId xmlns:a16="http://schemas.microsoft.com/office/drawing/2014/main" id="{D4A07615-64BE-4C1F-8337-D8284E7B4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57"/>
              <a:ext cx="16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0" name="Line 122">
              <a:extLst>
                <a:ext uri="{FF2B5EF4-FFF2-40B4-BE49-F238E27FC236}">
                  <a16:creationId xmlns:a16="http://schemas.microsoft.com/office/drawing/2014/main" id="{7CF741B0-FB19-41EF-9837-00720F7E2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845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1" name="Line 123">
              <a:extLst>
                <a:ext uri="{FF2B5EF4-FFF2-40B4-BE49-F238E27FC236}">
                  <a16:creationId xmlns:a16="http://schemas.microsoft.com/office/drawing/2014/main" id="{9C564DA5-92BE-4DA6-9B82-8A3E69003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845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2" name="Line 124">
              <a:extLst>
                <a:ext uri="{FF2B5EF4-FFF2-40B4-BE49-F238E27FC236}">
                  <a16:creationId xmlns:a16="http://schemas.microsoft.com/office/drawing/2014/main" id="{1CD3F0DA-C0F7-4E4F-BA1D-230AF244C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2957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3" name="Line 125">
              <a:extLst>
                <a:ext uri="{FF2B5EF4-FFF2-40B4-BE49-F238E27FC236}">
                  <a16:creationId xmlns:a16="http://schemas.microsoft.com/office/drawing/2014/main" id="{3674DD55-1156-40CB-ABAA-D08A475B7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4" name="Line 126">
              <a:extLst>
                <a:ext uri="{FF2B5EF4-FFF2-40B4-BE49-F238E27FC236}">
                  <a16:creationId xmlns:a16="http://schemas.microsoft.com/office/drawing/2014/main" id="{5AA203C9-4E14-4B39-8200-D8F3447B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957"/>
              <a:ext cx="0" cy="1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18000" rIns="90000" bIns="18000" anchor="ctr" anchorCtr="1"/>
            <a:lstStyle/>
            <a:p>
              <a:endParaRPr lang="zh-CN" altLang="en-US" sz="700"/>
            </a:p>
          </p:txBody>
        </p:sp>
        <p:sp>
          <p:nvSpPr>
            <p:cNvPr id="135" name="Line 127">
              <a:extLst>
                <a:ext uri="{FF2B5EF4-FFF2-40B4-BE49-F238E27FC236}">
                  <a16:creationId xmlns:a16="http://schemas.microsoft.com/office/drawing/2014/main" id="{F626FBD3-7F81-4575-8784-355B90C42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36" name="Line 128">
              <a:extLst>
                <a:ext uri="{FF2B5EF4-FFF2-40B4-BE49-F238E27FC236}">
                  <a16:creationId xmlns:a16="http://schemas.microsoft.com/office/drawing/2014/main" id="{6A59D80D-7E81-4DC2-A1D5-0B6E8B00C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2957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37" name="AutoShape 129">
              <a:extLst>
                <a:ext uri="{FF2B5EF4-FFF2-40B4-BE49-F238E27FC236}">
                  <a16:creationId xmlns:a16="http://schemas.microsoft.com/office/drawing/2014/main" id="{9040FB0C-B465-4B88-B947-D07CFAD8D98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45" y="2397"/>
              <a:ext cx="76" cy="1417"/>
            </a:xfrm>
            <a:prstGeom prst="rightBracket">
              <a:avLst>
                <a:gd name="adj" fmla="val 1553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446EC03E-6D10-4C7C-B25D-C0DA2379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073"/>
              <a:ext cx="42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700">
                  <a:ea typeface="宋体" panose="02010600030101010101" pitchFamily="2" charset="-122"/>
                </a:rPr>
                <a:t>Cache</a:t>
              </a:r>
              <a:r>
                <a:rPr lang="zh-CN" altLang="en-US" sz="7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139" name="Line 131">
              <a:extLst>
                <a:ext uri="{FF2B5EF4-FFF2-40B4-BE49-F238E27FC236}">
                  <a16:creationId xmlns:a16="http://schemas.microsoft.com/office/drawing/2014/main" id="{7D2EC45F-16F0-4866-A5DB-776D8C3B6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073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0" name="Line 132">
              <a:extLst>
                <a:ext uri="{FF2B5EF4-FFF2-40B4-BE49-F238E27FC236}">
                  <a16:creationId xmlns:a16="http://schemas.microsoft.com/office/drawing/2014/main" id="{451AD19F-3C48-42E4-96F8-A8A9EB338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185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1" name="Line 133">
              <a:extLst>
                <a:ext uri="{FF2B5EF4-FFF2-40B4-BE49-F238E27FC236}">
                  <a16:creationId xmlns:a16="http://schemas.microsoft.com/office/drawing/2014/main" id="{A6C5144F-88AF-4484-B021-5598E3982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3" y="3073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2" name="Line 134">
              <a:extLst>
                <a:ext uri="{FF2B5EF4-FFF2-40B4-BE49-F238E27FC236}">
                  <a16:creationId xmlns:a16="http://schemas.microsoft.com/office/drawing/2014/main" id="{3EAAE65F-62F5-4278-85D3-5194A6BDE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3073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3" name="AutoShape 135">
              <a:extLst>
                <a:ext uri="{FF2B5EF4-FFF2-40B4-BE49-F238E27FC236}">
                  <a16:creationId xmlns:a16="http://schemas.microsoft.com/office/drawing/2014/main" id="{B80CEB8D-E171-4CCF-9D1C-73AE10C615A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23" y="2701"/>
              <a:ext cx="69" cy="242"/>
            </a:xfrm>
            <a:prstGeom prst="rightBrace">
              <a:avLst>
                <a:gd name="adj1" fmla="val 2922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4" name="AutoShape 136">
              <a:extLst>
                <a:ext uri="{FF2B5EF4-FFF2-40B4-BE49-F238E27FC236}">
                  <a16:creationId xmlns:a16="http://schemas.microsoft.com/office/drawing/2014/main" id="{328E8740-F7FF-4650-91A8-D7B97956A11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70" y="2588"/>
              <a:ext cx="72" cy="466"/>
            </a:xfrm>
            <a:prstGeom prst="rightBrace">
              <a:avLst>
                <a:gd name="adj1" fmla="val 539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5" name="AutoShape 137">
              <a:extLst>
                <a:ext uri="{FF2B5EF4-FFF2-40B4-BE49-F238E27FC236}">
                  <a16:creationId xmlns:a16="http://schemas.microsoft.com/office/drawing/2014/main" id="{FFF66136-8740-42FB-8044-90F92275ADD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349" y="2281"/>
              <a:ext cx="69" cy="848"/>
            </a:xfrm>
            <a:prstGeom prst="rightBrace">
              <a:avLst>
                <a:gd name="adj1" fmla="val 10241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700"/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52E81030-FB2D-4A7F-A8CF-209B3DE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2527"/>
              <a:ext cx="422" cy="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700">
                  <a:ea typeface="宋体" panose="02010600030101010101" pitchFamily="2" charset="-122"/>
                </a:rPr>
                <a:t>主存块标记</a:t>
              </a:r>
            </a:p>
          </p:txBody>
        </p:sp>
        <p:sp>
          <p:nvSpPr>
            <p:cNvPr id="147" name="Line 139">
              <a:extLst>
                <a:ext uri="{FF2B5EF4-FFF2-40B4-BE49-F238E27FC236}">
                  <a16:creationId xmlns:a16="http://schemas.microsoft.com/office/drawing/2014/main" id="{663B923B-3EDE-4607-A661-1377A2C17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527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8" name="Line 140">
              <a:extLst>
                <a:ext uri="{FF2B5EF4-FFF2-40B4-BE49-F238E27FC236}">
                  <a16:creationId xmlns:a16="http://schemas.microsoft.com/office/drawing/2014/main" id="{35F00AFB-76F6-4D71-868F-4754B645B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639"/>
              <a:ext cx="42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D8098FDA-E683-416F-91C2-9D22CC773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252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50" name="Line 142">
              <a:extLst>
                <a:ext uri="{FF2B5EF4-FFF2-40B4-BE49-F238E27FC236}">
                  <a16:creationId xmlns:a16="http://schemas.microsoft.com/office/drawing/2014/main" id="{AFC07680-6BF7-4729-B35E-21B3B87E5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5" y="2527"/>
              <a:ext cx="0" cy="11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zh-CN" altLang="en-US" sz="700"/>
            </a:p>
          </p:txBody>
        </p:sp>
        <p:sp>
          <p:nvSpPr>
            <p:cNvPr id="151" name="Line 143">
              <a:extLst>
                <a:ext uri="{FF2B5EF4-FFF2-40B4-BE49-F238E27FC236}">
                  <a16:creationId xmlns:a16="http://schemas.microsoft.com/office/drawing/2014/main" id="{F99CE2D5-AEA7-462A-B264-574199C47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801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2" name="Line 144">
              <a:extLst>
                <a:ext uri="{FF2B5EF4-FFF2-40B4-BE49-F238E27FC236}">
                  <a16:creationId xmlns:a16="http://schemas.microsoft.com/office/drawing/2014/main" id="{D79A620D-8211-460D-B1E7-CC71629F2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49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3" name="Line 145">
              <a:extLst>
                <a:ext uri="{FF2B5EF4-FFF2-40B4-BE49-F238E27FC236}">
                  <a16:creationId xmlns:a16="http://schemas.microsoft.com/office/drawing/2014/main" id="{8A3E76FB-ADFE-4126-97A9-77F26AFB3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795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  <p:sp>
          <p:nvSpPr>
            <p:cNvPr id="154" name="Line 146">
              <a:extLst>
                <a:ext uri="{FF2B5EF4-FFF2-40B4-BE49-F238E27FC236}">
                  <a16:creationId xmlns:a16="http://schemas.microsoft.com/office/drawing/2014/main" id="{42B01795-9006-4C18-B0E6-D49B01227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2240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2503867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6.4.5: Issues with </a:t>
            </a:r>
            <a:r>
              <a:rPr lang="en-US" altLang="zh-CN" sz="1600" dirty="0">
                <a:solidFill>
                  <a:srgbClr val="0000FF"/>
                </a:solidFill>
              </a:rPr>
              <a:t>writes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B050"/>
                </a:solidFill>
              </a:rPr>
              <a:t>Write through </a:t>
            </a:r>
            <a:r>
              <a:rPr lang="en-US" altLang="zh-CN" sz="1500" dirty="0">
                <a:solidFill>
                  <a:schemeClr val="tx1"/>
                </a:solidFill>
              </a:rPr>
              <a:t>VS</a:t>
            </a:r>
            <a:r>
              <a:rPr lang="zh-CN" altLang="en-US" sz="1500" dirty="0">
                <a:solidFill>
                  <a:schemeClr val="tx1"/>
                </a:solidFill>
              </a:rPr>
              <a:t> </a:t>
            </a: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</a:rPr>
              <a:t>Write back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accent6">
                    <a:lumMod val="75000"/>
                  </a:schemeClr>
                </a:solidFill>
              </a:rPr>
              <a:t>Write allocate </a:t>
            </a:r>
            <a:r>
              <a:rPr lang="en-US" altLang="zh-CN" sz="1500" dirty="0">
                <a:solidFill>
                  <a:schemeClr val="tx1"/>
                </a:solidFill>
              </a:rPr>
              <a:t>VS </a:t>
            </a:r>
            <a:r>
              <a:rPr lang="en-US" altLang="zh-CN" sz="1500" dirty="0">
                <a:solidFill>
                  <a:srgbClr val="00B050"/>
                </a:solidFill>
              </a:rPr>
              <a:t>Not write allocate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6.4.7: Performance impact of cache parameters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Cache size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Block size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Association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Writing strategy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12.1.4 Other Related Issues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029947F-65D7-4EE4-A757-560D13D6CAB5}"/>
              </a:ext>
            </a:extLst>
          </p:cNvPr>
          <p:cNvGrpSpPr>
            <a:grpSpLocks/>
          </p:cNvGrpSpPr>
          <p:nvPr/>
        </p:nvGrpSpPr>
        <p:grpSpPr bwMode="auto">
          <a:xfrm>
            <a:off x="2304256" y="1499394"/>
            <a:ext cx="1646660" cy="1747761"/>
            <a:chOff x="158" y="886"/>
            <a:chExt cx="2586" cy="3404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2F30A38-776D-4C73-A852-6617D335F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1344"/>
              <a:ext cx="2463" cy="41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5CDC782C-3DC3-476C-A97F-7AA58F40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454"/>
              <a:ext cx="471" cy="207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870D9D61-22A1-48E0-8BF1-36F8CC8B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A30BF13-50CA-49ED-9594-7F58048D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4529684A-1474-40EF-B650-2F30F08FD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454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CB73317A-ECB0-44FD-92C2-E0C014C97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18"/>
              <a:ext cx="2586" cy="155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A092482B-C2A2-4675-920A-3BEE3C058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D32A933A-0333-49A4-9644-DBE2B44C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4AB978C4-4B66-4701-BFC5-E0332FA2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C2FC4AA6-7973-4F42-8C8D-36C7F953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9122DBFF-D824-4575-B6FB-77A28CC2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D715C8F6-7042-4DEE-8AB3-F86F7B472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68116E93-99DE-4D12-B358-A87C7153A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0042388C-F24C-485D-BBEC-506EFD84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9032719D-B225-47FA-A25C-89FB4CAC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1B48642B-B051-46C1-8841-596CF141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468FE7C9-31F7-4671-8830-E52D079A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D3295932-BFF8-4376-B9EE-75D03BE6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33BE1B1-A1EC-40D9-8F45-99ECEACCC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141D53D-8978-484B-BB26-9C376147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D59A7710-A8D7-4FC4-B39A-B6D8E9FE2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11259D60-B436-4E8B-9BE9-B4D91C1AC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856A8D30-8E8C-43DE-9DD9-5115A55F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752"/>
              <a:ext cx="0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0"/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6BB7FCCC-2912-464E-9D96-F6A2FA2B6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2" y="886"/>
              <a:ext cx="824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42392B6-07DA-44E9-9766-61BF8819E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8" y="3810"/>
              <a:ext cx="101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000" dirty="0">
                  <a:latin typeface="Helvetica" panose="020B0604020202020204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677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CSAPP 6.4.6: Instruction caches and unified caches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Intel Core i7 Cache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12.1.4 Other Related Issues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37" name="Picture 5">
            <a:extLst>
              <a:ext uri="{FF2B5EF4-FFF2-40B4-BE49-F238E27FC236}">
                <a16:creationId xmlns:a16="http://schemas.microsoft.com/office/drawing/2014/main" id="{44A0BD0F-706A-4E95-89DA-846CAE5B3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 b="3069"/>
          <a:stretch/>
        </p:blipFill>
        <p:spPr bwMode="auto">
          <a:xfrm>
            <a:off x="627856" y="1270794"/>
            <a:ext cx="3314370" cy="20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1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Examples of caching in memory hierarchy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DB52D7F-BCEF-4045-8337-0985C89A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271401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</a:t>
            </a:r>
          </a:p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MMU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8DEB73-E14C-4573-A3B8-6EF67F60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271401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6F27706-2B2F-4B84-87D7-2075056E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271401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7F6C944-6FD4-441F-98E8-7C40D18A2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271401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F7F8B1F-45B3-4BB1-AAEA-0BCFB520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271401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6D9C8F9-5F9D-4D41-A353-4C5C0142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737796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6F93A2B-B00C-4B3D-A9C5-2AFBD0E5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737796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9F0C308-612B-461D-B865-EBA44A65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737796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D58F9BF7-F402-4D4C-8AC2-B110CC5F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737796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E19C2BE-A3FD-4343-A889-E32A5464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737796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078DA2E-6007-4DE6-B4FD-0B546B1C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3032995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6B9F88B9-081E-4CC1-AB5F-677A9145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442597"/>
            <a:ext cx="921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5564CFF9-6475-41DD-A748-6AB18342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077798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DC05AA61-C50D-416E-8E80-B34FFCA5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907399"/>
            <a:ext cx="921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AF8793E-5131-4590-BDFE-1ABD3496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736999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49CF1ED8-EBDF-4A33-AA62-8EF0AE83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566600"/>
            <a:ext cx="921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781D19E6-6909-4C7C-8CD4-32BF7BB3D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1094602"/>
            <a:ext cx="921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B0A9DC94-1F83-4E69-8566-C774CD40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772203"/>
            <a:ext cx="921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Cache Type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77A16989-6798-4332-B9F0-C1D3CFA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3032995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B0855BF-1775-465E-8B43-6369A0B8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442597"/>
            <a:ext cx="9599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70ED4445-59C5-4FA0-8128-9D8D3B72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077798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1C5742E-99B2-4CAD-8F26-5EE3E60EF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907399"/>
            <a:ext cx="9599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819ED81-5C06-4B1A-96B7-2283D3F7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736999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62C8D437-9555-472D-923E-85052B4F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566600"/>
            <a:ext cx="9599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426B10EC-2C98-4818-8BCD-868A189A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1094602"/>
            <a:ext cx="9599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A50CAB7C-7D29-4AFA-9C1A-04A5DBA7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772203"/>
            <a:ext cx="9599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What is Cached?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F665B36F-8272-49F1-A7F6-EDEF9FDF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3032995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6D3E2D3-431C-4211-BE34-ABA4F654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3032995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53A54438-0F41-4FD8-8C51-B337D5A6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3032995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605A6D4B-8DDE-49C9-9B08-57C4C023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077798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F79DA45D-41E3-4E2E-BC07-1B904652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077798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A15FE722-157D-4969-9B20-B6C92BCC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077798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1A8B1C89-0A52-4106-BC92-63C2F708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566600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36C16CD3-BED6-41B3-B12C-472A0F69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566600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DBA228B-B297-487D-87D9-F6EE402F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566600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09AC21B-8971-4FF2-873F-AB8E0BDF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736999"/>
            <a:ext cx="7295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3991B050-67C9-453C-83A9-A1BB2D0C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736999"/>
            <a:ext cx="883197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F3B0ABBF-B88E-4988-A633-63D41D2E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736999"/>
            <a:ext cx="1036796" cy="1704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DBCD2BE9-776F-4BAF-AC12-17F4002E6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442597"/>
            <a:ext cx="7295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B047E8EA-83E6-4945-A43B-C41730B3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442597"/>
            <a:ext cx="883197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BBA8B506-7A1F-4E5B-B4DE-BBBD3100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442597"/>
            <a:ext cx="1036796" cy="2951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0E4FCC12-8BB2-4A15-A0D2-9906EA0C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907399"/>
            <a:ext cx="7295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8D76C42-58F6-4450-AE6B-A75E8CBE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907399"/>
            <a:ext cx="883197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468B443F-AD05-4249-87A7-7C424575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907399"/>
            <a:ext cx="1036796" cy="170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55" name="Rectangle 47">
            <a:extLst>
              <a:ext uri="{FF2B5EF4-FFF2-40B4-BE49-F238E27FC236}">
                <a16:creationId xmlns:a16="http://schemas.microsoft.com/office/drawing/2014/main" id="{2E0830C0-FC3E-4675-8DEE-28C13117B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1094602"/>
            <a:ext cx="7295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0B456F42-E97C-496F-8B26-98AF0751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1094602"/>
            <a:ext cx="883197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7" name="Rectangle 49">
            <a:extLst>
              <a:ext uri="{FF2B5EF4-FFF2-40B4-BE49-F238E27FC236}">
                <a16:creationId xmlns:a16="http://schemas.microsoft.com/office/drawing/2014/main" id="{33F934C3-18C2-4B37-9876-B1996F24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1094602"/>
            <a:ext cx="1036796" cy="17680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EC070F8C-EF12-4AB9-AD67-8799BC18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772203"/>
            <a:ext cx="729597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Managed By</a:t>
            </a:r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3F7FA12B-1344-4496-ABDA-B8BE1D54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772203"/>
            <a:ext cx="883197" cy="3223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Latency (cycles)</a:t>
            </a:r>
          </a:p>
        </p:txBody>
      </p:sp>
      <p:sp>
        <p:nvSpPr>
          <p:cNvPr id="60" name="Rectangle 52">
            <a:extLst>
              <a:ext uri="{FF2B5EF4-FFF2-40B4-BE49-F238E27FC236}">
                <a16:creationId xmlns:a16="http://schemas.microsoft.com/office/drawing/2014/main" id="{AD47FA4F-75F8-42A6-825E-155E300B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772203"/>
            <a:ext cx="1036796" cy="322399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 anchor="ctr" anchorCtr="0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907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61" name="Line 58">
            <a:extLst>
              <a:ext uri="{FF2B5EF4-FFF2-40B4-BE49-F238E27FC236}">
                <a16:creationId xmlns:a16="http://schemas.microsoft.com/office/drawing/2014/main" id="{C7ED070A-48BD-4101-8C7A-779E305E4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" y="772203"/>
            <a:ext cx="800" cy="322399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 sz="609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937AC589-D92A-4BC9-B90D-AEBEE6D7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" y="2260197"/>
            <a:ext cx="921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217D558B-00E2-43E9-BD26-4D532FB2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1" y="2260197"/>
            <a:ext cx="9599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64" name="Rectangle 34">
            <a:extLst>
              <a:ext uri="{FF2B5EF4-FFF2-40B4-BE49-F238E27FC236}">
                <a16:creationId xmlns:a16="http://schemas.microsoft.com/office/drawing/2014/main" id="{C01A6F2B-3E2B-4BE0-ACCF-13D27930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57" y="2260197"/>
            <a:ext cx="1036796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:a16="http://schemas.microsoft.com/office/drawing/2014/main" id="{EADDA0D3-87C7-4C3E-8680-B2384D26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253" y="2260197"/>
            <a:ext cx="8831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 algn="r"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6" name="Rectangle 32">
            <a:extLst>
              <a:ext uri="{FF2B5EF4-FFF2-40B4-BE49-F238E27FC236}">
                <a16:creationId xmlns:a16="http://schemas.microsoft.com/office/drawing/2014/main" id="{B9FD7F7C-C2CC-4BC0-BD3E-A0AC51612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51" y="2260197"/>
            <a:ext cx="729597" cy="182399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45354" tIns="23584" rIns="45354" bIns="23584"/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806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4200137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12.1.0 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12.1.1 Direct Mapped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12.2.2 Fully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12.1.3 Set Associative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12.1.4 Other Related Issues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</a:rPr>
              <a:t>12.1.5 An Example of Using Multi-level Cache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12.1 Catch types according to implementation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Example code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0A3CB38-1CA1-4DBB-BB89-E2FCD349F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" y="1042194"/>
            <a:ext cx="3525043" cy="20682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/* Assumes n is a power of two */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void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 (int * data, int n) {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int half = n &gt;&gt; 1;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if (n == 1) return;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(data,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 </a:t>
            </a:r>
            <a:r>
              <a:rPr kumimoji="1" lang="en-US" altLang="zh-TW" sz="1200" b="1" dirty="0" err="1">
                <a:solidFill>
                  <a:schemeClr val="bg1"/>
                </a:solidFill>
                <a:ea typeface="宋体" panose="02010600030101010101" pitchFamily="2" charset="-122"/>
              </a:rPr>
              <a:t>merge_sort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(data + half,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1200" b="1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merge(data, data + half, half);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200" b="1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810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Data using example, showing by figure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Memory access: 32 times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pic>
        <p:nvPicPr>
          <p:cNvPr id="10" name="Picture 5" descr="merge">
            <a:extLst>
              <a:ext uri="{FF2B5EF4-FFF2-40B4-BE49-F238E27FC236}">
                <a16:creationId xmlns:a16="http://schemas.microsoft.com/office/drawing/2014/main" id="{734E1133-0BF1-4FB3-81C4-27305771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2870982"/>
            <a:ext cx="414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616617F-620E-4F3A-A0FD-7F94F415F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56" y="1042194"/>
            <a:ext cx="3334544" cy="166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Assuming that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The caches are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fully associative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LRU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is used for replacement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The access times for each level of cache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L1 cache (T1)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L2 cache (T2)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L3 cache (T3)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Memory (Tm)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0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5E5D74-6557-4FE0-A6B3-CB19C1EC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508794"/>
            <a:ext cx="38812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E696CAA9-70A2-453A-9F5B-06A221D2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" y="2730435"/>
            <a:ext cx="3327167" cy="43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B0173B-A0C2-4616-A856-2194C4FB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508794"/>
            <a:ext cx="419792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0AB3EAE-B87E-49B7-ADAF-4C72E2DDE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27856" y="2680494"/>
            <a:ext cx="2366357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pic>
        <p:nvPicPr>
          <p:cNvPr id="10" name="Picture 9" descr="l123">
            <a:extLst>
              <a:ext uri="{FF2B5EF4-FFF2-40B4-BE49-F238E27FC236}">
                <a16:creationId xmlns:a16="http://schemas.microsoft.com/office/drawing/2014/main" id="{0E46325B-49C5-4D68-B042-DD7985C3C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9426"/>
            <a:ext cx="433707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g2">
            <a:extLst>
              <a:ext uri="{FF2B5EF4-FFF2-40B4-BE49-F238E27FC236}">
                <a16:creationId xmlns:a16="http://schemas.microsoft.com/office/drawing/2014/main" id="{DF3D54EF-FDED-4461-9DE1-E18B2A86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6" y="2794794"/>
            <a:ext cx="4191000" cy="26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Assume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T1 = 2 ns, T2 = 4 ns, T3 = 6 ns, Tm = 60 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Access time: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one small L1 cache case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(32-24)*T1 + 24* Tm = </a:t>
            </a:r>
            <a:r>
              <a:rPr lang="en-US" altLang="zh-CN" sz="1400" b="1" dirty="0">
                <a:solidFill>
                  <a:schemeClr val="tx1"/>
                </a:solidFill>
              </a:rPr>
              <a:t>1456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one large L3 cache case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(32-8)*T3 + 8*Tm = </a:t>
            </a:r>
            <a:r>
              <a:rPr lang="en-US" altLang="zh-CN" sz="1400" b="1" dirty="0">
                <a:solidFill>
                  <a:schemeClr val="tx1"/>
                </a:solidFill>
              </a:rPr>
              <a:t>624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</a:rPr>
              <a:t>for the three-cache case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/>
                </a:solidFill>
              </a:rPr>
              <a:t>Execution Time = (32-24)*T1 + (24-16)*T2 + (16-8)*T3 + 8*Tm =</a:t>
            </a:r>
            <a:r>
              <a:rPr lang="en-US" altLang="zh-CN" sz="1400" b="1" dirty="0">
                <a:solidFill>
                  <a:schemeClr val="tx1"/>
                </a:solidFill>
              </a:rPr>
              <a:t> 574</a:t>
            </a:r>
            <a:r>
              <a:rPr lang="en-US" altLang="zh-CN" sz="1400" dirty="0">
                <a:solidFill>
                  <a:schemeClr val="tx1"/>
                </a:solidFill>
              </a:rPr>
              <a:t> ns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</a:rPr>
              <a:t>12.1.5 An Example of Using Multi-level Cache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8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12.1 Catch types according to implementation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微软雅黑 Light" panose="020B0502040204020203" pitchFamily="34" charset="-122"/>
                <a:cs typeface="微软雅黑" pitchFamily="18" charset="0"/>
              </a:rPr>
              <a:t>Catch and Catch-Aware Programming</a:t>
            </a:r>
            <a:endParaRPr lang="zh-CN" altLang="en-US" dirty="0">
              <a:solidFill>
                <a:srgbClr val="990000"/>
              </a:solidFill>
              <a:latin typeface="+mj-lt"/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29">
                <a:extLst>
                  <a:ext uri="{FF2B5EF4-FFF2-40B4-BE49-F238E27FC236}">
                    <a16:creationId xmlns:a16="http://schemas.microsoft.com/office/drawing/2014/main" id="{883F8354-F1FA-44DD-9038-D4963F694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243" y="835860"/>
                <a:ext cx="1867721" cy="21687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45354" tIns="23584" rIns="45354" bIns="23584" anchor="ctr">
                <a:spAutoFit/>
              </a:bodyPr>
              <a:lstStyle/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1" dirty="0">
                    <a:solidFill>
                      <a:srgbClr val="0000FF"/>
                    </a:solidFill>
                    <a:latin typeface="Calibri" pitchFamily="34" charset="0"/>
                  </a:rPr>
                  <a:t>Miss rate 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0" dirty="0">
                    <a:solidFill>
                      <a:srgbClr val="C00000"/>
                    </a:solidFill>
                    <a:latin typeface="Calibri" pitchFamily="34" charset="0"/>
                  </a:rPr>
                  <a:t>H = </a:t>
                </a:r>
                <a:r>
                  <a:rPr lang="en-US" sz="1008" b="0" dirty="0" err="1">
                    <a:solidFill>
                      <a:srgbClr val="C00000"/>
                    </a:solidFill>
                    <a:latin typeface="Calibri" pitchFamily="34" charset="0"/>
                  </a:rPr>
                  <a:t>N</a:t>
                </a:r>
                <a:r>
                  <a:rPr lang="en-US" sz="1008" dirty="0" err="1">
                    <a:solidFill>
                      <a:srgbClr val="C00000"/>
                    </a:solidFill>
                    <a:latin typeface="Calibri" pitchFamily="34" charset="0"/>
                  </a:rPr>
                  <a:t>o.Miss</a:t>
                </a:r>
                <a:r>
                  <a:rPr lang="en-US" sz="1008" dirty="0">
                    <a:solidFill>
                      <a:srgbClr val="C00000"/>
                    </a:solidFill>
                    <a:latin typeface="Calibri" pitchFamily="34" charset="0"/>
                  </a:rPr>
                  <a:t> / </a:t>
                </a:r>
                <a:r>
                  <a:rPr lang="en-US" sz="1008" dirty="0" err="1">
                    <a:solidFill>
                      <a:srgbClr val="C00000"/>
                    </a:solidFill>
                    <a:latin typeface="Calibri" pitchFamily="34" charset="0"/>
                  </a:rPr>
                  <a:t>No.Ref</a:t>
                </a:r>
                <a:endParaRPr lang="en-US" sz="1008" dirty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Cold miss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Conflict miss </a:t>
                </a:r>
                <a:r>
                  <a:rPr lang="en-US" altLang="zh-CN" sz="1008" b="1" dirty="0">
                    <a:latin typeface="Calibri" pitchFamily="34" charset="0"/>
                  </a:rPr>
                  <a:t>(Thrash)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dirty="0">
                    <a:latin typeface="Calibri" pitchFamily="34" charset="0"/>
                  </a:rPr>
                  <a:t>Capacity miss</a:t>
                </a: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altLang="zh-CN" sz="1008" b="1" dirty="0">
                    <a:solidFill>
                      <a:srgbClr val="0000FF"/>
                    </a:solidFill>
                    <a:latin typeface="Calibri" pitchFamily="34" charset="0"/>
                  </a:rPr>
                  <a:t>Hit rate</a:t>
                </a:r>
              </a:p>
              <a:p>
                <a:pPr marL="628650" lvl="1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b="0" dirty="0">
                    <a:solidFill>
                      <a:srgbClr val="C00000"/>
                    </a:solidFill>
                    <a:latin typeface="Calibri" pitchFamily="34" charset="0"/>
                  </a:rPr>
                  <a:t>1 – H</a:t>
                </a:r>
              </a:p>
              <a:p>
                <a:pPr>
                  <a:lnSpc>
                    <a:spcPct val="98000"/>
                  </a:lnSpc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US" sz="1008" dirty="0">
                    <a:latin typeface="Calibri" pitchFamily="34" charset="0"/>
                  </a:rPr>
                  <a:t>     </a:t>
                </a:r>
                <a:endParaRPr lang="en-US" sz="1008" b="0" dirty="0"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b="1" dirty="0">
                    <a:solidFill>
                      <a:srgbClr val="0000FF"/>
                    </a:solidFill>
                    <a:latin typeface="Calibri" pitchFamily="34" charset="0"/>
                  </a:rPr>
                  <a:t>Hit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h𝑖𝑡</m:t>
                        </m:r>
                      </m:sub>
                    </m:sSub>
                  </m:oMath>
                </a14:m>
                <a:endParaRPr lang="en-GB" sz="1000" b="1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b="1" dirty="0">
                    <a:solidFill>
                      <a:srgbClr val="0000FF"/>
                    </a:solidFill>
                    <a:latin typeface="Calibri" pitchFamily="34" charset="0"/>
                  </a:rPr>
                  <a:t>Miss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000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𝑚𝑖𝑠𝑠</m:t>
                        </m:r>
                      </m:sub>
                    </m:sSub>
                  </m:oMath>
                </a14:m>
                <a:endParaRPr lang="en-GB" sz="1000" b="1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endParaRPr lang="en-GB" sz="1000" b="0" dirty="0">
                  <a:solidFill>
                    <a:srgbClr val="0000FF"/>
                  </a:solidFill>
                  <a:latin typeface="Calibri" pitchFamily="34" charset="0"/>
                </a:endParaRP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dirty="0">
                    <a:solidFill>
                      <a:srgbClr val="990000"/>
                    </a:solidFill>
                    <a:latin typeface="Calibri" pitchFamily="34" charset="0"/>
                  </a:rPr>
                  <a:t>Spatial locality </a:t>
                </a:r>
              </a:p>
              <a:p>
                <a:pPr marL="171450" indent="-171450">
                  <a:lnSpc>
                    <a:spcPct val="98000"/>
                  </a:lnSpc>
                  <a:buFont typeface="Arial" panose="020B0604020202020204" pitchFamily="34" charset="0"/>
                  <a:buChar char="•"/>
                  <a:tabLst>
                    <a:tab pos="0" algn="l"/>
                    <a:tab pos="460766" algn="l"/>
                    <a:tab pos="921532" algn="l"/>
                    <a:tab pos="1382298" algn="l"/>
                    <a:tab pos="1843065" algn="l"/>
                    <a:tab pos="2303831" algn="l"/>
                    <a:tab pos="2764597" algn="l"/>
                    <a:tab pos="3225363" algn="l"/>
                    <a:tab pos="3686129" algn="l"/>
                    <a:tab pos="4146895" algn="l"/>
                    <a:tab pos="4607662" algn="l"/>
                    <a:tab pos="5068428" algn="l"/>
                  </a:tabLst>
                </a:pPr>
                <a:r>
                  <a:rPr lang="en-GB" sz="1000" dirty="0">
                    <a:solidFill>
                      <a:srgbClr val="990000"/>
                    </a:solidFill>
                    <a:latin typeface="Calibri" pitchFamily="34" charset="0"/>
                  </a:rPr>
                  <a:t>Temporal locality</a:t>
                </a:r>
                <a:br>
                  <a:rPr lang="en-GB" sz="1000" b="0" dirty="0">
                    <a:solidFill>
                      <a:srgbClr val="C00000"/>
                    </a:solidFill>
                    <a:latin typeface="Calibri" pitchFamily="34" charset="0"/>
                  </a:rPr>
                </a:br>
                <a:endParaRPr lang="en-GB" sz="1000" b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0" name="Text Box 29">
                <a:extLst>
                  <a:ext uri="{FF2B5EF4-FFF2-40B4-BE49-F238E27FC236}">
                    <a16:creationId xmlns:a16="http://schemas.microsoft.com/office/drawing/2014/main" id="{883F8354-F1FA-44DD-9038-D4963F69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2243" y="835860"/>
                <a:ext cx="1867721" cy="2168722"/>
              </a:xfrm>
              <a:prstGeom prst="rect">
                <a:avLst/>
              </a:prstGeom>
              <a:blipFill>
                <a:blip r:embed="rId3"/>
                <a:stretch>
                  <a:fillRect l="-1634" t="-281" r="-327"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Up-Down Arrow 34">
            <a:extLst>
              <a:ext uri="{FF2B5EF4-FFF2-40B4-BE49-F238E27FC236}">
                <a16:creationId xmlns:a16="http://schemas.microsoft.com/office/drawing/2014/main" id="{019F8A1E-E1FC-43B1-95B1-84DD643DFD60}"/>
              </a:ext>
            </a:extLst>
          </p:cNvPr>
          <p:cNvSpPr/>
          <p:nvPr/>
        </p:nvSpPr>
        <p:spPr bwMode="auto">
          <a:xfrm>
            <a:off x="1016334" y="1209692"/>
            <a:ext cx="345599" cy="691198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612" dirty="0">
              <a:latin typeface="Calibri" pitchFamily="34" charset="0"/>
            </a:endParaRPr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899DFF65-91C6-467E-B578-33A8F2C3B635}"/>
              </a:ext>
            </a:extLst>
          </p:cNvPr>
          <p:cNvSpPr/>
          <p:nvPr/>
        </p:nvSpPr>
        <p:spPr bwMode="auto">
          <a:xfrm>
            <a:off x="286737" y="1900890"/>
            <a:ext cx="1804793" cy="1036796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907" dirty="0">
              <a:latin typeface="Calibri" pitchFamily="34" charset="0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245333B-144B-4DCD-9269-3E20882E1D37}"/>
              </a:ext>
            </a:extLst>
          </p:cNvPr>
          <p:cNvSpPr/>
          <p:nvPr/>
        </p:nvSpPr>
        <p:spPr bwMode="auto">
          <a:xfrm>
            <a:off x="286737" y="895635"/>
            <a:ext cx="1804793" cy="307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endParaRPr lang="en-US" sz="612" dirty="0">
              <a:latin typeface="Calibri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9CBB97D7-B8D4-42A3-9F28-A38263E2E452}"/>
              </a:ext>
            </a:extLst>
          </p:cNvPr>
          <p:cNvSpPr/>
          <p:nvPr/>
        </p:nvSpPr>
        <p:spPr bwMode="auto">
          <a:xfrm>
            <a:off x="363536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0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0AF297E9-9611-45D7-9331-2A2AC4553488}"/>
              </a:ext>
            </a:extLst>
          </p:cNvPr>
          <p:cNvSpPr/>
          <p:nvPr/>
        </p:nvSpPr>
        <p:spPr bwMode="auto">
          <a:xfrm>
            <a:off x="785935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CE34B60-ABB6-40F5-9724-82F8D2558451}"/>
              </a:ext>
            </a:extLst>
          </p:cNvPr>
          <p:cNvSpPr/>
          <p:nvPr/>
        </p:nvSpPr>
        <p:spPr bwMode="auto">
          <a:xfrm>
            <a:off x="1208333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2</a:t>
            </a:r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CB98ED03-DEBD-495E-8128-23026420ABC1}"/>
              </a:ext>
            </a:extLst>
          </p:cNvPr>
          <p:cNvSpPr/>
          <p:nvPr/>
        </p:nvSpPr>
        <p:spPr bwMode="auto">
          <a:xfrm>
            <a:off x="1630732" y="1977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28BED627-4A44-4BC3-BBB1-6F55267950FE}"/>
              </a:ext>
            </a:extLst>
          </p:cNvPr>
          <p:cNvSpPr/>
          <p:nvPr/>
        </p:nvSpPr>
        <p:spPr bwMode="auto">
          <a:xfrm>
            <a:off x="363536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CA2A75FF-57E0-4D92-A9E1-07CB6CFEAAC8}"/>
              </a:ext>
            </a:extLst>
          </p:cNvPr>
          <p:cNvSpPr/>
          <p:nvPr/>
        </p:nvSpPr>
        <p:spPr bwMode="auto">
          <a:xfrm>
            <a:off x="785935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10">
            <a:extLst>
              <a:ext uri="{FF2B5EF4-FFF2-40B4-BE49-F238E27FC236}">
                <a16:creationId xmlns:a16="http://schemas.microsoft.com/office/drawing/2014/main" id="{E58459DF-20D6-4104-B038-E7316D298BC6}"/>
              </a:ext>
            </a:extLst>
          </p:cNvPr>
          <p:cNvSpPr/>
          <p:nvPr/>
        </p:nvSpPr>
        <p:spPr bwMode="auto">
          <a:xfrm>
            <a:off x="1208333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6</a:t>
            </a: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6BC6A6AC-F7CE-4AC5-9A20-32D6FC8DAF43}"/>
              </a:ext>
            </a:extLst>
          </p:cNvPr>
          <p:cNvSpPr/>
          <p:nvPr/>
        </p:nvSpPr>
        <p:spPr bwMode="auto">
          <a:xfrm>
            <a:off x="1630732" y="2169689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7</a:t>
            </a:r>
          </a:p>
        </p:txBody>
      </p:sp>
      <p:sp>
        <p:nvSpPr>
          <p:cNvPr id="93" name="Rectangle 12">
            <a:extLst>
              <a:ext uri="{FF2B5EF4-FFF2-40B4-BE49-F238E27FC236}">
                <a16:creationId xmlns:a16="http://schemas.microsoft.com/office/drawing/2014/main" id="{9D2DF673-3778-43BB-951C-0F4754DFE3D3}"/>
              </a:ext>
            </a:extLst>
          </p:cNvPr>
          <p:cNvSpPr/>
          <p:nvPr/>
        </p:nvSpPr>
        <p:spPr bwMode="auto">
          <a:xfrm>
            <a:off x="363536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135E43B1-FED8-4C46-BA07-567CBA473958}"/>
              </a:ext>
            </a:extLst>
          </p:cNvPr>
          <p:cNvSpPr/>
          <p:nvPr/>
        </p:nvSpPr>
        <p:spPr bwMode="auto">
          <a:xfrm>
            <a:off x="785935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95" name="Rectangle 14">
            <a:extLst>
              <a:ext uri="{FF2B5EF4-FFF2-40B4-BE49-F238E27FC236}">
                <a16:creationId xmlns:a16="http://schemas.microsoft.com/office/drawing/2014/main" id="{5742B03E-02C2-42F5-B709-91EA34A4E355}"/>
              </a:ext>
            </a:extLst>
          </p:cNvPr>
          <p:cNvSpPr/>
          <p:nvPr/>
        </p:nvSpPr>
        <p:spPr bwMode="auto">
          <a:xfrm>
            <a:off x="1208333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96" name="Rectangle 15">
            <a:extLst>
              <a:ext uri="{FF2B5EF4-FFF2-40B4-BE49-F238E27FC236}">
                <a16:creationId xmlns:a16="http://schemas.microsoft.com/office/drawing/2014/main" id="{DF1A51D7-7963-414A-9840-AF3A06F6C6C4}"/>
              </a:ext>
            </a:extLst>
          </p:cNvPr>
          <p:cNvSpPr/>
          <p:nvPr/>
        </p:nvSpPr>
        <p:spPr bwMode="auto">
          <a:xfrm>
            <a:off x="1630732" y="2361688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11</a:t>
            </a:r>
          </a:p>
        </p:txBody>
      </p:sp>
      <p:sp>
        <p:nvSpPr>
          <p:cNvPr id="97" name="Rectangle 16">
            <a:extLst>
              <a:ext uri="{FF2B5EF4-FFF2-40B4-BE49-F238E27FC236}">
                <a16:creationId xmlns:a16="http://schemas.microsoft.com/office/drawing/2014/main" id="{C8316A06-9191-49D1-A5CB-B0DA9400BB52}"/>
              </a:ext>
            </a:extLst>
          </p:cNvPr>
          <p:cNvSpPr/>
          <p:nvPr/>
        </p:nvSpPr>
        <p:spPr bwMode="auto">
          <a:xfrm>
            <a:off x="363536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12</a:t>
            </a: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0EF524E1-27A4-4920-B650-A640A55F76DE}"/>
              </a:ext>
            </a:extLst>
          </p:cNvPr>
          <p:cNvSpPr/>
          <p:nvPr/>
        </p:nvSpPr>
        <p:spPr bwMode="auto">
          <a:xfrm>
            <a:off x="785935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13</a:t>
            </a:r>
          </a:p>
        </p:txBody>
      </p:sp>
      <p:sp>
        <p:nvSpPr>
          <p:cNvPr id="99" name="Rectangle 18">
            <a:extLst>
              <a:ext uri="{FF2B5EF4-FFF2-40B4-BE49-F238E27FC236}">
                <a16:creationId xmlns:a16="http://schemas.microsoft.com/office/drawing/2014/main" id="{96FC215B-F7C6-41B2-8978-6B0709EAA532}"/>
              </a:ext>
            </a:extLst>
          </p:cNvPr>
          <p:cNvSpPr/>
          <p:nvPr/>
        </p:nvSpPr>
        <p:spPr bwMode="auto">
          <a:xfrm>
            <a:off x="1208333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100" name="Rectangle 19">
            <a:extLst>
              <a:ext uri="{FF2B5EF4-FFF2-40B4-BE49-F238E27FC236}">
                <a16:creationId xmlns:a16="http://schemas.microsoft.com/office/drawing/2014/main" id="{D2B2BC7B-222B-4DC1-8798-DD86A58C2FD4}"/>
              </a:ext>
            </a:extLst>
          </p:cNvPr>
          <p:cNvSpPr/>
          <p:nvPr/>
        </p:nvSpPr>
        <p:spPr bwMode="auto">
          <a:xfrm>
            <a:off x="1630732" y="2553687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15</a:t>
            </a:r>
          </a:p>
        </p:txBody>
      </p:sp>
      <p:cxnSp>
        <p:nvCxnSpPr>
          <p:cNvPr id="101" name="Straight Connector 21">
            <a:extLst>
              <a:ext uri="{FF2B5EF4-FFF2-40B4-BE49-F238E27FC236}">
                <a16:creationId xmlns:a16="http://schemas.microsoft.com/office/drawing/2014/main" id="{8824FE6C-E390-45B1-BC77-7B9A6D4602FF}"/>
              </a:ext>
            </a:extLst>
          </p:cNvPr>
          <p:cNvCxnSpPr/>
          <p:nvPr/>
        </p:nvCxnSpPr>
        <p:spPr bwMode="auto">
          <a:xfrm>
            <a:off x="478736" y="2822487"/>
            <a:ext cx="1535994" cy="744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25">
            <a:extLst>
              <a:ext uri="{FF2B5EF4-FFF2-40B4-BE49-F238E27FC236}">
                <a16:creationId xmlns:a16="http://schemas.microsoft.com/office/drawing/2014/main" id="{CFD6900D-0CAE-49D6-973C-CA5B179AAB71}"/>
              </a:ext>
            </a:extLst>
          </p:cNvPr>
          <p:cNvSpPr/>
          <p:nvPr/>
        </p:nvSpPr>
        <p:spPr bwMode="auto">
          <a:xfrm>
            <a:off x="363536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8</a:t>
            </a:r>
          </a:p>
        </p:txBody>
      </p:sp>
      <p:sp>
        <p:nvSpPr>
          <p:cNvPr id="103" name="Rectangle 26">
            <a:extLst>
              <a:ext uri="{FF2B5EF4-FFF2-40B4-BE49-F238E27FC236}">
                <a16:creationId xmlns:a16="http://schemas.microsoft.com/office/drawing/2014/main" id="{D41BDB8D-31D2-413E-99DA-12CBA51EA790}"/>
              </a:ext>
            </a:extLst>
          </p:cNvPr>
          <p:cNvSpPr/>
          <p:nvPr/>
        </p:nvSpPr>
        <p:spPr bwMode="auto">
          <a:xfrm>
            <a:off x="785935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9</a:t>
            </a: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DC98D446-B056-4E80-B965-B3F37A5F589F}"/>
              </a:ext>
            </a:extLst>
          </p:cNvPr>
          <p:cNvSpPr/>
          <p:nvPr/>
        </p:nvSpPr>
        <p:spPr bwMode="auto">
          <a:xfrm>
            <a:off x="1208333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14</a:t>
            </a:r>
          </a:p>
        </p:txBody>
      </p:sp>
      <p:sp>
        <p:nvSpPr>
          <p:cNvPr id="105" name="Rectangle 28">
            <a:extLst>
              <a:ext uri="{FF2B5EF4-FFF2-40B4-BE49-F238E27FC236}">
                <a16:creationId xmlns:a16="http://schemas.microsoft.com/office/drawing/2014/main" id="{91CAD8AB-F114-46F0-B1EA-4FE1F24CB4B1}"/>
              </a:ext>
            </a:extLst>
          </p:cNvPr>
          <p:cNvSpPr/>
          <p:nvPr/>
        </p:nvSpPr>
        <p:spPr bwMode="auto">
          <a:xfrm>
            <a:off x="1630732" y="972435"/>
            <a:ext cx="383999" cy="1535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3</a:t>
            </a: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18E97025-62F3-4296-9DA7-EBF281A7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375" y="3007629"/>
            <a:ext cx="672843" cy="228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200" dirty="0">
                <a:latin typeface="Calibri" pitchFamily="34" charset="0"/>
              </a:rPr>
              <a:t>Level k</a:t>
            </a:r>
            <a:r>
              <a:rPr lang="en-US" sz="1200" dirty="0">
                <a:latin typeface="Calibri" pitchFamily="34" charset="0"/>
              </a:rPr>
              <a:t>+1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08" name="Text Box 29">
            <a:extLst>
              <a:ext uri="{FF2B5EF4-FFF2-40B4-BE49-F238E27FC236}">
                <a16:creationId xmlns:a16="http://schemas.microsoft.com/office/drawing/2014/main" id="{9E41904C-2EC2-4F3D-B0C9-592559775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763" y="634414"/>
            <a:ext cx="517351" cy="2285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45354" tIns="23584" rIns="45354" bIns="23584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460766" algn="l"/>
                <a:tab pos="921532" algn="l"/>
                <a:tab pos="1382298" algn="l"/>
                <a:tab pos="1843065" algn="l"/>
                <a:tab pos="2303831" algn="l"/>
                <a:tab pos="2764597" algn="l"/>
                <a:tab pos="3225363" algn="l"/>
                <a:tab pos="3686129" algn="l"/>
                <a:tab pos="4146895" algn="l"/>
                <a:tab pos="4607662" algn="l"/>
                <a:tab pos="5068428" algn="l"/>
              </a:tabLst>
            </a:pPr>
            <a:r>
              <a:rPr lang="en-GB" sz="1200" dirty="0">
                <a:latin typeface="Calibri" pitchFamily="34" charset="0"/>
              </a:rPr>
              <a:t>Level k</a:t>
            </a:r>
          </a:p>
        </p:txBody>
      </p:sp>
      <p:sp>
        <p:nvSpPr>
          <p:cNvPr id="109" name="Rectangle 36">
            <a:extLst>
              <a:ext uri="{FF2B5EF4-FFF2-40B4-BE49-F238E27FC236}">
                <a16:creationId xmlns:a16="http://schemas.microsoft.com/office/drawing/2014/main" id="{DD9AEE30-688A-4208-8F5E-88D5F448882E}"/>
              </a:ext>
            </a:extLst>
          </p:cNvPr>
          <p:cNvSpPr/>
          <p:nvPr/>
        </p:nvSpPr>
        <p:spPr bwMode="auto">
          <a:xfrm>
            <a:off x="363536" y="2169689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0" name="Rectangle 37">
            <a:extLst>
              <a:ext uri="{FF2B5EF4-FFF2-40B4-BE49-F238E27FC236}">
                <a16:creationId xmlns:a16="http://schemas.microsoft.com/office/drawing/2014/main" id="{B096E80D-67F6-4E6F-89CB-BA243CC77D5B}"/>
              </a:ext>
            </a:extLst>
          </p:cNvPr>
          <p:cNvSpPr/>
          <p:nvPr/>
        </p:nvSpPr>
        <p:spPr bwMode="auto">
          <a:xfrm>
            <a:off x="632335" y="1478491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38">
            <a:extLst>
              <a:ext uri="{FF2B5EF4-FFF2-40B4-BE49-F238E27FC236}">
                <a16:creationId xmlns:a16="http://schemas.microsoft.com/office/drawing/2014/main" id="{8E03AD84-90A9-4A1B-910B-1AAF03550FD6}"/>
              </a:ext>
            </a:extLst>
          </p:cNvPr>
          <p:cNvSpPr/>
          <p:nvPr/>
        </p:nvSpPr>
        <p:spPr bwMode="auto">
          <a:xfrm>
            <a:off x="363536" y="972435"/>
            <a:ext cx="383999" cy="153599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4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0DD884E8-F2AE-493F-A684-FF603BA7572A}"/>
              </a:ext>
            </a:extLst>
          </p:cNvPr>
          <p:cNvSpPr/>
          <p:nvPr/>
        </p:nvSpPr>
        <p:spPr bwMode="auto">
          <a:xfrm>
            <a:off x="1208333" y="2361688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113" name="Rectangle 40">
            <a:extLst>
              <a:ext uri="{FF2B5EF4-FFF2-40B4-BE49-F238E27FC236}">
                <a16:creationId xmlns:a16="http://schemas.microsoft.com/office/drawing/2014/main" id="{76968DBC-D3D1-4C80-B1D4-0AB71E1DCFD2}"/>
              </a:ext>
            </a:extLst>
          </p:cNvPr>
          <p:cNvSpPr/>
          <p:nvPr/>
        </p:nvSpPr>
        <p:spPr bwMode="auto">
          <a:xfrm>
            <a:off x="632335" y="1478491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  <p:sp>
        <p:nvSpPr>
          <p:cNvPr id="114" name="Rectangle 41">
            <a:extLst>
              <a:ext uri="{FF2B5EF4-FFF2-40B4-BE49-F238E27FC236}">
                <a16:creationId xmlns:a16="http://schemas.microsoft.com/office/drawing/2014/main" id="{8910A0A2-8C21-44CA-B5C4-3A2A2FFD7376}"/>
              </a:ext>
            </a:extLst>
          </p:cNvPr>
          <p:cNvSpPr/>
          <p:nvPr/>
        </p:nvSpPr>
        <p:spPr bwMode="auto">
          <a:xfrm>
            <a:off x="1208333" y="972435"/>
            <a:ext cx="383999" cy="153599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46080" tIns="23040" rIns="46080" bIns="23040" numCol="1" rtlCol="0" anchor="ctr" anchorCtr="1" compatLnSpc="1">
            <a:prstTxWarp prst="textNoShape">
              <a:avLst/>
            </a:prstTxWarp>
          </a:bodyPr>
          <a:lstStyle/>
          <a:p>
            <a:pPr algn="ctr" defTabSz="460766"/>
            <a:r>
              <a:rPr lang="en-US" sz="907" dirty="0">
                <a:latin typeface="Calibri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3726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CPU+MEMORY in CS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0238A7B-C3C4-456F-8935-FEDEF423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" y="1168323"/>
            <a:ext cx="2169165" cy="14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781BB39-C395-49BF-869E-5EC8F0CB0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9"/>
          <a:stretch/>
        </p:blipFill>
        <p:spPr bwMode="auto">
          <a:xfrm>
            <a:off x="2244724" y="2354218"/>
            <a:ext cx="1211270" cy="88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2C0C3B9-2A7A-409E-9DF9-8BD7E9DBB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136112"/>
              </p:ext>
            </p:extLst>
          </p:nvPr>
        </p:nvGraphicFramePr>
        <p:xfrm>
          <a:off x="2183678" y="569426"/>
          <a:ext cx="2388409" cy="178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Worksheet" r:id="rId6" imgW="8671751" imgH="5928741" progId="Excel.Sheet.8">
                  <p:embed/>
                </p:oleObj>
              </mc:Choice>
              <mc:Fallback>
                <p:oleObj name="Worksheet" r:id="rId6" imgW="8671751" imgH="5928741" progId="Excel.Sheet.8">
                  <p:embed/>
                  <p:pic>
                    <p:nvPicPr>
                      <p:cNvPr id="630791" name="Object 7">
                        <a:extLst>
                          <a:ext uri="{FF2B5EF4-FFF2-40B4-BE49-F238E27FC236}">
                            <a16:creationId xmlns:a16="http://schemas.microsoft.com/office/drawing/2014/main" id="{8FCA7E2E-9F79-45BA-A8E2-43D959952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678" y="569426"/>
                        <a:ext cx="2388409" cy="178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554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Notice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Increase the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locality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of a program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rgbClr val="990000"/>
                </a:solidFill>
                <a:ea typeface="楷体" pitchFamily="49" charset="-122"/>
              </a:rPr>
              <a:t>Efficiency V.S. Locality 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E.g.</a:t>
            </a:r>
            <a:r>
              <a:rPr lang="zh-CN" altLang="en-US" sz="15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Loops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Perform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differently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on different computers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catch-aware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8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program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involving 3 complicated operations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Bad temporal locality for </a:t>
            </a:r>
            <a:r>
              <a:rPr lang="en-US" altLang="zh-CN" sz="1500" dirty="0">
                <a:solidFill>
                  <a:srgbClr val="0000FF"/>
                </a:solidFill>
                <a:ea typeface="楷体" pitchFamily="49" charset="-122"/>
              </a:rPr>
              <a:t>big loop body</a:t>
            </a: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If instructions in loop body overflow L1 instruction cache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23FA0F1-992D-4DA2-AEDA-CAD932AF1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852747"/>
            <a:ext cx="2819400" cy="14003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&lt; MAX; 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  <a:endParaRPr kumimoji="1" lang="en-US" altLang="zh-CN" sz="1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A[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B[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C[</a:t>
            </a:r>
            <a:r>
              <a:rPr kumimoji="1" lang="en-US" altLang="zh-TW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]&gt;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804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12.2.1 Case1: Instruction cache overflow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F1F743B-8393-45C6-9CCF-CF89C631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6" y="578265"/>
            <a:ext cx="2362200" cy="2600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A[i]&gt;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B[i]&gt;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for (i = 0; i &lt; MAX; i++) </a:t>
            </a:r>
            <a:endParaRPr kumimoji="1" lang="en-US" altLang="zh-CN" sz="1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           &lt;Complicated operation on C[i]&gt;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8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90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Cache collision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[conflict miss]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98E39F-E9C5-4161-8A00-78351EC4D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256" y="1042391"/>
            <a:ext cx="1377156" cy="17389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a[N];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b[N];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c[N];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N;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c[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= a[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+ b[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</a:t>
            </a:r>
          </a:p>
        </p:txBody>
      </p:sp>
      <p:pic>
        <p:nvPicPr>
          <p:cNvPr id="11" name="Picture 4" descr="collision1">
            <a:extLst>
              <a:ext uri="{FF2B5EF4-FFF2-40B4-BE49-F238E27FC236}">
                <a16:creationId xmlns:a16="http://schemas.microsoft.com/office/drawing/2014/main" id="{CE038F73-E915-4D64-9511-C4AF9D21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7" y="889794"/>
            <a:ext cx="1612441" cy="2362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62128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12.2.2 Case2: Cache Collisions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28F1395-8833-402C-9392-A111C9894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9" y="823063"/>
            <a:ext cx="129139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C822BB2-53C2-458C-930F-9B4E7BE8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97" y="661194"/>
            <a:ext cx="2891979" cy="2385268"/>
          </a:xfrm>
          <a:prstGeom prst="rect">
            <a:avLst/>
          </a:prstGeom>
          <a:solidFill>
            <a:schemeClr val="tx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#define CACHELINESIZE </a:t>
            </a: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&lt;Cache line size of system&gt;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#define COFFSET ((2 * CACHELINESIZE) /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sizeof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(int))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a[N];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b[N];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i="1" dirty="0">
                <a:solidFill>
                  <a:schemeClr val="bg1"/>
                </a:solidFill>
                <a:ea typeface="新細明體" panose="02020500000000000000" pitchFamily="18" charset="-120"/>
              </a:rPr>
              <a:t>&lt;other stuff...&gt;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c[N + COFFSET];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	c[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 COFFSET] = a[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 + b[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177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8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Linear array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  <p:pic>
        <p:nvPicPr>
          <p:cNvPr id="10" name="Picture 5" descr="stride">
            <a:extLst>
              <a:ext uri="{FF2B5EF4-FFF2-40B4-BE49-F238E27FC236}">
                <a16:creationId xmlns:a16="http://schemas.microsoft.com/office/drawing/2014/main" id="{54D75CC2-3495-455A-AE8B-0C7CC76E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831" y="1055533"/>
            <a:ext cx="2248043" cy="14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696669D-9DDB-445D-92D5-6BE51BEA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1" y="1183063"/>
            <a:ext cx="2151856" cy="11849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sum=0;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rgbClr val="00B0F0"/>
                </a:solidFill>
                <a:ea typeface="新細明體" panose="02020500000000000000" pitchFamily="18" charset="-120"/>
              </a:rPr>
              <a:t>int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data[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ARRAY_SIZE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4 bytes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ARRAY_SIZE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; 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+= stride)</a:t>
            </a:r>
          </a:p>
          <a:p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+= data[</a:t>
            </a:r>
            <a:r>
              <a:rPr kumimoji="1" lang="en-US" altLang="zh-TW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TW" sz="1000" dirty="0">
                <a:solidFill>
                  <a:schemeClr val="bg1"/>
                </a:solidFill>
                <a:ea typeface="新細明體" panose="02020500000000000000" pitchFamily="18" charset="-120"/>
              </a:rPr>
              <a:t>];</a:t>
            </a:r>
            <a:endParaRPr kumimoji="1" lang="en-US" altLang="zh-CN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97980-3111-43BE-BC74-88782E1B665B}"/>
              </a:ext>
            </a:extLst>
          </p:cNvPr>
          <p:cNvSpPr txBox="1"/>
          <p:nvPr/>
        </p:nvSpPr>
        <p:spPr>
          <a:xfrm>
            <a:off x="2380456" y="778533"/>
            <a:ext cx="755335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00B050"/>
                </a:solidFill>
              </a:rPr>
              <a:t>32 bytes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Cache line </a:t>
            </a:r>
          </a:p>
          <a:p>
            <a:r>
              <a:rPr lang="en-US" altLang="zh-CN" sz="1000" b="1" dirty="0">
                <a:solidFill>
                  <a:srgbClr val="00B050"/>
                </a:solidFill>
              </a:rPr>
              <a:t>size</a:t>
            </a:r>
            <a:endParaRPr lang="zh-CN" altLang="en-US" sz="1000" b="1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923B28-7245-4CEB-9B08-F20B1607B3DB}"/>
              </a:ext>
            </a:extLst>
          </p:cNvPr>
          <p:cNvSpPr txBox="1"/>
          <p:nvPr/>
        </p:nvSpPr>
        <p:spPr>
          <a:xfrm>
            <a:off x="3599656" y="232077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P1: 7/8</a:t>
            </a:r>
          </a:p>
          <a:p>
            <a:r>
              <a:rPr lang="en-US" altLang="zh-CN" sz="1000" dirty="0"/>
              <a:t>P2: all miss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9992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What cache means?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Broad sense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: level k and level k+1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Cache | Memory | Disk | Server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Narrow sense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: small, fast memory between the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CPU registers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and the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main memory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Cache - SRAM </a:t>
            </a:r>
          </a:p>
          <a:p>
            <a:pPr marL="1200126" lvl="2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Managed by hardware logic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A8454159-BB39-4B71-943B-6433FF797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b="37412"/>
          <a:stretch/>
        </p:blipFill>
        <p:spPr bwMode="auto">
          <a:xfrm>
            <a:off x="1050335" y="2337594"/>
            <a:ext cx="280472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1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Two-dimensional array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C arrays allocated in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row-major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order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4" descr="rowmajor">
            <a:extLst>
              <a:ext uri="{FF2B5EF4-FFF2-40B4-BE49-F238E27FC236}">
                <a16:creationId xmlns:a16="http://schemas.microsoft.com/office/drawing/2014/main" id="{E16A336B-C20B-4837-AD39-73AE61AC4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56" y="1423194"/>
            <a:ext cx="2118126" cy="144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2F0CD3-454E-4465-A4AE-4D7006DC988C}"/>
              </a:ext>
            </a:extLst>
          </p:cNvPr>
          <p:cNvSpPr txBox="1"/>
          <p:nvPr/>
        </p:nvSpPr>
        <p:spPr>
          <a:xfrm>
            <a:off x="2268957" y="1704349"/>
            <a:ext cx="89960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Row-major order</a:t>
            </a:r>
            <a:endParaRPr lang="zh-CN" altLang="en-US" sz="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F9AEE-B4E6-43E9-9E48-156F035A7AB0}"/>
              </a:ext>
            </a:extLst>
          </p:cNvPr>
          <p:cNvSpPr txBox="1"/>
          <p:nvPr/>
        </p:nvSpPr>
        <p:spPr>
          <a:xfrm>
            <a:off x="1329101" y="2375258"/>
            <a:ext cx="106767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Column-major order</a:t>
            </a:r>
            <a:endParaRPr lang="zh-CN" altLang="en-US" sz="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0519EC-2F89-4C39-8A74-F34C5BCCF3B5}"/>
              </a:ext>
            </a:extLst>
          </p:cNvPr>
          <p:cNvSpPr txBox="1"/>
          <p:nvPr/>
        </p:nvSpPr>
        <p:spPr>
          <a:xfrm>
            <a:off x="1329101" y="2026166"/>
            <a:ext cx="4283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C60832-A5EE-44E5-8F35-071ACBA79300}"/>
              </a:ext>
            </a:extLst>
          </p:cNvPr>
          <p:cNvSpPr/>
          <p:nvPr/>
        </p:nvSpPr>
        <p:spPr>
          <a:xfrm>
            <a:off x="856456" y="1194594"/>
            <a:ext cx="2895600" cy="115453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64AA32-6512-424E-A4CA-05926C4B3536}"/>
              </a:ext>
            </a:extLst>
          </p:cNvPr>
          <p:cNvCxnSpPr>
            <a:cxnSpLocks/>
          </p:cNvCxnSpPr>
          <p:nvPr/>
        </p:nvCxnSpPr>
        <p:spPr>
          <a:xfrm flipH="1">
            <a:off x="2212582" y="2269917"/>
            <a:ext cx="234678" cy="44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6472B2-71D4-4730-8C81-8A4B4240D0FF}"/>
              </a:ext>
            </a:extLst>
          </p:cNvPr>
          <p:cNvCxnSpPr>
            <a:cxnSpLocks/>
          </p:cNvCxnSpPr>
          <p:nvPr/>
        </p:nvCxnSpPr>
        <p:spPr>
          <a:xfrm flipV="1">
            <a:off x="2150290" y="1556802"/>
            <a:ext cx="182763" cy="440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70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Two-dimensional array – focus on inner loop 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E75EDC0-E370-4168-B1BB-2488CE22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" y="889794"/>
            <a:ext cx="181036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data[M][N];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&lt; M;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++)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//row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for (j = 0 ; j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j++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)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col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 += data[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] [ j 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}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pic>
        <p:nvPicPr>
          <p:cNvPr id="11" name="Picture 16" descr="rowaccess">
            <a:extLst>
              <a:ext uri="{FF2B5EF4-FFF2-40B4-BE49-F238E27FC236}">
                <a16:creationId xmlns:a16="http://schemas.microsoft.com/office/drawing/2014/main" id="{806423DC-30A0-4EC3-B9F9-F5E8F388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" y="2234545"/>
            <a:ext cx="1958508" cy="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colaccess">
            <a:extLst>
              <a:ext uri="{FF2B5EF4-FFF2-40B4-BE49-F238E27FC236}">
                <a16:creationId xmlns:a16="http://schemas.microsoft.com/office/drawing/2014/main" id="{4159AD51-3A97-494D-AB25-011668A6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6" y="2489362"/>
            <a:ext cx="193123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8">
            <a:extLst>
              <a:ext uri="{FF2B5EF4-FFF2-40B4-BE49-F238E27FC236}">
                <a16:creationId xmlns:a16="http://schemas.microsoft.com/office/drawing/2014/main" id="{06B904D5-F82E-4C4B-9C29-2289ADC8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5" y="889794"/>
            <a:ext cx="1810365" cy="116955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int data[M][N];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for (j = 0 ; j &lt; N;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j++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kumimoji="1" lang="en-US" altLang="zh-CN" sz="1000" dirty="0">
                <a:ea typeface="宋体" panose="02010600030101010101" pitchFamily="2" charset="-122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</a:t>
            </a:r>
            <a:r>
              <a:rPr kumimoji="1" lang="zh-CN" altLang="en-US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col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= 0;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 &lt; M; </a:t>
            </a:r>
            <a:r>
              <a:rPr kumimoji="1" lang="en-US" altLang="zh-CN" sz="1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{  </a:t>
            </a:r>
            <a:r>
              <a:rPr kumimoji="1" lang="en-US" altLang="zh-CN" sz="1000" dirty="0">
                <a:solidFill>
                  <a:srgbClr val="00B050"/>
                </a:solidFill>
                <a:ea typeface="新細明體" panose="02020500000000000000" pitchFamily="18" charset="-120"/>
              </a:rPr>
              <a:t>// row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    sum += data[ </a:t>
            </a:r>
            <a:r>
              <a:rPr kumimoji="1" lang="en-US" altLang="zh-CN" sz="1000" dirty="0" err="1">
                <a:solidFill>
                  <a:schemeClr val="bg1"/>
                </a:solidFill>
                <a:ea typeface="新細明體" panose="02020500000000000000" pitchFamily="18" charset="-120"/>
              </a:rPr>
              <a:t>i</a:t>
            </a: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] [ j ];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    }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000" dirty="0">
                <a:solidFill>
                  <a:schemeClr val="bg1"/>
                </a:solidFill>
                <a:ea typeface="新細明體" panose="02020500000000000000" pitchFamily="18" charset="-120"/>
              </a:rPr>
              <a:t>} </a:t>
            </a:r>
            <a:endParaRPr kumimoji="1" lang="en-US" altLang="zh-TW" sz="10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486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AB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1BFD4D76-51B8-4016-9081-D89AC69E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99" y="1020461"/>
            <a:ext cx="2216080" cy="79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CE5FA33-8F7C-4AEC-894F-15C4773E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1" y="1817259"/>
            <a:ext cx="3849796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2C1F7E-1123-4DE7-93F5-A8900E6DC03B}"/>
              </a:ext>
            </a:extLst>
          </p:cNvPr>
          <p:cNvCxnSpPr>
            <a:cxnSpLocks/>
          </p:cNvCxnSpPr>
          <p:nvPr/>
        </p:nvCxnSpPr>
        <p:spPr>
          <a:xfrm>
            <a:off x="1370953" y="1460273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BBC3EE1-D7C2-4526-9026-54E53189F07F}"/>
              </a:ext>
            </a:extLst>
          </p:cNvPr>
          <p:cNvCxnSpPr>
            <a:cxnSpLocks/>
          </p:cNvCxnSpPr>
          <p:nvPr/>
        </p:nvCxnSpPr>
        <p:spPr>
          <a:xfrm>
            <a:off x="2290882" y="1263414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AE357E6-13E8-41A4-A25B-49BBDEFBD574}"/>
              </a:ext>
            </a:extLst>
          </p:cNvPr>
          <p:cNvSpPr/>
          <p:nvPr/>
        </p:nvSpPr>
        <p:spPr>
          <a:xfrm>
            <a:off x="963683" y="2337594"/>
            <a:ext cx="1358519" cy="3048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138B31-3846-4D28-BDB1-A71E0A0CBEA0}"/>
              </a:ext>
            </a:extLst>
          </p:cNvPr>
          <p:cNvSpPr/>
          <p:nvPr/>
        </p:nvSpPr>
        <p:spPr>
          <a:xfrm>
            <a:off x="616132" y="2068190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E3F69D-0B10-4E01-98F9-8BD9370667B0}"/>
              </a:ext>
            </a:extLst>
          </p:cNvPr>
          <p:cNvSpPr/>
          <p:nvPr/>
        </p:nvSpPr>
        <p:spPr>
          <a:xfrm>
            <a:off x="2483035" y="2070188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2736BF-3F26-4B9C-8166-1CA642BC39CC}"/>
              </a:ext>
            </a:extLst>
          </p:cNvPr>
          <p:cNvSpPr/>
          <p:nvPr/>
        </p:nvSpPr>
        <p:spPr>
          <a:xfrm>
            <a:off x="2837656" y="2337594"/>
            <a:ext cx="1358519" cy="3048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917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AC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A0E0E61-CEFB-4C91-8AF5-658F4A87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1042194"/>
            <a:ext cx="2286000" cy="82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480B0880-D64B-4EDA-83AB-FD28B001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1956594"/>
            <a:ext cx="3922359" cy="134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6395B2-B007-4F61-8F9E-4D7957242754}"/>
              </a:ext>
            </a:extLst>
          </p:cNvPr>
          <p:cNvCxnSpPr>
            <a:cxnSpLocks/>
          </p:cNvCxnSpPr>
          <p:nvPr/>
        </p:nvCxnSpPr>
        <p:spPr>
          <a:xfrm>
            <a:off x="1466056" y="1299537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185C9B-5B2D-41F0-82F6-02364609DA0E}"/>
              </a:ext>
            </a:extLst>
          </p:cNvPr>
          <p:cNvCxnSpPr>
            <a:cxnSpLocks/>
          </p:cNvCxnSpPr>
          <p:nvPr/>
        </p:nvCxnSpPr>
        <p:spPr>
          <a:xfrm>
            <a:off x="3068287" y="1270794"/>
            <a:ext cx="0" cy="3214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DBF8D22-1488-4A67-B198-5CF4E9C86F2E}"/>
              </a:ext>
            </a:extLst>
          </p:cNvPr>
          <p:cNvSpPr/>
          <p:nvPr/>
        </p:nvSpPr>
        <p:spPr>
          <a:xfrm>
            <a:off x="963683" y="2485751"/>
            <a:ext cx="1358519" cy="306112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F2CE2B-B955-4CE2-912B-330DB5E363C2}"/>
              </a:ext>
            </a:extLst>
          </p:cNvPr>
          <p:cNvSpPr/>
          <p:nvPr/>
        </p:nvSpPr>
        <p:spPr>
          <a:xfrm>
            <a:off x="616132" y="2141459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88D975-BC9F-49CB-A510-A3F45E9CA69E}"/>
              </a:ext>
            </a:extLst>
          </p:cNvPr>
          <p:cNvSpPr/>
          <p:nvPr/>
        </p:nvSpPr>
        <p:spPr>
          <a:xfrm>
            <a:off x="2483035" y="2143457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E3AB67-988C-471F-89A2-3C074E01553D}"/>
              </a:ext>
            </a:extLst>
          </p:cNvPr>
          <p:cNvSpPr/>
          <p:nvPr/>
        </p:nvSpPr>
        <p:spPr>
          <a:xfrm>
            <a:off x="2837656" y="2485749"/>
            <a:ext cx="1358519" cy="306113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554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Matrix multiply  </a:t>
                </a:r>
                <a:r>
                  <a:rPr lang="en-US" altLang="zh-CN" sz="1600" dirty="0">
                    <a:solidFill>
                      <a:srgbClr val="0000FF"/>
                    </a:solidFill>
                    <a:ea typeface="楷体" pitchFamily="49" charset="-122"/>
                  </a:rPr>
                  <a:t>BC</a:t>
                </a: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ea typeface="楷体" pitchFamily="49" charset="-122"/>
                </a:endParaRPr>
              </a:p>
              <a:p>
                <a:pPr algn="ctr"/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" y="459765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5F512FE-A9BC-406E-A9C6-F423F6EE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56" y="1042194"/>
            <a:ext cx="2324392" cy="83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573D5FC-A8DA-4A91-AD4E-F5D5C4A3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" y="1956594"/>
            <a:ext cx="3886200" cy="136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74D2B8D-2B73-4FCF-A522-96FCF5EFE226}"/>
              </a:ext>
            </a:extLst>
          </p:cNvPr>
          <p:cNvCxnSpPr>
            <a:cxnSpLocks/>
          </p:cNvCxnSpPr>
          <p:nvPr/>
        </p:nvCxnSpPr>
        <p:spPr>
          <a:xfrm>
            <a:off x="2952668" y="1423194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47690A-BBEA-4695-B4FD-B5EA01F1681E}"/>
              </a:ext>
            </a:extLst>
          </p:cNvPr>
          <p:cNvCxnSpPr>
            <a:cxnSpLocks/>
          </p:cNvCxnSpPr>
          <p:nvPr/>
        </p:nvCxnSpPr>
        <p:spPr>
          <a:xfrm>
            <a:off x="2126639" y="1499394"/>
            <a:ext cx="3421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B188B33-B5A7-4A48-8626-C6362A168A8D}"/>
              </a:ext>
            </a:extLst>
          </p:cNvPr>
          <p:cNvSpPr/>
          <p:nvPr/>
        </p:nvSpPr>
        <p:spPr>
          <a:xfrm>
            <a:off x="963683" y="2525160"/>
            <a:ext cx="1358519" cy="251817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A082A3-12F7-40E3-B425-E93CC2D4007F}"/>
              </a:ext>
            </a:extLst>
          </p:cNvPr>
          <p:cNvSpPr/>
          <p:nvPr/>
        </p:nvSpPr>
        <p:spPr>
          <a:xfrm>
            <a:off x="616132" y="2152953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7F77AB-A996-4756-9B52-14F09C7F420F}"/>
              </a:ext>
            </a:extLst>
          </p:cNvPr>
          <p:cNvSpPr/>
          <p:nvPr/>
        </p:nvSpPr>
        <p:spPr>
          <a:xfrm>
            <a:off x="2483035" y="2154951"/>
            <a:ext cx="1447800" cy="25181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AC8E13-AF1F-44FA-8ECA-CFCA9E797606}"/>
              </a:ext>
            </a:extLst>
          </p:cNvPr>
          <p:cNvSpPr/>
          <p:nvPr/>
        </p:nvSpPr>
        <p:spPr>
          <a:xfrm>
            <a:off x="2837656" y="2525160"/>
            <a:ext cx="1358519" cy="251818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26" indent="-285726" algn="l">
              <a:buFont typeface="Wingdings" panose="05000000000000000000" pitchFamily="2" charset="2"/>
              <a:buChar char="Ø"/>
            </a:pPr>
            <a:endParaRPr lang="zh-CN" altLang="en-US" sz="1600" dirty="0">
              <a:solidFill>
                <a:schemeClr val="tx1"/>
              </a:solidFill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93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500" dirty="0">
                <a:solidFill>
                  <a:schemeClr val="tx1"/>
                </a:solidFill>
                <a:ea typeface="楷体" pitchFamily="49" charset="-122"/>
              </a:rPr>
              <a:t>Matrix multiply - Assume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Data type: double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Line size = 32B (big enough for 64b words)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0000FF"/>
                </a:solidFill>
                <a:ea typeface="楷体" pitchFamily="49" charset="-122"/>
              </a:rPr>
              <a:t>N</a:t>
            </a:r>
            <a:r>
              <a:rPr lang="en-US" altLang="zh-CN" sz="1200" dirty="0">
                <a:solidFill>
                  <a:schemeClr val="tx1"/>
                </a:solidFill>
                <a:ea typeface="楷体" pitchFamily="49" charset="-122"/>
              </a:rPr>
              <a:t> is large enough (1/N is approximate to 0)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2" name="表格 10">
            <a:extLst>
              <a:ext uri="{FF2B5EF4-FFF2-40B4-BE49-F238E27FC236}">
                <a16:creationId xmlns:a16="http://schemas.microsoft.com/office/drawing/2014/main" id="{CA605816-707F-4BC0-8C11-0627CDE07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26540"/>
              </p:ext>
            </p:extLst>
          </p:nvPr>
        </p:nvGraphicFramePr>
        <p:xfrm>
          <a:off x="0" y="1361199"/>
          <a:ext cx="460792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04">
                  <a:extLst>
                    <a:ext uri="{9D8B030D-6E8A-4147-A177-3AD203B41FA5}">
                      <a16:colId xmlns:a16="http://schemas.microsoft.com/office/drawing/2014/main" val="3353830563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3610804228"/>
                    </a:ext>
                  </a:extLst>
                </a:gridCol>
                <a:gridCol w="624804">
                  <a:extLst>
                    <a:ext uri="{9D8B030D-6E8A-4147-A177-3AD203B41FA5}">
                      <a16:colId xmlns:a16="http://schemas.microsoft.com/office/drawing/2014/main" val="2944873221"/>
                    </a:ext>
                  </a:extLst>
                </a:gridCol>
                <a:gridCol w="702904">
                  <a:extLst>
                    <a:ext uri="{9D8B030D-6E8A-4147-A177-3AD203B41FA5}">
                      <a16:colId xmlns:a16="http://schemas.microsoft.com/office/drawing/2014/main" val="2443394530"/>
                    </a:ext>
                  </a:extLst>
                </a:gridCol>
                <a:gridCol w="702904">
                  <a:extLst>
                    <a:ext uri="{9D8B030D-6E8A-4147-A177-3AD203B41FA5}">
                      <a16:colId xmlns:a16="http://schemas.microsoft.com/office/drawing/2014/main" val="1630789322"/>
                    </a:ext>
                  </a:extLst>
                </a:gridCol>
                <a:gridCol w="624804">
                  <a:extLst>
                    <a:ext uri="{9D8B030D-6E8A-4147-A177-3AD203B41FA5}">
                      <a16:colId xmlns:a16="http://schemas.microsoft.com/office/drawing/2014/main" val="141847099"/>
                    </a:ext>
                  </a:extLst>
                </a:gridCol>
                <a:gridCol w="744318">
                  <a:extLst>
                    <a:ext uri="{9D8B030D-6E8A-4147-A177-3AD203B41FA5}">
                      <a16:colId xmlns:a16="http://schemas.microsoft.com/office/drawing/2014/main" val="3071719788"/>
                    </a:ext>
                  </a:extLst>
                </a:gridCol>
              </a:tblGrid>
              <a:tr h="480389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Loads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Stores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Total-miss / </a:t>
                      </a:r>
                      <a:r>
                        <a:rPr lang="en-US" altLang="zh-CN" sz="1200" dirty="0" err="1"/>
                        <a:t>iter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53300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ijk&amp;jik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(AB)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1.25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490064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jki&amp;kji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(AC)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2.00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452431"/>
                  </a:ext>
                </a:extLst>
              </a:tr>
              <a:tr h="34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kij&amp;ikj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1200" dirty="0"/>
                        <a:t>(BC)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0.00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0.25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0.50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6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03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Matrix multiply – Pentium III Xeon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597801-B2B4-4B9E-98F1-36A42E0A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8" t="27714" r="40077" b="31239"/>
          <a:stretch/>
        </p:blipFill>
        <p:spPr>
          <a:xfrm>
            <a:off x="-6872" y="919552"/>
            <a:ext cx="5230863" cy="221349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96582B-A6D3-4AE1-9299-433BDE485647}"/>
              </a:ext>
            </a:extLst>
          </p:cNvPr>
          <p:cNvSpPr txBox="1"/>
          <p:nvPr/>
        </p:nvSpPr>
        <p:spPr>
          <a:xfrm>
            <a:off x="2987526" y="228018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AB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914F05-8DE9-41B0-AE6D-3C7C5F3C3588}"/>
              </a:ext>
            </a:extLst>
          </p:cNvPr>
          <p:cNvSpPr txBox="1"/>
          <p:nvPr/>
        </p:nvSpPr>
        <p:spPr>
          <a:xfrm>
            <a:off x="2816645" y="1764563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BC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714EEA-4319-4842-9ACE-F77A441C53C7}"/>
              </a:ext>
            </a:extLst>
          </p:cNvPr>
          <p:cNvSpPr txBox="1"/>
          <p:nvPr/>
        </p:nvSpPr>
        <p:spPr>
          <a:xfrm>
            <a:off x="2250544" y="1072524"/>
            <a:ext cx="35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98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Matrix multiply – Core i7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12.2.3 Case3: Insufficient spatial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9AA1FE-C588-485A-B451-A8A4A60B7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6" y="965994"/>
            <a:ext cx="3532083" cy="21356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596582B-A6D3-4AE1-9299-433BDE485647}"/>
              </a:ext>
            </a:extLst>
          </p:cNvPr>
          <p:cNvSpPr txBox="1"/>
          <p:nvPr/>
        </p:nvSpPr>
        <p:spPr>
          <a:xfrm>
            <a:off x="2863795" y="172799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AB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914F05-8DE9-41B0-AE6D-3C7C5F3C3588}"/>
              </a:ext>
            </a:extLst>
          </p:cNvPr>
          <p:cNvSpPr txBox="1"/>
          <p:nvPr/>
        </p:nvSpPr>
        <p:spPr>
          <a:xfrm>
            <a:off x="3083764" y="2566194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BC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714EEA-4319-4842-9ACE-F77A441C53C7}"/>
              </a:ext>
            </a:extLst>
          </p:cNvPr>
          <p:cNvSpPr txBox="1"/>
          <p:nvPr/>
        </p:nvSpPr>
        <p:spPr>
          <a:xfrm>
            <a:off x="2432917" y="1142136"/>
            <a:ext cx="355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AC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86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12.2.0 Introduction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12.2.1 Case1: Instruction cache overflow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12.2.2 Case2: Cache Collisions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12.2.3 Case3: Insufficient spatial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 dirty="0">
                <a:solidFill>
                  <a:srgbClr val="990000"/>
                </a:solidFill>
                <a:ea typeface="楷体" pitchFamily="49" charset="-122"/>
              </a:rPr>
              <a:t>12.2 Writing catching friendly code and cache-aware optimization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When we can do nothing to spatial locality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3CD3D63-92DC-409E-B781-2BF72370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1042194"/>
            <a:ext cx="2472739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int original[M][N];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int transposed[N][M];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for (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 = 0;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 &lt; M;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++) {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for (j = 0; j &lt; N; 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j++</a:t>
            </a:r>
            <a:r>
              <a:rPr kumimoji="1" lang="en-US" altLang="zh-CN" sz="1200" dirty="0">
                <a:solidFill>
                  <a:schemeClr val="bg1"/>
                </a:solidFill>
              </a:rPr>
              <a:t>) {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    transposed[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][j] = original[j][</a:t>
            </a:r>
            <a:r>
              <a:rPr kumimoji="1" lang="en-US" altLang="zh-CN" sz="12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1200" dirty="0">
                <a:solidFill>
                  <a:schemeClr val="bg1"/>
                </a:solidFill>
              </a:rPr>
              <a:t>];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    } 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200" dirty="0">
                <a:solidFill>
                  <a:schemeClr val="bg1"/>
                </a:solidFill>
              </a:rPr>
              <a:t>} </a:t>
            </a:r>
            <a:endParaRPr kumimoji="1" lang="en-US" altLang="zh-TW" sz="12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5C2C7A-0A33-45D7-AB39-39EBEAB5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83" y="1064940"/>
            <a:ext cx="889794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0190087-7D9A-46FD-BBD4-5025AEE69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96422" y="2032794"/>
            <a:ext cx="889794" cy="8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0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</a:rPr>
              <a:t>Intel Pentium III Cache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Concluding observations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8EA27D-742C-46B9-8DFB-D23B4738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042194"/>
            <a:ext cx="4191850" cy="19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2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Idea – </a:t>
            </a:r>
            <a:r>
              <a:rPr lang="en-US" altLang="zh-CN" sz="1600" dirty="0">
                <a:solidFill>
                  <a:srgbClr val="0000FF"/>
                </a:solidFill>
                <a:ea typeface="楷体" pitchFamily="49" charset="-122"/>
              </a:rPr>
              <a:t>blocking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 for hit ratio improvement 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A7C8F14A-3325-4BB3-BA71-5B108CCE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1" y="737394"/>
            <a:ext cx="3566069" cy="24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678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D6052-452C-4A39-B284-55FDC5DAE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" y="593594"/>
            <a:ext cx="4133057" cy="26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84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reeform 3"/>
              <p:cNvSpPr/>
              <p:nvPr/>
            </p:nvSpPr>
            <p:spPr>
              <a:xfrm>
                <a:off x="-76" y="459777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26" indent="-285726"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Another example of matrix multiply</a:t>
                </a:r>
              </a:p>
              <a:p>
                <a:pPr marL="742926" lvl="1" indent="-285726"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chemeClr val="tx1"/>
                    </a:solidFill>
                    <a:ea typeface="楷体" pitchFamily="49" charset="-122"/>
                  </a:rPr>
                  <a:t>For 8*8 matrix multiply, we could partition each matrix into four 4*4 submatrices 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楷体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itchFamily="49" charset="-12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itchFamily="49" charset="-122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楷体" pitchFamily="49" charset="-122"/>
                </a:endParaRPr>
              </a:p>
            </p:txBody>
          </p:sp>
        </mc:Choice>
        <mc:Fallback xmlns="">
          <p:sp>
            <p:nvSpPr>
              <p:cNvPr id="4" name="Freeform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" y="459777"/>
                <a:ext cx="4608004" cy="2886572"/>
              </a:xfrm>
              <a:custGeom>
                <a:avLst/>
                <a:gdLst>
                  <a:gd name="connsiteX0" fmla="*/ 0 w 4608004"/>
                  <a:gd name="connsiteY0" fmla="*/ 3456000 h 3456000"/>
                  <a:gd name="connsiteX1" fmla="*/ 4608004 w 4608004"/>
                  <a:gd name="connsiteY1" fmla="*/ 3456000 h 3456000"/>
                  <a:gd name="connsiteX2" fmla="*/ 4608004 w 4608004"/>
                  <a:gd name="connsiteY2" fmla="*/ 0 h 3456000"/>
                  <a:gd name="connsiteX3" fmla="*/ 0 w 4608004"/>
                  <a:gd name="connsiteY3" fmla="*/ 0 h 3456000"/>
                  <a:gd name="connsiteX4" fmla="*/ 0 w 4608004"/>
                  <a:gd name="connsiteY4" fmla="*/ 3456000 h 34560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4608004" h="3456000">
                    <a:moveTo>
                      <a:pt x="0" y="3456000"/>
                    </a:moveTo>
                    <a:lnTo>
                      <a:pt x="4608004" y="3456000"/>
                    </a:lnTo>
                    <a:lnTo>
                      <a:pt x="4608004" y="0"/>
                    </a:lnTo>
                    <a:lnTo>
                      <a:pt x="0" y="0"/>
                    </a:lnTo>
                    <a:lnTo>
                      <a:pt x="0" y="3456000"/>
                    </a:lnTo>
                  </a:path>
                </a:pathLst>
              </a:custGeom>
              <a:blipFill>
                <a:blip r:embed="rId3"/>
                <a:stretch>
                  <a:fillRect l="-396" t="-420"/>
                </a:stretch>
              </a:blip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5D0590-2628-4EA4-9B44-F60144530533}"/>
              </a:ext>
            </a:extLst>
          </p:cNvPr>
          <p:cNvGrpSpPr/>
          <p:nvPr/>
        </p:nvGrpSpPr>
        <p:grpSpPr>
          <a:xfrm>
            <a:off x="704056" y="2032794"/>
            <a:ext cx="3380698" cy="1219200"/>
            <a:chOff x="704056" y="2032794"/>
            <a:chExt cx="3380698" cy="12192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EC7E73C-CA3A-4150-8C48-EE51CFFE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56" y="2032794"/>
              <a:ext cx="3380698" cy="121920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6AB8BC-0DDE-41EE-8223-318182717E31}"/>
                </a:ext>
              </a:extLst>
            </p:cNvPr>
            <p:cNvSpPr/>
            <p:nvPr/>
          </p:nvSpPr>
          <p:spPr>
            <a:xfrm>
              <a:off x="1777120" y="2569326"/>
              <a:ext cx="152400" cy="152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26" indent="-285726" algn="l">
                <a:buFont typeface="Wingdings" panose="05000000000000000000" pitchFamily="2" charset="2"/>
                <a:buChar char="Ø"/>
              </a:pPr>
              <a:endParaRPr lang="zh-CN" altLang="en-US" sz="1600" dirty="0">
                <a:solidFill>
                  <a:schemeClr val="tx1"/>
                </a:solidFill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500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Another example of matrix multiply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F7C4F66A-1AC3-486D-80B7-95F055C4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1" y="809901"/>
            <a:ext cx="3732251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0239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Locality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F79FB-B2EE-41A3-8D03-79B178A4E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1" t="20605" r="51653" b="47061"/>
          <a:stretch/>
        </p:blipFill>
        <p:spPr>
          <a:xfrm>
            <a:off x="323056" y="775494"/>
            <a:ext cx="4191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71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9777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Performance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990000"/>
                </a:solidFill>
                <a:ea typeface="楷体" pitchFamily="49" charset="-122"/>
              </a:rPr>
              <a:t>12.2.4 Case4: Insufficient temporal locality </a:t>
            </a:r>
            <a:endParaRPr lang="en-US" altLang="zh-CN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DC9C9BE-96EA-4165-BE76-BBC7B203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4" y="965994"/>
            <a:ext cx="373654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70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Basic policy that should be concerned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>
              <a:solidFill>
                <a:schemeClr val="tx1"/>
              </a:solidFill>
              <a:ea typeface="楷体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Cache 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Block size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Miss or hit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Pre-fetch or demand fetch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Placement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Replacement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FIFO, LRU, LFU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FF"/>
                </a:solidFill>
                <a:ea typeface="楷体" pitchFamily="49" charset="-122"/>
              </a:rPr>
              <a:t>Write/update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Write through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直写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tx1"/>
                </a:solidFill>
                <a:ea typeface="楷体" pitchFamily="49" charset="-122"/>
              </a:rPr>
              <a:t>Write back </a:t>
            </a:r>
            <a:r>
              <a:rPr lang="zh-CN" altLang="en-US" sz="1400" dirty="0">
                <a:solidFill>
                  <a:schemeClr val="tx1"/>
                </a:solidFill>
                <a:ea typeface="楷体" pitchFamily="49" charset="-122"/>
              </a:rPr>
              <a:t>写回</a:t>
            </a:r>
            <a:endParaRPr lang="en-US" altLang="zh-CN" sz="1400" dirty="0">
              <a:solidFill>
                <a:schemeClr val="tx1"/>
              </a:solidFill>
              <a:ea typeface="楷体" pitchFamily="49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3345706-F8B1-4811-B4D4-272033D4F263}"/>
              </a:ext>
            </a:extLst>
          </p:cNvPr>
          <p:cNvGrpSpPr>
            <a:grpSpLocks/>
          </p:cNvGrpSpPr>
          <p:nvPr/>
        </p:nvGrpSpPr>
        <p:grpSpPr bwMode="auto">
          <a:xfrm>
            <a:off x="2304256" y="965994"/>
            <a:ext cx="2108255" cy="2198912"/>
            <a:chOff x="158" y="915"/>
            <a:chExt cx="2586" cy="3345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B8F9738-F550-4F3D-97F2-14DFCD1A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" y="1344"/>
              <a:ext cx="2463" cy="415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1A10C36A-2543-4C19-90B3-0290CD8A8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" y="1454"/>
              <a:ext cx="471" cy="207"/>
            </a:xfrm>
            <a:prstGeom prst="rect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54AD546F-25BD-4CB0-8BBE-2AE621EB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06D832C-1AAB-4E0C-8E03-A75E6A8B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454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BC36D4E-B810-44A8-AE3B-AD32B3DD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454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AE245537-8CBB-4AB4-8DDC-802C8430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318"/>
              <a:ext cx="2586" cy="1558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C1C13204-76AB-4389-BE93-9364AF49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D7F89158-E190-49EC-88C2-C4C9C18F4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A37593DC-6512-4CA6-B156-6E929767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26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5E182598-BB5D-4731-BF17-0843C7C2B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526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D39C30CA-BD2E-461C-8BBD-07E3545B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29606B34-6D72-496B-A528-38CF888E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9A2C74EC-7851-4DD2-BDB2-EB9F013BB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838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DF6F36AA-9FAE-45CE-A3B5-F056CB7AF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838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C2BBC9AE-8A96-4A92-9F66-24611B6AB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64B86239-D7AA-43A9-B9DD-ABABAED28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16F876ED-2CA2-4969-A483-D2C825BC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49"/>
              <a:ext cx="471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7B72EA47-C3A3-4BBD-AA97-66659508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149"/>
              <a:ext cx="472" cy="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A178788-C872-4BF3-8235-3CBC0FC6B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C5157A96-0A79-4BC3-B850-86345964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F1DA7FAC-22DD-4086-9B0B-046FB166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461"/>
              <a:ext cx="471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681B742E-5375-486D-83F3-EF9B3DC2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3461"/>
              <a:ext cx="472" cy="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200">
                  <a:latin typeface="Helvetica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4785065B-CCF6-40B6-B256-188C06BCA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1752"/>
              <a:ext cx="0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5" name="Text Box 28">
              <a:extLst>
                <a:ext uri="{FF2B5EF4-FFF2-40B4-BE49-F238E27FC236}">
                  <a16:creationId xmlns:a16="http://schemas.microsoft.com/office/drawing/2014/main" id="{B83A53A5-C1B8-4EFA-B6D5-16B6C4D55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" y="915"/>
              <a:ext cx="728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200" dirty="0">
                  <a:latin typeface="Helvetica" panose="020B0604020202020204" pitchFamily="34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22DEF04C-5204-4657-84B5-5DD97F42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3839"/>
              <a:ext cx="907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zh-CN" sz="1200" dirty="0">
                  <a:latin typeface="Helvetica" panose="020B0604020202020204" pitchFamily="34" charset="0"/>
                  <a:ea typeface="宋体" panose="02010600030101010101" pitchFamily="2" charset="-122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67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6" y="454765"/>
            <a:ext cx="4608004" cy="288657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26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Many kinds of cache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level</a:t>
            </a:r>
            <a:r>
              <a:rPr lang="zh-CN" altLang="en-US" sz="1600" dirty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– L1, L2, …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 content – data, instruction 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ea typeface="楷体" pitchFamily="49" charset="-122"/>
              </a:rPr>
              <a:t>By on chip or not</a:t>
            </a:r>
          </a:p>
          <a:p>
            <a:pPr marL="742926" lvl="1" indent="-285726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a typeface="楷体" pitchFamily="49" charset="-122"/>
              </a:rPr>
              <a:t>By implementation – Organization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2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03997" y="2"/>
            <a:ext cx="2303995" cy="109651"/>
          </a:xfrm>
          <a:custGeom>
            <a:avLst/>
            <a:gdLst>
              <a:gd name="connsiteX0" fmla="*/ 0 w 2303995"/>
              <a:gd name="connsiteY0" fmla="*/ 109651 h 109651"/>
              <a:gd name="connsiteX1" fmla="*/ 2303995 w 2303995"/>
              <a:gd name="connsiteY1" fmla="*/ 109651 h 109651"/>
              <a:gd name="connsiteX2" fmla="*/ 2303995 w 2303995"/>
              <a:gd name="connsiteY2" fmla="*/ 0 h 109651"/>
              <a:gd name="connsiteX3" fmla="*/ 0 w 2303995"/>
              <a:gd name="connsiteY3" fmla="*/ 0 h 109651"/>
              <a:gd name="connsiteX4" fmla="*/ 0 w 2303995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3995" h="109651">
                <a:moveTo>
                  <a:pt x="0" y="109651"/>
                </a:moveTo>
                <a:lnTo>
                  <a:pt x="2303995" y="109651"/>
                </a:lnTo>
                <a:lnTo>
                  <a:pt x="2303995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9" y="109651"/>
            <a:ext cx="4608004" cy="350126"/>
          </a:xfrm>
          <a:custGeom>
            <a:avLst/>
            <a:gdLst>
              <a:gd name="connsiteX0" fmla="*/ 0 w 4608004"/>
              <a:gd name="connsiteY0" fmla="*/ 350126 h 350126"/>
              <a:gd name="connsiteX1" fmla="*/ 4608004 w 4608004"/>
              <a:gd name="connsiteY1" fmla="*/ 350126 h 350126"/>
              <a:gd name="connsiteX2" fmla="*/ 4608004 w 4608004"/>
              <a:gd name="connsiteY2" fmla="*/ 0 h 350126"/>
              <a:gd name="connsiteX3" fmla="*/ 0 w 4608004"/>
              <a:gd name="connsiteY3" fmla="*/ 0 h 350126"/>
              <a:gd name="connsiteX4" fmla="*/ 0 w 4608004"/>
              <a:gd name="connsiteY4" fmla="*/ 350126 h 350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50126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990000"/>
                </a:solidFill>
                <a:ea typeface="楷体" pitchFamily="49" charset="-122"/>
              </a:rPr>
              <a:t>12.0 Introduction</a:t>
            </a:r>
            <a:endParaRPr lang="zh-CN" altLang="en-US" dirty="0">
              <a:solidFill>
                <a:srgbClr val="990000"/>
              </a:solidFill>
              <a:ea typeface="楷体" pitchFamily="49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0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5976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071952" y="3346350"/>
            <a:ext cx="1535976" cy="109651"/>
          </a:xfrm>
          <a:custGeom>
            <a:avLst/>
            <a:gdLst>
              <a:gd name="connsiteX0" fmla="*/ 0 w 1535976"/>
              <a:gd name="connsiteY0" fmla="*/ 109651 h 109651"/>
              <a:gd name="connsiteX1" fmla="*/ 1535976 w 1535976"/>
              <a:gd name="connsiteY1" fmla="*/ 109651 h 109651"/>
              <a:gd name="connsiteX2" fmla="*/ 1535976 w 1535976"/>
              <a:gd name="connsiteY2" fmla="*/ 0 h 109651"/>
              <a:gd name="connsiteX3" fmla="*/ 0 w 1535976"/>
              <a:gd name="connsiteY3" fmla="*/ 0 h 109651"/>
              <a:gd name="connsiteX4" fmla="*/ 0 w 1535976"/>
              <a:gd name="connsiteY4" fmla="*/ 109651 h 109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76" h="109651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E3B5891-D639-4EC8-AB04-096D0D65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" y="1880394"/>
            <a:ext cx="3657600" cy="1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100000"/>
          </a:srgbClr>
        </a:solidFill>
        <a:ln w="12700">
          <a:solidFill>
            <a:srgbClr val="000000">
              <a:alpha val="0"/>
            </a:srgbClr>
          </a:solidFill>
          <a:prstDash val="solid"/>
        </a:ln>
      </a:spPr>
      <a:bodyPr rtlCol="0" anchor="t"/>
      <a:lstStyle>
        <a:defPPr marL="285726" indent="-285726" algn="l">
          <a:buFont typeface="Wingdings" panose="05000000000000000000" pitchFamily="2" charset="2"/>
          <a:buChar char="Ø"/>
          <a:defRPr sz="1600" dirty="0">
            <a:solidFill>
              <a:schemeClr val="tx1"/>
            </a:solidFill>
            <a:ea typeface="楷体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9165</TotalTime>
  <Words>2687</Words>
  <Application>Microsoft Office PowerPoint</Application>
  <PresentationFormat>自定义</PresentationFormat>
  <Paragraphs>803</Paragraphs>
  <Slides>75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楷体</vt:lpstr>
      <vt:lpstr>宋体</vt:lpstr>
      <vt:lpstr>Arial</vt:lpstr>
      <vt:lpstr>Calibri</vt:lpstr>
      <vt:lpstr>Cambria Math</vt:lpstr>
      <vt:lpstr>Helvetica</vt:lpstr>
      <vt:lpstr>Wingdings</vt:lpstr>
      <vt:lpstr>Office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Tara</cp:lastModifiedBy>
  <cp:revision>1005</cp:revision>
  <dcterms:created xsi:type="dcterms:W3CDTF">2006-08-16T00:00:00Z</dcterms:created>
  <dcterms:modified xsi:type="dcterms:W3CDTF">2019-12-01T02:26:12Z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