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64" r:id="rId3"/>
    <p:sldId id="257" r:id="rId4"/>
    <p:sldId id="258" r:id="rId5"/>
    <p:sldId id="260" r:id="rId6"/>
    <p:sldId id="261" r:id="rId7"/>
    <p:sldId id="259" r:id="rId8"/>
    <p:sldId id="262" r:id="rId9"/>
    <p:sldId id="263" r:id="rId10"/>
    <p:sldId id="265"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1" d="100"/>
          <a:sy n="91" d="100"/>
        </p:scale>
        <p:origin x="972"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tr-TR" smtClean="0"/>
              <a:t>Asıl başlık stili için tıklatın</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tıklayın</a:t>
            </a:r>
            <a:endParaRPr lang="en-US" dirty="0"/>
          </a:p>
        </p:txBody>
      </p:sp>
      <p:sp>
        <p:nvSpPr>
          <p:cNvPr id="4" name="Date Placeholder 3"/>
          <p:cNvSpPr>
            <a:spLocks noGrp="1"/>
          </p:cNvSpPr>
          <p:nvPr>
            <p:ph type="dt" sz="half" idx="10"/>
          </p:nvPr>
        </p:nvSpPr>
        <p:spPr/>
        <p:txBody>
          <a:bodyPr/>
          <a:lstStyle/>
          <a:p>
            <a:fld id="{D9F75050-0E15-4C5B-92B0-66D068882F1F}" type="datetimeFigureOut">
              <a:rPr lang="tr-TR" smtClean="0"/>
              <a:t>28.04.2020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1DEFA8C-F947-479F-BE07-76B6B3F80BF1}" type="slidenum">
              <a:rPr lang="tr-TR" smtClean="0"/>
              <a:t>‹#›</a:t>
            </a:fld>
            <a:endParaRPr lang="tr-TR"/>
          </a:p>
        </p:txBody>
      </p:sp>
    </p:spTree>
    <p:extLst>
      <p:ext uri="{BB962C8B-B14F-4D97-AF65-F5344CB8AC3E}">
        <p14:creationId xmlns:p14="http://schemas.microsoft.com/office/powerpoint/2010/main" val="24844678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D9F75050-0E15-4C5B-92B0-66D068882F1F}" type="datetimeFigureOut">
              <a:rPr lang="tr-TR" smtClean="0"/>
              <a:t>28.04.2020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1DEFA8C-F947-479F-BE07-76B6B3F80BF1}" type="slidenum">
              <a:rPr lang="tr-TR" smtClean="0"/>
              <a:t>‹#›</a:t>
            </a:fld>
            <a:endParaRPr lang="tr-TR"/>
          </a:p>
        </p:txBody>
      </p:sp>
    </p:spTree>
    <p:extLst>
      <p:ext uri="{BB962C8B-B14F-4D97-AF65-F5344CB8AC3E}">
        <p14:creationId xmlns:p14="http://schemas.microsoft.com/office/powerpoint/2010/main" val="1092271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tr-TR" smtClean="0"/>
              <a:t>Asıl başlık stili için tıklatın</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smtClean="0"/>
              <a:t>Asıl metin stillerini düzenle</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D9F75050-0E15-4C5B-92B0-66D068882F1F}" type="datetimeFigureOut">
              <a:rPr lang="tr-TR" smtClean="0"/>
              <a:t>28.04.2020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1DEFA8C-F947-479F-BE07-76B6B3F80BF1}" type="slidenum">
              <a:rPr lang="tr-TR" smtClean="0"/>
              <a:t>‹#›</a:t>
            </a:fld>
            <a:endParaRPr lang="tr-TR"/>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6457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D9F75050-0E15-4C5B-92B0-66D068882F1F}" type="datetimeFigureOut">
              <a:rPr lang="tr-TR" smtClean="0"/>
              <a:t>28.04.2020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1DEFA8C-F947-479F-BE07-76B6B3F80BF1}" type="slidenum">
              <a:rPr lang="tr-TR" smtClean="0"/>
              <a:t>‹#›</a:t>
            </a:fld>
            <a:endParaRPr lang="tr-TR"/>
          </a:p>
        </p:txBody>
      </p:sp>
    </p:spTree>
    <p:extLst>
      <p:ext uri="{BB962C8B-B14F-4D97-AF65-F5344CB8AC3E}">
        <p14:creationId xmlns:p14="http://schemas.microsoft.com/office/powerpoint/2010/main" val="37060699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tr-TR" smtClean="0"/>
              <a:t>Asıl başlık stili için tıklatın</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smtClean="0"/>
              <a:t>Asıl metin stillerini düzenle</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D9F75050-0E15-4C5B-92B0-66D068882F1F}" type="datetimeFigureOut">
              <a:rPr lang="tr-TR" smtClean="0"/>
              <a:t>28.04.2020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1DEFA8C-F947-479F-BE07-76B6B3F80BF1}" type="slidenum">
              <a:rPr lang="tr-TR" smtClean="0"/>
              <a:t>‹#›</a:t>
            </a:fld>
            <a:endParaRPr lang="tr-TR"/>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107562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tr-TR" smtClean="0"/>
              <a:t>Asıl başlık stili için tıklatın</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smtClean="0"/>
              <a:t>Asıl metin stillerini düzenle</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D9F75050-0E15-4C5B-92B0-66D068882F1F}" type="datetimeFigureOut">
              <a:rPr lang="tr-TR" smtClean="0"/>
              <a:t>28.04.2020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1DEFA8C-F947-479F-BE07-76B6B3F80BF1}" type="slidenum">
              <a:rPr lang="tr-TR" smtClean="0"/>
              <a:t>‹#›</a:t>
            </a:fld>
            <a:endParaRPr lang="tr-TR"/>
          </a:p>
        </p:txBody>
      </p:sp>
    </p:spTree>
    <p:extLst>
      <p:ext uri="{BB962C8B-B14F-4D97-AF65-F5344CB8AC3E}">
        <p14:creationId xmlns:p14="http://schemas.microsoft.com/office/powerpoint/2010/main" val="26035712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Vertical Text Placeholder 2"/>
          <p:cNvSpPr>
            <a:spLocks noGrp="1"/>
          </p:cNvSpPr>
          <p:nvPr>
            <p:ph type="body" orient="vert" idx="1"/>
          </p:nvPr>
        </p:nvSpPr>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D9F75050-0E15-4C5B-92B0-66D068882F1F}" type="datetimeFigureOut">
              <a:rPr lang="tr-TR" smtClean="0"/>
              <a:t>28.04.2020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1DEFA8C-F947-479F-BE07-76B6B3F80BF1}" type="slidenum">
              <a:rPr lang="tr-TR" smtClean="0"/>
              <a:t>‹#›</a:t>
            </a:fld>
            <a:endParaRPr lang="tr-TR"/>
          </a:p>
        </p:txBody>
      </p:sp>
    </p:spTree>
    <p:extLst>
      <p:ext uri="{BB962C8B-B14F-4D97-AF65-F5344CB8AC3E}">
        <p14:creationId xmlns:p14="http://schemas.microsoft.com/office/powerpoint/2010/main" val="39795079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D9F75050-0E15-4C5B-92B0-66D068882F1F}" type="datetimeFigureOut">
              <a:rPr lang="tr-TR" smtClean="0"/>
              <a:t>28.04.2020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1DEFA8C-F947-479F-BE07-76B6B3F80BF1}" type="slidenum">
              <a:rPr lang="tr-TR" smtClean="0"/>
              <a:t>‹#›</a:t>
            </a:fld>
            <a:endParaRPr lang="tr-TR"/>
          </a:p>
        </p:txBody>
      </p:sp>
    </p:spTree>
    <p:extLst>
      <p:ext uri="{BB962C8B-B14F-4D97-AF65-F5344CB8AC3E}">
        <p14:creationId xmlns:p14="http://schemas.microsoft.com/office/powerpoint/2010/main" val="21435532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idx="1"/>
          </p:nvPr>
        </p:nvSpPr>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D9F75050-0E15-4C5B-92B0-66D068882F1F}" type="datetimeFigureOut">
              <a:rPr lang="tr-TR" smtClean="0"/>
              <a:t>28.04.2020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1DEFA8C-F947-479F-BE07-76B6B3F80BF1}" type="slidenum">
              <a:rPr lang="tr-TR" smtClean="0"/>
              <a:t>‹#›</a:t>
            </a:fld>
            <a:endParaRPr lang="tr-TR"/>
          </a:p>
        </p:txBody>
      </p:sp>
    </p:spTree>
    <p:extLst>
      <p:ext uri="{BB962C8B-B14F-4D97-AF65-F5344CB8AC3E}">
        <p14:creationId xmlns:p14="http://schemas.microsoft.com/office/powerpoint/2010/main" val="1991292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D9F75050-0E15-4C5B-92B0-66D068882F1F}" type="datetimeFigureOut">
              <a:rPr lang="tr-TR" smtClean="0"/>
              <a:t>28.04.2020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1DEFA8C-F947-479F-BE07-76B6B3F80BF1}" type="slidenum">
              <a:rPr lang="tr-TR" smtClean="0"/>
              <a:t>‹#›</a:t>
            </a:fld>
            <a:endParaRPr lang="tr-TR"/>
          </a:p>
        </p:txBody>
      </p:sp>
    </p:spTree>
    <p:extLst>
      <p:ext uri="{BB962C8B-B14F-4D97-AF65-F5344CB8AC3E}">
        <p14:creationId xmlns:p14="http://schemas.microsoft.com/office/powerpoint/2010/main" val="9461641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tr-TR" smtClean="0"/>
              <a:t>Asıl başlık stili için tıklatın</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fld id="{D9F75050-0E15-4C5B-92B0-66D068882F1F}" type="datetimeFigureOut">
              <a:rPr lang="tr-TR" smtClean="0"/>
              <a:t>28.04.2020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B1DEFA8C-F947-479F-BE07-76B6B3F80BF1}" type="slidenum">
              <a:rPr lang="tr-TR" smtClean="0"/>
              <a:t>‹#›</a:t>
            </a:fld>
            <a:endParaRPr lang="tr-TR"/>
          </a:p>
        </p:txBody>
      </p:sp>
    </p:spTree>
    <p:extLst>
      <p:ext uri="{BB962C8B-B14F-4D97-AF65-F5344CB8AC3E}">
        <p14:creationId xmlns:p14="http://schemas.microsoft.com/office/powerpoint/2010/main" val="36458850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tr-TR" smtClean="0"/>
              <a:t>Asıl başlık stili için tıklatın</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D9F75050-0E15-4C5B-92B0-66D068882F1F}" type="datetimeFigureOut">
              <a:rPr lang="tr-TR" smtClean="0"/>
              <a:t>28.04.2020</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B1DEFA8C-F947-479F-BE07-76B6B3F80BF1}" type="slidenum">
              <a:rPr lang="tr-TR" smtClean="0"/>
              <a:t>‹#›</a:t>
            </a:fld>
            <a:endParaRPr lang="tr-TR"/>
          </a:p>
        </p:txBody>
      </p:sp>
    </p:spTree>
    <p:extLst>
      <p:ext uri="{BB962C8B-B14F-4D97-AF65-F5344CB8AC3E}">
        <p14:creationId xmlns:p14="http://schemas.microsoft.com/office/powerpoint/2010/main" val="15075962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tr-TR" smtClean="0"/>
              <a:t>Asıl başlık stili için tıklatın</a:t>
            </a:r>
            <a:endParaRPr lang="en-US" dirty="0"/>
          </a:p>
        </p:txBody>
      </p:sp>
      <p:sp>
        <p:nvSpPr>
          <p:cNvPr id="3" name="Date Placeholder 2"/>
          <p:cNvSpPr>
            <a:spLocks noGrp="1"/>
          </p:cNvSpPr>
          <p:nvPr>
            <p:ph type="dt" sz="half" idx="10"/>
          </p:nvPr>
        </p:nvSpPr>
        <p:spPr/>
        <p:txBody>
          <a:bodyPr/>
          <a:lstStyle/>
          <a:p>
            <a:fld id="{D9F75050-0E15-4C5B-92B0-66D068882F1F}" type="datetimeFigureOut">
              <a:rPr lang="tr-TR" smtClean="0"/>
              <a:t>28.04.2020</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B1DEFA8C-F947-479F-BE07-76B6B3F80BF1}" type="slidenum">
              <a:rPr lang="tr-TR" smtClean="0"/>
              <a:t>‹#›</a:t>
            </a:fld>
            <a:endParaRPr lang="tr-TR"/>
          </a:p>
        </p:txBody>
      </p:sp>
    </p:spTree>
    <p:extLst>
      <p:ext uri="{BB962C8B-B14F-4D97-AF65-F5344CB8AC3E}">
        <p14:creationId xmlns:p14="http://schemas.microsoft.com/office/powerpoint/2010/main" val="3322574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F75050-0E15-4C5B-92B0-66D068882F1F}" type="datetimeFigureOut">
              <a:rPr lang="tr-TR" smtClean="0"/>
              <a:t>28.04.2020</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B1DEFA8C-F947-479F-BE07-76B6B3F80BF1}" type="slidenum">
              <a:rPr lang="tr-TR" smtClean="0"/>
              <a:t>‹#›</a:t>
            </a:fld>
            <a:endParaRPr lang="tr-TR"/>
          </a:p>
        </p:txBody>
      </p:sp>
    </p:spTree>
    <p:extLst>
      <p:ext uri="{BB962C8B-B14F-4D97-AF65-F5344CB8AC3E}">
        <p14:creationId xmlns:p14="http://schemas.microsoft.com/office/powerpoint/2010/main" val="24071625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tr-TR" smtClean="0"/>
              <a:t>Asıl başlık stili için tıklatın</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D9F75050-0E15-4C5B-92B0-66D068882F1F}" type="datetimeFigureOut">
              <a:rPr lang="tr-TR" smtClean="0"/>
              <a:t>28.04.2020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B1DEFA8C-F947-479F-BE07-76B6B3F80BF1}" type="slidenum">
              <a:rPr lang="tr-TR" smtClean="0"/>
              <a:t>‹#›</a:t>
            </a:fld>
            <a:endParaRPr lang="tr-TR"/>
          </a:p>
        </p:txBody>
      </p:sp>
    </p:spTree>
    <p:extLst>
      <p:ext uri="{BB962C8B-B14F-4D97-AF65-F5344CB8AC3E}">
        <p14:creationId xmlns:p14="http://schemas.microsoft.com/office/powerpoint/2010/main" val="6191575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D9F75050-0E15-4C5B-92B0-66D068882F1F}" type="datetimeFigureOut">
              <a:rPr lang="tr-TR" smtClean="0"/>
              <a:t>28.04.2020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B1DEFA8C-F947-479F-BE07-76B6B3F80BF1}" type="slidenum">
              <a:rPr lang="tr-TR" smtClean="0"/>
              <a:t>‹#›</a:t>
            </a:fld>
            <a:endParaRPr lang="tr-TR"/>
          </a:p>
        </p:txBody>
      </p:sp>
    </p:spTree>
    <p:extLst>
      <p:ext uri="{BB962C8B-B14F-4D97-AF65-F5344CB8AC3E}">
        <p14:creationId xmlns:p14="http://schemas.microsoft.com/office/powerpoint/2010/main" val="39029782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9F75050-0E15-4C5B-92B0-66D068882F1F}" type="datetimeFigureOut">
              <a:rPr lang="tr-TR" smtClean="0"/>
              <a:t>28.04.2020</a:t>
            </a:fld>
            <a:endParaRPr lang="tr-TR"/>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B1DEFA8C-F947-479F-BE07-76B6B3F80BF1}" type="slidenum">
              <a:rPr lang="tr-TR" smtClean="0"/>
              <a:t>‹#›</a:t>
            </a:fld>
            <a:endParaRPr lang="tr-TR"/>
          </a:p>
        </p:txBody>
      </p:sp>
    </p:spTree>
    <p:extLst>
      <p:ext uri="{BB962C8B-B14F-4D97-AF65-F5344CB8AC3E}">
        <p14:creationId xmlns:p14="http://schemas.microsoft.com/office/powerpoint/2010/main" val="313046339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tr-TR" sz="1100" b="0" i="0" u="none" strike="noStrike" cap="none" normalizeH="0" baseline="0" smtClean="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a:t>
            </a:r>
            <a:endParaRPr kumimoji="0" lang="en-US" altLang="tr-TR" sz="1800" b="0" i="0" u="none" strike="noStrike" cap="none" normalizeH="0" baseline="0" smtClean="0">
              <a:ln>
                <a:noFill/>
              </a:ln>
              <a:solidFill>
                <a:schemeClr val="tx1"/>
              </a:solidFill>
              <a:effectLst/>
              <a:latin typeface="Arial" panose="020B0604020202020204" pitchFamily="34" charset="0"/>
            </a:endParaRPr>
          </a:p>
        </p:txBody>
      </p:sp>
      <p:pic>
        <p:nvPicPr>
          <p:cNvPr id="1025" name="Resim 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47764" y="80966"/>
            <a:ext cx="4248472" cy="327602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179512" y="3356992"/>
            <a:ext cx="8532440" cy="2600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tr-TR" altLang="tr-TR" sz="2100" dirty="0">
                <a:latin typeface="Calibri" panose="020F0502020204030204" pitchFamily="34" charset="0"/>
                <a:ea typeface="Times New Roman" panose="02020603050405020304" pitchFamily="18" charset="0"/>
                <a:cs typeface="Calibri" panose="020F0502020204030204" pitchFamily="34" charset="0"/>
              </a:rPr>
              <a:t> </a:t>
            </a:r>
            <a:r>
              <a:rPr lang="tr-TR" altLang="tr-TR" sz="2100" dirty="0" smtClean="0">
                <a:latin typeface="Calibri" panose="020F0502020204030204" pitchFamily="34" charset="0"/>
                <a:ea typeface="Times New Roman" panose="02020603050405020304" pitchFamily="18" charset="0"/>
                <a:cs typeface="Calibri" panose="020F0502020204030204" pitchFamily="34" charset="0"/>
              </a:rPr>
              <a:t>                                                            Yapay Zeka</a:t>
            </a:r>
            <a:r>
              <a:rPr kumimoji="0" lang="tr-TR" altLang="tr-TR" sz="2100" b="0" i="0"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1600" b="0" i="0"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1600" b="0" i="0"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İsim: Ayhan Metehan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1400" b="0" i="0"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a:t>
            </a:r>
            <a:r>
              <a:rPr kumimoji="0" lang="tr-TR" altLang="tr-TR" sz="1400" b="0" i="0" u="none" strike="noStrike" cap="none" normalizeH="0" baseline="0" dirty="0" err="1" smtClean="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Soyisim</a:t>
            </a:r>
            <a:r>
              <a:rPr kumimoji="0" lang="tr-TR" altLang="tr-TR" sz="1400" b="0" i="0"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Aksoy</a:t>
            </a: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800" b="0" i="0" u="none" strike="noStrike" cap="none" normalizeH="0" baseline="0" dirty="0" smtClean="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1400" b="0" i="0"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Numara: 18MY03019</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1400" b="0" i="0"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Konu: Teknoloji Sitesi</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1400" b="0" i="0"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a:t>
            </a:r>
            <a:r>
              <a:rPr kumimoji="0" lang="tr-TR" altLang="tr-TR" sz="1400" b="0" i="0" u="none" strike="noStrike" cap="none" normalizeH="0" dirty="0" smtClean="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a:t>
            </a:r>
            <a:r>
              <a:rPr kumimoji="0" lang="tr-TR" altLang="tr-TR" sz="1400" b="0" i="0"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Danışman: Nilgün </a:t>
            </a:r>
            <a:r>
              <a:rPr lang="tr-TR" altLang="tr-TR" sz="1400" dirty="0" err="1" smtClean="0">
                <a:latin typeface="Calibri" panose="020F0502020204030204" pitchFamily="34" charset="0"/>
                <a:ea typeface="Times New Roman" panose="02020603050405020304" pitchFamily="18" charset="0"/>
                <a:cs typeface="Calibri" panose="020F0502020204030204" pitchFamily="34" charset="0"/>
              </a:rPr>
              <a:t>İ</a:t>
            </a:r>
            <a:r>
              <a:rPr kumimoji="0" lang="tr-TR" altLang="tr-TR" sz="1400" b="0" i="0" u="none" strike="noStrike" cap="none" normalizeH="0" baseline="0" dirty="0" err="1" smtClean="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ncereis</a:t>
            </a:r>
            <a:endParaRPr kumimoji="0" lang="tr-TR" altLang="tr-TR" sz="1400" b="0" i="0"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1400" b="0" i="0"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Konu:  En Kısa Yolun Bulunması Problemi</a:t>
            </a:r>
            <a:endParaRPr kumimoji="0" lang="tr-TR" altLang="tr-TR"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223441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259632" y="1268760"/>
            <a:ext cx="5904656" cy="1320800"/>
          </a:xfrm>
        </p:spPr>
        <p:txBody>
          <a:bodyPr/>
          <a:lstStyle/>
          <a:p>
            <a:r>
              <a:rPr lang="tr-TR" dirty="0" smtClean="0"/>
              <a:t>İzlediğiniz </a:t>
            </a:r>
            <a:r>
              <a:rPr lang="tr-TR" dirty="0"/>
              <a:t>İ</a:t>
            </a:r>
            <a:r>
              <a:rPr lang="tr-TR" dirty="0" smtClean="0"/>
              <a:t>çin Teşekkürler.</a:t>
            </a:r>
            <a:endParaRPr lang="tr-TR" dirty="0"/>
          </a:p>
        </p:txBody>
      </p:sp>
    </p:spTree>
    <p:extLst>
      <p:ext uri="{BB962C8B-B14F-4D97-AF65-F5344CB8AC3E}">
        <p14:creationId xmlns:p14="http://schemas.microsoft.com/office/powerpoint/2010/main" val="248368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27584" y="188640"/>
            <a:ext cx="6347713" cy="659160"/>
          </a:xfrm>
        </p:spPr>
        <p:txBody>
          <a:bodyPr/>
          <a:lstStyle/>
          <a:p>
            <a:r>
              <a:rPr lang="tr-TR" dirty="0" smtClean="0"/>
              <a:t>          Yapay Zeka Nedir?</a:t>
            </a:r>
            <a:endParaRPr lang="tr-TR" dirty="0"/>
          </a:p>
        </p:txBody>
      </p:sp>
      <p:sp>
        <p:nvSpPr>
          <p:cNvPr id="3" name="İçerik Yer Tutucusu 2"/>
          <p:cNvSpPr>
            <a:spLocks noGrp="1"/>
          </p:cNvSpPr>
          <p:nvPr>
            <p:ph idx="1"/>
          </p:nvPr>
        </p:nvSpPr>
        <p:spPr>
          <a:xfrm>
            <a:off x="827584" y="1340768"/>
            <a:ext cx="6347714" cy="3880773"/>
          </a:xfrm>
        </p:spPr>
        <p:txBody>
          <a:bodyPr/>
          <a:lstStyle/>
          <a:p>
            <a:r>
              <a:rPr lang="tr-TR" dirty="0">
                <a:latin typeface="Calibri" panose="020F0502020204030204" pitchFamily="34" charset="0"/>
                <a:cs typeface="Calibri" panose="020F0502020204030204" pitchFamily="34" charset="0"/>
              </a:rPr>
              <a:t>Yapay Zekâ, bir bilgisayarın ya da bilgisayar sistemine bağlı bir robotun, canlılara benzer şekilde bazı eylemleri yerine getirme kabiliyetini sağlayan buluştur. Geçmişi 1940’lı yıllarda Turing </a:t>
            </a:r>
            <a:r>
              <a:rPr lang="tr-TR" dirty="0" err="1">
                <a:latin typeface="Calibri" panose="020F0502020204030204" pitchFamily="34" charset="0"/>
                <a:cs typeface="Calibri" panose="020F0502020204030204" pitchFamily="34" charset="0"/>
              </a:rPr>
              <a:t>Machine’lere</a:t>
            </a:r>
            <a:r>
              <a:rPr lang="tr-TR" dirty="0">
                <a:latin typeface="Calibri" panose="020F0502020204030204" pitchFamily="34" charset="0"/>
                <a:cs typeface="Calibri" panose="020F0502020204030204" pitchFamily="34" charset="0"/>
              </a:rPr>
              <a:t> kadar giden bu buluş, insanın düşünme yöntemlerini analiz ederek oluşturulmuştur ve yine bu yeteneği analiz ederek </a:t>
            </a:r>
            <a:r>
              <a:rPr lang="tr-TR" dirty="0" smtClean="0">
                <a:latin typeface="Calibri" panose="020F0502020204030204" pitchFamily="34" charset="0"/>
                <a:cs typeface="Calibri" panose="020F0502020204030204" pitchFamily="34" charset="0"/>
              </a:rPr>
              <a:t>geliştirilmektedir. Başka </a:t>
            </a:r>
            <a:r>
              <a:rPr lang="tr-TR" dirty="0">
                <a:latin typeface="Calibri" panose="020F0502020204030204" pitchFamily="34" charset="0"/>
                <a:cs typeface="Calibri" panose="020F0502020204030204" pitchFamily="34" charset="0"/>
              </a:rPr>
              <a:t>bir deyişle, yapay zekâ, bilgisayarların ve robotların insan </a:t>
            </a:r>
            <a:r>
              <a:rPr lang="tr-TR" dirty="0" smtClean="0">
                <a:latin typeface="Calibri" panose="020F0502020204030204" pitchFamily="34" charset="0"/>
                <a:cs typeface="Calibri" panose="020F0502020204030204" pitchFamily="34" charset="0"/>
              </a:rPr>
              <a:t>          gibi </a:t>
            </a:r>
            <a:r>
              <a:rPr lang="tr-TR" dirty="0">
                <a:latin typeface="Calibri" panose="020F0502020204030204" pitchFamily="34" charset="0"/>
                <a:cs typeface="Calibri" panose="020F0502020204030204" pitchFamily="34" charset="0"/>
              </a:rPr>
              <a:t>düşünmesini sağlamaktadır. Bu bilgisayarlar ve robotlar buluş sayesinde insanların gerçekleştirdiği görevleri yerine getirmeye başlamıştır. Karmaşık sorunları bile insan beyni gibi çözmeye çalışan bu bilgisayarlar ile zeka ve akıl gerektiren durumlar etkili bir şekilde çözülebilmektedir.</a:t>
            </a:r>
            <a:endParaRPr lang="tr-TR"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803679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749957" y="692696"/>
            <a:ext cx="7058745" cy="1080120"/>
          </a:xfrm>
        </p:spPr>
        <p:txBody>
          <a:bodyPr>
            <a:normAutofit fontScale="90000"/>
          </a:bodyPr>
          <a:lstStyle/>
          <a:p>
            <a:r>
              <a:rPr lang="tr-TR" b="1" dirty="0" smtClean="0"/>
              <a:t>En Kısa Yolun Bulunması Problemi Nedir?</a:t>
            </a:r>
            <a:endParaRPr lang="tr-TR" b="1" dirty="0"/>
          </a:p>
        </p:txBody>
      </p:sp>
      <p:sp>
        <p:nvSpPr>
          <p:cNvPr id="3" name="İçerik Yer Tutucusu 2"/>
          <p:cNvSpPr>
            <a:spLocks noGrp="1"/>
          </p:cNvSpPr>
          <p:nvPr>
            <p:ph idx="1"/>
          </p:nvPr>
        </p:nvSpPr>
        <p:spPr>
          <a:xfrm>
            <a:off x="715054" y="2564904"/>
            <a:ext cx="6347714" cy="1800200"/>
          </a:xfrm>
        </p:spPr>
        <p:txBody>
          <a:bodyPr/>
          <a:lstStyle/>
          <a:p>
            <a:r>
              <a:rPr lang="tr-TR" b="1" i="1" dirty="0" smtClean="0">
                <a:latin typeface="Calibri" panose="020F0502020204030204" pitchFamily="34" charset="0"/>
                <a:cs typeface="Calibri" panose="020F0502020204030204" pitchFamily="34" charset="0"/>
              </a:rPr>
              <a:t>En kısa yolun bulunması problemi, grafikteki köşeler arasındaki yolun bulunması ile ilgilidir. Mümkün olan en kısa sürede iki nokta arasındaki en kısa yolu bulmamız gerekir. Bu problemde çeşitli algoritmalar kullanılabilir ve çeşitli dillerde bu programları yazabiliriz. </a:t>
            </a:r>
            <a:endParaRPr lang="tr-TR" b="1" i="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70609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043608" y="260648"/>
            <a:ext cx="5688632" cy="936104"/>
          </a:xfrm>
        </p:spPr>
        <p:txBody>
          <a:bodyPr>
            <a:normAutofit fontScale="90000"/>
          </a:bodyPr>
          <a:lstStyle/>
          <a:p>
            <a:r>
              <a:rPr lang="tr-TR" sz="2800" b="1" dirty="0" smtClean="0"/>
              <a:t>Kısa Yolu Bulurken Kullanılabilecek Algoritmalar:</a:t>
            </a:r>
            <a:endParaRPr lang="tr-TR" sz="2800" b="1" dirty="0"/>
          </a:p>
        </p:txBody>
      </p:sp>
      <p:sp>
        <p:nvSpPr>
          <p:cNvPr id="3" name="İçerik Yer Tutucusu 2"/>
          <p:cNvSpPr>
            <a:spLocks noGrp="1"/>
          </p:cNvSpPr>
          <p:nvPr>
            <p:ph idx="1"/>
          </p:nvPr>
        </p:nvSpPr>
        <p:spPr>
          <a:xfrm>
            <a:off x="1043608" y="1700809"/>
            <a:ext cx="6347714" cy="2520280"/>
          </a:xfrm>
        </p:spPr>
        <p:txBody>
          <a:bodyPr/>
          <a:lstStyle/>
          <a:p>
            <a:r>
              <a:rPr lang="tr-TR" dirty="0" err="1" smtClean="0">
                <a:solidFill>
                  <a:schemeClr val="tx1"/>
                </a:solidFill>
                <a:latin typeface="Calibri" panose="020F0502020204030204" pitchFamily="34" charset="0"/>
                <a:cs typeface="Calibri" panose="020F0502020204030204" pitchFamily="34" charset="0"/>
              </a:rPr>
              <a:t>Dijkstra</a:t>
            </a:r>
            <a:r>
              <a:rPr lang="tr-TR" dirty="0" smtClean="0">
                <a:solidFill>
                  <a:schemeClr val="tx1"/>
                </a:solidFill>
                <a:latin typeface="Calibri" panose="020F0502020204030204" pitchFamily="34" charset="0"/>
                <a:cs typeface="Calibri" panose="020F0502020204030204" pitchFamily="34" charset="0"/>
              </a:rPr>
              <a:t> Algoritması</a:t>
            </a:r>
            <a:endParaRPr lang="tr-TR" dirty="0">
              <a:solidFill>
                <a:schemeClr val="tx1"/>
              </a:solidFill>
              <a:latin typeface="Calibri" panose="020F0502020204030204" pitchFamily="34" charset="0"/>
              <a:cs typeface="Calibri" panose="020F0502020204030204" pitchFamily="34" charset="0"/>
            </a:endParaRPr>
          </a:p>
          <a:p>
            <a:r>
              <a:rPr lang="tr-TR" dirty="0" err="1" smtClean="0">
                <a:solidFill>
                  <a:schemeClr val="tx1"/>
                </a:solidFill>
                <a:latin typeface="Calibri" panose="020F0502020204030204" pitchFamily="34" charset="0"/>
                <a:cs typeface="Calibri" panose="020F0502020204030204" pitchFamily="34" charset="0"/>
              </a:rPr>
              <a:t>Bellman</a:t>
            </a:r>
            <a:r>
              <a:rPr lang="tr-TR" dirty="0" smtClean="0">
                <a:solidFill>
                  <a:schemeClr val="tx1"/>
                </a:solidFill>
                <a:latin typeface="Calibri" panose="020F0502020204030204" pitchFamily="34" charset="0"/>
                <a:cs typeface="Calibri" panose="020F0502020204030204" pitchFamily="34" charset="0"/>
              </a:rPr>
              <a:t>-Ford Algoritması</a:t>
            </a:r>
          </a:p>
          <a:p>
            <a:r>
              <a:rPr lang="tr-TR" dirty="0" smtClean="0">
                <a:solidFill>
                  <a:schemeClr val="tx1"/>
                </a:solidFill>
                <a:latin typeface="Calibri" panose="020F0502020204030204" pitchFamily="34" charset="0"/>
                <a:cs typeface="Calibri" panose="020F0502020204030204" pitchFamily="34" charset="0"/>
              </a:rPr>
              <a:t>Floyd-</a:t>
            </a:r>
            <a:r>
              <a:rPr lang="tr-TR" dirty="0" err="1" smtClean="0">
                <a:solidFill>
                  <a:schemeClr val="tx1"/>
                </a:solidFill>
                <a:latin typeface="Calibri" panose="020F0502020204030204" pitchFamily="34" charset="0"/>
                <a:cs typeface="Calibri" panose="020F0502020204030204" pitchFamily="34" charset="0"/>
              </a:rPr>
              <a:t>Warshall</a:t>
            </a:r>
            <a:r>
              <a:rPr lang="tr-TR" dirty="0" smtClean="0">
                <a:solidFill>
                  <a:schemeClr val="tx1"/>
                </a:solidFill>
                <a:latin typeface="Calibri" panose="020F0502020204030204" pitchFamily="34" charset="0"/>
                <a:cs typeface="Calibri" panose="020F0502020204030204" pitchFamily="34" charset="0"/>
              </a:rPr>
              <a:t> algoritması</a:t>
            </a:r>
          </a:p>
          <a:p>
            <a:r>
              <a:rPr lang="tr-TR" dirty="0" smtClean="0">
                <a:solidFill>
                  <a:schemeClr val="tx1"/>
                </a:solidFill>
                <a:latin typeface="Calibri" panose="020F0502020204030204" pitchFamily="34" charset="0"/>
                <a:cs typeface="Calibri" panose="020F0502020204030204" pitchFamily="34" charset="0"/>
              </a:rPr>
              <a:t>Johnson Algoritması</a:t>
            </a:r>
          </a:p>
          <a:p>
            <a:r>
              <a:rPr lang="tr-TR" dirty="0" err="1" smtClean="0">
                <a:solidFill>
                  <a:schemeClr val="tx1"/>
                </a:solidFill>
                <a:latin typeface="Calibri" panose="020F0502020204030204" pitchFamily="34" charset="0"/>
                <a:cs typeface="Calibri" panose="020F0502020204030204" pitchFamily="34" charset="0"/>
              </a:rPr>
              <a:t>Viterbi</a:t>
            </a:r>
            <a:r>
              <a:rPr lang="tr-TR" dirty="0" smtClean="0">
                <a:solidFill>
                  <a:schemeClr val="tx1"/>
                </a:solidFill>
                <a:latin typeface="Calibri" panose="020F0502020204030204" pitchFamily="34" charset="0"/>
                <a:cs typeface="Calibri" panose="020F0502020204030204" pitchFamily="34" charset="0"/>
              </a:rPr>
              <a:t> Algoritması</a:t>
            </a:r>
          </a:p>
          <a:p>
            <a:r>
              <a:rPr lang="tr-TR" dirty="0">
                <a:solidFill>
                  <a:schemeClr val="tx1"/>
                </a:solidFill>
                <a:latin typeface="Calibri" panose="020F0502020204030204" pitchFamily="34" charset="0"/>
                <a:cs typeface="Calibri" panose="020F0502020204030204" pitchFamily="34" charset="0"/>
              </a:rPr>
              <a:t>A* </a:t>
            </a:r>
            <a:r>
              <a:rPr lang="tr-TR" dirty="0" err="1">
                <a:solidFill>
                  <a:schemeClr val="tx1"/>
                </a:solidFill>
                <a:latin typeface="Calibri" panose="020F0502020204030204" pitchFamily="34" charset="0"/>
                <a:cs typeface="Calibri" panose="020F0502020204030204" pitchFamily="34" charset="0"/>
              </a:rPr>
              <a:t>search</a:t>
            </a:r>
            <a:r>
              <a:rPr lang="tr-TR" dirty="0">
                <a:solidFill>
                  <a:schemeClr val="tx1"/>
                </a:solidFill>
                <a:latin typeface="Calibri" panose="020F0502020204030204" pitchFamily="34" charset="0"/>
                <a:cs typeface="Calibri" panose="020F0502020204030204" pitchFamily="34" charset="0"/>
              </a:rPr>
              <a:t> </a:t>
            </a:r>
            <a:r>
              <a:rPr lang="tr-TR" dirty="0" smtClean="0">
                <a:solidFill>
                  <a:schemeClr val="tx1"/>
                </a:solidFill>
                <a:latin typeface="Calibri" panose="020F0502020204030204" pitchFamily="34" charset="0"/>
                <a:cs typeface="Calibri" panose="020F0502020204030204" pitchFamily="34" charset="0"/>
              </a:rPr>
              <a:t>algoritması</a:t>
            </a:r>
            <a:endParaRPr lang="tr-TR" dirty="0">
              <a:solidFill>
                <a:schemeClr val="tx1"/>
              </a:solidFill>
              <a:latin typeface="Calibri" panose="020F0502020204030204" pitchFamily="34" charset="0"/>
              <a:cs typeface="Calibri" panose="020F0502020204030204" pitchFamily="34" charset="0"/>
            </a:endParaRPr>
          </a:p>
          <a:p>
            <a:endParaRPr lang="tr-TR" u="sng" dirty="0" smtClean="0">
              <a:solidFill>
                <a:schemeClr val="tx1"/>
              </a:solidFill>
              <a:latin typeface="Calibri" panose="020F0502020204030204" pitchFamily="34" charset="0"/>
              <a:cs typeface="Calibri" panose="020F0502020204030204" pitchFamily="34" charset="0"/>
            </a:endParaRPr>
          </a:p>
          <a:p>
            <a:endParaRPr lang="tr-TR" dirty="0"/>
          </a:p>
        </p:txBody>
      </p:sp>
      <p:sp>
        <p:nvSpPr>
          <p:cNvPr id="4" name="Metin kutusu 3"/>
          <p:cNvSpPr txBox="1"/>
          <p:nvPr/>
        </p:nvSpPr>
        <p:spPr>
          <a:xfrm>
            <a:off x="1043608" y="4725146"/>
            <a:ext cx="5976664" cy="369332"/>
          </a:xfrm>
          <a:prstGeom prst="rect">
            <a:avLst/>
          </a:prstGeom>
          <a:noFill/>
        </p:spPr>
        <p:txBody>
          <a:bodyPr wrap="square" rtlCol="0">
            <a:spAutoFit/>
          </a:bodyPr>
          <a:lstStyle/>
          <a:p>
            <a:r>
              <a:rPr lang="tr-TR" b="1" dirty="0" smtClean="0">
                <a:latin typeface="Calibri" panose="020F0502020204030204" pitchFamily="34" charset="0"/>
                <a:cs typeface="Calibri" panose="020F0502020204030204" pitchFamily="34" charset="0"/>
              </a:rPr>
              <a:t>Bu algoritmalardan bazılarından bahsedecek olursak;</a:t>
            </a:r>
            <a:endParaRPr lang="tr-TR"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58847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err="1" smtClean="0"/>
              <a:t>Bellman</a:t>
            </a:r>
            <a:r>
              <a:rPr lang="tr-TR" b="1" dirty="0" smtClean="0"/>
              <a:t>-Ford Algoritması:</a:t>
            </a:r>
            <a:endParaRPr lang="tr-TR" b="1" dirty="0"/>
          </a:p>
        </p:txBody>
      </p:sp>
      <p:sp>
        <p:nvSpPr>
          <p:cNvPr id="3" name="İçerik Yer Tutucusu 2"/>
          <p:cNvSpPr>
            <a:spLocks noGrp="1"/>
          </p:cNvSpPr>
          <p:nvPr>
            <p:ph idx="1"/>
          </p:nvPr>
        </p:nvSpPr>
        <p:spPr/>
        <p:txBody>
          <a:bodyPr/>
          <a:lstStyle/>
          <a:p>
            <a:r>
              <a:rPr lang="tr-TR" b="1" dirty="0" err="1">
                <a:latin typeface="Calibri" panose="020F0502020204030204" pitchFamily="34" charset="0"/>
                <a:cs typeface="Calibri" panose="020F0502020204030204" pitchFamily="34" charset="0"/>
              </a:rPr>
              <a:t>Bellman</a:t>
            </a:r>
            <a:r>
              <a:rPr lang="tr-TR" b="1" dirty="0">
                <a:latin typeface="Calibri" panose="020F0502020204030204" pitchFamily="34" charset="0"/>
                <a:cs typeface="Calibri" panose="020F0502020204030204" pitchFamily="34" charset="0"/>
              </a:rPr>
              <a:t>-Ford algoritması, tek bir kaynak tepe noktasından ağırlıklı bir </a:t>
            </a:r>
            <a:r>
              <a:rPr lang="tr-TR" b="1" dirty="0" err="1">
                <a:latin typeface="Calibri" panose="020F0502020204030204" pitchFamily="34" charset="0"/>
                <a:cs typeface="Calibri" panose="020F0502020204030204" pitchFamily="34" charset="0"/>
              </a:rPr>
              <a:t>digrafideki</a:t>
            </a:r>
            <a:r>
              <a:rPr lang="tr-TR" b="1" dirty="0">
                <a:latin typeface="Calibri" panose="020F0502020204030204" pitchFamily="34" charset="0"/>
                <a:cs typeface="Calibri" panose="020F0502020204030204" pitchFamily="34" charset="0"/>
              </a:rPr>
              <a:t> diğer tüm köşelere en kısa yolları hesaplayan bir algoritmadır. Aynı sorun için </a:t>
            </a:r>
            <a:r>
              <a:rPr lang="tr-TR" b="1" dirty="0" err="1">
                <a:latin typeface="Calibri" panose="020F0502020204030204" pitchFamily="34" charset="0"/>
                <a:cs typeface="Calibri" panose="020F0502020204030204" pitchFamily="34" charset="0"/>
              </a:rPr>
              <a:t>Dijkstra'nın</a:t>
            </a:r>
            <a:r>
              <a:rPr lang="tr-TR" b="1" dirty="0">
                <a:latin typeface="Calibri" panose="020F0502020204030204" pitchFamily="34" charset="0"/>
                <a:cs typeface="Calibri" panose="020F0502020204030204" pitchFamily="34" charset="0"/>
              </a:rPr>
              <a:t> algoritmasından daha yavaştır, ancak kenar ağırlıklarının bazılarının negatif sayılar olduğu grafikleri işleyebildiğinden daha çok yönlüdür.</a:t>
            </a:r>
          </a:p>
        </p:txBody>
      </p:sp>
    </p:spTree>
    <p:extLst>
      <p:ext uri="{BB962C8B-B14F-4D97-AF65-F5344CB8AC3E}">
        <p14:creationId xmlns:p14="http://schemas.microsoft.com/office/powerpoint/2010/main" val="14292178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smtClean="0"/>
              <a:t>Floyd-</a:t>
            </a:r>
            <a:r>
              <a:rPr lang="tr-TR" b="1" dirty="0" err="1" smtClean="0"/>
              <a:t>Warshall</a:t>
            </a:r>
            <a:r>
              <a:rPr lang="tr-TR" b="1" dirty="0" smtClean="0"/>
              <a:t> Algoritması:</a:t>
            </a:r>
            <a:endParaRPr lang="tr-TR" b="1" dirty="0"/>
          </a:p>
        </p:txBody>
      </p:sp>
      <p:sp>
        <p:nvSpPr>
          <p:cNvPr id="3" name="İçerik Yer Tutucusu 2"/>
          <p:cNvSpPr>
            <a:spLocks noGrp="1"/>
          </p:cNvSpPr>
          <p:nvPr>
            <p:ph idx="1"/>
          </p:nvPr>
        </p:nvSpPr>
        <p:spPr>
          <a:xfrm>
            <a:off x="609599" y="2132856"/>
            <a:ext cx="6347714" cy="1772466"/>
          </a:xfrm>
        </p:spPr>
        <p:txBody>
          <a:bodyPr/>
          <a:lstStyle/>
          <a:p>
            <a:r>
              <a:rPr lang="tr-TR" b="1" dirty="0">
                <a:latin typeface="Calibri" panose="020F0502020204030204" pitchFamily="34" charset="0"/>
                <a:cs typeface="Calibri" panose="020F0502020204030204" pitchFamily="34" charset="0"/>
              </a:rPr>
              <a:t>Bilgisayar biliminde, Floyd-</a:t>
            </a:r>
            <a:r>
              <a:rPr lang="tr-TR" b="1" dirty="0" err="1">
                <a:latin typeface="Calibri" panose="020F0502020204030204" pitchFamily="34" charset="0"/>
                <a:cs typeface="Calibri" panose="020F0502020204030204" pitchFamily="34" charset="0"/>
              </a:rPr>
              <a:t>Warshall</a:t>
            </a:r>
            <a:r>
              <a:rPr lang="tr-TR" b="1" dirty="0">
                <a:latin typeface="Calibri" panose="020F0502020204030204" pitchFamily="34" charset="0"/>
                <a:cs typeface="Calibri" panose="020F0502020204030204" pitchFamily="34" charset="0"/>
              </a:rPr>
              <a:t> algoritması, ağırlıklı veya pozitif kenar ağırlıklarına sahip ağırlıklı bir grafikte en kısa yolları bulmak için bir algoritmadır. Algoritmanın tek bir çalıştırılması, tüm köşe çiftleri arasındaki en kısa yolların uzunluklarını </a:t>
            </a:r>
            <a:r>
              <a:rPr lang="tr-TR" b="1" dirty="0" smtClean="0">
                <a:latin typeface="Calibri" panose="020F0502020204030204" pitchFamily="34" charset="0"/>
                <a:cs typeface="Calibri" panose="020F0502020204030204" pitchFamily="34" charset="0"/>
              </a:rPr>
              <a:t>bulur.</a:t>
            </a:r>
            <a:endParaRPr lang="tr-TR"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560494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115616" y="260648"/>
            <a:ext cx="6347713" cy="720080"/>
          </a:xfrm>
        </p:spPr>
        <p:txBody>
          <a:bodyPr/>
          <a:lstStyle/>
          <a:p>
            <a:r>
              <a:rPr lang="tr-TR" b="1" dirty="0" err="1" smtClean="0"/>
              <a:t>Dijkstra</a:t>
            </a:r>
            <a:r>
              <a:rPr lang="tr-TR" b="1" dirty="0" smtClean="0"/>
              <a:t> Algoritması:</a:t>
            </a:r>
            <a:endParaRPr lang="tr-TR" b="1" dirty="0"/>
          </a:p>
        </p:txBody>
      </p:sp>
      <p:sp>
        <p:nvSpPr>
          <p:cNvPr id="3" name="İçerik Yer Tutucusu 2"/>
          <p:cNvSpPr>
            <a:spLocks noGrp="1"/>
          </p:cNvSpPr>
          <p:nvPr>
            <p:ph idx="1"/>
          </p:nvPr>
        </p:nvSpPr>
        <p:spPr>
          <a:xfrm>
            <a:off x="899592" y="1412776"/>
            <a:ext cx="6347714" cy="3880773"/>
          </a:xfrm>
        </p:spPr>
        <p:txBody>
          <a:bodyPr/>
          <a:lstStyle/>
          <a:p>
            <a:r>
              <a:rPr lang="tr-TR" b="1" dirty="0" err="1">
                <a:latin typeface="Calibri" panose="020F0502020204030204" pitchFamily="34" charset="0"/>
                <a:cs typeface="Calibri" panose="020F0502020204030204" pitchFamily="34" charset="0"/>
              </a:rPr>
              <a:t>Dijkstra'nın</a:t>
            </a:r>
            <a:r>
              <a:rPr lang="tr-TR" b="1" dirty="0">
                <a:latin typeface="Calibri" panose="020F0502020204030204" pitchFamily="34" charset="0"/>
                <a:cs typeface="Calibri" panose="020F0502020204030204" pitchFamily="34" charset="0"/>
              </a:rPr>
              <a:t> algoritması, bir grafikteki düğümler arasındaki, örneğin yol ağlarını temsil edebilecek en kısa yolları bulmak için bir algoritmadır. 1956 yılında bilgisayar bilimcisi </a:t>
            </a:r>
            <a:r>
              <a:rPr lang="tr-TR" b="1" dirty="0" err="1">
                <a:latin typeface="Calibri" panose="020F0502020204030204" pitchFamily="34" charset="0"/>
                <a:cs typeface="Calibri" panose="020F0502020204030204" pitchFamily="34" charset="0"/>
              </a:rPr>
              <a:t>Edsger</a:t>
            </a:r>
            <a:r>
              <a:rPr lang="tr-TR" b="1" dirty="0">
                <a:latin typeface="Calibri" panose="020F0502020204030204" pitchFamily="34" charset="0"/>
                <a:cs typeface="Calibri" panose="020F0502020204030204" pitchFamily="34" charset="0"/>
              </a:rPr>
              <a:t> </a:t>
            </a:r>
            <a:r>
              <a:rPr lang="tr-TR" b="1" dirty="0" err="1" smtClean="0">
                <a:latin typeface="Calibri" panose="020F0502020204030204" pitchFamily="34" charset="0"/>
                <a:cs typeface="Calibri" panose="020F0502020204030204" pitchFamily="34" charset="0"/>
              </a:rPr>
              <a:t>Wybe</a:t>
            </a:r>
            <a:r>
              <a:rPr lang="tr-TR" b="1" dirty="0" smtClean="0">
                <a:latin typeface="Calibri" panose="020F0502020204030204" pitchFamily="34" charset="0"/>
                <a:cs typeface="Calibri" panose="020F0502020204030204" pitchFamily="34" charset="0"/>
              </a:rPr>
              <a:t> </a:t>
            </a:r>
            <a:r>
              <a:rPr lang="tr-TR" b="1" dirty="0" err="1">
                <a:latin typeface="Calibri" panose="020F0502020204030204" pitchFamily="34" charset="0"/>
                <a:cs typeface="Calibri" panose="020F0502020204030204" pitchFamily="34" charset="0"/>
              </a:rPr>
              <a:t>Dijkstra</a:t>
            </a:r>
            <a:r>
              <a:rPr lang="tr-TR" b="1" dirty="0">
                <a:latin typeface="Calibri" panose="020F0502020204030204" pitchFamily="34" charset="0"/>
                <a:cs typeface="Calibri" panose="020F0502020204030204" pitchFamily="34" charset="0"/>
              </a:rPr>
              <a:t> tarafından tasarlandı ve üç yıl sonra yayınlandı. Algoritma birçok varyantta bulunur.</a:t>
            </a:r>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0165" y="2996952"/>
            <a:ext cx="5066568" cy="2512621"/>
          </a:xfrm>
          <a:prstGeom prst="rect">
            <a:avLst/>
          </a:prstGeom>
        </p:spPr>
      </p:pic>
      <p:sp>
        <p:nvSpPr>
          <p:cNvPr id="6" name="Dikdörtgen 5"/>
          <p:cNvSpPr/>
          <p:nvPr/>
        </p:nvSpPr>
        <p:spPr>
          <a:xfrm>
            <a:off x="2339752" y="5706729"/>
            <a:ext cx="4572000" cy="923330"/>
          </a:xfrm>
          <a:prstGeom prst="rect">
            <a:avLst/>
          </a:prstGeom>
        </p:spPr>
        <p:txBody>
          <a:bodyPr>
            <a:spAutoFit/>
          </a:bodyPr>
          <a:lstStyle/>
          <a:p>
            <a:r>
              <a:rPr lang="tr-TR" b="1" dirty="0" smtClean="0">
                <a:latin typeface="Calibri" panose="020F0502020204030204" pitchFamily="34" charset="0"/>
                <a:cs typeface="Calibri" panose="020F0502020204030204" pitchFamily="34" charset="0"/>
              </a:rPr>
              <a:t>Evden Okula En Kısa Yol.</a:t>
            </a:r>
          </a:p>
          <a:p>
            <a:r>
              <a:rPr lang="tr-TR" b="1" dirty="0" smtClean="0">
                <a:latin typeface="Calibri" panose="020F0502020204030204" pitchFamily="34" charset="0"/>
                <a:cs typeface="Calibri" panose="020F0502020204030204" pitchFamily="34" charset="0"/>
              </a:rPr>
              <a:t>Evden</a:t>
            </a:r>
            <a:r>
              <a:rPr lang="en-US" b="1" dirty="0" smtClean="0">
                <a:latin typeface="Calibri" panose="020F0502020204030204" pitchFamily="34" charset="0"/>
                <a:cs typeface="Calibri" panose="020F0502020204030204" pitchFamily="34" charset="0"/>
              </a:rPr>
              <a:t>→</a:t>
            </a:r>
            <a:r>
              <a:rPr lang="en-US" b="1" i="1" dirty="0">
                <a:latin typeface="Calibri" panose="020F0502020204030204" pitchFamily="34" charset="0"/>
                <a:cs typeface="Calibri" panose="020F0502020204030204" pitchFamily="34" charset="0"/>
              </a:rPr>
              <a:t>B</a:t>
            </a:r>
            <a:r>
              <a:rPr lang="en-US" b="1" dirty="0">
                <a:latin typeface="Calibri" panose="020F0502020204030204" pitchFamily="34" charset="0"/>
                <a:cs typeface="Calibri" panose="020F0502020204030204" pitchFamily="34" charset="0"/>
              </a:rPr>
              <a:t>→</a:t>
            </a:r>
            <a:r>
              <a:rPr lang="en-US" b="1" i="1" dirty="0">
                <a:latin typeface="Calibri" panose="020F0502020204030204" pitchFamily="34" charset="0"/>
                <a:cs typeface="Calibri" panose="020F0502020204030204" pitchFamily="34" charset="0"/>
              </a:rPr>
              <a:t>D</a:t>
            </a:r>
            <a:r>
              <a:rPr lang="en-US" b="1" dirty="0">
                <a:latin typeface="Calibri" panose="020F0502020204030204" pitchFamily="34" charset="0"/>
                <a:cs typeface="Calibri" panose="020F0502020204030204" pitchFamily="34" charset="0"/>
              </a:rPr>
              <a:t>→</a:t>
            </a:r>
            <a:r>
              <a:rPr lang="en-US" b="1" i="1" dirty="0">
                <a:latin typeface="Calibri" panose="020F0502020204030204" pitchFamily="34" charset="0"/>
                <a:cs typeface="Calibri" panose="020F0502020204030204" pitchFamily="34" charset="0"/>
              </a:rPr>
              <a:t>F</a:t>
            </a:r>
            <a:r>
              <a:rPr lang="en-US" b="1" dirty="0" smtClean="0">
                <a:latin typeface="Calibri" panose="020F0502020204030204" pitchFamily="34" charset="0"/>
                <a:cs typeface="Calibri" panose="020F0502020204030204" pitchFamily="34" charset="0"/>
              </a:rPr>
              <a:t>→</a:t>
            </a:r>
            <a:r>
              <a:rPr lang="tr-TR" b="1" dirty="0" smtClean="0">
                <a:latin typeface="Calibri" panose="020F0502020204030204" pitchFamily="34" charset="0"/>
                <a:cs typeface="Calibri" panose="020F0502020204030204" pitchFamily="34" charset="0"/>
              </a:rPr>
              <a:t>Okula</a:t>
            </a:r>
            <a:r>
              <a:rPr lang="en-US" b="1" dirty="0" smtClean="0">
                <a:latin typeface="Calibri" panose="020F0502020204030204" pitchFamily="34" charset="0"/>
                <a:cs typeface="Calibri" panose="020F0502020204030204" pitchFamily="34" charset="0"/>
              </a:rPr>
              <a:t>.</a:t>
            </a:r>
            <a:r>
              <a:rPr lang="en-US" b="1" dirty="0" smtClean="0">
                <a:solidFill>
                  <a:srgbClr val="161616"/>
                </a:solidFill>
                <a:latin typeface="Calibri" panose="020F0502020204030204" pitchFamily="34" charset="0"/>
                <a:cs typeface="Calibri" panose="020F0502020204030204" pitchFamily="34" charset="0"/>
              </a:rPr>
              <a:t>​</a:t>
            </a:r>
            <a:r>
              <a:rPr lang="en-US" b="1" dirty="0">
                <a:solidFill>
                  <a:srgbClr val="161616"/>
                </a:solidFill>
                <a:latin typeface="Calibri" panose="020F0502020204030204" pitchFamily="34" charset="0"/>
                <a:cs typeface="Calibri" panose="020F0502020204030204" pitchFamily="34" charset="0"/>
              </a:rPr>
              <a:t/>
            </a:r>
            <a:br>
              <a:rPr lang="en-US" b="1" dirty="0">
                <a:solidFill>
                  <a:srgbClr val="161616"/>
                </a:solidFill>
                <a:latin typeface="Calibri" panose="020F0502020204030204" pitchFamily="34" charset="0"/>
                <a:cs typeface="Calibri" panose="020F0502020204030204" pitchFamily="34" charset="0"/>
              </a:rPr>
            </a:br>
            <a:endParaRPr lang="tr-TR"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336402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763689" y="548680"/>
            <a:ext cx="4176464" cy="803176"/>
          </a:xfrm>
        </p:spPr>
        <p:txBody>
          <a:bodyPr/>
          <a:lstStyle/>
          <a:p>
            <a:r>
              <a:rPr lang="tr-TR" b="1" dirty="0" err="1" smtClean="0"/>
              <a:t>Graf</a:t>
            </a:r>
            <a:r>
              <a:rPr lang="tr-TR" b="1" dirty="0" smtClean="0"/>
              <a:t> Teorisi Nedir?</a:t>
            </a:r>
            <a:endParaRPr lang="tr-TR" b="1" dirty="0"/>
          </a:p>
        </p:txBody>
      </p:sp>
      <p:sp>
        <p:nvSpPr>
          <p:cNvPr id="3" name="İçerik Yer Tutucusu 2"/>
          <p:cNvSpPr>
            <a:spLocks noGrp="1"/>
          </p:cNvSpPr>
          <p:nvPr>
            <p:ph idx="1"/>
          </p:nvPr>
        </p:nvSpPr>
        <p:spPr>
          <a:xfrm>
            <a:off x="611560" y="2060848"/>
            <a:ext cx="6347714" cy="1872208"/>
          </a:xfrm>
        </p:spPr>
        <p:txBody>
          <a:bodyPr/>
          <a:lstStyle/>
          <a:p>
            <a:r>
              <a:rPr lang="tr-TR" b="1" dirty="0" err="1">
                <a:latin typeface="Calibri" panose="020F0502020204030204" pitchFamily="34" charset="0"/>
                <a:cs typeface="Calibri" panose="020F0502020204030204" pitchFamily="34" charset="0"/>
              </a:rPr>
              <a:t>Graf</a:t>
            </a:r>
            <a:r>
              <a:rPr lang="tr-TR" b="1" dirty="0">
                <a:latin typeface="Calibri" panose="020F0502020204030204" pitchFamily="34" charset="0"/>
                <a:cs typeface="Calibri" panose="020F0502020204030204" pitchFamily="34" charset="0"/>
              </a:rPr>
              <a:t> teorisi, çizge teorisi veya çizit teorisi, </a:t>
            </a:r>
            <a:r>
              <a:rPr lang="tr-TR" b="1" dirty="0" err="1">
                <a:latin typeface="Calibri" panose="020F0502020204030204" pitchFamily="34" charset="0"/>
                <a:cs typeface="Calibri" panose="020F0502020204030204" pitchFamily="34" charset="0"/>
              </a:rPr>
              <a:t>grafları</a:t>
            </a:r>
            <a:r>
              <a:rPr lang="tr-TR" b="1" dirty="0">
                <a:latin typeface="Calibri" panose="020F0502020204030204" pitchFamily="34" charset="0"/>
                <a:cs typeface="Calibri" panose="020F0502020204030204" pitchFamily="34" charset="0"/>
              </a:rPr>
              <a:t> inceleyen matematik dalıdır. </a:t>
            </a:r>
            <a:r>
              <a:rPr lang="tr-TR" b="1" dirty="0" err="1">
                <a:latin typeface="Calibri" panose="020F0502020204030204" pitchFamily="34" charset="0"/>
                <a:cs typeface="Calibri" panose="020F0502020204030204" pitchFamily="34" charset="0"/>
              </a:rPr>
              <a:t>Graf</a:t>
            </a:r>
            <a:r>
              <a:rPr lang="tr-TR" b="1" dirty="0">
                <a:latin typeface="Calibri" panose="020F0502020204030204" pitchFamily="34" charset="0"/>
                <a:cs typeface="Calibri" panose="020F0502020204030204" pitchFamily="34" charset="0"/>
              </a:rPr>
              <a:t>, düğümler ve bu düğümleri birbirine bağlayan kenarlardan oluşan bir tür ağ yapısıdır. Bir </a:t>
            </a:r>
            <a:r>
              <a:rPr lang="tr-TR" b="1" dirty="0" err="1">
                <a:latin typeface="Calibri" panose="020F0502020204030204" pitchFamily="34" charset="0"/>
                <a:cs typeface="Calibri" panose="020F0502020204030204" pitchFamily="34" charset="0"/>
              </a:rPr>
              <a:t>graf</a:t>
            </a:r>
            <a:r>
              <a:rPr lang="tr-TR" b="1" dirty="0">
                <a:latin typeface="Calibri" panose="020F0502020204030204" pitchFamily="34" charset="0"/>
                <a:cs typeface="Calibri" panose="020F0502020204030204" pitchFamily="34" charset="0"/>
              </a:rPr>
              <a:t>, çizge veya çizit, düğümlerden ve bu düğümleri birbirine bağlayan kenarlardan </a:t>
            </a:r>
            <a:r>
              <a:rPr lang="tr-TR" b="1" dirty="0" smtClean="0">
                <a:latin typeface="Calibri" panose="020F0502020204030204" pitchFamily="34" charset="0"/>
                <a:cs typeface="Calibri" panose="020F0502020204030204" pitchFamily="34" charset="0"/>
              </a:rPr>
              <a:t>oluşur.</a:t>
            </a:r>
            <a:endParaRPr lang="tr-TR"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636631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2917" y="332656"/>
            <a:ext cx="6347713" cy="1320800"/>
          </a:xfrm>
        </p:spPr>
        <p:txBody>
          <a:bodyPr/>
          <a:lstStyle/>
          <a:p>
            <a:r>
              <a:rPr lang="tr-TR" b="1" dirty="0" smtClean="0"/>
              <a:t>Kısa Yolun Bulunması</a:t>
            </a:r>
            <a:endParaRPr lang="tr-TR" b="1" dirty="0"/>
          </a:p>
        </p:txBody>
      </p:sp>
      <p:sp>
        <p:nvSpPr>
          <p:cNvPr id="3" name="İçerik Yer Tutucusu 2"/>
          <p:cNvSpPr>
            <a:spLocks noGrp="1"/>
          </p:cNvSpPr>
          <p:nvPr>
            <p:ph idx="1"/>
          </p:nvPr>
        </p:nvSpPr>
        <p:spPr>
          <a:xfrm>
            <a:off x="593028" y="1340768"/>
            <a:ext cx="6347714" cy="4392488"/>
          </a:xfrm>
        </p:spPr>
        <p:txBody>
          <a:bodyPr>
            <a:normAutofit lnSpcReduction="10000"/>
          </a:bodyPr>
          <a:lstStyle/>
          <a:p>
            <a:pPr marL="0" lvl="0" indent="0" defTabSz="914400" eaLnBrk="0" fontAlgn="base" hangingPunct="0">
              <a:spcBef>
                <a:spcPct val="0"/>
              </a:spcBef>
              <a:spcAft>
                <a:spcPct val="0"/>
              </a:spcAft>
              <a:buClrTx/>
              <a:buSzTx/>
              <a:buNone/>
            </a:pPr>
            <a:r>
              <a:rPr lang="tr-TR" altLang="tr-TR" b="1" dirty="0">
                <a:solidFill>
                  <a:srgbClr val="333333"/>
                </a:solidFill>
                <a:latin typeface="Calibri" panose="020F0502020204030204" pitchFamily="34" charset="0"/>
                <a:ea typeface="Times New Roman" panose="02020603050405020304" pitchFamily="18" charset="0"/>
                <a:cs typeface="Calibri" panose="020F0502020204030204" pitchFamily="34" charset="0"/>
              </a:rPr>
              <a:t>Kısa Yolun Bulunması Problemi, </a:t>
            </a:r>
            <a:r>
              <a:rPr lang="tr-TR" altLang="tr-TR" b="1" dirty="0" err="1">
                <a:solidFill>
                  <a:srgbClr val="333333"/>
                </a:solidFill>
                <a:latin typeface="Calibri" panose="020F0502020204030204" pitchFamily="34" charset="0"/>
                <a:ea typeface="Times New Roman" panose="02020603050405020304" pitchFamily="18" charset="0"/>
                <a:cs typeface="Calibri" panose="020F0502020204030204" pitchFamily="34" charset="0"/>
              </a:rPr>
              <a:t>Graf</a:t>
            </a:r>
            <a:r>
              <a:rPr lang="tr-TR" altLang="tr-TR" b="1" dirty="0">
                <a:solidFill>
                  <a:srgbClr val="333333"/>
                </a:solidFill>
                <a:latin typeface="Calibri" panose="020F0502020204030204" pitchFamily="34" charset="0"/>
                <a:ea typeface="Times New Roman" panose="02020603050405020304" pitchFamily="18" charset="0"/>
                <a:cs typeface="Calibri" panose="020F0502020204030204" pitchFamily="34" charset="0"/>
              </a:rPr>
              <a:t> Teorisi içerisinde önemli bir problemdir. </a:t>
            </a:r>
            <a:r>
              <a:rPr lang="tr-TR" altLang="tr-TR" b="1" dirty="0" err="1">
                <a:solidFill>
                  <a:srgbClr val="333333"/>
                </a:solidFill>
                <a:latin typeface="Calibri" panose="020F0502020204030204" pitchFamily="34" charset="0"/>
                <a:ea typeface="Times New Roman" panose="02020603050405020304" pitchFamily="18" charset="0"/>
                <a:cs typeface="Calibri" panose="020F0502020204030204" pitchFamily="34" charset="0"/>
              </a:rPr>
              <a:t>Graf</a:t>
            </a:r>
            <a:r>
              <a:rPr lang="tr-TR" altLang="tr-TR" b="1" dirty="0">
                <a:solidFill>
                  <a:srgbClr val="333333"/>
                </a:solidFill>
                <a:latin typeface="Calibri" panose="020F0502020204030204" pitchFamily="34" charset="0"/>
                <a:ea typeface="Times New Roman" panose="02020603050405020304" pitchFamily="18" charset="0"/>
                <a:cs typeface="Calibri" panose="020F0502020204030204" pitchFamily="34" charset="0"/>
              </a:rPr>
              <a:t> içerisinde belirtilen </a:t>
            </a:r>
            <a:r>
              <a:rPr lang="tr-TR" altLang="tr-TR" b="1" dirty="0" err="1">
                <a:solidFill>
                  <a:srgbClr val="333333"/>
                </a:solidFill>
                <a:latin typeface="Calibri" panose="020F0502020204030204" pitchFamily="34" charset="0"/>
                <a:ea typeface="Times New Roman" panose="02020603050405020304" pitchFamily="18" charset="0"/>
                <a:cs typeface="Calibri" panose="020F0502020204030204" pitchFamily="34" charset="0"/>
              </a:rPr>
              <a:t>node’lar</a:t>
            </a:r>
            <a:r>
              <a:rPr lang="tr-TR" altLang="tr-TR" b="1" dirty="0">
                <a:solidFill>
                  <a:srgbClr val="333333"/>
                </a:solidFill>
                <a:latin typeface="Calibri" panose="020F0502020204030204" pitchFamily="34" charset="0"/>
                <a:ea typeface="Times New Roman" panose="02020603050405020304" pitchFamily="18" charset="0"/>
                <a:cs typeface="Calibri" panose="020F0502020204030204" pitchFamily="34" charset="0"/>
              </a:rPr>
              <a:t> arasındaki en kısa yolu bulmayı amaçlar. Bu özelliğiyle Gezgin Satıcı </a:t>
            </a:r>
            <a:r>
              <a:rPr lang="tr-TR" altLang="tr-TR" b="1" dirty="0" err="1">
                <a:solidFill>
                  <a:srgbClr val="333333"/>
                </a:solidFill>
                <a:latin typeface="Calibri" panose="020F0502020204030204" pitchFamily="34" charset="0"/>
                <a:ea typeface="Times New Roman" panose="02020603050405020304" pitchFamily="18" charset="0"/>
                <a:cs typeface="Calibri" panose="020F0502020204030204" pitchFamily="34" charset="0"/>
              </a:rPr>
              <a:t>Problemi’ne</a:t>
            </a:r>
            <a:r>
              <a:rPr lang="tr-TR" altLang="tr-TR" b="1" dirty="0">
                <a:solidFill>
                  <a:srgbClr val="333333"/>
                </a:solidFill>
                <a:latin typeface="Calibri" panose="020F0502020204030204" pitchFamily="34" charset="0"/>
                <a:ea typeface="Times New Roman" panose="02020603050405020304" pitchFamily="18" charset="0"/>
                <a:cs typeface="Calibri" panose="020F0502020204030204" pitchFamily="34" charset="0"/>
              </a:rPr>
              <a:t> de benzer. Ancak Gezgin </a:t>
            </a:r>
            <a:r>
              <a:rPr lang="tr-TR" altLang="tr-TR" b="1" dirty="0" err="1">
                <a:solidFill>
                  <a:srgbClr val="333333"/>
                </a:solidFill>
                <a:latin typeface="Calibri" panose="020F0502020204030204" pitchFamily="34" charset="0"/>
                <a:ea typeface="Times New Roman" panose="02020603050405020304" pitchFamily="18" charset="0"/>
                <a:cs typeface="Calibri" panose="020F0502020204030204" pitchFamily="34" charset="0"/>
              </a:rPr>
              <a:t>Satıcı’dan</a:t>
            </a:r>
            <a:r>
              <a:rPr lang="tr-TR" altLang="tr-TR" b="1" dirty="0">
                <a:solidFill>
                  <a:srgbClr val="333333"/>
                </a:solidFill>
                <a:latin typeface="Calibri" panose="020F0502020204030204" pitchFamily="34" charset="0"/>
                <a:ea typeface="Times New Roman" panose="02020603050405020304" pitchFamily="18" charset="0"/>
                <a:cs typeface="Calibri" panose="020F0502020204030204" pitchFamily="34" charset="0"/>
              </a:rPr>
              <a:t> iki noktada </a:t>
            </a:r>
            <a:r>
              <a:rPr lang="tr-TR" altLang="tr-TR" b="1" dirty="0" err="1">
                <a:solidFill>
                  <a:srgbClr val="333333"/>
                </a:solidFill>
                <a:latin typeface="Calibri" panose="020F0502020204030204" pitchFamily="34" charset="0"/>
                <a:ea typeface="Times New Roman" panose="02020603050405020304" pitchFamily="18" charset="0"/>
                <a:cs typeface="Calibri" panose="020F0502020204030204" pitchFamily="34" charset="0"/>
              </a:rPr>
              <a:t>ayrılır.Birincisi</a:t>
            </a:r>
            <a:r>
              <a:rPr lang="tr-TR" altLang="tr-TR" b="1" dirty="0">
                <a:solidFill>
                  <a:srgbClr val="333333"/>
                </a:solidFill>
                <a:latin typeface="Calibri" panose="020F0502020204030204" pitchFamily="34" charset="0"/>
                <a:ea typeface="Times New Roman" panose="02020603050405020304" pitchFamily="18" charset="0"/>
                <a:cs typeface="Calibri" panose="020F0502020204030204" pitchFamily="34" charset="0"/>
              </a:rPr>
              <a:t>, hedef düğüme giderken tüm düğümlere uğramak zorunda değildir. İkincisi de hedefe vardıktan sonra başlangıca dönüş yoktur</a:t>
            </a:r>
            <a:r>
              <a:rPr lang="tr-TR" altLang="tr-TR" b="1" dirty="0" smtClean="0">
                <a:solidFill>
                  <a:srgbClr val="333333"/>
                </a:solidFill>
                <a:latin typeface="Calibri" panose="020F0502020204030204" pitchFamily="34" charset="0"/>
                <a:ea typeface="Times New Roman" panose="02020603050405020304" pitchFamily="18" charset="0"/>
                <a:cs typeface="Calibri" panose="020F0502020204030204" pitchFamily="34" charset="0"/>
              </a:rPr>
              <a:t>.</a:t>
            </a:r>
          </a:p>
          <a:p>
            <a:pPr marL="0" lvl="0" indent="0" defTabSz="914400" eaLnBrk="0" fontAlgn="base" hangingPunct="0">
              <a:spcBef>
                <a:spcPct val="0"/>
              </a:spcBef>
              <a:spcAft>
                <a:spcPct val="0"/>
              </a:spcAft>
              <a:buClrTx/>
              <a:buSzTx/>
              <a:buNone/>
            </a:pPr>
            <a:endParaRPr lang="tr-TR" altLang="tr-TR" b="1" dirty="0">
              <a:solidFill>
                <a:srgbClr val="333333"/>
              </a:solidFill>
              <a:latin typeface="Calibri" panose="020F0502020204030204" pitchFamily="34" charset="0"/>
              <a:ea typeface="Times New Roman" panose="02020603050405020304" pitchFamily="18" charset="0"/>
              <a:cs typeface="Calibri" panose="020F0502020204030204" pitchFamily="34" charset="0"/>
            </a:endParaRPr>
          </a:p>
          <a:p>
            <a:pPr marL="0" lvl="0" indent="0" defTabSz="914400" eaLnBrk="0" fontAlgn="base" hangingPunct="0">
              <a:spcBef>
                <a:spcPct val="0"/>
              </a:spcBef>
              <a:spcAft>
                <a:spcPct val="0"/>
              </a:spcAft>
              <a:buClrTx/>
              <a:buSzTx/>
              <a:buNone/>
            </a:pPr>
            <a:endParaRPr lang="tr-TR" altLang="tr-TR" b="1" dirty="0" smtClean="0">
              <a:solidFill>
                <a:srgbClr val="333333"/>
              </a:solidFill>
              <a:latin typeface="Calibri" panose="020F0502020204030204" pitchFamily="34" charset="0"/>
              <a:ea typeface="Times New Roman" panose="02020603050405020304" pitchFamily="18" charset="0"/>
              <a:cs typeface="Calibri" panose="020F0502020204030204" pitchFamily="34" charset="0"/>
            </a:endParaRPr>
          </a:p>
          <a:p>
            <a:pPr marL="0" lvl="0" indent="0" defTabSz="914400" eaLnBrk="0" fontAlgn="base" hangingPunct="0">
              <a:spcBef>
                <a:spcPct val="0"/>
              </a:spcBef>
              <a:spcAft>
                <a:spcPct val="0"/>
              </a:spcAft>
              <a:buClrTx/>
              <a:buSzTx/>
              <a:buNone/>
            </a:pPr>
            <a:endParaRPr lang="tr-TR" altLang="tr-TR" b="1" dirty="0" smtClean="0">
              <a:solidFill>
                <a:srgbClr val="333333"/>
              </a:solidFill>
              <a:latin typeface="Calibri" panose="020F0502020204030204" pitchFamily="34" charset="0"/>
              <a:ea typeface="Times New Roman" panose="02020603050405020304" pitchFamily="18" charset="0"/>
              <a:cs typeface="Calibri" panose="020F0502020204030204" pitchFamily="34" charset="0"/>
            </a:endParaRPr>
          </a:p>
          <a:p>
            <a:pPr marL="0" lvl="0" indent="0" defTabSz="914400" eaLnBrk="0" fontAlgn="base" hangingPunct="0">
              <a:spcBef>
                <a:spcPct val="0"/>
              </a:spcBef>
              <a:spcAft>
                <a:spcPct val="0"/>
              </a:spcAft>
              <a:buClrTx/>
              <a:buSzTx/>
              <a:buNone/>
            </a:pPr>
            <a:r>
              <a:rPr lang="tr-TR" altLang="tr-TR" b="1" dirty="0" smtClean="0">
                <a:solidFill>
                  <a:srgbClr val="333333"/>
                </a:solidFill>
                <a:latin typeface="Calibri" panose="020F0502020204030204" pitchFamily="34" charset="0"/>
                <a:ea typeface="Times New Roman" panose="02020603050405020304" pitchFamily="18" charset="0"/>
                <a:cs typeface="Calibri" panose="020F0502020204030204" pitchFamily="34" charset="0"/>
              </a:rPr>
              <a:t>                                 En </a:t>
            </a:r>
            <a:r>
              <a:rPr lang="tr-TR" altLang="tr-TR" b="1" dirty="0">
                <a:solidFill>
                  <a:srgbClr val="333333"/>
                </a:solidFill>
                <a:latin typeface="Calibri" panose="020F0502020204030204" pitchFamily="34" charset="0"/>
                <a:ea typeface="Times New Roman" panose="02020603050405020304" pitchFamily="18" charset="0"/>
                <a:cs typeface="Calibri" panose="020F0502020204030204" pitchFamily="34" charset="0"/>
              </a:rPr>
              <a:t>kısa yollar döngüler içeremez, ancak negatif bağlantı </a:t>
            </a:r>
            <a:r>
              <a:rPr lang="tr-TR" altLang="tr-TR" b="1" dirty="0" smtClean="0">
                <a:solidFill>
                  <a:srgbClr val="333333"/>
                </a:solidFill>
                <a:latin typeface="Calibri" panose="020F0502020204030204" pitchFamily="34" charset="0"/>
                <a:ea typeface="Times New Roman" panose="02020603050405020304" pitchFamily="18" charset="0"/>
                <a:cs typeface="Calibri" panose="020F0502020204030204" pitchFamily="34" charset="0"/>
              </a:rPr>
              <a:t> değerleri </a:t>
            </a:r>
            <a:r>
              <a:rPr lang="tr-TR" altLang="tr-TR" b="1" dirty="0">
                <a:solidFill>
                  <a:srgbClr val="333333"/>
                </a:solidFill>
                <a:latin typeface="Calibri" panose="020F0502020204030204" pitchFamily="34" charset="0"/>
                <a:ea typeface="Times New Roman" panose="02020603050405020304" pitchFamily="18" charset="0"/>
                <a:cs typeface="Calibri" panose="020F0502020204030204" pitchFamily="34" charset="0"/>
              </a:rPr>
              <a:t>bulundurabilirler. Bununla birlikte n tane düğümün olduğu bir </a:t>
            </a:r>
            <a:r>
              <a:rPr lang="tr-TR" altLang="tr-TR" b="1" dirty="0" err="1">
                <a:solidFill>
                  <a:srgbClr val="333333"/>
                </a:solidFill>
                <a:latin typeface="Calibri" panose="020F0502020204030204" pitchFamily="34" charset="0"/>
                <a:ea typeface="Times New Roman" panose="02020603050405020304" pitchFamily="18" charset="0"/>
                <a:cs typeface="Calibri" panose="020F0502020204030204" pitchFamily="34" charset="0"/>
              </a:rPr>
              <a:t>grafta</a:t>
            </a:r>
            <a:r>
              <a:rPr lang="tr-TR" altLang="tr-TR" b="1" dirty="0">
                <a:solidFill>
                  <a:srgbClr val="333333"/>
                </a:solidFill>
                <a:latin typeface="Calibri" panose="020F0502020204030204" pitchFamily="34" charset="0"/>
                <a:ea typeface="Times New Roman" panose="02020603050405020304" pitchFamily="18" charset="0"/>
                <a:cs typeface="Calibri" panose="020F0502020204030204" pitchFamily="34" charset="0"/>
              </a:rPr>
              <a:t> en kısa yol n-1 kenardan daha fazla kenara sahip olamaz.</a:t>
            </a:r>
            <a:endParaRPr lang="tr-TR" altLang="tr-TR" b="1" dirty="0">
              <a:solidFill>
                <a:schemeClr val="tx1"/>
              </a:solidFill>
              <a:latin typeface="Calibri" panose="020F0502020204030204" pitchFamily="34" charset="0"/>
              <a:cs typeface="Calibri" panose="020F0502020204030204" pitchFamily="34" charset="0"/>
            </a:endParaRPr>
          </a:p>
          <a:p>
            <a:pPr marL="0" lvl="0" indent="0" defTabSz="914400" eaLnBrk="0" fontAlgn="base" hangingPunct="0">
              <a:spcBef>
                <a:spcPct val="0"/>
              </a:spcBef>
              <a:spcAft>
                <a:spcPct val="0"/>
              </a:spcAft>
              <a:buClrTx/>
              <a:buSzTx/>
              <a:buNone/>
            </a:pPr>
            <a:r>
              <a:rPr lang="tr-TR" altLang="tr-TR" b="1" dirty="0">
                <a:solidFill>
                  <a:srgbClr val="333333"/>
                </a:solidFill>
                <a:latin typeface="Calibri" panose="020F0502020204030204" pitchFamily="34" charset="0"/>
                <a:ea typeface="Times New Roman" panose="02020603050405020304" pitchFamily="18" charset="0"/>
                <a:cs typeface="Calibri" panose="020F0502020204030204" pitchFamily="34" charset="0"/>
              </a:rPr>
              <a:t>Kaynak </a:t>
            </a:r>
            <a:r>
              <a:rPr lang="tr-TR" altLang="tr-TR" b="1" dirty="0" err="1">
                <a:solidFill>
                  <a:srgbClr val="333333"/>
                </a:solidFill>
                <a:latin typeface="Calibri" panose="020F0502020204030204" pitchFamily="34" charset="0"/>
                <a:ea typeface="Times New Roman" panose="02020603050405020304" pitchFamily="18" charset="0"/>
                <a:cs typeface="Calibri" panose="020F0502020204030204" pitchFamily="34" charset="0"/>
              </a:rPr>
              <a:t>nodun</a:t>
            </a:r>
            <a:r>
              <a:rPr lang="tr-TR" altLang="tr-TR" b="1" dirty="0">
                <a:solidFill>
                  <a:srgbClr val="333333"/>
                </a:solidFill>
                <a:latin typeface="Calibri" panose="020F0502020204030204" pitchFamily="34" charset="0"/>
                <a:ea typeface="Times New Roman" panose="02020603050405020304" pitchFamily="18" charset="0"/>
                <a:cs typeface="Calibri" panose="020F0502020204030204" pitchFamily="34" charset="0"/>
              </a:rPr>
              <a:t> diğer tüm </a:t>
            </a:r>
            <a:r>
              <a:rPr lang="tr-TR" altLang="tr-TR" b="1" dirty="0" err="1">
                <a:solidFill>
                  <a:srgbClr val="333333"/>
                </a:solidFill>
                <a:latin typeface="Calibri" panose="020F0502020204030204" pitchFamily="34" charset="0"/>
                <a:ea typeface="Times New Roman" panose="02020603050405020304" pitchFamily="18" charset="0"/>
                <a:cs typeface="Calibri" panose="020F0502020204030204" pitchFamily="34" charset="0"/>
              </a:rPr>
              <a:t>node’lara</a:t>
            </a:r>
            <a:r>
              <a:rPr lang="tr-TR" altLang="tr-TR" b="1" dirty="0">
                <a:solidFill>
                  <a:srgbClr val="333333"/>
                </a:solidFill>
                <a:latin typeface="Calibri" panose="020F0502020204030204" pitchFamily="34" charset="0"/>
                <a:ea typeface="Times New Roman" panose="02020603050405020304" pitchFamily="18" charset="0"/>
                <a:cs typeface="Calibri" panose="020F0502020204030204" pitchFamily="34" charset="0"/>
              </a:rPr>
              <a:t> olan en kısa yollarını bularak </a:t>
            </a:r>
            <a:r>
              <a:rPr lang="tr-TR" altLang="tr-TR" b="1" dirty="0" err="1">
                <a:solidFill>
                  <a:srgbClr val="333333"/>
                </a:solidFill>
                <a:latin typeface="Calibri" panose="020F0502020204030204" pitchFamily="34" charset="0"/>
                <a:ea typeface="Times New Roman" panose="02020603050405020304" pitchFamily="18" charset="0"/>
                <a:cs typeface="Calibri" panose="020F0502020204030204" pitchFamily="34" charset="0"/>
              </a:rPr>
              <a:t>Graf</a:t>
            </a:r>
            <a:r>
              <a:rPr lang="tr-TR" altLang="tr-TR" b="1" dirty="0">
                <a:solidFill>
                  <a:srgbClr val="333333"/>
                </a:solidFill>
                <a:latin typeface="Calibri" panose="020F0502020204030204" pitchFamily="34" charset="0"/>
                <a:ea typeface="Times New Roman" panose="02020603050405020304" pitchFamily="18" charset="0"/>
                <a:cs typeface="Calibri" panose="020F0502020204030204" pitchFamily="34" charset="0"/>
              </a:rPr>
              <a:t> Teorisi içerisinde yer alan En Kısa Yol </a:t>
            </a:r>
            <a:r>
              <a:rPr lang="tr-TR" altLang="tr-TR" b="1" dirty="0" err="1">
                <a:solidFill>
                  <a:srgbClr val="333333"/>
                </a:solidFill>
                <a:latin typeface="Calibri" panose="020F0502020204030204" pitchFamily="34" charset="0"/>
                <a:ea typeface="Times New Roman" panose="02020603050405020304" pitchFamily="18" charset="0"/>
                <a:cs typeface="Calibri" panose="020F0502020204030204" pitchFamily="34" charset="0"/>
              </a:rPr>
              <a:t>Ağacı’nı</a:t>
            </a:r>
            <a:r>
              <a:rPr lang="tr-TR" altLang="tr-TR" b="1" dirty="0">
                <a:solidFill>
                  <a:srgbClr val="333333"/>
                </a:solidFill>
                <a:latin typeface="Calibri" panose="020F0502020204030204" pitchFamily="34" charset="0"/>
                <a:ea typeface="Times New Roman" panose="02020603050405020304" pitchFamily="18" charset="0"/>
                <a:cs typeface="Calibri" panose="020F0502020204030204" pitchFamily="34" charset="0"/>
              </a:rPr>
              <a:t> da oluşturabiliriz.</a:t>
            </a:r>
            <a:endParaRPr lang="tr-TR" altLang="tr-TR" b="1" dirty="0">
              <a:solidFill>
                <a:schemeClr val="tx1"/>
              </a:solidFill>
              <a:latin typeface="Calibri" panose="020F0502020204030204" pitchFamily="34" charset="0"/>
              <a:cs typeface="Calibri" panose="020F0502020204030204" pitchFamily="34" charset="0"/>
            </a:endParaRPr>
          </a:p>
          <a:p>
            <a:pPr marL="0" lvl="0" indent="0" defTabSz="914400" eaLnBrk="0" fontAlgn="base" hangingPunct="0">
              <a:spcBef>
                <a:spcPct val="0"/>
              </a:spcBef>
              <a:spcAft>
                <a:spcPct val="0"/>
              </a:spcAft>
              <a:buClrTx/>
              <a:buSzTx/>
              <a:buNone/>
            </a:pPr>
            <a:endParaRPr lang="tr-TR" altLang="tr-TR" b="1" dirty="0">
              <a:solidFill>
                <a:schemeClr val="tx1"/>
              </a:solidFill>
              <a:latin typeface="Calibri" panose="020F0502020204030204" pitchFamily="34" charset="0"/>
              <a:cs typeface="Calibri" panose="020F0502020204030204" pitchFamily="34" charset="0"/>
            </a:endParaRPr>
          </a:p>
          <a:p>
            <a:pPr marL="0" lvl="0" indent="0" defTabSz="914400" eaLnBrk="0" fontAlgn="base" hangingPunct="0">
              <a:spcBef>
                <a:spcPct val="0"/>
              </a:spcBef>
              <a:spcAft>
                <a:spcPct val="0"/>
              </a:spcAft>
              <a:buClrTx/>
              <a:buSzTx/>
              <a:buNone/>
            </a:pPr>
            <a:endParaRPr lang="tr-TR" altLang="tr-TR" b="1" dirty="0">
              <a:solidFill>
                <a:schemeClr val="tx1"/>
              </a:solidFill>
              <a:latin typeface="Calibri" panose="020F0502020204030204" pitchFamily="34" charset="0"/>
              <a:cs typeface="Calibri" panose="020F0502020204030204" pitchFamily="34" charset="0"/>
            </a:endParaRPr>
          </a:p>
          <a:p>
            <a:pPr marL="0" lvl="0" indent="0" defTabSz="914400" eaLnBrk="0" fontAlgn="base" hangingPunct="0">
              <a:spcBef>
                <a:spcPct val="0"/>
              </a:spcBef>
              <a:spcAft>
                <a:spcPct val="0"/>
              </a:spcAft>
              <a:buClrTx/>
              <a:buSzTx/>
              <a:buNone/>
            </a:pPr>
            <a:endParaRPr lang="tr-TR" altLang="tr-TR" b="1" dirty="0">
              <a:solidFill>
                <a:schemeClr val="tx1"/>
              </a:solidFill>
              <a:latin typeface="Calibri" panose="020F0502020204030204" pitchFamily="34" charset="0"/>
              <a:cs typeface="Calibri" panose="020F0502020204030204" pitchFamily="34" charset="0"/>
            </a:endParaRPr>
          </a:p>
          <a:p>
            <a:endParaRPr lang="tr-TR" dirty="0"/>
          </a:p>
        </p:txBody>
      </p:sp>
      <p:pic>
        <p:nvPicPr>
          <p:cNvPr id="3073" name="Resim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1563" y="2924944"/>
            <a:ext cx="1602708" cy="8587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5563759"/>
      </p:ext>
    </p:extLst>
  </p:cSld>
  <p:clrMapOvr>
    <a:masterClrMapping/>
  </p:clrMapOvr>
  <p:timing>
    <p:tnLst>
      <p:par>
        <p:cTn id="1" dur="indefinite" restart="never" nodeType="tmRoot"/>
      </p:par>
    </p:tnLst>
  </p:timing>
</p:sld>
</file>

<file path=ppt/theme/theme1.xml><?xml version="1.0" encoding="utf-8"?>
<a:theme xmlns:a="http://schemas.openxmlformats.org/drawingml/2006/main" name="Yüzeyler">
  <a:themeElements>
    <a:clrScheme name="Yüzeyler">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Yüzeyler">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Yüzeyler">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323</TotalTime>
  <Words>527</Words>
  <Application>Microsoft Office PowerPoint</Application>
  <PresentationFormat>Ekran Gösterisi (4:3)</PresentationFormat>
  <Paragraphs>46</Paragraphs>
  <Slides>10</Slides>
  <Notes>0</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10</vt:i4>
      </vt:variant>
    </vt:vector>
  </HeadingPairs>
  <TitlesOfParts>
    <vt:vector size="16" baseType="lpstr">
      <vt:lpstr>Arial</vt:lpstr>
      <vt:lpstr>Calibri</vt:lpstr>
      <vt:lpstr>Times New Roman</vt:lpstr>
      <vt:lpstr>Trebuchet MS</vt:lpstr>
      <vt:lpstr>Wingdings 3</vt:lpstr>
      <vt:lpstr>Yüzeyler</vt:lpstr>
      <vt:lpstr>PowerPoint Sunusu</vt:lpstr>
      <vt:lpstr>          Yapay Zeka Nedir?</vt:lpstr>
      <vt:lpstr>En Kısa Yolun Bulunması Problemi Nedir?</vt:lpstr>
      <vt:lpstr>Kısa Yolu Bulurken Kullanılabilecek Algoritmalar:</vt:lpstr>
      <vt:lpstr>Bellman-Ford Algoritması:</vt:lpstr>
      <vt:lpstr>Floyd-Warshall Algoritması:</vt:lpstr>
      <vt:lpstr>Dijkstra Algoritması:</vt:lpstr>
      <vt:lpstr>Graf Teorisi Nedir?</vt:lpstr>
      <vt:lpstr>Kısa Yolun Bulunması</vt:lpstr>
      <vt:lpstr>İzlediğiniz İçin Teşekkürler.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new</dc:creator>
  <cp:lastModifiedBy>new</cp:lastModifiedBy>
  <cp:revision>18</cp:revision>
  <dcterms:created xsi:type="dcterms:W3CDTF">2020-04-27T16:21:40Z</dcterms:created>
  <dcterms:modified xsi:type="dcterms:W3CDTF">2020-04-28T08:37:33Z</dcterms:modified>
</cp:coreProperties>
</file>