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9" name="Shape 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6" name="Shape 5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2" name="Shape 6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8" name="Shape 6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7" name="Shape 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4" name="Shape 6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5" name="Shape 6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0" name="Shape 6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5" name="Shape 6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2" name="Shape 6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CS 451 term project presentation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Rory, Ben, Bruce, Tom, Denisa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At turn start – draw a card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At the start of every turn, the player must draw a card by clicking the deck. The drawn card will then be placed next to the deck.</a:t>
            </a:r>
          </a:p>
        </p:txBody>
      </p:sp>
      <p:grpSp>
        <p:nvGrpSpPr>
          <p:cNvPr id="178" name="Shape 178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179" name="Shape 179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181" name="Shape 181"/>
          <p:cNvGrpSpPr/>
          <p:nvPr/>
        </p:nvGrpSpPr>
        <p:grpSpPr>
          <a:xfrm>
            <a:off y="1315488" x="5563491"/>
            <a:ext cy="2427457" cx="2410778"/>
            <a:chOff y="1005649" x="5404825"/>
            <a:chExt cy="2746925" cx="2728050"/>
          </a:xfrm>
        </p:grpSpPr>
        <p:pic>
          <p:nvPicPr>
            <p:cNvPr id="182" name="Shape 18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005649" x="5404825"/>
              <a:ext cy="2746925" cx="27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Shape 183"/>
            <p:cNvSpPr/>
            <p:nvPr/>
          </p:nvSpPr>
          <p:spPr>
            <a:xfrm>
              <a:off y="2742874" x="5774982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4" name="Shape 184"/>
            <p:cNvSpPr/>
            <p:nvPr/>
          </p:nvSpPr>
          <p:spPr>
            <a:xfrm>
              <a:off y="2832630" x="5909055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5" name="Shape 185"/>
            <p:cNvSpPr/>
            <p:nvPr/>
          </p:nvSpPr>
          <p:spPr>
            <a:xfrm>
              <a:off y="3123717" x="6023264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6" name="Shape 186"/>
            <p:cNvSpPr/>
            <p:nvPr/>
          </p:nvSpPr>
          <p:spPr>
            <a:xfrm>
              <a:off y="2131472" x="7843679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7" name="Shape 187"/>
            <p:cNvSpPr/>
            <p:nvPr/>
          </p:nvSpPr>
          <p:spPr>
            <a:xfrm>
              <a:off y="1145553" x="685315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8" name="Shape 188"/>
            <p:cNvSpPr/>
            <p:nvPr/>
          </p:nvSpPr>
          <p:spPr>
            <a:xfrm>
              <a:off y="1482554" x="6214826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9" name="Shape 189"/>
            <p:cNvSpPr/>
            <p:nvPr/>
          </p:nvSpPr>
          <p:spPr>
            <a:xfrm>
              <a:off y="2163039" x="5843810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90" name="Shape 190"/>
            <p:cNvSpPr/>
            <p:nvPr/>
          </p:nvSpPr>
          <p:spPr>
            <a:xfrm>
              <a:off y="3122622" x="7843675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91" name="Shape 191"/>
            <p:cNvSpPr/>
            <p:nvPr/>
          </p:nvSpPr>
          <p:spPr>
            <a:xfrm>
              <a:off y="2019612" x="6753100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w="19050" cap="flat">
              <a:solidFill>
                <a:srgbClr val="B7B7B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b="1" lang="en">
                  <a:solidFill>
                    <a:srgbClr val="999999"/>
                  </a:solidFill>
                </a:rPr>
                <a:t>1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y="2019612" x="6214826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w="19050" cap="flat">
              <a:solidFill>
                <a:srgbClr val="FFFF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93" name="Shape 193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Apologies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95" name="Shape 195"/>
          <p:cNvSpPr txBox="1"/>
          <p:nvPr/>
        </p:nvSpPr>
        <p:spPr>
          <a:xfrm>
            <a:off y="4254250" x="5797875"/>
            <a:ext cy="369299" cx="19527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>
                <a:solidFill>
                  <a:srgbClr val="999999"/>
                </a:solidFill>
              </a:rPr>
              <a:t>Draw a card.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Bumping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200150" x="457200"/>
            <a:ext cy="3725699" cx="416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If you move past a pawn, you count it as a normal space. But if you land </a:t>
            </a:r>
            <a:r>
              <a:rPr lang="en" i="1"/>
              <a:t>on</a:t>
            </a:r>
            <a:r>
              <a:rPr lang="en"/>
              <a:t> another player’s pawn, that pawn is sent back to the start. (“Apologies.”)</a:t>
            </a:r>
          </a:p>
        </p:txBody>
      </p:sp>
      <p:sp>
        <p:nvSpPr>
          <p:cNvPr id="202" name="Shape 202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pSp>
        <p:nvGrpSpPr>
          <p:cNvPr id="203" name="Shape 203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204" name="Shape 204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206" name="Shape 206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grpSp>
        <p:nvGrpSpPr>
          <p:cNvPr id="208" name="Shape 208"/>
          <p:cNvGrpSpPr/>
          <p:nvPr/>
        </p:nvGrpSpPr>
        <p:grpSpPr>
          <a:xfrm>
            <a:off y="1315488" x="5563491"/>
            <a:ext cy="2427458" cx="2410777"/>
            <a:chOff y="1315488" x="5563491"/>
            <a:chExt cy="2427458" cx="2410777"/>
          </a:xfrm>
        </p:grpSpPr>
        <p:pic>
          <p:nvPicPr>
            <p:cNvPr id="209" name="Shape 20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315488" x="5563491"/>
              <a:ext cy="2427458" cx="2410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Shape 210"/>
            <p:cNvSpPr/>
            <p:nvPr/>
          </p:nvSpPr>
          <p:spPr>
            <a:xfrm>
              <a:off y="1656971" x="6189784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1" name="Shape 211"/>
            <p:cNvSpPr/>
            <p:nvPr/>
          </p:nvSpPr>
          <p:spPr>
            <a:xfrm>
              <a:off y="3486391" x="6645789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2" name="Shape 212"/>
            <p:cNvSpPr/>
            <p:nvPr/>
          </p:nvSpPr>
          <p:spPr>
            <a:xfrm>
              <a:off y="1788874" x="6197697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3" name="Shape 213"/>
            <p:cNvSpPr/>
            <p:nvPr/>
          </p:nvSpPr>
          <p:spPr>
            <a:xfrm>
              <a:off y="1651732" x="6335728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4" name="Shape 214"/>
            <p:cNvSpPr/>
            <p:nvPr/>
          </p:nvSpPr>
          <p:spPr>
            <a:xfrm>
              <a:off y="2850674" x="5890600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5" name="Shape 215"/>
            <p:cNvSpPr/>
            <p:nvPr/>
          </p:nvSpPr>
          <p:spPr>
            <a:xfrm>
              <a:off y="2982762" x="5890606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6" name="Shape 216"/>
            <p:cNvSpPr/>
            <p:nvPr/>
          </p:nvSpPr>
          <p:spPr>
            <a:xfrm>
              <a:off y="2982902" x="6032632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7" name="Shape 217"/>
            <p:cNvSpPr/>
            <p:nvPr/>
          </p:nvSpPr>
          <p:spPr>
            <a:xfrm>
              <a:off y="3490641" x="6714154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218" name="Shape 218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5</a:t>
            </a:r>
          </a:p>
        </p:txBody>
      </p:sp>
      <p:sp>
        <p:nvSpPr>
          <p:cNvPr id="219" name="Shape 219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20" name="Shape 220"/>
          <p:cNvCxnSpPr>
            <a:stCxn id="211" idx="1"/>
          </p:cNvCxnSpPr>
          <p:nvPr/>
        </p:nvCxnSpPr>
        <p:spPr>
          <a:xfrm rot="10800000">
            <a:off y="1841395" x="6384393"/>
            <a:ext cy="1663800" cx="280200"/>
          </a:xfrm>
          <a:prstGeom prst="straightConnector1">
            <a:avLst/>
          </a:prstGeom>
          <a:noFill/>
          <a:ln w="19050" cap="flat">
            <a:solidFill>
              <a:srgbClr val="BF9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y="4293750" x="566200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chemeClr val="dk1"/>
                </a:solidFill>
              </a:rPr>
              <a:t>Move f</a:t>
            </a:r>
            <a:r>
              <a:rPr lang="en"/>
              <a:t>orward 5.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Sliding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If your piece lands at the beginning of a slide that is </a:t>
            </a:r>
            <a:r>
              <a:rPr lang="en" i="1"/>
              <a:t>not</a:t>
            </a:r>
            <a:r>
              <a:rPr lang="en"/>
              <a:t> your color, it slides to the end of the slide, bumping </a:t>
            </a:r>
            <a:r>
              <a:rPr lang="en" i="1"/>
              <a:t>any</a:t>
            </a:r>
            <a:r>
              <a:rPr lang="en"/>
              <a:t> pawns in the way.</a:t>
            </a:r>
          </a:p>
        </p:txBody>
      </p:sp>
      <p:sp>
        <p:nvSpPr>
          <p:cNvPr id="228" name="Shape 228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pSp>
        <p:nvGrpSpPr>
          <p:cNvPr id="229" name="Shape 229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230" name="Shape 230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232" name="Shape 232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grpSp>
        <p:nvGrpSpPr>
          <p:cNvPr id="234" name="Shape 234"/>
          <p:cNvGrpSpPr/>
          <p:nvPr/>
        </p:nvGrpSpPr>
        <p:grpSpPr>
          <a:xfrm>
            <a:off y="1315488" x="5563491"/>
            <a:ext cy="2427458" cx="2410777"/>
            <a:chOff y="1315488" x="5563491"/>
            <a:chExt cy="2427458" cx="2410777"/>
          </a:xfrm>
        </p:grpSpPr>
        <p:pic>
          <p:nvPicPr>
            <p:cNvPr id="235" name="Shape 235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315488" x="5563491"/>
              <a:ext cy="2427458" cx="2410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Shape 236"/>
            <p:cNvSpPr/>
            <p:nvPr/>
          </p:nvSpPr>
          <p:spPr>
            <a:xfrm>
              <a:off y="1656971" x="6189784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37" name="Shape 237"/>
            <p:cNvSpPr/>
            <p:nvPr/>
          </p:nvSpPr>
          <p:spPr>
            <a:xfrm>
              <a:off y="3467466" x="6121864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38" name="Shape 238"/>
            <p:cNvSpPr/>
            <p:nvPr/>
          </p:nvSpPr>
          <p:spPr>
            <a:xfrm>
              <a:off y="1788874" x="6197697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39" name="Shape 239"/>
            <p:cNvSpPr/>
            <p:nvPr/>
          </p:nvSpPr>
          <p:spPr>
            <a:xfrm>
              <a:off y="1651732" x="6335728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0" name="Shape 240"/>
            <p:cNvSpPr/>
            <p:nvPr/>
          </p:nvSpPr>
          <p:spPr>
            <a:xfrm>
              <a:off y="2850674" x="5890600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1" name="Shape 241"/>
            <p:cNvSpPr/>
            <p:nvPr/>
          </p:nvSpPr>
          <p:spPr>
            <a:xfrm>
              <a:off y="2982762" x="5890606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2" name="Shape 242"/>
            <p:cNvSpPr/>
            <p:nvPr/>
          </p:nvSpPr>
          <p:spPr>
            <a:xfrm>
              <a:off y="2982902" x="6032632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3" name="Shape 243"/>
            <p:cNvSpPr/>
            <p:nvPr/>
          </p:nvSpPr>
          <p:spPr>
            <a:xfrm>
              <a:off y="3481166" x="6411882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244" name="Shape 244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5</a:t>
            </a:r>
          </a:p>
        </p:txBody>
      </p:sp>
      <p:sp>
        <p:nvSpPr>
          <p:cNvPr id="245" name="Shape 245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6" name="Shape 246"/>
          <p:cNvSpPr txBox="1"/>
          <p:nvPr/>
        </p:nvSpPr>
        <p:spPr>
          <a:xfrm>
            <a:off y="4293750" x="566200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chemeClr val="dk1"/>
                </a:solidFill>
              </a:rPr>
              <a:t>Move f</a:t>
            </a:r>
            <a:r>
              <a:rPr lang="en"/>
              <a:t>orward 5.</a:t>
            </a:r>
          </a:p>
        </p:txBody>
      </p:sp>
      <p:cxnSp>
        <p:nvCxnSpPr>
          <p:cNvPr id="247" name="Shape 247"/>
          <p:cNvCxnSpPr>
            <a:stCxn id="237" idx="0"/>
          </p:cNvCxnSpPr>
          <p:nvPr/>
        </p:nvCxnSpPr>
        <p:spPr>
          <a:xfrm rot="10800000" flipH="1">
            <a:off y="1841466" x="6186064"/>
            <a:ext cy="1625999" cx="198300"/>
          </a:xfrm>
          <a:prstGeom prst="straightConnector1">
            <a:avLst/>
          </a:prstGeom>
          <a:noFill/>
          <a:ln w="19050" cap="flat">
            <a:solidFill>
              <a:srgbClr val="BF9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8" name="Shape 248"/>
          <p:cNvCxnSpPr>
            <a:stCxn id="243" idx="2"/>
          </p:cNvCxnSpPr>
          <p:nvPr/>
        </p:nvCxnSpPr>
        <p:spPr>
          <a:xfrm flipH="1">
            <a:off y="3545366" x="6034482"/>
            <a:ext cy="8399" cx="377399"/>
          </a:xfrm>
          <a:prstGeom prst="straightConnector1">
            <a:avLst/>
          </a:prstGeom>
          <a:noFill/>
          <a:ln w="19050" cap="flat">
            <a:solidFill>
              <a:srgbClr val="3C78D8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1 card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Either start a pawn OR move one pawn forward 1 space.</a:t>
            </a:r>
          </a:p>
        </p:txBody>
      </p:sp>
      <p:grpSp>
        <p:nvGrpSpPr>
          <p:cNvPr id="256" name="Shape 256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257" name="Shape 257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259" name="Shape 259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260" name="Shape 2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7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y="2850673" x="5890599"/>
            <a:ext cy="128313" cx="128313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2" name="Shape 262"/>
          <p:cNvSpPr/>
          <p:nvPr/>
        </p:nvSpPr>
        <p:spPr>
          <a:xfrm>
            <a:off y="2929991" x="6009079"/>
            <a:ext cy="128313" cx="128313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3" name="Shape 263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4" name="Shape 264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5" name="Shape 265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6" name="Shape 266"/>
          <p:cNvSpPr/>
          <p:nvPr/>
        </p:nvSpPr>
        <p:spPr>
          <a:xfrm>
            <a:off y="2310377" x="7718707"/>
            <a:ext cy="128313" cx="128313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7" name="Shape 267"/>
          <p:cNvSpPr/>
          <p:nvPr/>
        </p:nvSpPr>
        <p:spPr>
          <a:xfrm>
            <a:off y="1439121" x="6843384"/>
            <a:ext cy="128313" cx="128313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8" name="Shape 268"/>
          <p:cNvSpPr/>
          <p:nvPr/>
        </p:nvSpPr>
        <p:spPr>
          <a:xfrm>
            <a:off y="1736929" x="6279289"/>
            <a:ext cy="128313" cx="128313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9" name="Shape 269"/>
          <p:cNvSpPr/>
          <p:nvPr/>
        </p:nvSpPr>
        <p:spPr>
          <a:xfrm>
            <a:off y="2338273" x="5951422"/>
            <a:ext cy="128313" cx="128313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0" name="Shape 270"/>
          <p:cNvSpPr/>
          <p:nvPr/>
        </p:nvSpPr>
        <p:spPr>
          <a:xfrm>
            <a:off y="3186257" x="7718703"/>
            <a:ext cy="128313" cx="128313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1" name="Shape 271"/>
          <p:cNvSpPr/>
          <p:nvPr/>
        </p:nvSpPr>
        <p:spPr>
          <a:xfrm>
            <a:off y="2211527" x="6754962"/>
            <a:ext cy="635468" cx="444854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1</a:t>
            </a:r>
          </a:p>
        </p:txBody>
      </p:sp>
      <p:sp>
        <p:nvSpPr>
          <p:cNvPr id="272" name="Shape 272"/>
          <p:cNvSpPr/>
          <p:nvPr/>
        </p:nvSpPr>
        <p:spPr>
          <a:xfrm>
            <a:off y="2211527" x="6279289"/>
            <a:ext cy="635468" cx="444854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3" name="Shape 273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sp>
        <p:nvSpPr>
          <p:cNvPr id="274" name="Shape 274"/>
          <p:cNvSpPr/>
          <p:nvPr/>
        </p:nvSpPr>
        <p:spPr>
          <a:xfrm>
            <a:off y="4596737" x="6195687"/>
            <a:ext cy="113700" cx="113700"/>
          </a:xfrm>
          <a:prstGeom prst="ellipse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5" name="Shape 275"/>
          <p:cNvSpPr/>
          <p:nvPr/>
        </p:nvSpPr>
        <p:spPr>
          <a:xfrm>
            <a:off y="4308425" x="6195700"/>
            <a:ext cy="113700" cx="113700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6" name="Shape 276"/>
          <p:cNvSpPr txBox="1"/>
          <p:nvPr/>
        </p:nvSpPr>
        <p:spPr>
          <a:xfrm>
            <a:off y="41413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forward 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y="44635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start a pawn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2 card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Either start a pawn OR move one pawn forward 2 spaces.</a:t>
            </a:r>
          </a:p>
          <a:p>
            <a:pPr rtl="0" lvl="0">
              <a:buNone/>
            </a:pPr>
            <a:r>
              <a:rPr lang="en"/>
              <a:t>DRAW AGAIN and move accordingly.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286" name="Shape 286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288" name="Shape 288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89" name="Shape 289"/>
          <p:cNvSpPr/>
          <p:nvPr/>
        </p:nvSpPr>
        <p:spPr>
          <a:xfrm>
            <a:off y="4377612" x="6195687"/>
            <a:ext cy="113700" cx="113700"/>
          </a:xfrm>
          <a:prstGeom prst="ellipse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0" name="Shape 290"/>
          <p:cNvSpPr/>
          <p:nvPr/>
        </p:nvSpPr>
        <p:spPr>
          <a:xfrm>
            <a:off y="4127600" x="6195700"/>
            <a:ext cy="113700" cx="113700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1" name="Shape 291"/>
          <p:cNvSpPr txBox="1"/>
          <p:nvPr/>
        </p:nvSpPr>
        <p:spPr>
          <a:xfrm>
            <a:off y="39889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forward 2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y="42349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start a pawn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5" name="Shape 295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6" name="Shape 296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7" name="Shape 297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8" name="Shape 298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9" name="Shape 299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0" name="Shape 300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1" name="Shape 301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2" name="Shape 302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3" name="Shape 303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4" name="Shape 304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2</a:t>
            </a:r>
          </a:p>
        </p:txBody>
      </p:sp>
      <p:sp>
        <p:nvSpPr>
          <p:cNvPr id="305" name="Shape 305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6" name="Shape 306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y="4463550" x="5855550"/>
            <a:ext cy="548999" cx="1895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You will take another turn after this one.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3" name="Shape 3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3 card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Move one pawn forward 3 spaces.</a:t>
            </a:r>
          </a:p>
        </p:txBody>
      </p:sp>
      <p:grpSp>
        <p:nvGrpSpPr>
          <p:cNvPr id="315" name="Shape 315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316" name="Shape 316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318" name="Shape 318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19" name="Shape 319"/>
          <p:cNvSpPr txBox="1"/>
          <p:nvPr/>
        </p:nvSpPr>
        <p:spPr>
          <a:xfrm>
            <a:off y="4293750" x="566200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Move forward 3.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2" name="Shape 322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3" name="Shape 323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4" name="Shape 324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5" name="Shape 325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6" name="Shape 326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7" name="Shape 327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8" name="Shape 328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9" name="Shape 329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0" name="Shape 330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1" name="Shape 331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3</a:t>
            </a:r>
          </a:p>
        </p:txBody>
      </p:sp>
      <p:sp>
        <p:nvSpPr>
          <p:cNvPr id="332" name="Shape 332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3" name="Shape 333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9" name="Shape 3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4 card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Move one pawn backward 4 spaces.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342" name="Shape 342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344" name="Shape 344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45" name="Shape 345"/>
          <p:cNvSpPr txBox="1"/>
          <p:nvPr/>
        </p:nvSpPr>
        <p:spPr>
          <a:xfrm>
            <a:off y="4293750" x="566200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Move backwards 4.</a:t>
            </a:r>
          </a:p>
        </p:txBody>
      </p:sp>
      <p:pic>
        <p:nvPicPr>
          <p:cNvPr id="346" name="Shape 3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8" name="Shape 348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9" name="Shape 349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0" name="Shape 350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1" name="Shape 351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2" name="Shape 352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3" name="Shape 353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4" name="Shape 354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5" name="Shape 355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6" name="Shape 356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7" name="Shape 357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4</a:t>
            </a:r>
          </a:p>
        </p:txBody>
      </p:sp>
      <p:sp>
        <p:nvSpPr>
          <p:cNvPr id="358" name="Shape 358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9" name="Shape 359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4" name="Shape 364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5" name="Shape 3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5 card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Move one pawn forward 5 spaces.</a:t>
            </a:r>
          </a:p>
        </p:txBody>
      </p:sp>
      <p:grpSp>
        <p:nvGrpSpPr>
          <p:cNvPr id="367" name="Shape 367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368" name="Shape 368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370" name="Shape 370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71" name="Shape 371"/>
          <p:cNvSpPr txBox="1"/>
          <p:nvPr/>
        </p:nvSpPr>
        <p:spPr>
          <a:xfrm>
            <a:off y="4293750" x="566200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chemeClr val="dk1"/>
                </a:solidFill>
              </a:rPr>
              <a:t>Move f</a:t>
            </a:r>
            <a:r>
              <a:rPr lang="en"/>
              <a:t>orward 5.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4" name="Shape 374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5" name="Shape 375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6" name="Shape 376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7" name="Shape 377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8" name="Shape 378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9" name="Shape 379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0" name="Shape 380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1" name="Shape 381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5</a:t>
            </a:r>
          </a:p>
        </p:txBody>
      </p:sp>
      <p:sp>
        <p:nvSpPr>
          <p:cNvPr id="382" name="Shape 382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3" name="Shape 383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sp>
        <p:nvSpPr>
          <p:cNvPr id="384" name="Shape 384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90" name="Shape 3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7 card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Either move one pawn forward 7 spaces—OR split the forward move between any two pawns.</a:t>
            </a:r>
          </a:p>
        </p:txBody>
      </p:sp>
      <p:grpSp>
        <p:nvGrpSpPr>
          <p:cNvPr id="392" name="Shape 392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393" name="Shape 393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395" name="Shape 395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96" name="Shape 396"/>
          <p:cNvSpPr txBox="1"/>
          <p:nvPr/>
        </p:nvSpPr>
        <p:spPr>
          <a:xfrm>
            <a:off y="4141350" x="566200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n"/>
              <a:t>4</a:t>
            </a:r>
            <a:r>
              <a:rPr lang="en"/>
              <a:t> moves remaining</a:t>
            </a:r>
          </a:p>
        </p:txBody>
      </p:sp>
      <p:pic>
        <p:nvPicPr>
          <p:cNvPr id="397" name="Shape 3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99" name="Shape 399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0" name="Shape 400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1" name="Shape 401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2" name="Shape 402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3" name="Shape 403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4" name="Shape 404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5" name="Shape 405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6" name="Shape 406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7" name="Shape 407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8" name="Shape 408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7</a:t>
            </a:r>
          </a:p>
        </p:txBody>
      </p:sp>
      <p:sp>
        <p:nvSpPr>
          <p:cNvPr id="409" name="Shape 409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10" name="Shape 410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sp>
        <p:nvSpPr>
          <p:cNvPr id="411" name="Shape 411"/>
          <p:cNvSpPr/>
          <p:nvPr/>
        </p:nvSpPr>
        <p:spPr>
          <a:xfrm>
            <a:off y="4615950" x="6373300"/>
            <a:ext cy="303000" cx="788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Reset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6" name="Shape 416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17" name="Shape 4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8 card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Move one pawn forward 8 spaces</a:t>
            </a:r>
          </a:p>
        </p:txBody>
      </p:sp>
      <p:grpSp>
        <p:nvGrpSpPr>
          <p:cNvPr id="419" name="Shape 419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420" name="Shape 420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422" name="Shape 422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23" name="Shape 423"/>
          <p:cNvSpPr txBox="1"/>
          <p:nvPr/>
        </p:nvSpPr>
        <p:spPr>
          <a:xfrm>
            <a:off y="4293750" x="566215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chemeClr val="dk1"/>
                </a:solidFill>
              </a:rPr>
              <a:t>Move f</a:t>
            </a:r>
            <a:r>
              <a:rPr lang="en"/>
              <a:t>orward 8.</a:t>
            </a:r>
          </a:p>
          <a:p>
            <a:r>
              <a:t/>
            </a:r>
          </a:p>
        </p:txBody>
      </p:sp>
      <p:pic>
        <p:nvPicPr>
          <p:cNvPr id="424" name="Shape 4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6" name="Shape 426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7" name="Shape 427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8" name="Shape 428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9" name="Shape 429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0" name="Shape 430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1" name="Shape 431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2" name="Shape 432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3" name="Shape 433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4" name="Shape 434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8</a:t>
            </a:r>
          </a:p>
        </p:txBody>
      </p:sp>
      <p:sp>
        <p:nvSpPr>
          <p:cNvPr id="435" name="Shape 435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6" name="Shape 436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Team member roles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Rory – Chief Architect/Group Leader, Engine Designer</a:t>
            </a:r>
          </a:p>
          <a:p>
            <a:pPr rtl="0" lvl="0">
              <a:buNone/>
            </a:pPr>
            <a:r>
              <a:rPr lang="en"/>
              <a:t>Ben – Co-Pilot, Interface Programmer</a:t>
            </a:r>
          </a:p>
          <a:p>
            <a:pPr rtl="0" lvl="0">
              <a:buNone/>
            </a:pPr>
            <a:r>
              <a:rPr lang="en"/>
              <a:t>Tom – Administrator, Main Documentor</a:t>
            </a:r>
          </a:p>
          <a:p>
            <a:pPr rtl="0" lvl="0">
              <a:buNone/>
            </a:pPr>
            <a:r>
              <a:rPr lang="en"/>
              <a:t>Bruce – Tester</a:t>
            </a:r>
          </a:p>
          <a:p>
            <a:pPr>
              <a:buNone/>
            </a:pPr>
            <a:r>
              <a:rPr lang="en"/>
              <a:t>Denisa – Tester, Documentor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10 card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Either move one pawn forward 10 spaces—OR move one pawn backward 1 space</a:t>
            </a:r>
          </a:p>
        </p:txBody>
      </p:sp>
      <p:grpSp>
        <p:nvGrpSpPr>
          <p:cNvPr id="444" name="Shape 444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445" name="Shape 445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447" name="Shape 447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48" name="Shape 448"/>
          <p:cNvSpPr/>
          <p:nvPr/>
        </p:nvSpPr>
        <p:spPr>
          <a:xfrm>
            <a:off y="4291937" x="6195687"/>
            <a:ext cy="113700" cx="113700"/>
          </a:xfrm>
          <a:prstGeom prst="ellipse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9" name="Shape 449"/>
          <p:cNvSpPr/>
          <p:nvPr/>
        </p:nvSpPr>
        <p:spPr>
          <a:xfrm>
            <a:off y="4613225" x="6195700"/>
            <a:ext cy="113700" cx="113700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0" name="Shape 450"/>
          <p:cNvSpPr txBox="1"/>
          <p:nvPr/>
        </p:nvSpPr>
        <p:spPr>
          <a:xfrm>
            <a:off y="41413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forward 10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y="44635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backward 1</a:t>
            </a:r>
          </a:p>
        </p:txBody>
      </p:sp>
      <p:pic>
        <p:nvPicPr>
          <p:cNvPr id="452" name="Shape 4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4" name="Shape 454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5" name="Shape 455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6" name="Shape 456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7" name="Shape 457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8" name="Shape 458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9" name="Shape 459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0" name="Shape 460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1" name="Shape 461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2" name="Shape 462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3" name="Shape 463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10</a:t>
            </a:r>
          </a:p>
        </p:txBody>
      </p:sp>
      <p:sp>
        <p:nvSpPr>
          <p:cNvPr id="464" name="Shape 464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5" name="Shape 465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0" name="Shape 470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1" name="Shape 471"/>
          <p:cNvSpPr txBox="1"/>
          <p:nvPr>
            <p:ph type="title"/>
          </p:nvPr>
        </p:nvSpPr>
        <p:spPr>
          <a:xfrm>
            <a:off y="597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11 card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y="794125" x="169200"/>
            <a:ext cy="4146299" cx="522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Either move one pawn forward 11 spaces—OR switch any one of your pawns with one of any opponent’s.</a:t>
            </a:r>
          </a:p>
          <a:p>
            <a:pPr rtl="0" lvl="0">
              <a:buNone/>
            </a:pPr>
            <a:r>
              <a:rPr sz="1800" lang="en"/>
              <a:t>Notes: 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You may forfeit a switch if you wish and it is impossible to move forward 11 spaces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You may only use 11 for pawns in the open track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If your switch landed you at the beginning of an opponent’s slide, slide to the end</a:t>
            </a:r>
          </a:p>
        </p:txBody>
      </p:sp>
      <p:grpSp>
        <p:nvGrpSpPr>
          <p:cNvPr id="473" name="Shape 473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474" name="Shape 474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476" name="Shape 476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77" name="Shape 477"/>
          <p:cNvSpPr/>
          <p:nvPr/>
        </p:nvSpPr>
        <p:spPr>
          <a:xfrm>
            <a:off y="4539482" x="6195687"/>
            <a:ext cy="113700" cx="113700"/>
          </a:xfrm>
          <a:prstGeom prst="ellipse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8" name="Shape 478"/>
          <p:cNvSpPr/>
          <p:nvPr/>
        </p:nvSpPr>
        <p:spPr>
          <a:xfrm>
            <a:off y="4222752" x="6195700"/>
            <a:ext cy="113700" cx="113700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9" name="Shape 479"/>
          <p:cNvSpPr txBox="1"/>
          <p:nvPr/>
        </p:nvSpPr>
        <p:spPr>
          <a:xfrm>
            <a:off y="40651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forward 11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y="4387350" x="6309400"/>
            <a:ext cy="5532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switch with opponent</a:t>
            </a:r>
          </a:p>
        </p:txBody>
      </p:sp>
      <p:pic>
        <p:nvPicPr>
          <p:cNvPr id="481" name="Shape 4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3" name="Shape 483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4" name="Shape 484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5" name="Shape 485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6" name="Shape 486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7" name="Shape 487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8" name="Shape 488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9" name="Shape 489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90" name="Shape 490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91" name="Shape 491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11</a:t>
            </a:r>
          </a:p>
        </p:txBody>
      </p:sp>
      <p:sp>
        <p:nvSpPr>
          <p:cNvPr id="492" name="Shape 492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93" name="Shape 493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99" name="Shape 4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12 card</a:t>
            </a:r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Move one pawn forward 12 spaces</a:t>
            </a:r>
          </a:p>
        </p:txBody>
      </p:sp>
      <p:grpSp>
        <p:nvGrpSpPr>
          <p:cNvPr id="501" name="Shape 501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502" name="Shape 502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503" name="Shape 503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504" name="Shape 504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05" name="Shape 505"/>
          <p:cNvSpPr txBox="1"/>
          <p:nvPr/>
        </p:nvSpPr>
        <p:spPr>
          <a:xfrm>
            <a:off y="4293750" x="566215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chemeClr val="dk1"/>
                </a:solidFill>
              </a:rPr>
              <a:t>Move fo</a:t>
            </a:r>
            <a:r>
              <a:rPr lang="en"/>
              <a:t>rward 12.</a:t>
            </a:r>
          </a:p>
          <a:p>
            <a:r>
              <a:t/>
            </a:r>
          </a:p>
        </p:txBody>
      </p:sp>
      <p:pic>
        <p:nvPicPr>
          <p:cNvPr id="506" name="Shape 5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08" name="Shape 508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09" name="Shape 509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0" name="Shape 510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1" name="Shape 511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2" name="Shape 512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3" name="Shape 513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4" name="Shape 514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5" name="Shape 515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6" name="Shape 516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12</a:t>
            </a:r>
          </a:p>
        </p:txBody>
      </p:sp>
      <p:sp>
        <p:nvSpPr>
          <p:cNvPr id="517" name="Shape 517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8" name="Shape 518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3" name="Shape 523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24" name="Shape 524"/>
          <p:cNvSpPr txBox="1"/>
          <p:nvPr>
            <p:ph type="title"/>
          </p:nvPr>
        </p:nvSpPr>
        <p:spPr>
          <a:xfrm>
            <a:off y="-2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My Apologies card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y="855375" x="118950"/>
            <a:ext cy="3814499" cx="515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Take one pawn from your START, place it on any space that is occupied by any opponent, and BUMP the opponent’s pawn back to its START.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If there is no pawn on your START or no opponent’s pawn on any space you can move to, you forfeit the move</a:t>
            </a:r>
          </a:p>
        </p:txBody>
      </p:sp>
      <p:grpSp>
        <p:nvGrpSpPr>
          <p:cNvPr id="526" name="Shape 526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527" name="Shape 527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529" name="Shape 529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30" name="Shape 530"/>
          <p:cNvSpPr txBox="1"/>
          <p:nvPr/>
        </p:nvSpPr>
        <p:spPr>
          <a:xfrm>
            <a:off y="4075933" x="5662150"/>
            <a:ext cy="7716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Choose a pawn to bump and replace with a pawn of yours from Start.</a:t>
            </a:r>
          </a:p>
        </p:txBody>
      </p:sp>
      <p:pic>
        <p:nvPicPr>
          <p:cNvPr id="531" name="Shape 5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3" name="Shape 533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4" name="Shape 534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5" name="Shape 535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6" name="Shape 536"/>
          <p:cNvSpPr/>
          <p:nvPr/>
        </p:nvSpPr>
        <p:spPr>
          <a:xfrm>
            <a:off y="1450307" x="6843382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7" name="Shape 537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8" name="Shape 538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9" name="Shape 539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40" name="Shape 540"/>
          <p:cNvSpPr/>
          <p:nvPr/>
        </p:nvSpPr>
        <p:spPr>
          <a:xfrm>
            <a:off y="3194057" x="77251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41" name="Shape 541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42" name="Shape 542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MA</a:t>
            </a:r>
          </a:p>
        </p:txBody>
      </p:sp>
      <p:sp>
        <p:nvSpPr>
          <p:cNvPr id="543" name="Shape 543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44" name="Shape 544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9" name="Shape 549"/>
          <p:cNvSpPr txBox="1"/>
          <p:nvPr>
            <p:ph idx="1" type="body"/>
          </p:nvPr>
        </p:nvSpPr>
        <p:spPr>
          <a:xfrm>
            <a:off y="1276350" x="457200"/>
            <a:ext cy="3718799" cx="469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All pieces moveable with the current action selection on the board are always highlighted.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Also, when the mouse hovers over a moveable piece, the destination space, if applicable, is temporarily highlighted in a different color.</a:t>
            </a:r>
          </a:p>
        </p:txBody>
      </p:sp>
      <p:sp>
        <p:nvSpPr>
          <p:cNvPr id="550" name="Shape 550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51" name="Shape 5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Highlighting – normal and on hover</a:t>
            </a:r>
          </a:p>
        </p:txBody>
      </p:sp>
      <p:grpSp>
        <p:nvGrpSpPr>
          <p:cNvPr id="552" name="Shape 552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553" name="Shape 553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554" name="Shape 554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555" name="Shape 555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56" name="Shape 556"/>
          <p:cNvSpPr/>
          <p:nvPr/>
        </p:nvSpPr>
        <p:spPr>
          <a:xfrm>
            <a:off y="4291937" x="6195687"/>
            <a:ext cy="113700" cx="113700"/>
          </a:xfrm>
          <a:prstGeom prst="ellipse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57" name="Shape 557"/>
          <p:cNvSpPr/>
          <p:nvPr/>
        </p:nvSpPr>
        <p:spPr>
          <a:xfrm>
            <a:off y="4613225" x="6195700"/>
            <a:ext cy="113700" cx="113700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58" name="Shape 558"/>
          <p:cNvSpPr txBox="1"/>
          <p:nvPr/>
        </p:nvSpPr>
        <p:spPr>
          <a:xfrm>
            <a:off y="41413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forward 10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y="44635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backward 1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/>
          <p:nvPr/>
        </p:nvSpPr>
        <p:spPr>
          <a:xfrm>
            <a:off y="3192977" x="5979307"/>
            <a:ext cy="128400" cx="128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2" name="Shape 562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3" name="Shape 563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4" name="Shape 564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5" name="Shape 565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6" name="Shape 566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7" name="Shape 567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8" name="Shape 568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9" name="Shape 569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70" name="Shape 570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71" name="Shape 571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72" name="Shape 572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10</a:t>
            </a:r>
          </a:p>
        </p:txBody>
      </p:sp>
      <p:sp>
        <p:nvSpPr>
          <p:cNvPr id="573" name="Shape 573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74" name="Shape 574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pic>
        <p:nvPicPr>
          <p:cNvPr id="575" name="Shape 57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232852" x="6142175"/>
            <a:ext cy="370325" cx="242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0" name="Shape 580"/>
          <p:cNvSpPr/>
          <p:nvPr/>
        </p:nvSpPr>
        <p:spPr>
          <a:xfrm>
            <a:off y="1005650" x="58682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81" name="Shape 5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If can’t use drawn card</a:t>
            </a: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y="1200150" x="457200"/>
            <a:ext cy="3725699" cx="5010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If you are unable to legally use any effects of the drawn card, or your only possible moves would make a pawn of yours land on another pawn of yours, you can do nothing but end your turn.</a:t>
            </a:r>
          </a:p>
        </p:txBody>
      </p:sp>
      <p:grpSp>
        <p:nvGrpSpPr>
          <p:cNvPr id="583" name="Shape 583"/>
          <p:cNvGrpSpPr/>
          <p:nvPr/>
        </p:nvGrpSpPr>
        <p:grpSpPr>
          <a:xfrm>
            <a:off y="3666750" x="6236500"/>
            <a:ext cy="303000" cx="1818925"/>
            <a:chOff y="3677075" x="5922225"/>
            <a:chExt cy="303000" cx="1818925"/>
          </a:xfrm>
        </p:grpSpPr>
        <p:sp>
          <p:nvSpPr>
            <p:cNvPr id="584" name="Shape 584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585" name="Shape 585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586" name="Shape 586"/>
          <p:cNvGrpSpPr/>
          <p:nvPr/>
        </p:nvGrpSpPr>
        <p:grpSpPr>
          <a:xfrm>
            <a:off y="1315488" x="5868291"/>
            <a:ext cy="2427457" cx="2410778"/>
            <a:chOff y="1005649" x="5404825"/>
            <a:chExt cy="2746925" cx="2728050"/>
          </a:xfrm>
        </p:grpSpPr>
        <p:pic>
          <p:nvPicPr>
            <p:cNvPr id="587" name="Shape 58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005649" x="5404825"/>
              <a:ext cy="2746925" cx="27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8" name="Shape 588"/>
            <p:cNvSpPr/>
            <p:nvPr/>
          </p:nvSpPr>
          <p:spPr>
            <a:xfrm>
              <a:off y="2742874" x="5774982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89" name="Shape 589"/>
            <p:cNvSpPr/>
            <p:nvPr/>
          </p:nvSpPr>
          <p:spPr>
            <a:xfrm>
              <a:off y="2742866" x="5935704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90" name="Shape 590"/>
            <p:cNvSpPr/>
            <p:nvPr/>
          </p:nvSpPr>
          <p:spPr>
            <a:xfrm>
              <a:off y="2892346" x="5774990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91" name="Shape 591"/>
            <p:cNvSpPr/>
            <p:nvPr/>
          </p:nvSpPr>
          <p:spPr>
            <a:xfrm>
              <a:off y="2892505" x="5935707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92" name="Shape 592"/>
            <p:cNvSpPr/>
            <p:nvPr/>
          </p:nvSpPr>
          <p:spPr>
            <a:xfrm>
              <a:off y="1145553" x="685315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93" name="Shape 593"/>
            <p:cNvSpPr/>
            <p:nvPr/>
          </p:nvSpPr>
          <p:spPr>
            <a:xfrm>
              <a:off y="1482554" x="6214826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94" name="Shape 594"/>
            <p:cNvSpPr/>
            <p:nvPr/>
          </p:nvSpPr>
          <p:spPr>
            <a:xfrm>
              <a:off y="2163039" x="5843810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95" name="Shape 595"/>
            <p:cNvSpPr/>
            <p:nvPr/>
          </p:nvSpPr>
          <p:spPr>
            <a:xfrm>
              <a:off y="3122622" x="7843675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96" name="Shape 596"/>
            <p:cNvSpPr/>
            <p:nvPr/>
          </p:nvSpPr>
          <p:spPr>
            <a:xfrm>
              <a:off y="2019612" x="6753100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"/>
                <a:t>5</a:t>
              </a:r>
            </a:p>
          </p:txBody>
        </p:sp>
        <p:sp>
          <p:nvSpPr>
            <p:cNvPr id="597" name="Shape 597"/>
            <p:cNvSpPr/>
            <p:nvPr/>
          </p:nvSpPr>
          <p:spPr>
            <a:xfrm>
              <a:off y="2019612" x="6214826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598" name="Shape 598"/>
          <p:cNvSpPr/>
          <p:nvPr/>
        </p:nvSpPr>
        <p:spPr>
          <a:xfrm>
            <a:off y="4556050" x="6462737"/>
            <a:ext cy="303000" cx="1240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End Turn</a:t>
            </a:r>
          </a:p>
        </p:txBody>
      </p:sp>
      <p:cxnSp>
        <p:nvCxnSpPr>
          <p:cNvPr id="599" name="Shape 599"/>
          <p:cNvCxnSpPr/>
          <p:nvPr/>
        </p:nvCxnSpPr>
        <p:spPr>
          <a:xfrm>
            <a:off y="4017450" x="58753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00" name="Shape 600"/>
          <p:cNvSpPr txBox="1"/>
          <p:nvPr/>
        </p:nvSpPr>
        <p:spPr>
          <a:xfrm>
            <a:off y="3949450" x="6102675"/>
            <a:ext cy="606599" cx="1952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You have no way to play this card.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y="929450" x="58753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5" name="Shape 6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Additional rules</a:t>
            </a:r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you can move (without bumping yourself, as explained earlier), you must move.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a player would draw but the draw pile is empty, the discard pile is reshuffled into the deck before the draw.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Exiting an in-progress game</a:t>
            </a:r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There will be a “Game” menu in the menu bar with a menu item “Exit Game”. That would return you to the main menu.</a:t>
            </a:r>
          </a:p>
        </p:txBody>
      </p:sp>
      <p:sp>
        <p:nvSpPr>
          <p:cNvPr id="614" name="Shape 614"/>
          <p:cNvSpPr/>
          <p:nvPr/>
        </p:nvSpPr>
        <p:spPr>
          <a:xfrm>
            <a:off y="1555050" x="5400050"/>
            <a:ext cy="407400" cx="7008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Game</a:t>
            </a:r>
          </a:p>
        </p:txBody>
      </p:sp>
      <p:sp>
        <p:nvSpPr>
          <p:cNvPr id="615" name="Shape 615"/>
          <p:cNvSpPr/>
          <p:nvPr/>
        </p:nvSpPr>
        <p:spPr>
          <a:xfrm>
            <a:off y="1962450" x="5400050"/>
            <a:ext cy="407400" cx="1647299"/>
          </a:xfrm>
          <a:prstGeom prst="rect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Exit Game</a:t>
            </a:r>
          </a:p>
        </p:txBody>
      </p:sp>
      <p:pic>
        <p:nvPicPr>
          <p:cNvPr id="616" name="Shape 6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81427" x="6596850"/>
            <a:ext cy="370325" cx="242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1" name="Shape 621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22" name="Shape 6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Game end screen</a:t>
            </a:r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“Restart” starts again with the same players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“New Game” goes to Player Setup</a:t>
            </a:r>
          </a:p>
        </p:txBody>
      </p:sp>
      <p:grpSp>
        <p:nvGrpSpPr>
          <p:cNvPr id="624" name="Shape 624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625" name="Shape 625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 wins!</a:t>
              </a:r>
            </a:p>
          </p:txBody>
        </p:sp>
        <p:sp>
          <p:nvSpPr>
            <p:cNvPr id="626" name="Shape 626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627" name="Shape 627"/>
          <p:cNvGrpSpPr/>
          <p:nvPr/>
        </p:nvGrpSpPr>
        <p:grpSpPr>
          <a:xfrm>
            <a:off y="1315488" x="5563491"/>
            <a:ext cy="2427457" cx="2410778"/>
            <a:chOff y="1005649" x="5404825"/>
            <a:chExt cy="2746925" cx="2728050"/>
          </a:xfrm>
        </p:grpSpPr>
        <p:pic>
          <p:nvPicPr>
            <p:cNvPr id="628" name="Shape 62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005649" x="5404825"/>
              <a:ext cy="2746925" cx="27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Shape 629"/>
            <p:cNvSpPr/>
            <p:nvPr/>
          </p:nvSpPr>
          <p:spPr>
            <a:xfrm>
              <a:off y="3032310" x="6482434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30" name="Shape 630"/>
            <p:cNvSpPr/>
            <p:nvPr/>
          </p:nvSpPr>
          <p:spPr>
            <a:xfrm>
              <a:off y="3032302" x="6643156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31" name="Shape 631"/>
            <p:cNvSpPr/>
            <p:nvPr/>
          </p:nvSpPr>
          <p:spPr>
            <a:xfrm>
              <a:off y="3181783" x="6482441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32" name="Shape 632"/>
            <p:cNvSpPr/>
            <p:nvPr/>
          </p:nvSpPr>
          <p:spPr>
            <a:xfrm>
              <a:off y="3181941" x="6643159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33" name="Shape 633"/>
            <p:cNvSpPr/>
            <p:nvPr/>
          </p:nvSpPr>
          <p:spPr>
            <a:xfrm>
              <a:off y="1145553" x="685315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34" name="Shape 634"/>
            <p:cNvSpPr/>
            <p:nvPr/>
          </p:nvSpPr>
          <p:spPr>
            <a:xfrm>
              <a:off y="1482554" x="6214826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35" name="Shape 635"/>
            <p:cNvSpPr/>
            <p:nvPr/>
          </p:nvSpPr>
          <p:spPr>
            <a:xfrm>
              <a:off y="2163039" x="5843810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36" name="Shape 636"/>
            <p:cNvSpPr/>
            <p:nvPr/>
          </p:nvSpPr>
          <p:spPr>
            <a:xfrm>
              <a:off y="3122622" x="7843675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37" name="Shape 637"/>
            <p:cNvSpPr/>
            <p:nvPr/>
          </p:nvSpPr>
          <p:spPr>
            <a:xfrm>
              <a:off y="2019612" x="6753100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"/>
                <a:t>12</a:t>
              </a:r>
            </a:p>
          </p:txBody>
        </p:sp>
        <p:sp>
          <p:nvSpPr>
            <p:cNvPr id="638" name="Shape 638"/>
            <p:cNvSpPr/>
            <p:nvPr/>
          </p:nvSpPr>
          <p:spPr>
            <a:xfrm>
              <a:off y="2019612" x="6214826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639" name="Shape 639"/>
          <p:cNvSpPr/>
          <p:nvPr/>
        </p:nvSpPr>
        <p:spPr>
          <a:xfrm>
            <a:off y="4111400" x="5646437"/>
            <a:ext cy="303000" cx="1240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Restart</a:t>
            </a:r>
          </a:p>
        </p:txBody>
      </p:sp>
      <p:cxnSp>
        <p:nvCxnSpPr>
          <p:cNvPr id="640" name="Shape 640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41" name="Shape 641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sp>
        <p:nvSpPr>
          <p:cNvPr id="642" name="Shape 642"/>
          <p:cNvSpPr/>
          <p:nvPr/>
        </p:nvSpPr>
        <p:spPr>
          <a:xfrm>
            <a:off y="4546650" x="5646437"/>
            <a:ext cy="303000" cx="1240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New Game</a:t>
            </a:r>
          </a:p>
        </p:txBody>
      </p:sp>
      <p:sp>
        <p:nvSpPr>
          <p:cNvPr id="643" name="Shape 643"/>
          <p:cNvSpPr/>
          <p:nvPr/>
        </p:nvSpPr>
        <p:spPr>
          <a:xfrm>
            <a:off y="4339450" x="7021621"/>
            <a:ext cy="303000" cx="83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Quit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7" name="Shape 6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8" name="Shape 6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Team Schedule</a:t>
            </a:r>
          </a:p>
        </p:txBody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y="1200150" x="457200"/>
            <a:ext cy="3725699" cx="7659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Following Agile Methodology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Four two-week sprints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Milestones (HW assignments) at the end of each sprint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Finished by end of week 9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Our program: a clone of </a:t>
            </a:r>
            <a:r>
              <a:rPr lang="en" i="1"/>
              <a:t>Sorry!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virtual board game.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 Java, for desktop computers.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Using different name due to Hasbro trademark.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22612" x="4752175"/>
            <a:ext cy="3480772" cx="37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54" name="Shape 6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7375" x="124687"/>
            <a:ext cy="4838300" cx="889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8" name="Shape 6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Optional features, if have time</a:t>
            </a:r>
          </a:p>
        </p:txBody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rotate board to face current player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sound effects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keyboard shortcuts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support the 5-card hand rules “for adults”</a:t>
            </a:r>
          </a:p>
        </p:txBody>
      </p:sp>
      <p:sp>
        <p:nvSpPr>
          <p:cNvPr id="661" name="Shape 661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AI players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save and load in-progress games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networked multiplayer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Main menu</a:t>
            </a:r>
          </a:p>
        </p:txBody>
      </p:sp>
      <p:sp>
        <p:nvSpPr>
          <p:cNvPr id="43" name="Shape 43"/>
          <p:cNvSpPr/>
          <p:nvPr/>
        </p:nvSpPr>
        <p:spPr>
          <a:xfrm>
            <a:off y="1864125" x="3725012"/>
            <a:ext cy="1365299" cx="16890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" name="Shape 44"/>
          <p:cNvSpPr txBox="1"/>
          <p:nvPr/>
        </p:nvSpPr>
        <p:spPr>
          <a:xfrm>
            <a:off y="1787925" x="3729976"/>
            <a:ext cy="435599" cx="1689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sp>
        <p:nvSpPr>
          <p:cNvPr id="45" name="Shape 45"/>
          <p:cNvSpPr/>
          <p:nvPr/>
        </p:nvSpPr>
        <p:spPr>
          <a:xfrm>
            <a:off y="2242250" x="3954075"/>
            <a:ext cy="303000" cx="1240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New Game</a:t>
            </a:r>
          </a:p>
        </p:txBody>
      </p:sp>
      <p:sp>
        <p:nvSpPr>
          <p:cNvPr id="46" name="Shape 46"/>
          <p:cNvSpPr/>
          <p:nvPr/>
        </p:nvSpPr>
        <p:spPr>
          <a:xfrm>
            <a:off y="2707250" x="3949100"/>
            <a:ext cy="303000" cx="1240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Quit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Player Setup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509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Choose two to four players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“Start” is only enabled when ≥2 players checked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Enter player names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Choose who goes first. (Play proceeds clockwise.)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81800" x="5854837"/>
            <a:ext cy="2133600" cx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y="1337175" x="6377200"/>
            <a:ext cy="344700" cx="1689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Player Setup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game board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y="1215761" x="2779558"/>
            <a:ext cy="3456455" cx="3432705"/>
            <a:chOff y="1005649" x="5404825"/>
            <a:chExt cy="2746925" cx="2728050"/>
          </a:xfrm>
        </p:grpSpPr>
        <p:pic>
          <p:nvPicPr>
            <p:cNvPr id="61" name="Shape 6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005649" x="5404825"/>
              <a:ext cy="2746925" cx="27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62"/>
            <p:cNvSpPr/>
            <p:nvPr/>
          </p:nvSpPr>
          <p:spPr>
            <a:xfrm>
              <a:off y="2742874" x="5774982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3" name="Shape 63"/>
            <p:cNvSpPr/>
            <p:nvPr/>
          </p:nvSpPr>
          <p:spPr>
            <a:xfrm>
              <a:off y="2742866" x="5935704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4" name="Shape 64"/>
            <p:cNvSpPr/>
            <p:nvPr/>
          </p:nvSpPr>
          <p:spPr>
            <a:xfrm>
              <a:off y="2892346" x="5774990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5" name="Shape 65"/>
            <p:cNvSpPr/>
            <p:nvPr/>
          </p:nvSpPr>
          <p:spPr>
            <a:xfrm>
              <a:off y="2892505" x="5935707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6" name="Shape 66"/>
            <p:cNvSpPr/>
            <p:nvPr/>
          </p:nvSpPr>
          <p:spPr>
            <a:xfrm>
              <a:off y="1145553" x="685315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7" name="Shape 67"/>
            <p:cNvSpPr/>
            <p:nvPr/>
          </p:nvSpPr>
          <p:spPr>
            <a:xfrm>
              <a:off y="1543112" x="6275384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>
              <a:off y="2163039" x="5843810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9" name="Shape 69"/>
            <p:cNvSpPr/>
            <p:nvPr/>
          </p:nvSpPr>
          <p:spPr>
            <a:xfrm>
              <a:off y="3122622" x="7843675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0" name="Shape 70"/>
            <p:cNvSpPr/>
            <p:nvPr/>
          </p:nvSpPr>
          <p:spPr>
            <a:xfrm>
              <a:off y="2019612" x="6753100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3000" lang="en"/>
                <a:t>1</a:t>
              </a:r>
            </a:p>
          </p:txBody>
        </p:sp>
        <p:sp>
          <p:nvSpPr>
            <p:cNvPr id="71" name="Shape 71"/>
            <p:cNvSpPr/>
            <p:nvPr/>
          </p:nvSpPr>
          <p:spPr>
            <a:xfrm>
              <a:off y="2019612" x="6214826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72" name="Shape 72"/>
          <p:cNvSpPr txBox="1"/>
          <p:nvPr/>
        </p:nvSpPr>
        <p:spPr>
          <a:xfrm>
            <a:off y="653275" x="4769575"/>
            <a:ext cy="410100" cx="1442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Start (</a:t>
            </a:r>
            <a:r>
              <a:rPr lang="en">
                <a:solidFill>
                  <a:srgbClr val="7F6000"/>
                </a:solidFill>
              </a:rPr>
              <a:t>Yellow</a:t>
            </a:r>
            <a:r>
              <a:rPr lang="en"/>
              <a:t>’s)</a:t>
            </a:r>
          </a:p>
        </p:txBody>
      </p:sp>
      <p:cxnSp>
        <p:nvCxnSpPr>
          <p:cNvPr id="73" name="Shape 73"/>
          <p:cNvCxnSpPr>
            <a:stCxn id="72" idx="2"/>
          </p:cNvCxnSpPr>
          <p:nvPr/>
        </p:nvCxnSpPr>
        <p:spPr>
          <a:xfrm flipH="1">
            <a:off y="1063375" x="3833424"/>
            <a:ext cy="709199" cx="1657500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4" name="Shape 74"/>
          <p:cNvSpPr txBox="1"/>
          <p:nvPr/>
        </p:nvSpPr>
        <p:spPr>
          <a:xfrm>
            <a:off y="3042475" x="563550"/>
            <a:ext cy="802500" cx="1925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Start (</a:t>
            </a:r>
            <a:r>
              <a:rPr lang="en">
                <a:solidFill>
                  <a:srgbClr val="1C4587"/>
                </a:solidFill>
              </a:rPr>
              <a:t>Blue</a:t>
            </a:r>
            <a:r>
              <a:rPr lang="en"/>
              <a:t>’s; currently contains all four of his pawns)</a:t>
            </a:r>
          </a:p>
        </p:txBody>
      </p:sp>
      <p:cxnSp>
        <p:nvCxnSpPr>
          <p:cNvPr id="75" name="Shape 75"/>
          <p:cNvCxnSpPr>
            <a:stCxn id="74" idx="3"/>
          </p:cNvCxnSpPr>
          <p:nvPr/>
        </p:nvCxnSpPr>
        <p:spPr>
          <a:xfrm>
            <a:off y="3443725" x="2489250"/>
            <a:ext cy="173100" cx="985199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6" name="Shape 76"/>
          <p:cNvSpPr txBox="1"/>
          <p:nvPr/>
        </p:nvSpPr>
        <p:spPr>
          <a:xfrm>
            <a:off y="3443725" x="6336500"/>
            <a:ext cy="410100" cx="2214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pawn (one of </a:t>
            </a:r>
            <a:r>
              <a:rPr lang="en">
                <a:solidFill>
                  <a:srgbClr val="7F6000"/>
                </a:solidFill>
              </a:rPr>
              <a:t>Yellow</a:t>
            </a:r>
            <a:r>
              <a:rPr lang="en"/>
              <a:t>’s)</a:t>
            </a:r>
          </a:p>
        </p:txBody>
      </p:sp>
      <p:cxnSp>
        <p:nvCxnSpPr>
          <p:cNvPr id="77" name="Shape 77"/>
          <p:cNvCxnSpPr>
            <a:stCxn id="76" idx="1"/>
          </p:cNvCxnSpPr>
          <p:nvPr/>
        </p:nvCxnSpPr>
        <p:spPr>
          <a:xfrm flipH="1">
            <a:off y="3648775" x="5971100"/>
            <a:ext cy="314999" cx="365399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8" name="Shape 78"/>
          <p:cNvSpPr txBox="1"/>
          <p:nvPr/>
        </p:nvSpPr>
        <p:spPr>
          <a:xfrm>
            <a:off y="4748400" x="3230700"/>
            <a:ext cy="360299" cx="1185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</a:t>
            </a:r>
            <a:r>
              <a:rPr lang="en">
                <a:solidFill>
                  <a:srgbClr val="660000"/>
                </a:solidFill>
              </a:rPr>
              <a:t>Red</a:t>
            </a:r>
            <a:r>
              <a:rPr lang="en"/>
              <a:t> slide</a:t>
            </a:r>
          </a:p>
        </p:txBody>
      </p:sp>
      <p:cxnSp>
        <p:nvCxnSpPr>
          <p:cNvPr id="79" name="Shape 79"/>
          <p:cNvCxnSpPr>
            <a:stCxn id="78" idx="0"/>
          </p:cNvCxnSpPr>
          <p:nvPr/>
        </p:nvCxnSpPr>
        <p:spPr>
          <a:xfrm rot="10800000">
            <a:off y="4384799" x="3703949"/>
            <a:ext cy="363600" cx="119700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0" name="Shape 80"/>
          <p:cNvSpPr txBox="1"/>
          <p:nvPr/>
        </p:nvSpPr>
        <p:spPr>
          <a:xfrm>
            <a:off y="4748400" x="2253450"/>
            <a:ext cy="360299" cx="985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slide end</a:t>
            </a:r>
          </a:p>
        </p:txBody>
      </p:sp>
      <p:cxnSp>
        <p:nvCxnSpPr>
          <p:cNvPr id="81" name="Shape 81"/>
          <p:cNvCxnSpPr>
            <a:stCxn id="80" idx="0"/>
          </p:cNvCxnSpPr>
          <p:nvPr/>
        </p:nvCxnSpPr>
        <p:spPr>
          <a:xfrm rot="10800000" flipH="1">
            <a:off y="4406399" x="2746049"/>
            <a:ext cy="342000" cx="687900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2" name="Shape 82"/>
          <p:cNvSpPr txBox="1"/>
          <p:nvPr/>
        </p:nvSpPr>
        <p:spPr>
          <a:xfrm>
            <a:off y="4748400" x="4408650"/>
            <a:ext cy="360299" cx="1032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slide start</a:t>
            </a:r>
          </a:p>
        </p:txBody>
      </p:sp>
      <p:cxnSp>
        <p:nvCxnSpPr>
          <p:cNvPr id="83" name="Shape 83"/>
          <p:cNvCxnSpPr>
            <a:stCxn id="82" idx="0"/>
          </p:cNvCxnSpPr>
          <p:nvPr/>
        </p:nvCxnSpPr>
        <p:spPr>
          <a:xfrm rot="10800000">
            <a:off y="4384799" x="4092449"/>
            <a:ext cy="363600" cx="832500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4" name="Shape 84"/>
          <p:cNvSpPr txBox="1"/>
          <p:nvPr/>
        </p:nvSpPr>
        <p:spPr>
          <a:xfrm>
            <a:off y="1858675" x="1312075"/>
            <a:ext cy="606599" cx="1032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Safe Zone (</a:t>
            </a:r>
            <a:r>
              <a:rPr lang="en">
                <a:solidFill>
                  <a:srgbClr val="7F6000"/>
                </a:solidFill>
              </a:rPr>
              <a:t>Yellow</a:t>
            </a:r>
            <a:r>
              <a:rPr lang="en"/>
              <a:t>’s)</a:t>
            </a:r>
          </a:p>
        </p:txBody>
      </p:sp>
      <p:cxnSp>
        <p:nvCxnSpPr>
          <p:cNvPr id="85" name="Shape 85"/>
          <p:cNvCxnSpPr>
            <a:stCxn id="84" idx="3"/>
          </p:cNvCxnSpPr>
          <p:nvPr/>
        </p:nvCxnSpPr>
        <p:spPr>
          <a:xfrm rot="10800000" flipH="1">
            <a:off y="2085474" x="2344674"/>
            <a:ext cy="76499" cx="1154100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6" name="Shape 86"/>
          <p:cNvSpPr txBox="1"/>
          <p:nvPr/>
        </p:nvSpPr>
        <p:spPr>
          <a:xfrm>
            <a:off y="2586725" x="6519200"/>
            <a:ext cy="410100" cx="985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square</a:t>
            </a:r>
          </a:p>
        </p:txBody>
      </p:sp>
      <p:cxnSp>
        <p:nvCxnSpPr>
          <p:cNvPr id="87" name="Shape 87"/>
          <p:cNvCxnSpPr>
            <a:stCxn id="86" idx="1"/>
          </p:cNvCxnSpPr>
          <p:nvPr/>
        </p:nvCxnSpPr>
        <p:spPr>
          <a:xfrm rot="10800000">
            <a:off y="2733275" x="5971100"/>
            <a:ext cy="58500" cx="548099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8" name="Shape 88"/>
          <p:cNvSpPr txBox="1"/>
          <p:nvPr/>
        </p:nvSpPr>
        <p:spPr>
          <a:xfrm>
            <a:off y="1135950" x="6336500"/>
            <a:ext cy="410100" cx="244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draw pile (cards face-down)</a:t>
            </a:r>
          </a:p>
        </p:txBody>
      </p:sp>
      <p:cxnSp>
        <p:nvCxnSpPr>
          <p:cNvPr id="89" name="Shape 89"/>
          <p:cNvCxnSpPr>
            <a:stCxn id="88" idx="1"/>
          </p:cNvCxnSpPr>
          <p:nvPr/>
        </p:nvCxnSpPr>
        <p:spPr>
          <a:xfrm flipH="1">
            <a:off y="1341000" x="4114099"/>
            <a:ext cy="1597200" cx="2222400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0" name="Shape 90"/>
          <p:cNvSpPr txBox="1"/>
          <p:nvPr/>
        </p:nvSpPr>
        <p:spPr>
          <a:xfrm>
            <a:off y="1593750" x="6336500"/>
            <a:ext cy="606599" cx="244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discard pile (played cards, face-up)</a:t>
            </a:r>
          </a:p>
        </p:txBody>
      </p:sp>
      <p:cxnSp>
        <p:nvCxnSpPr>
          <p:cNvPr id="91" name="Shape 91"/>
          <p:cNvCxnSpPr>
            <a:stCxn id="90" idx="1"/>
          </p:cNvCxnSpPr>
          <p:nvPr/>
        </p:nvCxnSpPr>
        <p:spPr>
          <a:xfrm flipH="1">
            <a:off y="1897049" x="4826599"/>
            <a:ext cy="1041299" cx="1509900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2" name="Shape 92"/>
          <p:cNvSpPr txBox="1"/>
          <p:nvPr/>
        </p:nvSpPr>
        <p:spPr>
          <a:xfrm>
            <a:off y="1238275" x="1145250"/>
            <a:ext cy="606599" cx="127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Safe Zone Entry Space</a:t>
            </a:r>
          </a:p>
        </p:txBody>
      </p:sp>
      <p:cxnSp>
        <p:nvCxnSpPr>
          <p:cNvPr id="93" name="Shape 93"/>
          <p:cNvCxnSpPr>
            <a:stCxn id="92" idx="3"/>
          </p:cNvCxnSpPr>
          <p:nvPr/>
        </p:nvCxnSpPr>
        <p:spPr>
          <a:xfrm rot="10800000" flipH="1">
            <a:off y="1480674" x="2420250"/>
            <a:ext cy="60900" cx="1046099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4" name="Shape 94"/>
          <p:cNvSpPr txBox="1"/>
          <p:nvPr/>
        </p:nvSpPr>
        <p:spPr>
          <a:xfrm>
            <a:off y="2451325" x="1401750"/>
            <a:ext cy="606599" cx="1032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Home (</a:t>
            </a:r>
            <a:r>
              <a:rPr lang="en">
                <a:solidFill>
                  <a:srgbClr val="7F6000"/>
                </a:solidFill>
              </a:rPr>
              <a:t>Yellow</a:t>
            </a:r>
            <a:r>
              <a:rPr lang="en"/>
              <a:t>’s)</a:t>
            </a:r>
          </a:p>
        </p:txBody>
      </p:sp>
      <p:cxnSp>
        <p:nvCxnSpPr>
          <p:cNvPr id="95" name="Shape 95"/>
          <p:cNvCxnSpPr>
            <a:stCxn id="94" idx="3"/>
          </p:cNvCxnSpPr>
          <p:nvPr/>
        </p:nvCxnSpPr>
        <p:spPr>
          <a:xfrm>
            <a:off y="2754624" x="2434349"/>
            <a:ext cy="8699" cx="1080300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6" name="Shape 96"/>
          <p:cNvSpPr txBox="1"/>
          <p:nvPr/>
        </p:nvSpPr>
        <p:spPr>
          <a:xfrm>
            <a:off y="4039975" x="6336500"/>
            <a:ext cy="1041299" cx="2214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Missing players’ areas are empty. They have no pawns and their turns are skipped.</a:t>
            </a:r>
          </a:p>
        </p:txBody>
      </p:sp>
      <p:cxnSp>
        <p:nvCxnSpPr>
          <p:cNvPr id="97" name="Shape 97"/>
          <p:cNvCxnSpPr>
            <a:stCxn id="96" idx="1"/>
          </p:cNvCxnSpPr>
          <p:nvPr/>
        </p:nvCxnSpPr>
        <p:spPr>
          <a:xfrm rot="10800000">
            <a:off y="4028724" x="5150599"/>
            <a:ext cy="531900" cx="1185900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8" name="Shape 98"/>
          <p:cNvCxnSpPr>
            <a:stCxn id="96" idx="1"/>
          </p:cNvCxnSpPr>
          <p:nvPr/>
        </p:nvCxnSpPr>
        <p:spPr>
          <a:xfrm rot="10800000">
            <a:off y="3229824" x="5549900"/>
            <a:ext cy="1330799" cx="786599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9" name="Shape 99"/>
          <p:cNvSpPr txBox="1"/>
          <p:nvPr/>
        </p:nvSpPr>
        <p:spPr>
          <a:xfrm>
            <a:off y="3898075" x="217450"/>
            <a:ext cy="1041299" cx="199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All four players have the same board features of their color as each other.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deck of cards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5 × “1” card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 × “2” card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 × “3” card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 × “4” card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 × “5” card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 × “7” card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 × “8” card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 × “10” card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 × “11” card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 × “12” card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 × “My Apologies” card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 deck is shuffled before play.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Safe Zone rules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1251550" x="122625"/>
            <a:ext cy="3721199" cx="5754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At a fork for a safe zone (Safe Zone Entry Space), same-color players must move into the safe zone, and different-color players must move around the outside. The move paths for these two situations are shown in the diagrams to the right. 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When moving along the outside track, you cannot move forward past your color’s safe zone. 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Pawns are safe from being targeted by an 11 or My Apologies if in a safe zone.</a:t>
            </a:r>
          </a:p>
          <a:p>
            <a:pPr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Pawns cannot move backwards into a safe zone, but they can move backwards around the outside, and then forwards into a safe zone on another turn.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y="109372" x="6366920"/>
            <a:ext cy="2051678" cx="2037580"/>
            <a:chOff y="1005649" x="5404825"/>
            <a:chExt cy="2746925" cx="2728050"/>
          </a:xfrm>
        </p:grpSpPr>
        <p:pic>
          <p:nvPicPr>
            <p:cNvPr id="114" name="Shape 11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005649" x="5404825"/>
              <a:ext cy="2746925" cx="27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y="2742874" x="5774982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6" name="Shape 116"/>
            <p:cNvSpPr/>
            <p:nvPr/>
          </p:nvSpPr>
          <p:spPr>
            <a:xfrm>
              <a:off y="2742866" x="5935704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7" name="Shape 117"/>
            <p:cNvSpPr/>
            <p:nvPr/>
          </p:nvSpPr>
          <p:spPr>
            <a:xfrm>
              <a:off y="3122631" x="5595682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8" name="Shape 118"/>
            <p:cNvSpPr/>
            <p:nvPr/>
          </p:nvSpPr>
          <p:spPr>
            <a:xfrm>
              <a:off y="2892505" x="5935707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9" name="Shape 119"/>
            <p:cNvSpPr/>
            <p:nvPr/>
          </p:nvSpPr>
          <p:spPr>
            <a:xfrm>
              <a:off y="1145553" x="685315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0" name="Shape 120"/>
            <p:cNvSpPr/>
            <p:nvPr/>
          </p:nvSpPr>
          <p:spPr>
            <a:xfrm>
              <a:off y="1482554" x="6214826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1" name="Shape 121"/>
            <p:cNvSpPr/>
            <p:nvPr/>
          </p:nvSpPr>
          <p:spPr>
            <a:xfrm>
              <a:off y="2163039" x="5843810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2" name="Shape 122"/>
            <p:cNvSpPr/>
            <p:nvPr/>
          </p:nvSpPr>
          <p:spPr>
            <a:xfrm>
              <a:off y="3122622" x="7843675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3" name="Shape 123"/>
            <p:cNvSpPr/>
            <p:nvPr/>
          </p:nvSpPr>
          <p:spPr>
            <a:xfrm>
              <a:off y="2019612" x="6214826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24" name="Shape 124"/>
          <p:cNvSpPr txBox="1"/>
          <p:nvPr/>
        </p:nvSpPr>
        <p:spPr>
          <a:xfrm>
            <a:off y="2084850" x="6044112"/>
            <a:ext cy="550799" cx="268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rgbClr val="1C4587"/>
                </a:solidFill>
              </a:rPr>
              <a:t>Blue</a:t>
            </a:r>
            <a:r>
              <a:rPr lang="en"/>
              <a:t> at safe zone entry space; safe zone along magenta line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y="2788047" x="6373070"/>
            <a:ext cy="2051678" cx="2037580"/>
            <a:chOff y="1005649" x="5404825"/>
            <a:chExt cy="2746925" cx="2728050"/>
          </a:xfrm>
        </p:grpSpPr>
        <p:pic>
          <p:nvPicPr>
            <p:cNvPr id="126" name="Shape 12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005649" x="5404825"/>
              <a:ext cy="2746925" cx="27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Shape 127"/>
            <p:cNvSpPr/>
            <p:nvPr/>
          </p:nvSpPr>
          <p:spPr>
            <a:xfrm>
              <a:off y="2742874" x="5774982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8" name="Shape 128"/>
            <p:cNvSpPr/>
            <p:nvPr/>
          </p:nvSpPr>
          <p:spPr>
            <a:xfrm>
              <a:off y="2742866" x="5935704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9" name="Shape 129"/>
            <p:cNvSpPr/>
            <p:nvPr/>
          </p:nvSpPr>
          <p:spPr>
            <a:xfrm>
              <a:off y="2892514" x="5774990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0" name="Shape 130"/>
            <p:cNvSpPr/>
            <p:nvPr/>
          </p:nvSpPr>
          <p:spPr>
            <a:xfrm>
              <a:off y="2892505" x="5935707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1" name="Shape 131"/>
            <p:cNvSpPr/>
            <p:nvPr/>
          </p:nvSpPr>
          <p:spPr>
            <a:xfrm>
              <a:off y="1145553" x="685315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2" name="Shape 132"/>
            <p:cNvSpPr/>
            <p:nvPr/>
          </p:nvSpPr>
          <p:spPr>
            <a:xfrm>
              <a:off y="1482554" x="6214826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3" name="Shape 133"/>
            <p:cNvSpPr/>
            <p:nvPr/>
          </p:nvSpPr>
          <p:spPr>
            <a:xfrm>
              <a:off y="2163039" x="5843810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4" name="Shape 134"/>
            <p:cNvSpPr/>
            <p:nvPr/>
          </p:nvSpPr>
          <p:spPr>
            <a:xfrm>
              <a:off y="3122622" x="555263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5" name="Shape 135"/>
            <p:cNvSpPr/>
            <p:nvPr/>
          </p:nvSpPr>
          <p:spPr>
            <a:xfrm>
              <a:off y="2019612" x="6214826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136" name="Shape 136"/>
          <p:cNvCxnSpPr/>
          <p:nvPr/>
        </p:nvCxnSpPr>
        <p:spPr>
          <a:xfrm>
            <a:off y="1741175" x="6634525"/>
            <a:ext cy="0" cx="650400"/>
          </a:xfrm>
          <a:prstGeom prst="straightConnector1">
            <a:avLst/>
          </a:prstGeom>
          <a:noFill/>
          <a:ln w="38100" cap="flat">
            <a:solidFill>
              <a:srgbClr val="FF00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y="4745100" x="5302050"/>
            <a:ext cy="378000" cx="412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rgbClr val="7F6000"/>
                </a:solidFill>
              </a:rPr>
              <a:t>Yellow</a:t>
            </a:r>
            <a:r>
              <a:rPr lang="en"/>
              <a:t> moving around opposing safe zone</a:t>
            </a:r>
          </a:p>
        </p:txBody>
      </p:sp>
      <p:cxnSp>
        <p:nvCxnSpPr>
          <p:cNvPr id="138" name="Shape 138"/>
          <p:cNvCxnSpPr>
            <a:stCxn id="134" idx="0"/>
          </p:cNvCxnSpPr>
          <p:nvPr/>
        </p:nvCxnSpPr>
        <p:spPr>
          <a:xfrm rot="10800000">
            <a:off y="3932714" x="6534398"/>
            <a:ext cy="436500" cx="3299"/>
          </a:xfrm>
          <a:prstGeom prst="straightConnector1">
            <a:avLst/>
          </a:prstGeom>
          <a:noFill/>
          <a:ln w="38100" cap="flat">
            <a:solidFill>
              <a:srgbClr val="FF00FF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At game start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897850" x="203850"/>
            <a:ext cy="42455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Each player starts with 4 pawns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objective is to get all 4 pawns home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Movement by drawing cards; can only move out of Start on 1 or 2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y="1330172" x="4278283"/>
            <a:ext cy="2051678" cx="2037580"/>
            <a:chOff y="1005649" x="5404825"/>
            <a:chExt cy="2746925" cx="2728050"/>
          </a:xfrm>
        </p:grpSpPr>
        <p:pic>
          <p:nvPicPr>
            <p:cNvPr id="146" name="Shape 14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005649" x="5404825"/>
              <a:ext cy="2746925" cx="27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Shape 147"/>
            <p:cNvSpPr/>
            <p:nvPr/>
          </p:nvSpPr>
          <p:spPr>
            <a:xfrm>
              <a:off y="2742874" x="5774982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48" name="Shape 148"/>
            <p:cNvSpPr/>
            <p:nvPr/>
          </p:nvSpPr>
          <p:spPr>
            <a:xfrm>
              <a:off y="2742866" x="5935704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49" name="Shape 149"/>
            <p:cNvSpPr/>
            <p:nvPr/>
          </p:nvSpPr>
          <p:spPr>
            <a:xfrm>
              <a:off y="2892346" x="5774990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0" name="Shape 150"/>
            <p:cNvSpPr/>
            <p:nvPr/>
          </p:nvSpPr>
          <p:spPr>
            <a:xfrm>
              <a:off y="2892505" x="5935707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1" name="Shape 151"/>
            <p:cNvSpPr/>
            <p:nvPr/>
          </p:nvSpPr>
          <p:spPr>
            <a:xfrm>
              <a:off y="1145553" x="685315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2" name="Shape 152"/>
            <p:cNvSpPr/>
            <p:nvPr/>
          </p:nvSpPr>
          <p:spPr>
            <a:xfrm>
              <a:off y="1482554" x="6214826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3" name="Shape 153"/>
            <p:cNvSpPr/>
            <p:nvPr/>
          </p:nvSpPr>
          <p:spPr>
            <a:xfrm>
              <a:off y="2163039" x="5843810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4" name="Shape 154"/>
            <p:cNvSpPr/>
            <p:nvPr/>
          </p:nvSpPr>
          <p:spPr>
            <a:xfrm>
              <a:off y="3122622" x="7843675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5" name="Shape 155"/>
            <p:cNvSpPr/>
            <p:nvPr/>
          </p:nvSpPr>
          <p:spPr>
            <a:xfrm>
              <a:off y="2019612" x="6753100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"/>
                <a:t>1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y="2019612" x="6214826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157" name="Shape 157"/>
          <p:cNvGrpSpPr/>
          <p:nvPr/>
        </p:nvGrpSpPr>
        <p:grpSpPr>
          <a:xfrm>
            <a:off y="1330172" x="6753843"/>
            <a:ext cy="2051678" cx="2037580"/>
            <a:chOff y="1005649" x="5404825"/>
            <a:chExt cy="2746925" cx="2728050"/>
          </a:xfrm>
        </p:grpSpPr>
        <p:pic>
          <p:nvPicPr>
            <p:cNvPr id="158" name="Shape 15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005649" x="5404825"/>
              <a:ext cy="2746925" cx="27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Shape 159"/>
            <p:cNvSpPr/>
            <p:nvPr/>
          </p:nvSpPr>
          <p:spPr>
            <a:xfrm>
              <a:off y="2742874" x="5774982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0" name="Shape 160"/>
            <p:cNvSpPr/>
            <p:nvPr/>
          </p:nvSpPr>
          <p:spPr>
            <a:xfrm>
              <a:off y="2742866" x="5935704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1" name="Shape 161"/>
            <p:cNvSpPr/>
            <p:nvPr/>
          </p:nvSpPr>
          <p:spPr>
            <a:xfrm>
              <a:off y="2892346" x="5774990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2" name="Shape 162"/>
            <p:cNvSpPr/>
            <p:nvPr/>
          </p:nvSpPr>
          <p:spPr>
            <a:xfrm>
              <a:off y="2892505" x="5935707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3" name="Shape 163"/>
            <p:cNvSpPr/>
            <p:nvPr/>
          </p:nvSpPr>
          <p:spPr>
            <a:xfrm>
              <a:off y="1145553" x="685315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4" name="Shape 164"/>
            <p:cNvSpPr/>
            <p:nvPr/>
          </p:nvSpPr>
          <p:spPr>
            <a:xfrm>
              <a:off y="1482554" x="6214826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5" name="Shape 165"/>
            <p:cNvSpPr/>
            <p:nvPr/>
          </p:nvSpPr>
          <p:spPr>
            <a:xfrm>
              <a:off y="2163039" x="5843810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6" name="Shape 166"/>
            <p:cNvSpPr/>
            <p:nvPr/>
          </p:nvSpPr>
          <p:spPr>
            <a:xfrm>
              <a:off y="3122622" x="7843675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7" name="Shape 167"/>
            <p:cNvSpPr/>
            <p:nvPr/>
          </p:nvSpPr>
          <p:spPr>
            <a:xfrm>
              <a:off y="2019612" x="6753100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"/>
                <a:t>5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y="2019612" x="6214826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69" name="Shape 169"/>
          <p:cNvSpPr txBox="1"/>
          <p:nvPr/>
        </p:nvSpPr>
        <p:spPr>
          <a:xfrm>
            <a:off y="3381950" x="4278225"/>
            <a:ext cy="457200" cx="2037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>
                <a:solidFill>
                  <a:srgbClr val="00FF00"/>
                </a:solidFill>
              </a:rPr>
              <a:t>✓</a:t>
            </a:r>
            <a:r>
              <a:rPr lang="en"/>
              <a:t> </a:t>
            </a:r>
            <a:r>
              <a:rPr lang="en">
                <a:solidFill>
                  <a:srgbClr val="1C4587"/>
                </a:solidFill>
              </a:rPr>
              <a:t>Blue</a:t>
            </a:r>
            <a:r>
              <a:rPr lang="en"/>
              <a:t> </a:t>
            </a:r>
            <a:r>
              <a:rPr lang="en" i="1"/>
              <a:t>can</a:t>
            </a:r>
            <a:r>
              <a:rPr lang="en"/>
              <a:t> move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y="3381950" x="6753837"/>
            <a:ext cy="457200" cx="2037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rgbClr val="FF0000"/>
                </a:solidFill>
              </a:rPr>
              <a:t>✗</a:t>
            </a:r>
            <a:r>
              <a:rPr lang="en"/>
              <a:t> </a:t>
            </a:r>
            <a:r>
              <a:rPr lang="en">
                <a:solidFill>
                  <a:srgbClr val="1C4587"/>
                </a:solidFill>
              </a:rPr>
              <a:t>Blue</a:t>
            </a:r>
            <a:r>
              <a:rPr lang="en"/>
              <a:t> </a:t>
            </a:r>
            <a:r>
              <a:rPr lang="en" i="1"/>
              <a:t>can’t</a:t>
            </a:r>
            <a:r>
              <a:rPr lang="en"/>
              <a:t> move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