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7.xml" Type="http://schemas.openxmlformats.org/officeDocument/2006/relationships/slide" Id="rId32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3" name="Shape 3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5" name="Shape 4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1" name="Shape 4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2" name="Shape 4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0" name="Shape 5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2" name="Shape 5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 451 term project presentation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Rory, Ben, Bruce, Tom, Denisa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 card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start a pawn OR move one pawn forward 1 space.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173" name="Shape 173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175" name="Shape 175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pic>
        <p:nvPicPr>
          <p:cNvPr id="176" name="Shape 1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7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y="2850673" x="5890599"/>
            <a:ext cy="128313" cx="128313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8" name="Shape 178"/>
          <p:cNvSpPr/>
          <p:nvPr/>
        </p:nvSpPr>
        <p:spPr>
          <a:xfrm>
            <a:off y="2929991" x="6009079"/>
            <a:ext cy="128313" cx="128313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79" name="Shape 179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0" name="Shape 180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2" name="Shape 182"/>
          <p:cNvSpPr/>
          <p:nvPr/>
        </p:nvSpPr>
        <p:spPr>
          <a:xfrm>
            <a:off y="2310377" x="7718707"/>
            <a:ext cy="128313" cx="128313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/>
        </p:nvSpPr>
        <p:spPr>
          <a:xfrm>
            <a:off y="1439121" x="6843384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4" name="Shape 184"/>
          <p:cNvSpPr/>
          <p:nvPr/>
        </p:nvSpPr>
        <p:spPr>
          <a:xfrm>
            <a:off y="1736929" x="6279289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/>
          <p:nvPr/>
        </p:nvSpPr>
        <p:spPr>
          <a:xfrm>
            <a:off y="2338273" x="5951422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6" name="Shape 186"/>
          <p:cNvSpPr/>
          <p:nvPr/>
        </p:nvSpPr>
        <p:spPr>
          <a:xfrm>
            <a:off y="3186257" x="7718703"/>
            <a:ext cy="128313" cx="128313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7" name="Shape 187"/>
          <p:cNvSpPr/>
          <p:nvPr/>
        </p:nvSpPr>
        <p:spPr>
          <a:xfrm>
            <a:off y="2211527" x="6754962"/>
            <a:ext cy="635468" cx="444854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</a:t>
            </a:r>
          </a:p>
        </p:txBody>
      </p:sp>
      <p:sp>
        <p:nvSpPr>
          <p:cNvPr id="188" name="Shape 188"/>
          <p:cNvSpPr/>
          <p:nvPr/>
        </p:nvSpPr>
        <p:spPr>
          <a:xfrm>
            <a:off y="2211527" x="6279289"/>
            <a:ext cy="635468" cx="444854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190" name="Shape 190"/>
          <p:cNvSpPr/>
          <p:nvPr/>
        </p:nvSpPr>
        <p:spPr>
          <a:xfrm>
            <a:off y="4596737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/>
        </p:nvSpPr>
        <p:spPr>
          <a:xfrm>
            <a:off y="4308425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2" name="Shape 192"/>
          <p:cNvSpPr txBox="1"/>
          <p:nvPr/>
        </p:nvSpPr>
        <p:spPr>
          <a:xfrm>
            <a:off y="41413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y="44635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start a pawn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9" name="Shape 1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2 card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Either start a pawn OR move one pawn forward 2 spaces.</a:t>
            </a:r>
          </a:p>
          <a:p>
            <a:pPr rtl="0" lvl="0">
              <a:buNone/>
            </a:pPr>
            <a:r>
              <a:rPr lang="en"/>
              <a:t>DRAW AGAIN and move accordingly.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02" name="Shape 202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204" name="Shape 204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5" name="Shape 205"/>
          <p:cNvSpPr/>
          <p:nvPr/>
        </p:nvSpPr>
        <p:spPr>
          <a:xfrm>
            <a:off y="4377612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6" name="Shape 206"/>
          <p:cNvSpPr/>
          <p:nvPr/>
        </p:nvSpPr>
        <p:spPr>
          <a:xfrm>
            <a:off y="4127600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7" name="Shape 207"/>
          <p:cNvSpPr txBox="1"/>
          <p:nvPr/>
        </p:nvSpPr>
        <p:spPr>
          <a:xfrm>
            <a:off y="39889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2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y="42349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start a pawn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1" name="Shape 211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2" name="Shape 212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3" name="Shape 213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4" name="Shape 214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5" name="Shape 215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6" name="Shape 216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7" name="Shape 217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8" name="Shape 218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9" name="Shape 219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0" name="Shape 220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2</a:t>
            </a:r>
          </a:p>
        </p:txBody>
      </p:sp>
      <p:sp>
        <p:nvSpPr>
          <p:cNvPr id="221" name="Shape 221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2" name="Shape 222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y="4463550" x="5855550"/>
            <a:ext cy="548999" cx="189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You will take another turn after this one.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9" name="Shape 2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3 card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3 spaces.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32" name="Shape 232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234" name="Shape 234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5" name="Shape 235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Move forward 3.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8" name="Shape 238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9" name="Shape 239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0" name="Shape 240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1" name="Shape 241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2" name="Shape 242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3" name="Shape 243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4" name="Shape 244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5" name="Shape 245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6" name="Shape 246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7" name="Shape 247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3</a:t>
            </a:r>
          </a:p>
        </p:txBody>
      </p:sp>
      <p:sp>
        <p:nvSpPr>
          <p:cNvPr id="248" name="Shape 248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9" name="Shape 249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4 card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backward 4 spaces.</a:t>
            </a:r>
          </a:p>
        </p:txBody>
      </p:sp>
      <p:grpSp>
        <p:nvGrpSpPr>
          <p:cNvPr id="257" name="Shape 257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58" name="Shape 258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260" name="Shape 260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1" name="Shape 261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Move backwards 4.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4" name="Shape 264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5" name="Shape 265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6" name="Shape 266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7" name="Shape 267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8" name="Shape 268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9" name="Shape 269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1" name="Shape 271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2" name="Shape 272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3" name="Shape 273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4</a:t>
            </a:r>
          </a:p>
        </p:txBody>
      </p:sp>
      <p:sp>
        <p:nvSpPr>
          <p:cNvPr id="274" name="Shape 274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5 card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5 spaces.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284" name="Shape 284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286" name="Shape 286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87" name="Shape 287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5.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0" name="Shape 290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1" name="Shape 291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2" name="Shape 292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3" name="Shape 293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4" name="Shape 294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5" name="Shape 295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6" name="Shape 296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7" name="Shape 297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5</a:t>
            </a:r>
          </a:p>
        </p:txBody>
      </p:sp>
      <p:sp>
        <p:nvSpPr>
          <p:cNvPr id="298" name="Shape 298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9" name="Shape 299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300" name="Shape 300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7 card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move one pawn forward 7 spaces—OR split the forward move between any two pawns.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09" name="Shape 309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11" name="Shape 311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2" name="Shape 312"/>
          <p:cNvSpPr txBox="1"/>
          <p:nvPr/>
        </p:nvSpPr>
        <p:spPr>
          <a:xfrm>
            <a:off y="41413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lang="en"/>
              <a:t>4</a:t>
            </a:r>
            <a:r>
              <a:rPr lang="en"/>
              <a:t> moves remaining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5" name="Shape 315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6" name="Shape 316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7" name="Shape 317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8" name="Shape 318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19" name="Shape 319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0" name="Shape 320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1" name="Shape 321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2" name="Shape 322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3" name="Shape 323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4" name="Shape 324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7</a:t>
            </a:r>
          </a:p>
        </p:txBody>
      </p:sp>
      <p:sp>
        <p:nvSpPr>
          <p:cNvPr id="325" name="Shape 325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6" name="Shape 326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327" name="Shape 327"/>
          <p:cNvSpPr/>
          <p:nvPr/>
        </p:nvSpPr>
        <p:spPr>
          <a:xfrm>
            <a:off y="4615950" x="6373300"/>
            <a:ext cy="303000" cx="788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Reset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8 card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8 spaces</a:t>
            </a:r>
          </a:p>
        </p:txBody>
      </p:sp>
      <p:grpSp>
        <p:nvGrpSpPr>
          <p:cNvPr id="335" name="Shape 335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36" name="Shape 336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38" name="Shape 338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39" name="Shape 339"/>
          <p:cNvSpPr txBox="1"/>
          <p:nvPr/>
        </p:nvSpPr>
        <p:spPr>
          <a:xfrm>
            <a:off y="4293750" x="566215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8.</a:t>
            </a:r>
          </a:p>
          <a:p>
            <a:r>
              <a:t/>
            </a:r>
          </a:p>
        </p:txBody>
      </p:sp>
      <p:pic>
        <p:nvPicPr>
          <p:cNvPr id="340" name="Shape 3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2" name="Shape 342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3" name="Shape 343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4" name="Shape 344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5" name="Shape 345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6" name="Shape 346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7" name="Shape 347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8" name="Shape 348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9" name="Shape 349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0" name="Shape 350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8</a:t>
            </a:r>
          </a:p>
        </p:txBody>
      </p:sp>
      <p:sp>
        <p:nvSpPr>
          <p:cNvPr id="351" name="Shape 351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2" name="Shape 352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7" name="Shape 357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58" name="Shape 3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10 card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move one pawn forward 10 spaces—OR move one pawn backward 1 space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61" name="Shape 361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63" name="Shape 363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64" name="Shape 364"/>
          <p:cNvSpPr/>
          <p:nvPr/>
        </p:nvSpPr>
        <p:spPr>
          <a:xfrm>
            <a:off y="4291937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5" name="Shape 365"/>
          <p:cNvSpPr/>
          <p:nvPr/>
        </p:nvSpPr>
        <p:spPr>
          <a:xfrm>
            <a:off y="4613225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66" name="Shape 366"/>
          <p:cNvSpPr txBox="1"/>
          <p:nvPr/>
        </p:nvSpPr>
        <p:spPr>
          <a:xfrm>
            <a:off y="41413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y="44635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backward 1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0" name="Shape 370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1" name="Shape 371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2" name="Shape 372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3" name="Shape 373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4" name="Shape 374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5" name="Shape 375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6" name="Shape 376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7" name="Shape 377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8" name="Shape 378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79" name="Shape 379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10</a:t>
            </a:r>
          </a:p>
        </p:txBody>
      </p:sp>
      <p:sp>
        <p:nvSpPr>
          <p:cNvPr id="380" name="Shape 380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1" name="Shape 381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87" name="Shape 387"/>
          <p:cNvSpPr txBox="1"/>
          <p:nvPr>
            <p:ph type="title"/>
          </p:nvPr>
        </p:nvSpPr>
        <p:spPr>
          <a:xfrm>
            <a:off y="597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11 card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y="794125" x="169200"/>
            <a:ext cy="4146299" cx="522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Either move one pawn forward 11 spaces—OR switch any one of your pawns with one of any opponent’s.</a:t>
            </a:r>
          </a:p>
          <a:p>
            <a:pPr rtl="0" lvl="0">
              <a:buNone/>
            </a:pPr>
            <a:r>
              <a:rPr sz="1800" lang="en"/>
              <a:t>Notes: 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You may forfeit a switch if you wish and it is impossible to move forward 11 spaces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You may only use 11 for pawns in the open track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If your switch landed you at the beginning of an opponent’s slide, slide to the end</a:t>
            </a:r>
          </a:p>
        </p:txBody>
      </p:sp>
      <p:grpSp>
        <p:nvGrpSpPr>
          <p:cNvPr id="389" name="Shape 389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390" name="Shape 390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392" name="Shape 392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93" name="Shape 393"/>
          <p:cNvSpPr/>
          <p:nvPr/>
        </p:nvSpPr>
        <p:spPr>
          <a:xfrm>
            <a:off y="4539482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4" name="Shape 394"/>
          <p:cNvSpPr/>
          <p:nvPr/>
        </p:nvSpPr>
        <p:spPr>
          <a:xfrm>
            <a:off y="4222752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5" name="Shape 395"/>
          <p:cNvSpPr txBox="1"/>
          <p:nvPr/>
        </p:nvSpPr>
        <p:spPr>
          <a:xfrm>
            <a:off y="40651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11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y="4387350" x="6309400"/>
            <a:ext cy="5532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switch with opponent</a:t>
            </a:r>
          </a:p>
        </p:txBody>
      </p:sp>
      <p:pic>
        <p:nvPicPr>
          <p:cNvPr id="397" name="Shape 39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9" name="Shape 399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0" name="Shape 400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1" name="Shape 401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2" name="Shape 402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3" name="Shape 403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4" name="Shape 404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5" name="Shape 405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6" name="Shape 406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7" name="Shape 407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11</a:t>
            </a:r>
          </a:p>
        </p:txBody>
      </p:sp>
      <p:sp>
        <p:nvSpPr>
          <p:cNvPr id="408" name="Shape 408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9" name="Shape 409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5" name="Shape 4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12 card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Move one pawn forward 12 spaces</a:t>
            </a:r>
          </a:p>
        </p:txBody>
      </p:sp>
      <p:grpSp>
        <p:nvGrpSpPr>
          <p:cNvPr id="417" name="Shape 417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418" name="Shape 418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420" name="Shape 420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21" name="Shape 421"/>
          <p:cNvSpPr txBox="1"/>
          <p:nvPr/>
        </p:nvSpPr>
        <p:spPr>
          <a:xfrm>
            <a:off y="4293750" x="566215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fo</a:t>
            </a:r>
            <a:r>
              <a:rPr lang="en"/>
              <a:t>rward 12.</a:t>
            </a:r>
          </a:p>
          <a:p>
            <a:r>
              <a:t/>
            </a:r>
          </a:p>
        </p:txBody>
      </p:sp>
      <p:pic>
        <p:nvPicPr>
          <p:cNvPr id="422" name="Shape 4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4" name="Shape 424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5" name="Shape 425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6" name="Shape 426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7" name="Shape 427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8" name="Shape 428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9" name="Shape 429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0" name="Shape 430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1" name="Shape 431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2" name="Shape 432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12</a:t>
            </a:r>
          </a:p>
        </p:txBody>
      </p:sp>
      <p:sp>
        <p:nvSpPr>
          <p:cNvPr id="433" name="Shape 433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4" name="Shape 434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Team member roles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Rory – Admin/Group Leader, Engine Designer</a:t>
            </a:r>
          </a:p>
          <a:p>
            <a:pPr rtl="0" lvl="0">
              <a:buNone/>
            </a:pPr>
            <a:r>
              <a:rPr lang="en"/>
              <a:t>Ben – Co-Pilot, Interface Programmer</a:t>
            </a:r>
          </a:p>
          <a:p>
            <a:pPr rtl="0" lvl="0">
              <a:buNone/>
            </a:pPr>
            <a:r>
              <a:rPr lang="en"/>
              <a:t>Tom – Main Documentor</a:t>
            </a:r>
          </a:p>
          <a:p>
            <a:pPr rtl="0" lvl="0">
              <a:buNone/>
            </a:pPr>
            <a:r>
              <a:rPr lang="en"/>
              <a:t>Bruce – Tester</a:t>
            </a:r>
          </a:p>
          <a:p>
            <a:pPr>
              <a:buNone/>
            </a:pPr>
            <a:r>
              <a:rPr lang="en"/>
              <a:t>Denisa – Tester, Documentor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9" name="Shape 439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0" name="Shape 440"/>
          <p:cNvSpPr txBox="1"/>
          <p:nvPr>
            <p:ph type="title"/>
          </p:nvPr>
        </p:nvSpPr>
        <p:spPr>
          <a:xfrm>
            <a:off y="-2021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My Apologies card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y="855375" x="118950"/>
            <a:ext cy="3814499" cx="5157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Take one pawn from your START, place it on any space that is occupied by any opponent, and BUMP the opponent’s pawn back to its START.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If there is no pawn on your START or no opponent’s pawn on any space you can move to, you forfeit the move</a:t>
            </a:r>
          </a:p>
        </p:txBody>
      </p:sp>
      <p:grpSp>
        <p:nvGrpSpPr>
          <p:cNvPr id="442" name="Shape 442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443" name="Shape 443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445" name="Shape 445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46" name="Shape 446"/>
          <p:cNvSpPr txBox="1"/>
          <p:nvPr/>
        </p:nvSpPr>
        <p:spPr>
          <a:xfrm>
            <a:off y="4141350" x="5662150"/>
            <a:ext cy="7716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Choose a pawn to bump and replace with a pawn of yours from Start.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9" name="Shape 449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0" name="Shape 450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1" name="Shape 451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2" name="Shape 452"/>
          <p:cNvSpPr/>
          <p:nvPr/>
        </p:nvSpPr>
        <p:spPr>
          <a:xfrm>
            <a:off y="1450307" x="6843382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3" name="Shape 453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4" name="Shape 454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5" name="Shape 455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6" name="Shape 456"/>
          <p:cNvSpPr/>
          <p:nvPr/>
        </p:nvSpPr>
        <p:spPr>
          <a:xfrm>
            <a:off y="3194057" x="77251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7" name="Shape 457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58" name="Shape 458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MA</a:t>
            </a:r>
          </a:p>
        </p:txBody>
      </p:sp>
      <p:sp>
        <p:nvSpPr>
          <p:cNvPr id="459" name="Shape 459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0" name="Shape 460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5" name="Shape 465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6" name="Shape 4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Highlight destination on hover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When a piece that can move a number of spaces is hovered over, the destination space is highlighted.</a:t>
            </a:r>
          </a:p>
        </p:txBody>
      </p:sp>
      <p:grpSp>
        <p:nvGrpSpPr>
          <p:cNvPr id="468" name="Shape 468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469" name="Shape 469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cxnSp>
        <p:nvCxnSpPr>
          <p:cNvPr id="471" name="Shape 471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72" name="Shape 472"/>
          <p:cNvSpPr/>
          <p:nvPr/>
        </p:nvSpPr>
        <p:spPr>
          <a:xfrm>
            <a:off y="4291937" x="6195687"/>
            <a:ext cy="113700" cx="113700"/>
          </a:xfrm>
          <a:prstGeom prst="ellipse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3" name="Shape 473"/>
          <p:cNvSpPr/>
          <p:nvPr/>
        </p:nvSpPr>
        <p:spPr>
          <a:xfrm>
            <a:off y="4613225" x="6195700"/>
            <a:ext cy="113700" cx="113700"/>
          </a:xfrm>
          <a:prstGeom prst="ellipse">
            <a:avLst/>
          </a:prstGeom>
          <a:solidFill>
            <a:srgbClr val="FF99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4" name="Shape 474"/>
          <p:cNvSpPr txBox="1"/>
          <p:nvPr/>
        </p:nvSpPr>
        <p:spPr>
          <a:xfrm>
            <a:off y="41413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forward 10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y="4463550" x="6309400"/>
            <a:ext cy="303000" cx="137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backward 1</a:t>
            </a:r>
          </a:p>
        </p:txBody>
      </p:sp>
      <p:pic>
        <p:nvPicPr>
          <p:cNvPr id="476" name="Shape 47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15488" x="5563491"/>
            <a:ext cy="2427458" cx="241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y="3192977" x="5979307"/>
            <a:ext cy="128400" cx="128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8" name="Shape 478"/>
          <p:cNvSpPr/>
          <p:nvPr/>
        </p:nvSpPr>
        <p:spPr>
          <a:xfrm>
            <a:off y="2850673" x="589059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79" name="Shape 479"/>
          <p:cNvSpPr/>
          <p:nvPr/>
        </p:nvSpPr>
        <p:spPr>
          <a:xfrm>
            <a:off y="2929991" x="6009079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0" name="Shape 480"/>
          <p:cNvSpPr/>
          <p:nvPr/>
        </p:nvSpPr>
        <p:spPr>
          <a:xfrm>
            <a:off y="3192977" x="611275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1" name="Shape 481"/>
          <p:cNvSpPr/>
          <p:nvPr/>
        </p:nvSpPr>
        <p:spPr>
          <a:xfrm>
            <a:off y="3187225" x="6110006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2" name="Shape 482"/>
          <p:cNvSpPr/>
          <p:nvPr/>
        </p:nvSpPr>
        <p:spPr>
          <a:xfrm>
            <a:off y="2320702" x="7722207"/>
            <a:ext cy="128400" cx="128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3" name="Shape 483"/>
          <p:cNvSpPr/>
          <p:nvPr/>
        </p:nvSpPr>
        <p:spPr>
          <a:xfrm>
            <a:off y="2310377" x="7718707"/>
            <a:ext cy="128400" cx="128400"/>
          </a:xfrm>
          <a:prstGeom prst="ellipse">
            <a:avLst/>
          </a:prstGeom>
          <a:solidFill>
            <a:srgbClr val="C9DAF8"/>
          </a:solidFill>
          <a:ln w="19050" cap="flat">
            <a:solidFill>
              <a:srgbClr val="1C458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4" name="Shape 484"/>
          <p:cNvSpPr/>
          <p:nvPr/>
        </p:nvSpPr>
        <p:spPr>
          <a:xfrm>
            <a:off y="1439121" x="6843384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5" name="Shape 485"/>
          <p:cNvSpPr/>
          <p:nvPr/>
        </p:nvSpPr>
        <p:spPr>
          <a:xfrm>
            <a:off y="1736929" x="6279289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6" name="Shape 486"/>
          <p:cNvSpPr/>
          <p:nvPr/>
        </p:nvSpPr>
        <p:spPr>
          <a:xfrm>
            <a:off y="2338273" x="5951422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7" name="Shape 487"/>
          <p:cNvSpPr/>
          <p:nvPr/>
        </p:nvSpPr>
        <p:spPr>
          <a:xfrm>
            <a:off y="3186257" x="7718703"/>
            <a:ext cy="128400" cx="128400"/>
          </a:xfrm>
          <a:prstGeom prst="ellipse">
            <a:avLst/>
          </a:prstGeom>
          <a:solidFill>
            <a:srgbClr val="FFF2CC"/>
          </a:solidFill>
          <a:ln w="19050" cap="flat">
            <a:solidFill>
              <a:srgbClr val="7F6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88" name="Shape 488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10</a:t>
            </a:r>
          </a:p>
        </p:txBody>
      </p:sp>
      <p:sp>
        <p:nvSpPr>
          <p:cNvPr id="489" name="Shape 489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0" name="Shape 490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pic>
        <p:nvPicPr>
          <p:cNvPr id="491" name="Shape 49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232852" x="6142175"/>
            <a:ext cy="370325" cx="24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5" name="Shape 4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6" name="Shape 496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97" name="Shape 4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If can’t use drawn card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If you are unable to legally use any effects of the drawn card, you can do nothing but end your turn.</a:t>
            </a:r>
          </a:p>
        </p:txBody>
      </p:sp>
      <p:grpSp>
        <p:nvGrpSpPr>
          <p:cNvPr id="499" name="Shape 499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500" name="Shape 500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502" name="Shape 502"/>
          <p:cNvGrpSpPr/>
          <p:nvPr/>
        </p:nvGrpSpPr>
        <p:grpSpPr>
          <a:xfrm>
            <a:off y="1315488" x="5563491"/>
            <a:ext cy="2427457" cx="2410778"/>
            <a:chOff y="1005649" x="5404825"/>
            <a:chExt cy="2746925" cx="2728050"/>
          </a:xfrm>
        </p:grpSpPr>
        <p:pic>
          <p:nvPicPr>
            <p:cNvPr id="503" name="Shape 50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Shape 504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05" name="Shape 505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06" name="Shape 506"/>
            <p:cNvSpPr/>
            <p:nvPr/>
          </p:nvSpPr>
          <p:spPr>
            <a:xfrm>
              <a:off y="2892346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07" name="Shape 507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08" name="Shape 508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09" name="Shape 509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10" name="Shape 510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11" name="Shape 511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12" name="Shape 512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5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514" name="Shape 514"/>
          <p:cNvSpPr/>
          <p:nvPr/>
        </p:nvSpPr>
        <p:spPr>
          <a:xfrm>
            <a:off y="4556050" x="6157937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End Turn</a:t>
            </a:r>
          </a:p>
        </p:txBody>
      </p:sp>
      <p:cxnSp>
        <p:nvCxnSpPr>
          <p:cNvPr id="515" name="Shape 515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16" name="Shape 516"/>
          <p:cNvSpPr txBox="1"/>
          <p:nvPr/>
        </p:nvSpPr>
        <p:spPr>
          <a:xfrm>
            <a:off y="3949450" x="5797875"/>
            <a:ext cy="606599" cx="1952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You have no way to play this card.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Exiting an in-progress game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There will be a “Game” menu in the menu bar with a menu item “Exit Game”. That would return you to the main menu.</a:t>
            </a:r>
          </a:p>
        </p:txBody>
      </p:sp>
      <p:sp>
        <p:nvSpPr>
          <p:cNvPr id="524" name="Shape 524"/>
          <p:cNvSpPr/>
          <p:nvPr/>
        </p:nvSpPr>
        <p:spPr>
          <a:xfrm>
            <a:off y="1555050" x="5400050"/>
            <a:ext cy="407400" cx="7008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Game</a:t>
            </a:r>
          </a:p>
        </p:txBody>
      </p:sp>
      <p:sp>
        <p:nvSpPr>
          <p:cNvPr id="525" name="Shape 525"/>
          <p:cNvSpPr/>
          <p:nvPr/>
        </p:nvSpPr>
        <p:spPr>
          <a:xfrm>
            <a:off y="1962450" x="5400050"/>
            <a:ext cy="407400" cx="1647299"/>
          </a:xfrm>
          <a:prstGeom prst="rect">
            <a:avLst/>
          </a:prstGeom>
          <a:solidFill>
            <a:srgbClr val="0000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Exit Game</a:t>
            </a:r>
          </a:p>
        </p:txBody>
      </p:sp>
      <p:pic>
        <p:nvPicPr>
          <p:cNvPr id="526" name="Shape 5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81427" x="6596850"/>
            <a:ext cy="370325" cx="24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Game end screen</a:t>
            </a:r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“Restart” starts again with the same players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“New Game” goes to Player Setup</a:t>
            </a:r>
          </a:p>
        </p:txBody>
      </p:sp>
      <p:grpSp>
        <p:nvGrpSpPr>
          <p:cNvPr id="534" name="Shape 534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535" name="Shape 535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 wins!</a:t>
              </a:r>
            </a:p>
          </p:txBody>
        </p:sp>
        <p:sp>
          <p:nvSpPr>
            <p:cNvPr id="536" name="Shape 536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537" name="Shape 537"/>
          <p:cNvGrpSpPr/>
          <p:nvPr/>
        </p:nvGrpSpPr>
        <p:grpSpPr>
          <a:xfrm>
            <a:off y="1315488" x="5563491"/>
            <a:ext cy="2427457" cx="2410778"/>
            <a:chOff y="1005649" x="5404825"/>
            <a:chExt cy="2746925" cx="2728050"/>
          </a:xfrm>
        </p:grpSpPr>
        <p:pic>
          <p:nvPicPr>
            <p:cNvPr id="538" name="Shape 53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Shape 539"/>
            <p:cNvSpPr/>
            <p:nvPr/>
          </p:nvSpPr>
          <p:spPr>
            <a:xfrm>
              <a:off y="3032310" x="648243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0" name="Shape 540"/>
            <p:cNvSpPr/>
            <p:nvPr/>
          </p:nvSpPr>
          <p:spPr>
            <a:xfrm>
              <a:off y="3032302" x="6643156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1" name="Shape 541"/>
            <p:cNvSpPr/>
            <p:nvPr/>
          </p:nvSpPr>
          <p:spPr>
            <a:xfrm>
              <a:off y="3181783" x="6482441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2" name="Shape 542"/>
            <p:cNvSpPr/>
            <p:nvPr/>
          </p:nvSpPr>
          <p:spPr>
            <a:xfrm>
              <a:off y="3181941" x="6643159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3" name="Shape 543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4" name="Shape 544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5" name="Shape 545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6" name="Shape 546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547" name="Shape 547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12</a:t>
              </a:r>
            </a:p>
          </p:txBody>
        </p:sp>
        <p:sp>
          <p:nvSpPr>
            <p:cNvPr id="548" name="Shape 548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549" name="Shape 549"/>
          <p:cNvSpPr/>
          <p:nvPr/>
        </p:nvSpPr>
        <p:spPr>
          <a:xfrm>
            <a:off y="4111400" x="5646437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Restart</a:t>
            </a:r>
          </a:p>
        </p:txBody>
      </p:sp>
      <p:cxnSp>
        <p:nvCxnSpPr>
          <p:cNvPr id="550" name="Shape 550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51" name="Shape 551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552" name="Shape 552"/>
          <p:cNvSpPr/>
          <p:nvPr/>
        </p:nvSpPr>
        <p:spPr>
          <a:xfrm>
            <a:off y="4546650" x="5646437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New Game</a:t>
            </a:r>
          </a:p>
        </p:txBody>
      </p:sp>
      <p:sp>
        <p:nvSpPr>
          <p:cNvPr id="553" name="Shape 553"/>
          <p:cNvSpPr/>
          <p:nvPr/>
        </p:nvSpPr>
        <p:spPr>
          <a:xfrm>
            <a:off y="4339450" x="7021621"/>
            <a:ext cy="303000" cx="831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Quit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Team Schedule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y="1200150" x="457200"/>
            <a:ext cy="3725699" cx="7659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Following Agile Methodology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Four two-week sprints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Milestones (HW assignments) at the end of each sprint</a:t>
            </a:r>
          </a:p>
          <a:p>
            <a:pPr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Finished by end of week 9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64" name="Shape 5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37375" x="124687"/>
            <a:ext cy="4838300" cx="889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Optional features, if have time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rotate board to face current player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sound effects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keyboard shortcuts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support the 5-card hand rules “for adults”</a:t>
            </a:r>
          </a:p>
        </p:txBody>
      </p:sp>
      <p:sp>
        <p:nvSpPr>
          <p:cNvPr id="571" name="Shape 57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AI players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save and load in-progress games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networked multiplayer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program: a clone of </a:t>
            </a:r>
            <a:r>
              <a:rPr lang="en" i="1"/>
              <a:t>Sorry!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virtual board game.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 Java, for desktop computers.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Using different name due to Hasbro trademark.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22612" x="4752175"/>
            <a:ext cy="3480772" cx="37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Main menu</a:t>
            </a:r>
          </a:p>
        </p:txBody>
      </p:sp>
      <p:sp>
        <p:nvSpPr>
          <p:cNvPr id="43" name="Shape 43"/>
          <p:cNvSpPr/>
          <p:nvPr/>
        </p:nvSpPr>
        <p:spPr>
          <a:xfrm>
            <a:off y="1864125" x="3725012"/>
            <a:ext cy="1365299" cx="16890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4" name="Shape 44"/>
          <p:cNvSpPr txBox="1"/>
          <p:nvPr/>
        </p:nvSpPr>
        <p:spPr>
          <a:xfrm>
            <a:off y="1787925" x="3729976"/>
            <a:ext cy="435599" cx="168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sp>
        <p:nvSpPr>
          <p:cNvPr id="45" name="Shape 45"/>
          <p:cNvSpPr/>
          <p:nvPr/>
        </p:nvSpPr>
        <p:spPr>
          <a:xfrm>
            <a:off y="2242250" x="3954075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New Game</a:t>
            </a:r>
          </a:p>
        </p:txBody>
      </p:sp>
      <p:sp>
        <p:nvSpPr>
          <p:cNvPr id="46" name="Shape 46"/>
          <p:cNvSpPr/>
          <p:nvPr/>
        </p:nvSpPr>
        <p:spPr>
          <a:xfrm>
            <a:off y="2707250" x="3949100"/>
            <a:ext cy="303000" cx="1240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Quit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Player Setup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Choose two to four players to continue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Enter player names</a:t>
            </a:r>
          </a:p>
          <a:p>
            <a:pPr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Choose who goes first. (Play proceeds clockwise.)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81800" x="5321437"/>
            <a:ext cy="2133600" cx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y="1337175" x="5843800"/>
            <a:ext cy="344700" cx="1689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Player Setup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At game start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897850" x="203850"/>
            <a:ext cy="41525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Each player starts with 4 pawns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objective is to get all 4 pawns home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Movement by drawing cards; can only move out of Start on 1 or 2</a:t>
            </a:r>
          </a:p>
        </p:txBody>
      </p:sp>
      <p:grpSp>
        <p:nvGrpSpPr>
          <p:cNvPr id="61" name="Shape 61"/>
          <p:cNvGrpSpPr/>
          <p:nvPr/>
        </p:nvGrpSpPr>
        <p:grpSpPr>
          <a:xfrm>
            <a:off y="1330172" x="4278283"/>
            <a:ext cy="2051678" cx="2037580"/>
            <a:chOff y="1005649" x="5404825"/>
            <a:chExt cy="2746925" cx="2728050"/>
          </a:xfrm>
        </p:grpSpPr>
        <p:pic>
          <p:nvPicPr>
            <p:cNvPr id="62" name="Shape 6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Shape 63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5" name="Shape 65"/>
            <p:cNvSpPr/>
            <p:nvPr/>
          </p:nvSpPr>
          <p:spPr>
            <a:xfrm>
              <a:off y="2892346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6" name="Shape 66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9" name="Shape 69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0" name="Shape 70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1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73" name="Shape 73"/>
          <p:cNvGrpSpPr/>
          <p:nvPr/>
        </p:nvGrpSpPr>
        <p:grpSpPr>
          <a:xfrm>
            <a:off y="1330172" x="6753843"/>
            <a:ext cy="2051678" cx="2037580"/>
            <a:chOff y="1005649" x="5404825"/>
            <a:chExt cy="2746925" cx="2728050"/>
          </a:xfrm>
        </p:grpSpPr>
        <p:pic>
          <p:nvPicPr>
            <p:cNvPr id="74" name="Shape 7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Shape 75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2742866" x="593570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2892346" x="5774990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2892505" x="5935707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b="1" lang="en"/>
                <a:t>5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85" name="Shape 85"/>
          <p:cNvSpPr txBox="1"/>
          <p:nvPr/>
        </p:nvSpPr>
        <p:spPr>
          <a:xfrm>
            <a:off y="3381950" x="4278225"/>
            <a:ext cy="457200" cx="203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rgbClr val="00FF00"/>
                </a:solidFill>
              </a:rPr>
              <a:t>✓</a:t>
            </a:r>
            <a:r>
              <a:rPr lang="en"/>
              <a:t> can move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y="3381950" x="6753837"/>
            <a:ext cy="457200" cx="203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FF0000"/>
                </a:solidFill>
              </a:rPr>
              <a:t>✗</a:t>
            </a:r>
            <a:r>
              <a:rPr lang="en"/>
              <a:t> can’t move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At turn start – draw a card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At the start of every turn, the player must draw a card by clicking the deck. The drawn card will then be placed next to the deck.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95" name="Shape 95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grpSp>
        <p:nvGrpSpPr>
          <p:cNvPr id="97" name="Shape 97"/>
          <p:cNvGrpSpPr/>
          <p:nvPr/>
        </p:nvGrpSpPr>
        <p:grpSpPr>
          <a:xfrm>
            <a:off y="1315488" x="5563491"/>
            <a:ext cy="2427457" cx="2410778"/>
            <a:chOff y="1005649" x="5404825"/>
            <a:chExt cy="2746925" cx="2728050"/>
          </a:xfrm>
        </p:grpSpPr>
        <p:pic>
          <p:nvPicPr>
            <p:cNvPr id="98" name="Shape 9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005649" x="5404825"/>
              <a:ext cy="2746925" cx="272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y="2742874" x="5774982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2832630" x="5909055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1" name="Shape 101"/>
            <p:cNvSpPr/>
            <p:nvPr/>
          </p:nvSpPr>
          <p:spPr>
            <a:xfrm>
              <a:off y="3123717" x="6023264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2" name="Shape 102"/>
            <p:cNvSpPr/>
            <p:nvPr/>
          </p:nvSpPr>
          <p:spPr>
            <a:xfrm>
              <a:off y="2131472" x="7843679"/>
              <a:ext cy="145199" cx="145199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3" name="Shape 103"/>
            <p:cNvSpPr/>
            <p:nvPr/>
          </p:nvSpPr>
          <p:spPr>
            <a:xfrm>
              <a:off y="1145553" x="6853159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4" name="Shape 104"/>
            <p:cNvSpPr/>
            <p:nvPr/>
          </p:nvSpPr>
          <p:spPr>
            <a:xfrm>
              <a:off y="1482554" x="6214826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5" name="Shape 105"/>
            <p:cNvSpPr/>
            <p:nvPr/>
          </p:nvSpPr>
          <p:spPr>
            <a:xfrm>
              <a:off y="2163039" x="5843810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6" name="Shape 106"/>
            <p:cNvSpPr/>
            <p:nvPr/>
          </p:nvSpPr>
          <p:spPr>
            <a:xfrm>
              <a:off y="3122622" x="7843675"/>
              <a:ext cy="145199" cx="145199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7" name="Shape 107"/>
            <p:cNvSpPr/>
            <p:nvPr/>
          </p:nvSpPr>
          <p:spPr>
            <a:xfrm>
              <a:off y="2019612" x="6753100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w="19050" cap="flat">
              <a:solidFill>
                <a:srgbClr val="B7B7B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>
                <a:buNone/>
              </a:pPr>
              <a:r>
                <a:rPr b="1" lang="en">
                  <a:solidFill>
                    <a:srgbClr val="999999"/>
                  </a:solidFill>
                </a:rPr>
                <a:t>1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y="2019612" x="6214826"/>
              <a:ext cy="719100" cx="503399"/>
            </a:xfrm>
            <a:prstGeom prst="roundRect">
              <a:avLst>
                <a:gd fmla="val 16667" name="adj"/>
              </a:avLst>
            </a:prstGeom>
            <a:solidFill>
              <a:srgbClr val="CCCCCC"/>
            </a:solidFill>
            <a:ln w="19050" cap="flat">
              <a:solidFill>
                <a:srgbClr val="FFFF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09" name="Shape 109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/>
              <a:t>Apologies</a:t>
            </a:r>
          </a:p>
        </p:txBody>
      </p:sp>
      <p:cxnSp>
        <p:nvCxnSpPr>
          <p:cNvPr id="110" name="Shape 110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1" name="Shape 111"/>
          <p:cNvSpPr txBox="1"/>
          <p:nvPr/>
        </p:nvSpPr>
        <p:spPr>
          <a:xfrm>
            <a:off y="4254250" x="5797875"/>
            <a:ext cy="369299" cx="19527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>
                <a:solidFill>
                  <a:srgbClr val="999999"/>
                </a:solidFill>
              </a:rPr>
              <a:t>Draw a card.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Bumping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416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If you move past a pawn, you count it as a normal space. But if you land </a:t>
            </a:r>
            <a:r>
              <a:rPr lang="en" i="1"/>
              <a:t>on</a:t>
            </a:r>
            <a:r>
              <a:rPr lang="en"/>
              <a:t> another player’s pawn, that pawn is sent back to the start. (“Apologies.”)</a:t>
            </a:r>
          </a:p>
        </p:txBody>
      </p:sp>
      <p:sp>
        <p:nvSpPr>
          <p:cNvPr id="118" name="Shape 118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119" name="Shape 119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120" name="Shape 120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22" name="Shape 122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124" name="Shape 124"/>
          <p:cNvGrpSpPr/>
          <p:nvPr/>
        </p:nvGrpSpPr>
        <p:grpSpPr>
          <a:xfrm>
            <a:off y="1315488" x="5563491"/>
            <a:ext cy="2427458" cx="2410777"/>
            <a:chOff y="1315488" x="5563491"/>
            <a:chExt cy="2427458" cx="2410777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315488" x="5563491"/>
              <a:ext cy="2427458" cx="2410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/>
            <p:nvPr/>
          </p:nvSpPr>
          <p:spPr>
            <a:xfrm>
              <a:off y="1656971" x="6189784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7" name="Shape 127"/>
            <p:cNvSpPr/>
            <p:nvPr/>
          </p:nvSpPr>
          <p:spPr>
            <a:xfrm>
              <a:off y="3486391" x="6645789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8" name="Shape 128"/>
            <p:cNvSpPr/>
            <p:nvPr/>
          </p:nvSpPr>
          <p:spPr>
            <a:xfrm>
              <a:off y="1788874" x="6197697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9" name="Shape 129"/>
            <p:cNvSpPr/>
            <p:nvPr/>
          </p:nvSpPr>
          <p:spPr>
            <a:xfrm>
              <a:off y="1651732" x="6335728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0" name="Shape 130"/>
            <p:cNvSpPr/>
            <p:nvPr/>
          </p:nvSpPr>
          <p:spPr>
            <a:xfrm>
              <a:off y="2850674" x="5890600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1" name="Shape 131"/>
            <p:cNvSpPr/>
            <p:nvPr/>
          </p:nvSpPr>
          <p:spPr>
            <a:xfrm>
              <a:off y="2982762" x="5890606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2" name="Shape 132"/>
            <p:cNvSpPr/>
            <p:nvPr/>
          </p:nvSpPr>
          <p:spPr>
            <a:xfrm>
              <a:off y="2982902" x="6032632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3" name="Shape 133"/>
            <p:cNvSpPr/>
            <p:nvPr/>
          </p:nvSpPr>
          <p:spPr>
            <a:xfrm>
              <a:off y="3490641" x="6714154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34" name="Shape 134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5</a:t>
            </a:r>
          </a:p>
        </p:txBody>
      </p:sp>
      <p:sp>
        <p:nvSpPr>
          <p:cNvPr id="135" name="Shape 135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36" name="Shape 136"/>
          <p:cNvCxnSpPr>
            <a:stCxn id="127" idx="1"/>
          </p:cNvCxnSpPr>
          <p:nvPr/>
        </p:nvCxnSpPr>
        <p:spPr>
          <a:xfrm rot="10800000">
            <a:off y="1841395" x="6384393"/>
            <a:ext cy="1663800" cx="280200"/>
          </a:xfrm>
          <a:prstGeom prst="straightConnector1">
            <a:avLst/>
          </a:prstGeom>
          <a:noFill/>
          <a:ln w="19050" cap="flat">
            <a:solidFill>
              <a:srgbClr val="BF9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5.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Sliding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If your piece lands at the beginning of a slide that is </a:t>
            </a:r>
            <a:r>
              <a:rPr lang="en" i="1"/>
              <a:t>not</a:t>
            </a:r>
            <a:r>
              <a:rPr lang="en"/>
              <a:t> your color, it slides to the end of the slide, bumping </a:t>
            </a:r>
            <a:r>
              <a:rPr lang="en" i="1"/>
              <a:t>any</a:t>
            </a:r>
            <a:r>
              <a:rPr lang="en"/>
              <a:t> pawns in the way.</a:t>
            </a:r>
          </a:p>
        </p:txBody>
      </p:sp>
      <p:sp>
        <p:nvSpPr>
          <p:cNvPr id="144" name="Shape 144"/>
          <p:cNvSpPr/>
          <p:nvPr/>
        </p:nvSpPr>
        <p:spPr>
          <a:xfrm>
            <a:off y="1005650" x="5563462"/>
            <a:ext cy="4006800" cx="2410800"/>
          </a:xfrm>
          <a:prstGeom prst="rect">
            <a:avLst/>
          </a:prstGeom>
          <a:solidFill>
            <a:srgbClr val="EFEFEF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145" name="Shape 145"/>
          <p:cNvGrpSpPr/>
          <p:nvPr/>
        </p:nvGrpSpPr>
        <p:grpSpPr>
          <a:xfrm>
            <a:off y="3666750" x="5931700"/>
            <a:ext cy="303000" cx="1818925"/>
            <a:chOff y="3677075" x="5922225"/>
            <a:chExt cy="303000" cx="1818925"/>
          </a:xfrm>
        </p:grpSpPr>
        <p:sp>
          <p:nvSpPr>
            <p:cNvPr id="146" name="Shape 146"/>
            <p:cNvSpPr txBox="1"/>
            <p:nvPr/>
          </p:nvSpPr>
          <p:spPr>
            <a:xfrm>
              <a:off y="3677075" x="6083350"/>
              <a:ext cy="303000" cx="1657800"/>
            </a:xfrm>
            <a:prstGeom prst="rect">
              <a:avLst/>
            </a:prstGeom>
          </p:spPr>
          <p:txBody>
            <a:bodyPr bIns="91425" rIns="91425" lIns="91425" tIns="91425" anchor="t" anchorCtr="0">
              <a:noAutofit/>
            </a:bodyPr>
            <a:lstStyle/>
            <a:p>
              <a:pPr rtl="0" lvl="0">
                <a:buNone/>
              </a:pPr>
              <a:r>
                <a:rPr lang="en"/>
                <a:t>John Smith’s turn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y="3790850" x="5922225"/>
              <a:ext cy="160799" cx="1607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48" name="Shape 148"/>
          <p:cNvSpPr txBox="1"/>
          <p:nvPr/>
        </p:nvSpPr>
        <p:spPr>
          <a:xfrm>
            <a:off y="929450" x="5570550"/>
            <a:ext cy="435599" cx="241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/>
              <a:t>Apologies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y="4017450" x="5570550"/>
            <a:ext cy="0" cx="2415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grpSp>
        <p:nvGrpSpPr>
          <p:cNvPr id="150" name="Shape 150"/>
          <p:cNvGrpSpPr/>
          <p:nvPr/>
        </p:nvGrpSpPr>
        <p:grpSpPr>
          <a:xfrm>
            <a:off y="1315488" x="5563491"/>
            <a:ext cy="2427458" cx="2410777"/>
            <a:chOff y="1315488" x="5563491"/>
            <a:chExt cy="2427458" cx="2410777"/>
          </a:xfrm>
        </p:grpSpPr>
        <p:pic>
          <p:nvPicPr>
            <p:cNvPr id="151" name="Shape 15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y="1315488" x="5563491"/>
              <a:ext cy="2427458" cx="2410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Shape 152"/>
            <p:cNvSpPr/>
            <p:nvPr/>
          </p:nvSpPr>
          <p:spPr>
            <a:xfrm>
              <a:off y="1656971" x="6189784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3" name="Shape 153"/>
            <p:cNvSpPr/>
            <p:nvPr/>
          </p:nvSpPr>
          <p:spPr>
            <a:xfrm>
              <a:off y="3467466" x="6121864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4" name="Shape 154"/>
            <p:cNvSpPr/>
            <p:nvPr/>
          </p:nvSpPr>
          <p:spPr>
            <a:xfrm>
              <a:off y="1788874" x="6197697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5" name="Shape 155"/>
            <p:cNvSpPr/>
            <p:nvPr/>
          </p:nvSpPr>
          <p:spPr>
            <a:xfrm>
              <a:off y="1651732" x="6335728"/>
              <a:ext cy="128400" cx="128400"/>
            </a:xfrm>
            <a:prstGeom prst="ellipse">
              <a:avLst/>
            </a:prstGeom>
            <a:solidFill>
              <a:srgbClr val="FFF2CC"/>
            </a:solidFill>
            <a:ln w="19050" cap="flat">
              <a:solidFill>
                <a:srgbClr val="7F6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6" name="Shape 156"/>
            <p:cNvSpPr/>
            <p:nvPr/>
          </p:nvSpPr>
          <p:spPr>
            <a:xfrm>
              <a:off y="2850674" x="5890600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7" name="Shape 157"/>
            <p:cNvSpPr/>
            <p:nvPr/>
          </p:nvSpPr>
          <p:spPr>
            <a:xfrm>
              <a:off y="2982762" x="5890606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8" name="Shape 158"/>
            <p:cNvSpPr/>
            <p:nvPr/>
          </p:nvSpPr>
          <p:spPr>
            <a:xfrm>
              <a:off y="2982902" x="6032632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59" name="Shape 159"/>
            <p:cNvSpPr/>
            <p:nvPr/>
          </p:nvSpPr>
          <p:spPr>
            <a:xfrm>
              <a:off y="3481166" x="6411882"/>
              <a:ext cy="128400" cx="128400"/>
            </a:xfrm>
            <a:prstGeom prst="ellipse">
              <a:avLst/>
            </a:prstGeom>
            <a:solidFill>
              <a:srgbClr val="C9DAF8"/>
            </a:solidFill>
            <a:ln w="1905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</p:grpSp>
      <p:sp>
        <p:nvSpPr>
          <p:cNvPr id="160" name="Shape 160"/>
          <p:cNvSpPr/>
          <p:nvPr/>
        </p:nvSpPr>
        <p:spPr>
          <a:xfrm>
            <a:off y="2211527" x="6754962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lang="en"/>
              <a:t>5</a:t>
            </a:r>
          </a:p>
        </p:txBody>
      </p:sp>
      <p:sp>
        <p:nvSpPr>
          <p:cNvPr id="161" name="Shape 161"/>
          <p:cNvSpPr/>
          <p:nvPr/>
        </p:nvSpPr>
        <p:spPr>
          <a:xfrm>
            <a:off y="2211527" x="6279289"/>
            <a:ext cy="635399" cx="4449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 txBox="1"/>
          <p:nvPr/>
        </p:nvSpPr>
        <p:spPr>
          <a:xfrm>
            <a:off y="4293750" x="5662000"/>
            <a:ext cy="303000" cx="221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chemeClr val="dk1"/>
                </a:solidFill>
              </a:rPr>
              <a:t>Move f</a:t>
            </a:r>
            <a:r>
              <a:rPr lang="en"/>
              <a:t>orward 5.</a:t>
            </a:r>
          </a:p>
        </p:txBody>
      </p:sp>
      <p:cxnSp>
        <p:nvCxnSpPr>
          <p:cNvPr id="163" name="Shape 163"/>
          <p:cNvCxnSpPr>
            <a:stCxn id="153" idx="0"/>
          </p:cNvCxnSpPr>
          <p:nvPr/>
        </p:nvCxnSpPr>
        <p:spPr>
          <a:xfrm rot="10800000" flipH="1">
            <a:off y="1841466" x="6186064"/>
            <a:ext cy="1625999" cx="198300"/>
          </a:xfrm>
          <a:prstGeom prst="straightConnector1">
            <a:avLst/>
          </a:prstGeom>
          <a:noFill/>
          <a:ln w="19050" cap="flat">
            <a:solidFill>
              <a:srgbClr val="BF9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64" name="Shape 164"/>
          <p:cNvCxnSpPr>
            <a:stCxn id="159" idx="2"/>
          </p:cNvCxnSpPr>
          <p:nvPr/>
        </p:nvCxnSpPr>
        <p:spPr>
          <a:xfrm flipH="1">
            <a:off y="3545366" x="6034482"/>
            <a:ext cy="8399" cx="377399"/>
          </a:xfrm>
          <a:prstGeom prst="straightConnector1">
            <a:avLst/>
          </a:prstGeom>
          <a:noFill/>
          <a:ln w="19050" cap="flat">
            <a:solidFill>
              <a:srgbClr val="3C78D8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