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verage" panose="020B0604020202020204" charset="0"/>
      <p:regular r:id="rId19"/>
    </p:embeddedFont>
    <p:embeddedFont>
      <p:font typeface="Oswald" panose="00000500000000000000" pitchFamily="2" charset="0"/>
      <p:regular r:id="rId20"/>
      <p:bold r:id="rId21"/>
    </p:embeddedFont>
    <p:embeddedFont>
      <p:font typeface="Roboto Mon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F9AB28-3C56-4CDA-AE01-DB6E7EF40A25}">
  <a:tblStyle styleId="{0DF9AB28-3C56-4CDA-AE01-DB6E7EF40A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143" d="100"/>
          <a:sy n="143" d="100"/>
        </p:scale>
        <p:origin x="70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cd9b3ef5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cd9b3ef5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cd9b3ef5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9cd9b3ef5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9cd9b3ef5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9cd9b3ef5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a9fa8f6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a9fa8f6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994f2b51d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994f2b51d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94f2b51d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94f2b51d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94f2b51d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94f2b51d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cd9b3ef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cd9b3ef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Desarrollo y despliegue de aplicaciones en la nube</a:t>
            </a:r>
            <a:endParaRPr dirty="0"/>
          </a:p>
        </p:txBody>
      </p:sp>
      <p:sp>
        <p:nvSpPr>
          <p:cNvPr id="60" name="Google Shape;60;p13"/>
          <p:cNvSpPr txBox="1">
            <a:spLocks noGrp="1"/>
          </p:cNvSpPr>
          <p:nvPr>
            <p:ph type="subTitle" idx="1"/>
          </p:nvPr>
        </p:nvSpPr>
        <p:spPr>
          <a:xfrm>
            <a:off x="671250" y="3174875"/>
            <a:ext cx="7801500" cy="12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Trabajo de Fin de Máster</a:t>
            </a:r>
            <a:endParaRPr dirty="0"/>
          </a:p>
          <a:p>
            <a:pPr marL="0" lvl="0" indent="0" algn="ctr" rtl="0">
              <a:spcBef>
                <a:spcPts val="0"/>
              </a:spcBef>
              <a:spcAft>
                <a:spcPts val="0"/>
              </a:spcAft>
              <a:buNone/>
            </a:pPr>
            <a:endParaRPr sz="1100" dirty="0"/>
          </a:p>
          <a:p>
            <a:pPr marL="0" lvl="0" indent="0" algn="ctr" rtl="0">
              <a:spcBef>
                <a:spcPts val="0"/>
              </a:spcBef>
              <a:spcAft>
                <a:spcPts val="0"/>
              </a:spcAft>
              <a:buNone/>
            </a:pPr>
            <a:r>
              <a:rPr lang="en" sz="1100" dirty="0"/>
              <a:t>Autores: David Rey González y Juan Escribano Bonilla</a:t>
            </a:r>
            <a:endParaRPr sz="1100" dirty="0"/>
          </a:p>
          <a:p>
            <a:pPr marL="0" lvl="0" indent="0" algn="ctr" rtl="0">
              <a:spcBef>
                <a:spcPts val="0"/>
              </a:spcBef>
              <a:spcAft>
                <a:spcPts val="0"/>
              </a:spcAft>
              <a:buNone/>
            </a:pPr>
            <a:r>
              <a:rPr lang="en" sz="1100" dirty="0"/>
              <a:t>Tutor: Micael Gallego Carrillo</a:t>
            </a:r>
            <a:endParaRPr sz="1100" dirty="0"/>
          </a:p>
        </p:txBody>
      </p:sp>
      <p:pic>
        <p:nvPicPr>
          <p:cNvPr id="61" name="Google Shape;61;p13"/>
          <p:cNvPicPr preferRelativeResize="0"/>
          <p:nvPr/>
        </p:nvPicPr>
        <p:blipFill>
          <a:blip r:embed="rId3">
            <a:alphaModFix/>
          </a:blip>
          <a:stretch>
            <a:fillRect/>
          </a:stretch>
        </p:blipFill>
        <p:spPr>
          <a:xfrm>
            <a:off x="120275" y="-35075"/>
            <a:ext cx="2921951" cy="1255525"/>
          </a:xfrm>
          <a:prstGeom prst="rect">
            <a:avLst/>
          </a:prstGeom>
          <a:noFill/>
          <a:ln>
            <a:noFill/>
          </a:ln>
        </p:spPr>
      </p:pic>
      <p:sp>
        <p:nvSpPr>
          <p:cNvPr id="62" name="Google Shape;62;p13"/>
          <p:cNvSpPr txBox="1"/>
          <p:nvPr/>
        </p:nvSpPr>
        <p:spPr>
          <a:xfrm>
            <a:off x="0" y="4807800"/>
            <a:ext cx="1945500" cy="33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accent3"/>
                </a:solidFill>
                <a:latin typeface="Average"/>
                <a:ea typeface="Average"/>
                <a:cs typeface="Average"/>
                <a:sym typeface="Average"/>
              </a:rPr>
              <a:t>Máster en Cloud Apps</a:t>
            </a:r>
            <a:endParaRPr/>
          </a:p>
        </p:txBody>
      </p:sp>
      <p:sp>
        <p:nvSpPr>
          <p:cNvPr id="63" name="Google Shape;63;p13"/>
          <p:cNvSpPr txBox="1"/>
          <p:nvPr/>
        </p:nvSpPr>
        <p:spPr>
          <a:xfrm>
            <a:off x="6862500" y="4807800"/>
            <a:ext cx="2281500" cy="33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accent3"/>
                </a:solidFill>
                <a:latin typeface="Average"/>
                <a:ea typeface="Average"/>
                <a:cs typeface="Average"/>
                <a:sym typeface="Average"/>
              </a:rPr>
              <a:t>Curso académico 2020/2021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4" name="Google Shape;194;p22"/>
          <p:cNvGraphicFramePr/>
          <p:nvPr/>
        </p:nvGraphicFramePr>
        <p:xfrm>
          <a:off x="484113" y="1215612"/>
          <a:ext cx="3000000" cy="3000000"/>
        </p:xfrm>
        <a:graphic>
          <a:graphicData uri="http://schemas.openxmlformats.org/drawingml/2006/table">
            <a:tbl>
              <a:tblPr>
                <a:noFill/>
                <a:tableStyleId>{0DF9AB28-3C56-4CDA-AE01-DB6E7EF40A25}</a:tableStyleId>
              </a:tblPr>
              <a:tblGrid>
                <a:gridCol w="1004425">
                  <a:extLst>
                    <a:ext uri="{9D8B030D-6E8A-4147-A177-3AD203B41FA5}">
                      <a16:colId xmlns:a16="http://schemas.microsoft.com/office/drawing/2014/main" val="20000"/>
                    </a:ext>
                  </a:extLst>
                </a:gridCol>
                <a:gridCol w="1004425">
                  <a:extLst>
                    <a:ext uri="{9D8B030D-6E8A-4147-A177-3AD203B41FA5}">
                      <a16:colId xmlns:a16="http://schemas.microsoft.com/office/drawing/2014/main" val="20001"/>
                    </a:ext>
                  </a:extLst>
                </a:gridCol>
                <a:gridCol w="1004425">
                  <a:extLst>
                    <a:ext uri="{9D8B030D-6E8A-4147-A177-3AD203B41FA5}">
                      <a16:colId xmlns:a16="http://schemas.microsoft.com/office/drawing/2014/main" val="20002"/>
                    </a:ext>
                  </a:extLst>
                </a:gridCol>
                <a:gridCol w="1004425">
                  <a:extLst>
                    <a:ext uri="{9D8B030D-6E8A-4147-A177-3AD203B41FA5}">
                      <a16:colId xmlns:a16="http://schemas.microsoft.com/office/drawing/2014/main" val="20003"/>
                    </a:ext>
                  </a:extLst>
                </a:gridCol>
                <a:gridCol w="1004425">
                  <a:extLst>
                    <a:ext uri="{9D8B030D-6E8A-4147-A177-3AD203B41FA5}">
                      <a16:colId xmlns:a16="http://schemas.microsoft.com/office/drawing/2014/main" val="20004"/>
                    </a:ext>
                  </a:extLst>
                </a:gridCol>
                <a:gridCol w="1004425">
                  <a:extLst>
                    <a:ext uri="{9D8B030D-6E8A-4147-A177-3AD203B41FA5}">
                      <a16:colId xmlns:a16="http://schemas.microsoft.com/office/drawing/2014/main" val="20005"/>
                    </a:ext>
                  </a:extLst>
                </a:gridCol>
                <a:gridCol w="1004425">
                  <a:extLst>
                    <a:ext uri="{9D8B030D-6E8A-4147-A177-3AD203B41FA5}">
                      <a16:colId xmlns:a16="http://schemas.microsoft.com/office/drawing/2014/main" val="20006"/>
                    </a:ext>
                  </a:extLst>
                </a:gridCol>
                <a:gridCol w="1004425">
                  <a:extLst>
                    <a:ext uri="{9D8B030D-6E8A-4147-A177-3AD203B41FA5}">
                      <a16:colId xmlns:a16="http://schemas.microsoft.com/office/drawing/2014/main" val="20007"/>
                    </a:ext>
                  </a:extLst>
                </a:gridCol>
              </a:tblGrid>
              <a:tr h="318250">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8</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8u191</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8u261</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9</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9.0.4</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10</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15</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1791700">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5" name="Google Shape;19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cgroup resource awareness</a:t>
            </a:r>
            <a:endParaRPr/>
          </a:p>
        </p:txBody>
      </p:sp>
      <p:sp>
        <p:nvSpPr>
          <p:cNvPr id="196" name="Google Shape;196;p22" descr="Timeline background shape"/>
          <p:cNvSpPr/>
          <p:nvPr/>
        </p:nvSpPr>
        <p:spPr>
          <a:xfrm>
            <a:off x="2492625" y="1765625"/>
            <a:ext cx="2010300" cy="4575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txBox="1">
            <a:spLocks noGrp="1"/>
          </p:cNvSpPr>
          <p:nvPr>
            <p:ph type="body" idx="4294967295"/>
          </p:nvPr>
        </p:nvSpPr>
        <p:spPr>
          <a:xfrm>
            <a:off x="2905504" y="1757425"/>
            <a:ext cx="12120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Default</a:t>
            </a:r>
            <a:endParaRPr>
              <a:solidFill>
                <a:schemeClr val="lt1"/>
              </a:solidFill>
            </a:endParaRPr>
          </a:p>
        </p:txBody>
      </p:sp>
      <p:grpSp>
        <p:nvGrpSpPr>
          <p:cNvPr id="198" name="Google Shape;198;p22"/>
          <p:cNvGrpSpPr/>
          <p:nvPr/>
        </p:nvGrpSpPr>
        <p:grpSpPr>
          <a:xfrm>
            <a:off x="1488478" y="2710638"/>
            <a:ext cx="1004158" cy="441657"/>
            <a:chOff x="6448870" y="3733723"/>
            <a:chExt cx="2453355" cy="351302"/>
          </a:xfrm>
        </p:grpSpPr>
        <p:sp>
          <p:nvSpPr>
            <p:cNvPr id="199" name="Google Shape;199;p22"/>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2"/>
          <p:cNvSpPr txBox="1">
            <a:spLocks noGrp="1"/>
          </p:cNvSpPr>
          <p:nvPr>
            <p:ph type="body" idx="4294967295"/>
          </p:nvPr>
        </p:nvSpPr>
        <p:spPr>
          <a:xfrm>
            <a:off x="1434764" y="2626525"/>
            <a:ext cx="7515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Exp</a:t>
            </a:r>
            <a:endParaRPr sz="1200">
              <a:solidFill>
                <a:schemeClr val="lt1"/>
              </a:solidFill>
            </a:endParaRPr>
          </a:p>
          <a:p>
            <a:pPr marL="0" lvl="0" indent="0" algn="l" rtl="0">
              <a:spcBef>
                <a:spcPts val="0"/>
              </a:spcBef>
              <a:spcAft>
                <a:spcPts val="0"/>
              </a:spcAft>
              <a:buNone/>
            </a:pPr>
            <a:r>
              <a:rPr lang="en" sz="1200">
                <a:solidFill>
                  <a:schemeClr val="lt1"/>
                </a:solidFill>
              </a:rPr>
              <a:t>VMOpt</a:t>
            </a:r>
            <a:endParaRPr sz="1200">
              <a:solidFill>
                <a:schemeClr val="lt1"/>
              </a:solidFill>
            </a:endParaRPr>
          </a:p>
        </p:txBody>
      </p:sp>
      <p:grpSp>
        <p:nvGrpSpPr>
          <p:cNvPr id="204" name="Google Shape;204;p22"/>
          <p:cNvGrpSpPr/>
          <p:nvPr/>
        </p:nvGrpSpPr>
        <p:grpSpPr>
          <a:xfrm>
            <a:off x="4500070" y="2710638"/>
            <a:ext cx="2010279" cy="441657"/>
            <a:chOff x="6448870" y="3733723"/>
            <a:chExt cx="2453355" cy="351302"/>
          </a:xfrm>
        </p:grpSpPr>
        <p:sp>
          <p:nvSpPr>
            <p:cNvPr id="205" name="Google Shape;205;p22"/>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2"/>
          <p:cNvSpPr txBox="1">
            <a:spLocks noGrp="1"/>
          </p:cNvSpPr>
          <p:nvPr>
            <p:ph type="body" idx="4294967295"/>
          </p:nvPr>
        </p:nvSpPr>
        <p:spPr>
          <a:xfrm>
            <a:off x="4545300" y="2642325"/>
            <a:ext cx="1504500" cy="4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Experimental VMOptions</a:t>
            </a:r>
            <a:endParaRPr sz="1200">
              <a:solidFill>
                <a:schemeClr val="lt1"/>
              </a:solidFill>
            </a:endParaRPr>
          </a:p>
        </p:txBody>
      </p:sp>
      <p:sp>
        <p:nvSpPr>
          <p:cNvPr id="210" name="Google Shape;210;p22" descr="Timeline background shape"/>
          <p:cNvSpPr/>
          <p:nvPr/>
        </p:nvSpPr>
        <p:spPr>
          <a:xfrm>
            <a:off x="6510350" y="1761525"/>
            <a:ext cx="2010300" cy="4575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txBox="1">
            <a:spLocks noGrp="1"/>
          </p:cNvSpPr>
          <p:nvPr>
            <p:ph type="body" idx="4294967295"/>
          </p:nvPr>
        </p:nvSpPr>
        <p:spPr>
          <a:xfrm>
            <a:off x="6923229" y="1753325"/>
            <a:ext cx="11139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Default</a:t>
            </a:r>
            <a:endParaRPr>
              <a:solidFill>
                <a:schemeClr val="lt1"/>
              </a:solidFill>
            </a:endParaRPr>
          </a:p>
        </p:txBody>
      </p:sp>
      <p:sp>
        <p:nvSpPr>
          <p:cNvPr id="212" name="Google Shape;212;p22"/>
          <p:cNvSpPr txBox="1"/>
          <p:nvPr/>
        </p:nvSpPr>
        <p:spPr>
          <a:xfrm>
            <a:off x="6448800" y="320575"/>
            <a:ext cx="2612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4292E"/>
                </a:solidFill>
                <a:highlight>
                  <a:srgbClr val="FFBC00"/>
                </a:highlight>
              </a:rPr>
              <a:t>MaxRAMPercentage</a:t>
            </a:r>
            <a:r>
              <a:rPr lang="en" sz="1000">
                <a:solidFill>
                  <a:srgbClr val="24292E"/>
                </a:solidFill>
                <a:highlight>
                  <a:srgbClr val="FFFFFF"/>
                </a:highlight>
              </a:rPr>
              <a:t> por defecto 25%, heap size máximo es una cuarta parte de la memoria disponible en el contenedor.</a:t>
            </a:r>
            <a:endParaRPr sz="1000"/>
          </a:p>
        </p:txBody>
      </p:sp>
      <p:sp>
        <p:nvSpPr>
          <p:cNvPr id="213" name="Google Shape;213;p22"/>
          <p:cNvSpPr txBox="1"/>
          <p:nvPr/>
        </p:nvSpPr>
        <p:spPr>
          <a:xfrm>
            <a:off x="273375" y="3743225"/>
            <a:ext cx="5089500" cy="3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accent6"/>
                </a:solidFill>
                <a:latin typeface="Roboto Mono"/>
                <a:ea typeface="Roboto Mono"/>
                <a:cs typeface="Roboto Mono"/>
                <a:sym typeface="Roboto Mono"/>
              </a:rPr>
              <a:t>$ java -XX:+PrintFlagsFinal -version | grep MaxHeapSize</a:t>
            </a:r>
            <a:endParaRPr sz="1000">
              <a:solidFill>
                <a:schemeClr val="accent6"/>
              </a:solidFill>
              <a:latin typeface="Roboto Mono"/>
              <a:ea typeface="Roboto Mono"/>
              <a:cs typeface="Roboto Mono"/>
              <a:sym typeface="Roboto Mono"/>
            </a:endParaRPr>
          </a:p>
        </p:txBody>
      </p:sp>
      <p:sp>
        <p:nvSpPr>
          <p:cNvPr id="214" name="Google Shape;214;p22"/>
          <p:cNvSpPr txBox="1"/>
          <p:nvPr/>
        </p:nvSpPr>
        <p:spPr>
          <a:xfrm>
            <a:off x="1103450" y="4014350"/>
            <a:ext cx="7796700" cy="88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900">
                <a:solidFill>
                  <a:schemeClr val="accent6"/>
                </a:solidFill>
              </a:rPr>
              <a:t>132Mb (para límite establecido de 450Mb) -&gt; Valor óptimo MaxRAMPercentage=75 -&gt; 350Mb libre para heap (consumiendo mismos recursos en k8s)</a:t>
            </a:r>
            <a:endParaRPr sz="900">
              <a:solidFill>
                <a:schemeClr val="accent6"/>
              </a:solidFill>
            </a:endParaRPr>
          </a:p>
          <a:p>
            <a:pPr marL="0" marR="0" lvl="0" indent="0" algn="l" rtl="0">
              <a:lnSpc>
                <a:spcPct val="100000"/>
              </a:lnSpc>
              <a:spcBef>
                <a:spcPts val="0"/>
              </a:spcBef>
              <a:spcAft>
                <a:spcPts val="0"/>
              </a:spcAft>
              <a:buNone/>
            </a:pPr>
            <a:endParaRPr sz="100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671250" y="998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Diseño de un operador de Kubernetes en Java</a:t>
            </a:r>
            <a:endParaRPr/>
          </a:p>
          <a:p>
            <a:pPr marL="0" lvl="0" indent="0" algn="ctr" rtl="0">
              <a:spcBef>
                <a:spcPts val="0"/>
              </a:spcBef>
              <a:spcAft>
                <a:spcPts val="0"/>
              </a:spcAft>
              <a:buNone/>
            </a:pPr>
            <a:r>
              <a:rPr lang="en" sz="2400">
                <a:solidFill>
                  <a:schemeClr val="accent3"/>
                </a:solidFill>
              </a:rPr>
              <a:t>Io.kubernetes vs io.fabric8</a:t>
            </a:r>
            <a:endParaRPr sz="2400">
              <a:solidFill>
                <a:schemeClr val="accent3"/>
              </a:solidFill>
            </a:endParaRPr>
          </a:p>
        </p:txBody>
      </p:sp>
      <p:cxnSp>
        <p:nvCxnSpPr>
          <p:cNvPr id="220" name="Google Shape;220;p23"/>
          <p:cNvCxnSpPr>
            <a:endCxn id="219" idx="2"/>
          </p:cNvCxnSpPr>
          <p:nvPr/>
        </p:nvCxnSpPr>
        <p:spPr>
          <a:xfrm>
            <a:off x="3070650" y="1549350"/>
            <a:ext cx="1526700" cy="309900"/>
          </a:xfrm>
          <a:prstGeom prst="straightConnector1">
            <a:avLst/>
          </a:prstGeom>
          <a:noFill/>
          <a:ln w="9525" cap="flat" cmpd="sng">
            <a:solidFill>
              <a:srgbClr val="FF0000"/>
            </a:solidFill>
            <a:prstDash val="solid"/>
            <a:round/>
            <a:headEnd type="none" w="med" len="med"/>
            <a:tailEnd type="none" w="med" len="med"/>
          </a:ln>
        </p:spPr>
      </p:cxnSp>
      <p:cxnSp>
        <p:nvCxnSpPr>
          <p:cNvPr id="221" name="Google Shape;221;p23"/>
          <p:cNvCxnSpPr/>
          <p:nvPr/>
        </p:nvCxnSpPr>
        <p:spPr>
          <a:xfrm rot="10800000" flipH="1">
            <a:off x="3084675" y="1549450"/>
            <a:ext cx="1599000" cy="304200"/>
          </a:xfrm>
          <a:prstGeom prst="straightConnector1">
            <a:avLst/>
          </a:prstGeom>
          <a:noFill/>
          <a:ln w="9525" cap="flat" cmpd="sng">
            <a:solidFill>
              <a:srgbClr val="FF0000"/>
            </a:solidFill>
            <a:prstDash val="solid"/>
            <a:round/>
            <a:headEnd type="none" w="med" len="med"/>
            <a:tailEnd type="none" w="med" len="med"/>
          </a:ln>
        </p:spPr>
      </p:cxnSp>
      <p:sp>
        <p:nvSpPr>
          <p:cNvPr id="222" name="Google Shape;222;p23"/>
          <p:cNvSpPr txBox="1"/>
          <p:nvPr/>
        </p:nvSpPr>
        <p:spPr>
          <a:xfrm>
            <a:off x="290050" y="2090950"/>
            <a:ext cx="3000000" cy="41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chemeClr val="accent3"/>
                </a:solidFill>
                <a:latin typeface="Average"/>
                <a:ea typeface="Average"/>
                <a:cs typeface="Average"/>
                <a:sym typeface="Average"/>
              </a:rPr>
              <a:t>Patrón sidecar</a:t>
            </a:r>
            <a:endParaRPr/>
          </a:p>
        </p:txBody>
      </p:sp>
      <p:sp>
        <p:nvSpPr>
          <p:cNvPr id="223" name="Google Shape;223;p23"/>
          <p:cNvSpPr txBox="1"/>
          <p:nvPr/>
        </p:nvSpPr>
        <p:spPr>
          <a:xfrm>
            <a:off x="429000" y="2551400"/>
            <a:ext cx="3558000" cy="234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750">
                <a:solidFill>
                  <a:srgbClr val="26C6DA"/>
                </a:solidFill>
                <a:latin typeface="Roboto Mono"/>
                <a:ea typeface="Roboto Mono"/>
                <a:cs typeface="Roboto Mono"/>
                <a:sym typeface="Roboto Mono"/>
              </a:rPr>
              <a:t>public</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class</a:t>
            </a:r>
            <a:r>
              <a:rPr lang="en" sz="750">
                <a:solidFill>
                  <a:srgbClr val="FFFFFF"/>
                </a:solidFill>
                <a:latin typeface="Roboto Mono"/>
                <a:ea typeface="Roboto Mono"/>
                <a:cs typeface="Roboto Mono"/>
                <a:sym typeface="Roboto Mono"/>
              </a:rPr>
              <a:t> </a:t>
            </a:r>
            <a:r>
              <a:rPr lang="en" sz="750">
                <a:solidFill>
                  <a:srgbClr val="FF8A80"/>
                </a:solidFill>
                <a:latin typeface="Roboto Mono"/>
                <a:ea typeface="Roboto Mono"/>
                <a:cs typeface="Roboto Mono"/>
                <a:sym typeface="Roboto Mono"/>
              </a:rPr>
              <a:t>SidecarWatcher</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implements</a:t>
            </a:r>
            <a:r>
              <a:rPr lang="en" sz="750">
                <a:solidFill>
                  <a:srgbClr val="FFFFFF"/>
                </a:solidFill>
                <a:latin typeface="Roboto Mono"/>
                <a:ea typeface="Roboto Mono"/>
                <a:cs typeface="Roboto Mono"/>
                <a:sym typeface="Roboto Mono"/>
              </a:rPr>
              <a:t> </a:t>
            </a:r>
            <a:r>
              <a:rPr lang="en" sz="750">
                <a:solidFill>
                  <a:srgbClr val="FF8A80"/>
                </a:solidFill>
                <a:latin typeface="Roboto Mono"/>
                <a:ea typeface="Roboto Mono"/>
                <a:cs typeface="Roboto Mono"/>
                <a:sym typeface="Roboto Mono"/>
              </a:rPr>
              <a:t>Watcher</a:t>
            </a:r>
            <a:r>
              <a:rPr lang="en" sz="750">
                <a:solidFill>
                  <a:srgbClr val="90A4AE"/>
                </a:solidFill>
                <a:latin typeface="Roboto Mono"/>
                <a:ea typeface="Roboto Mono"/>
                <a:cs typeface="Roboto Mono"/>
                <a:sym typeface="Roboto Mono"/>
              </a:rPr>
              <a:t>&lt;</a:t>
            </a:r>
            <a:r>
              <a:rPr lang="en" sz="750">
                <a:solidFill>
                  <a:srgbClr val="FF8A80"/>
                </a:solidFill>
                <a:latin typeface="Roboto Mono"/>
                <a:ea typeface="Roboto Mono"/>
                <a:cs typeface="Roboto Mono"/>
                <a:sym typeface="Roboto Mono"/>
              </a:rPr>
              <a:t>Pod</a:t>
            </a:r>
            <a:r>
              <a:rPr lang="en" sz="750">
                <a:solidFill>
                  <a:srgbClr val="90A4AE"/>
                </a:solidFill>
                <a:latin typeface="Roboto Mono"/>
                <a:ea typeface="Roboto Mono"/>
                <a:cs typeface="Roboto Mono"/>
                <a:sym typeface="Roboto Mono"/>
              </a:rPr>
              <a:t>&gt;</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@Override</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public</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void</a:t>
            </a:r>
            <a:r>
              <a:rPr lang="en" sz="750">
                <a:solidFill>
                  <a:srgbClr val="FFFFFF"/>
                </a:solidFill>
                <a:latin typeface="Roboto Mono"/>
                <a:ea typeface="Roboto Mono"/>
                <a:cs typeface="Roboto Mono"/>
                <a:sym typeface="Roboto Mono"/>
              </a:rPr>
              <a:t> eventReceived</a:t>
            </a:r>
            <a:r>
              <a:rPr lang="en" sz="750">
                <a:solidFill>
                  <a:srgbClr val="90A4AE"/>
                </a:solidFill>
                <a:latin typeface="Roboto Mono"/>
                <a:ea typeface="Roboto Mono"/>
                <a:cs typeface="Roboto Mono"/>
                <a:sym typeface="Roboto Mono"/>
              </a:rPr>
              <a:t>(</a:t>
            </a:r>
            <a:r>
              <a:rPr lang="en" sz="750">
                <a:solidFill>
                  <a:srgbClr val="FF8A80"/>
                </a:solidFill>
                <a:latin typeface="Roboto Mono"/>
                <a:ea typeface="Roboto Mono"/>
                <a:cs typeface="Roboto Mono"/>
                <a:sym typeface="Roboto Mono"/>
              </a:rPr>
              <a:t>Action</a:t>
            </a:r>
            <a:r>
              <a:rPr lang="en" sz="750">
                <a:solidFill>
                  <a:srgbClr val="FFFFFF"/>
                </a:solidFill>
                <a:latin typeface="Roboto Mono"/>
                <a:ea typeface="Roboto Mono"/>
                <a:cs typeface="Roboto Mono"/>
                <a:sym typeface="Roboto Mono"/>
              </a:rPr>
              <a:t> action</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FF8A80"/>
                </a:solidFill>
                <a:latin typeface="Roboto Mono"/>
                <a:ea typeface="Roboto Mono"/>
                <a:cs typeface="Roboto Mono"/>
                <a:sym typeface="Roboto Mono"/>
              </a:rPr>
              <a:t>Pod</a:t>
            </a:r>
            <a:r>
              <a:rPr lang="en" sz="750">
                <a:solidFill>
                  <a:srgbClr val="FFFFFF"/>
                </a:solidFill>
                <a:latin typeface="Roboto Mono"/>
                <a:ea typeface="Roboto Mono"/>
                <a:cs typeface="Roboto Mono"/>
                <a:sym typeface="Roboto Mono"/>
              </a:rPr>
              <a:t> pod</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switch</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action</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case</a:t>
            </a:r>
            <a:r>
              <a:rPr lang="en" sz="750">
                <a:solidFill>
                  <a:srgbClr val="FFFFFF"/>
                </a:solidFill>
                <a:latin typeface="Roboto Mono"/>
                <a:ea typeface="Roboto Mono"/>
                <a:cs typeface="Roboto Mono"/>
                <a:sym typeface="Roboto Mono"/>
              </a:rPr>
              <a:t> ADDED</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607D8B"/>
                </a:solidFill>
                <a:latin typeface="Roboto Mono"/>
                <a:ea typeface="Roboto Mono"/>
                <a:cs typeface="Roboto Mono"/>
                <a:sym typeface="Roboto Mono"/>
              </a:rPr>
              <a:t>// crear pod aplicación</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break</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case</a:t>
            </a:r>
            <a:r>
              <a:rPr lang="en" sz="750">
                <a:solidFill>
                  <a:srgbClr val="FFFFFF"/>
                </a:solidFill>
                <a:latin typeface="Roboto Mono"/>
                <a:ea typeface="Roboto Mono"/>
                <a:cs typeface="Roboto Mono"/>
                <a:sym typeface="Roboto Mono"/>
              </a:rPr>
              <a:t> DELETED</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607D8B"/>
                </a:solidFill>
                <a:latin typeface="Roboto Mono"/>
                <a:ea typeface="Roboto Mono"/>
                <a:cs typeface="Roboto Mono"/>
                <a:sym typeface="Roboto Mono"/>
              </a:rPr>
              <a:t>// borrar pod aplicación</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break</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90A4AE"/>
                </a:solidFill>
                <a:latin typeface="Roboto Mono"/>
                <a:ea typeface="Roboto Mono"/>
                <a:cs typeface="Roboto Mono"/>
                <a:sym typeface="Roboto Mono"/>
              </a:rPr>
              <a:t>}</a:t>
            </a:r>
            <a:endParaRPr sz="75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750">
              <a:solidFill>
                <a:srgbClr val="FFFFFF"/>
              </a:solidFill>
              <a:latin typeface="Roboto Mono"/>
              <a:ea typeface="Roboto Mono"/>
              <a:cs typeface="Roboto Mono"/>
              <a:sym typeface="Roboto Mono"/>
            </a:endParaRPr>
          </a:p>
        </p:txBody>
      </p:sp>
      <p:pic>
        <p:nvPicPr>
          <p:cNvPr id="224" name="Google Shape;224;p23"/>
          <p:cNvPicPr preferRelativeResize="0"/>
          <p:nvPr/>
        </p:nvPicPr>
        <p:blipFill>
          <a:blip r:embed="rId3">
            <a:alphaModFix/>
          </a:blip>
          <a:stretch>
            <a:fillRect/>
          </a:stretch>
        </p:blipFill>
        <p:spPr>
          <a:xfrm>
            <a:off x="5388425" y="2860650"/>
            <a:ext cx="3478174" cy="1561200"/>
          </a:xfrm>
          <a:prstGeom prst="rect">
            <a:avLst/>
          </a:prstGeom>
          <a:noFill/>
          <a:ln>
            <a:noFill/>
          </a:ln>
        </p:spPr>
      </p:pic>
      <p:sp>
        <p:nvSpPr>
          <p:cNvPr id="225" name="Google Shape;225;p23"/>
          <p:cNvSpPr txBox="1"/>
          <p:nvPr/>
        </p:nvSpPr>
        <p:spPr>
          <a:xfrm>
            <a:off x="5787300" y="2506950"/>
            <a:ext cx="2617800" cy="353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https</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github</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com</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nfrankel</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jvm</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controller</a:t>
            </a:r>
            <a:endParaRPr sz="750">
              <a:solidFill>
                <a:srgbClr val="FFFFFF"/>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155650" y="368825"/>
            <a:ext cx="8921400" cy="57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Monitorización y visualización de logs de una aplicación java en kubernetes</a:t>
            </a:r>
            <a:endParaRPr sz="2500"/>
          </a:p>
          <a:p>
            <a:pPr marL="0" lvl="0" indent="0" algn="l" rtl="0">
              <a:spcBef>
                <a:spcPts val="0"/>
              </a:spcBef>
              <a:spcAft>
                <a:spcPts val="0"/>
              </a:spcAft>
              <a:buNone/>
            </a:pPr>
            <a:endParaRPr sz="2900"/>
          </a:p>
        </p:txBody>
      </p:sp>
      <p:grpSp>
        <p:nvGrpSpPr>
          <p:cNvPr id="231" name="Google Shape;231;p24"/>
          <p:cNvGrpSpPr/>
          <p:nvPr/>
        </p:nvGrpSpPr>
        <p:grpSpPr>
          <a:xfrm>
            <a:off x="3479925" y="1533475"/>
            <a:ext cx="2628925" cy="3416400"/>
            <a:chOff x="431925" y="1304875"/>
            <a:chExt cx="2628925" cy="3416400"/>
          </a:xfrm>
        </p:grpSpPr>
        <p:sp>
          <p:nvSpPr>
            <p:cNvPr id="232" name="Google Shape;232;p2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4"/>
          <p:cNvSpPr txBox="1">
            <a:spLocks noGrp="1"/>
          </p:cNvSpPr>
          <p:nvPr>
            <p:ph type="body" idx="4294967295"/>
          </p:nvPr>
        </p:nvSpPr>
        <p:spPr>
          <a:xfrm>
            <a:off x="3554425" y="15334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1</a:t>
            </a:r>
            <a:endParaRPr>
              <a:solidFill>
                <a:schemeClr val="lt1"/>
              </a:solidFill>
            </a:endParaRPr>
          </a:p>
        </p:txBody>
      </p:sp>
      <p:sp>
        <p:nvSpPr>
          <p:cNvPr id="235" name="Google Shape;235;p24"/>
          <p:cNvSpPr txBox="1">
            <a:spLocks noGrp="1"/>
          </p:cNvSpPr>
          <p:nvPr>
            <p:ph type="body" idx="4294967295"/>
          </p:nvPr>
        </p:nvSpPr>
        <p:spPr>
          <a:xfrm>
            <a:off x="3556325" y="20789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Desplegar stack de monitorización y visualización utilizando Helm charts</a:t>
            </a:r>
            <a:endParaRPr sz="1900"/>
          </a:p>
        </p:txBody>
      </p:sp>
      <p:grpSp>
        <p:nvGrpSpPr>
          <p:cNvPr id="236" name="Google Shape;236;p24"/>
          <p:cNvGrpSpPr/>
          <p:nvPr/>
        </p:nvGrpSpPr>
        <p:grpSpPr>
          <a:xfrm>
            <a:off x="6368450" y="1533475"/>
            <a:ext cx="2632500" cy="3416400"/>
            <a:chOff x="3320450" y="1304875"/>
            <a:chExt cx="2632500" cy="3416400"/>
          </a:xfrm>
        </p:grpSpPr>
        <p:sp>
          <p:nvSpPr>
            <p:cNvPr id="237" name="Google Shape;237;p2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4"/>
          <p:cNvSpPr txBox="1">
            <a:spLocks noGrp="1"/>
          </p:cNvSpPr>
          <p:nvPr>
            <p:ph type="body" idx="4294967295"/>
          </p:nvPr>
        </p:nvSpPr>
        <p:spPr>
          <a:xfrm>
            <a:off x="6437450" y="15334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2</a:t>
            </a:r>
            <a:endParaRPr>
              <a:solidFill>
                <a:schemeClr val="lt1"/>
              </a:solidFill>
            </a:endParaRPr>
          </a:p>
        </p:txBody>
      </p:sp>
      <p:sp>
        <p:nvSpPr>
          <p:cNvPr id="240" name="Google Shape;240;p24"/>
          <p:cNvSpPr txBox="1">
            <a:spLocks noGrp="1"/>
          </p:cNvSpPr>
          <p:nvPr>
            <p:ph type="body" idx="4294967295"/>
          </p:nvPr>
        </p:nvSpPr>
        <p:spPr>
          <a:xfrm>
            <a:off x="6444775" y="20789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Generar boilerplate frameworks, exponer métricas JVM formato prometheus</a:t>
            </a:r>
            <a:endParaRPr/>
          </a:p>
        </p:txBody>
      </p:sp>
      <p:sp>
        <p:nvSpPr>
          <p:cNvPr id="241" name="Google Shape;241;p24"/>
          <p:cNvSpPr txBox="1"/>
          <p:nvPr/>
        </p:nvSpPr>
        <p:spPr>
          <a:xfrm>
            <a:off x="579100" y="1230575"/>
            <a:ext cx="3155400" cy="41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lt1"/>
                </a:solidFill>
                <a:highlight>
                  <a:schemeClr val="accent6"/>
                </a:highlight>
                <a:latin typeface="Average"/>
                <a:ea typeface="Average"/>
                <a:cs typeface="Average"/>
                <a:sym typeface="Average"/>
              </a:rPr>
              <a:t>Stack seleccionado</a:t>
            </a:r>
            <a:endParaRPr sz="1800" b="1">
              <a:solidFill>
                <a:srgbClr val="37474F"/>
              </a:solidFill>
              <a:highlight>
                <a:schemeClr val="accent6"/>
              </a:highlight>
              <a:latin typeface="Average"/>
              <a:ea typeface="Average"/>
              <a:cs typeface="Average"/>
              <a:sym typeface="Average"/>
            </a:endParaRPr>
          </a:p>
        </p:txBody>
      </p:sp>
      <p:sp>
        <p:nvSpPr>
          <p:cNvPr id="242" name="Google Shape;242;p24"/>
          <p:cNvSpPr txBox="1"/>
          <p:nvPr/>
        </p:nvSpPr>
        <p:spPr>
          <a:xfrm>
            <a:off x="1032925" y="1775125"/>
            <a:ext cx="4075200" cy="191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solidFill>
                  <a:schemeClr val="accent3"/>
                </a:solidFill>
                <a:latin typeface="Average"/>
                <a:ea typeface="Average"/>
                <a:cs typeface="Average"/>
                <a:sym typeface="Average"/>
              </a:rPr>
              <a:t>Prometheus</a:t>
            </a:r>
            <a:endParaRPr sz="2100">
              <a:solidFill>
                <a:schemeClr val="accent3"/>
              </a:solidFill>
              <a:latin typeface="Average"/>
              <a:ea typeface="Average"/>
              <a:cs typeface="Average"/>
              <a:sym typeface="Average"/>
            </a:endParaRPr>
          </a:p>
          <a:p>
            <a:pPr marL="0" lvl="0" indent="0" algn="l" rtl="0">
              <a:lnSpc>
                <a:spcPct val="115000"/>
              </a:lnSpc>
              <a:spcBef>
                <a:spcPts val="0"/>
              </a:spcBef>
              <a:spcAft>
                <a:spcPts val="0"/>
              </a:spcAft>
              <a:buNone/>
            </a:pPr>
            <a:endParaRPr sz="2100">
              <a:solidFill>
                <a:schemeClr val="accent3"/>
              </a:solidFill>
              <a:latin typeface="Average"/>
              <a:ea typeface="Average"/>
              <a:cs typeface="Average"/>
              <a:sym typeface="Average"/>
            </a:endParaRPr>
          </a:p>
          <a:p>
            <a:pPr marL="0" lvl="0" indent="0" algn="l" rtl="0">
              <a:lnSpc>
                <a:spcPct val="115000"/>
              </a:lnSpc>
              <a:spcBef>
                <a:spcPts val="0"/>
              </a:spcBef>
              <a:spcAft>
                <a:spcPts val="0"/>
              </a:spcAft>
              <a:buNone/>
            </a:pPr>
            <a:r>
              <a:rPr lang="en" sz="2100">
                <a:solidFill>
                  <a:schemeClr val="accent3"/>
                </a:solidFill>
                <a:latin typeface="Average"/>
                <a:ea typeface="Average"/>
                <a:cs typeface="Average"/>
                <a:sym typeface="Average"/>
              </a:rPr>
              <a:t>Grafana</a:t>
            </a:r>
            <a:endParaRPr sz="2100">
              <a:solidFill>
                <a:schemeClr val="accent3"/>
              </a:solidFill>
              <a:latin typeface="Average"/>
              <a:ea typeface="Average"/>
              <a:cs typeface="Average"/>
              <a:sym typeface="Average"/>
            </a:endParaRPr>
          </a:p>
          <a:p>
            <a:pPr marL="0" lvl="0" indent="0" algn="l" rtl="0">
              <a:lnSpc>
                <a:spcPct val="115000"/>
              </a:lnSpc>
              <a:spcBef>
                <a:spcPts val="0"/>
              </a:spcBef>
              <a:spcAft>
                <a:spcPts val="0"/>
              </a:spcAft>
              <a:buNone/>
            </a:pPr>
            <a:endParaRPr sz="2100">
              <a:solidFill>
                <a:schemeClr val="accent3"/>
              </a:solidFill>
              <a:latin typeface="Average"/>
              <a:ea typeface="Average"/>
              <a:cs typeface="Average"/>
              <a:sym typeface="Average"/>
            </a:endParaRPr>
          </a:p>
          <a:p>
            <a:pPr marL="0" lvl="0" indent="0" algn="l" rtl="0">
              <a:lnSpc>
                <a:spcPct val="115000"/>
              </a:lnSpc>
              <a:spcBef>
                <a:spcPts val="0"/>
              </a:spcBef>
              <a:spcAft>
                <a:spcPts val="0"/>
              </a:spcAft>
              <a:buNone/>
            </a:pPr>
            <a:r>
              <a:rPr lang="en" sz="2100">
                <a:solidFill>
                  <a:schemeClr val="accent3"/>
                </a:solidFill>
                <a:latin typeface="Average"/>
                <a:ea typeface="Average"/>
                <a:cs typeface="Average"/>
                <a:sym typeface="Average"/>
              </a:rPr>
              <a:t>Loki (promtail)</a:t>
            </a:r>
            <a:endParaRPr sz="2100">
              <a:solidFill>
                <a:schemeClr val="accent3"/>
              </a:solidFill>
              <a:latin typeface="Average"/>
              <a:ea typeface="Average"/>
              <a:cs typeface="Average"/>
              <a:sym typeface="Average"/>
            </a:endParaRPr>
          </a:p>
        </p:txBody>
      </p:sp>
      <p:pic>
        <p:nvPicPr>
          <p:cNvPr id="243" name="Google Shape;243;p24"/>
          <p:cNvPicPr preferRelativeResize="0"/>
          <p:nvPr/>
        </p:nvPicPr>
        <p:blipFill>
          <a:blip r:embed="rId3">
            <a:alphaModFix/>
          </a:blip>
          <a:stretch>
            <a:fillRect/>
          </a:stretch>
        </p:blipFill>
        <p:spPr>
          <a:xfrm>
            <a:off x="318375" y="1783900"/>
            <a:ext cx="503274" cy="499074"/>
          </a:xfrm>
          <a:prstGeom prst="rect">
            <a:avLst/>
          </a:prstGeom>
          <a:noFill/>
          <a:ln>
            <a:noFill/>
          </a:ln>
        </p:spPr>
      </p:pic>
      <p:pic>
        <p:nvPicPr>
          <p:cNvPr id="244" name="Google Shape;244;p24"/>
          <p:cNvPicPr preferRelativeResize="0"/>
          <p:nvPr/>
        </p:nvPicPr>
        <p:blipFill>
          <a:blip r:embed="rId4">
            <a:alphaModFix/>
          </a:blip>
          <a:stretch>
            <a:fillRect/>
          </a:stretch>
        </p:blipFill>
        <p:spPr>
          <a:xfrm>
            <a:off x="283975" y="2469700"/>
            <a:ext cx="572100" cy="572100"/>
          </a:xfrm>
          <a:prstGeom prst="rect">
            <a:avLst/>
          </a:prstGeom>
          <a:noFill/>
          <a:ln>
            <a:noFill/>
          </a:ln>
        </p:spPr>
      </p:pic>
      <p:pic>
        <p:nvPicPr>
          <p:cNvPr id="245" name="Google Shape;245;p24"/>
          <p:cNvPicPr preferRelativeResize="0"/>
          <p:nvPr/>
        </p:nvPicPr>
        <p:blipFill rotWithShape="1">
          <a:blip r:embed="rId5">
            <a:alphaModFix/>
          </a:blip>
          <a:srcRect l="27654" r="28931" b="23634"/>
          <a:stretch/>
        </p:blipFill>
        <p:spPr>
          <a:xfrm>
            <a:off x="384250" y="3186600"/>
            <a:ext cx="572100" cy="5948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title"/>
          </p:nvPr>
        </p:nvSpPr>
        <p:spPr>
          <a:xfrm>
            <a:off x="176875" y="445025"/>
            <a:ext cx="885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Monitorización y visualización de logs de una aplicación java en kubernetes</a:t>
            </a:r>
            <a:endParaRPr sz="2500"/>
          </a:p>
          <a:p>
            <a:pPr marL="0" lvl="0" indent="0" algn="l" rtl="0">
              <a:spcBef>
                <a:spcPts val="0"/>
              </a:spcBef>
              <a:spcAft>
                <a:spcPts val="0"/>
              </a:spcAft>
              <a:buNone/>
            </a:pPr>
            <a:endParaRPr/>
          </a:p>
        </p:txBody>
      </p:sp>
      <p:grpSp>
        <p:nvGrpSpPr>
          <p:cNvPr id="251" name="Google Shape;251;p25"/>
          <p:cNvGrpSpPr/>
          <p:nvPr/>
        </p:nvGrpSpPr>
        <p:grpSpPr>
          <a:xfrm>
            <a:off x="431925" y="1304875"/>
            <a:ext cx="2628925" cy="3416400"/>
            <a:chOff x="431925" y="1304875"/>
            <a:chExt cx="2628925" cy="3416400"/>
          </a:xfrm>
        </p:grpSpPr>
        <p:sp>
          <p:nvSpPr>
            <p:cNvPr id="252" name="Google Shape;252;p2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3</a:t>
            </a:r>
            <a:endParaRPr>
              <a:solidFill>
                <a:schemeClr val="lt1"/>
              </a:solidFill>
            </a:endParaRPr>
          </a:p>
        </p:txBody>
      </p:sp>
      <p:sp>
        <p:nvSpPr>
          <p:cNvPr id="255" name="Google Shape;255;p2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Implementar métricas customizadas, con Counter y Gauge</a:t>
            </a:r>
            <a:endParaRPr sz="1900"/>
          </a:p>
        </p:txBody>
      </p:sp>
      <p:grpSp>
        <p:nvGrpSpPr>
          <p:cNvPr id="256" name="Google Shape;256;p25"/>
          <p:cNvGrpSpPr/>
          <p:nvPr/>
        </p:nvGrpSpPr>
        <p:grpSpPr>
          <a:xfrm>
            <a:off x="3320450" y="1304875"/>
            <a:ext cx="2632500" cy="3416400"/>
            <a:chOff x="3320450" y="1304875"/>
            <a:chExt cx="2632500" cy="3416400"/>
          </a:xfrm>
        </p:grpSpPr>
        <p:sp>
          <p:nvSpPr>
            <p:cNvPr id="257" name="Google Shape;257;p2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2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4</a:t>
            </a:r>
            <a:endParaRPr>
              <a:solidFill>
                <a:schemeClr val="lt1"/>
              </a:solidFill>
            </a:endParaRPr>
          </a:p>
        </p:txBody>
      </p:sp>
      <p:sp>
        <p:nvSpPr>
          <p:cNvPr id="260" name="Google Shape;260;p2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Desplegar servicios en Kubernetes y crear ServiceMonitor para cada uno</a:t>
            </a:r>
            <a:endParaRPr/>
          </a:p>
        </p:txBody>
      </p:sp>
      <p:grpSp>
        <p:nvGrpSpPr>
          <p:cNvPr id="261" name="Google Shape;261;p25"/>
          <p:cNvGrpSpPr/>
          <p:nvPr/>
        </p:nvGrpSpPr>
        <p:grpSpPr>
          <a:xfrm>
            <a:off x="6212550" y="1304875"/>
            <a:ext cx="2632500" cy="3416400"/>
            <a:chOff x="6212550" y="1304875"/>
            <a:chExt cx="2632500" cy="3416400"/>
          </a:xfrm>
        </p:grpSpPr>
        <p:sp>
          <p:nvSpPr>
            <p:cNvPr id="262" name="Google Shape;262;p2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5</a:t>
            </a:r>
            <a:endParaRPr>
              <a:solidFill>
                <a:schemeClr val="lt1"/>
              </a:solidFill>
            </a:endParaRPr>
          </a:p>
        </p:txBody>
      </p:sp>
      <p:sp>
        <p:nvSpPr>
          <p:cNvPr id="265" name="Google Shape;265;p2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Crear dashboards en Grafana, JVM y métricas customizadas. Añadir panel con logs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Shape 269"/>
        <p:cNvGrpSpPr/>
        <p:nvPr/>
      </p:nvGrpSpPr>
      <p:grpSpPr>
        <a:xfrm>
          <a:off x="0" y="0"/>
          <a:ext cx="0" cy="0"/>
          <a:chOff x="0" y="0"/>
          <a:chExt cx="0" cy="0"/>
        </a:xfrm>
      </p:grpSpPr>
      <p:pic>
        <p:nvPicPr>
          <p:cNvPr id="270" name="Google Shape;270;p26"/>
          <p:cNvPicPr preferRelativeResize="0"/>
          <p:nvPr/>
        </p:nvPicPr>
        <p:blipFill>
          <a:blip r:embed="rId3">
            <a:alphaModFix/>
          </a:blip>
          <a:stretch>
            <a:fillRect/>
          </a:stretch>
        </p:blipFill>
        <p:spPr>
          <a:xfrm>
            <a:off x="0" y="0"/>
            <a:ext cx="9144000" cy="47232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Algunas conclusiones</a:t>
            </a:r>
            <a:endParaRPr/>
          </a:p>
        </p:txBody>
      </p:sp>
      <p:grpSp>
        <p:nvGrpSpPr>
          <p:cNvPr id="276" name="Google Shape;276;p27"/>
          <p:cNvGrpSpPr/>
          <p:nvPr/>
        </p:nvGrpSpPr>
        <p:grpSpPr>
          <a:xfrm>
            <a:off x="424825" y="1253973"/>
            <a:ext cx="8294372" cy="799416"/>
            <a:chOff x="424813" y="1177875"/>
            <a:chExt cx="8294372" cy="849900"/>
          </a:xfrm>
        </p:grpSpPr>
        <p:sp>
          <p:nvSpPr>
            <p:cNvPr id="277" name="Google Shape;277;p27"/>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7"/>
          <p:cNvSpPr txBox="1">
            <a:spLocks noGrp="1"/>
          </p:cNvSpPr>
          <p:nvPr>
            <p:ph type="body" idx="4294967295"/>
          </p:nvPr>
        </p:nvSpPr>
        <p:spPr>
          <a:xfrm>
            <a:off x="463475" y="1254200"/>
            <a:ext cx="26229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Todos ofrecen garantías</a:t>
            </a:r>
            <a:endParaRPr>
              <a:solidFill>
                <a:schemeClr val="lt1"/>
              </a:solidFill>
            </a:endParaRPr>
          </a:p>
        </p:txBody>
      </p:sp>
      <p:sp>
        <p:nvSpPr>
          <p:cNvPr id="280" name="Google Shape;280;p27"/>
          <p:cNvSpPr txBox="1">
            <a:spLocks noGrp="1"/>
          </p:cNvSpPr>
          <p:nvPr>
            <p:ph type="body" idx="4294967295"/>
          </p:nvPr>
        </p:nvSpPr>
        <p:spPr>
          <a:xfrm>
            <a:off x="3480453" y="1254158"/>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Quarkus, Micronaut y Springboot permiten implementar cloud-native perfectamente</a:t>
            </a:r>
            <a:endParaRPr>
              <a:solidFill>
                <a:schemeClr val="lt1"/>
              </a:solidFill>
            </a:endParaRPr>
          </a:p>
        </p:txBody>
      </p:sp>
      <p:grpSp>
        <p:nvGrpSpPr>
          <p:cNvPr id="281" name="Google Shape;281;p27"/>
          <p:cNvGrpSpPr/>
          <p:nvPr/>
        </p:nvGrpSpPr>
        <p:grpSpPr>
          <a:xfrm>
            <a:off x="424825" y="2127339"/>
            <a:ext cx="8294360" cy="799416"/>
            <a:chOff x="424813" y="2075689"/>
            <a:chExt cx="8294360" cy="849900"/>
          </a:xfrm>
        </p:grpSpPr>
        <p:sp>
          <p:nvSpPr>
            <p:cNvPr id="282" name="Google Shape;282;p27"/>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7"/>
          <p:cNvSpPr txBox="1">
            <a:spLocks noGrp="1"/>
          </p:cNvSpPr>
          <p:nvPr>
            <p:ph type="body" idx="4294967295"/>
          </p:nvPr>
        </p:nvSpPr>
        <p:spPr>
          <a:xfrm>
            <a:off x="463475" y="2127450"/>
            <a:ext cx="2587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Quarkus más productivo</a:t>
            </a:r>
            <a:endParaRPr>
              <a:solidFill>
                <a:schemeClr val="lt1"/>
              </a:solidFill>
            </a:endParaRPr>
          </a:p>
        </p:txBody>
      </p:sp>
      <p:sp>
        <p:nvSpPr>
          <p:cNvPr id="285" name="Google Shape;285;p27"/>
          <p:cNvSpPr txBox="1">
            <a:spLocks noGrp="1"/>
          </p:cNvSpPr>
          <p:nvPr>
            <p:ph type="body" idx="4294967295"/>
          </p:nvPr>
        </p:nvSpPr>
        <p:spPr>
          <a:xfrm>
            <a:off x="3480453" y="2127465"/>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Pensado para cloud, todo se hace rapidísimo </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Mejor soporte GraalVM por ahora</a:t>
            </a:r>
            <a:endParaRPr>
              <a:solidFill>
                <a:schemeClr val="lt1"/>
              </a:solidFill>
            </a:endParaRPr>
          </a:p>
        </p:txBody>
      </p:sp>
      <p:grpSp>
        <p:nvGrpSpPr>
          <p:cNvPr id="286" name="Google Shape;286;p27"/>
          <p:cNvGrpSpPr/>
          <p:nvPr/>
        </p:nvGrpSpPr>
        <p:grpSpPr>
          <a:xfrm>
            <a:off x="424825" y="3000705"/>
            <a:ext cx="8294360" cy="799447"/>
            <a:chOff x="424813" y="2974405"/>
            <a:chExt cx="8294360" cy="849933"/>
          </a:xfrm>
        </p:grpSpPr>
        <p:sp>
          <p:nvSpPr>
            <p:cNvPr id="287" name="Google Shape;287;p27"/>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7"/>
          <p:cNvSpPr txBox="1">
            <a:spLocks noGrp="1"/>
          </p:cNvSpPr>
          <p:nvPr>
            <p:ph type="body" idx="4294967295"/>
          </p:nvPr>
        </p:nvSpPr>
        <p:spPr>
          <a:xfrm>
            <a:off x="463475" y="3000775"/>
            <a:ext cx="28068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Seguiré usando SpringBoot</a:t>
            </a:r>
            <a:endParaRPr>
              <a:solidFill>
                <a:schemeClr val="lt1"/>
              </a:solidFill>
            </a:endParaRPr>
          </a:p>
          <a:p>
            <a:pPr marL="0" lvl="0" indent="0" algn="l" rtl="0">
              <a:lnSpc>
                <a:spcPct val="100000"/>
              </a:lnSpc>
              <a:spcBef>
                <a:spcPts val="0"/>
              </a:spcBef>
              <a:spcAft>
                <a:spcPts val="0"/>
              </a:spcAft>
              <a:buNone/>
            </a:pPr>
            <a:r>
              <a:rPr lang="en">
                <a:solidFill>
                  <a:schemeClr val="lt1"/>
                </a:solidFill>
              </a:rPr>
              <a:t>(por ahora)</a:t>
            </a:r>
            <a:endParaRPr>
              <a:solidFill>
                <a:schemeClr val="lt1"/>
              </a:solidFill>
            </a:endParaRPr>
          </a:p>
        </p:txBody>
      </p:sp>
      <p:sp>
        <p:nvSpPr>
          <p:cNvPr id="290" name="Google Shape;290;p27"/>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Mayor estabilidad y madurez</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Gran comunidad, miles de ejemplos para todo</a:t>
            </a:r>
            <a:endParaRPr>
              <a:solidFill>
                <a:schemeClr val="lt1"/>
              </a:solidFill>
            </a:endParaRPr>
          </a:p>
        </p:txBody>
      </p:sp>
      <p:grpSp>
        <p:nvGrpSpPr>
          <p:cNvPr id="291" name="Google Shape;291;p27"/>
          <p:cNvGrpSpPr/>
          <p:nvPr/>
        </p:nvGrpSpPr>
        <p:grpSpPr>
          <a:xfrm>
            <a:off x="424825" y="3874103"/>
            <a:ext cx="8294360" cy="799447"/>
            <a:chOff x="424813" y="3871259"/>
            <a:chExt cx="8294360" cy="849933"/>
          </a:xfrm>
        </p:grpSpPr>
        <p:sp>
          <p:nvSpPr>
            <p:cNvPr id="292" name="Google Shape;292;p27"/>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7"/>
          <p:cNvSpPr txBox="1">
            <a:spLocks noGrp="1"/>
          </p:cNvSpPr>
          <p:nvPr>
            <p:ph type="body" idx="4294967295"/>
          </p:nvPr>
        </p:nvSpPr>
        <p:spPr>
          <a:xfrm>
            <a:off x="4634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Fabric8 es la elección</a:t>
            </a:r>
            <a:endParaRPr>
              <a:solidFill>
                <a:schemeClr val="lt1"/>
              </a:solidFill>
            </a:endParaRPr>
          </a:p>
        </p:txBody>
      </p:sp>
      <p:sp>
        <p:nvSpPr>
          <p:cNvPr id="295" name="Google Shape;295;p27"/>
          <p:cNvSpPr txBox="1">
            <a:spLocks noGrp="1"/>
          </p:cNvSpPr>
          <p:nvPr>
            <p:ph type="body" idx="4294967295"/>
          </p:nvPr>
        </p:nvSpPr>
        <p:spPr>
          <a:xfrm>
            <a:off x="3480453" y="3876311"/>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Comunidad, integraciones (knative, tekton..)</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Bastante más sencillo</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xfrm>
            <a:off x="3069475" y="2242075"/>
            <a:ext cx="2823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Muchas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Trabajo realizado</a:t>
            </a:r>
            <a:endParaRPr/>
          </a:p>
        </p:txBody>
      </p:sp>
      <p:sp>
        <p:nvSpPr>
          <p:cNvPr id="69" name="Google Shape;69;p14"/>
          <p:cNvSpPr txBox="1">
            <a:spLocks noGrp="1"/>
          </p:cNvSpPr>
          <p:nvPr>
            <p:ph type="body" idx="2"/>
          </p:nvPr>
        </p:nvSpPr>
        <p:spPr>
          <a:xfrm>
            <a:off x="4939500" y="173536"/>
            <a:ext cx="3837000" cy="4245764"/>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600" dirty="0"/>
              <a:t>Revisión de los patrones de descomposición de BBDD expuestos en el libro </a:t>
            </a:r>
            <a:r>
              <a:rPr lang="en-US" sz="1600" dirty="0"/>
              <a:t>Monolith to Microservices: Evolutionary Patterns to Transform Your Monolith</a:t>
            </a:r>
            <a:br>
              <a:rPr lang="en" sz="1600" dirty="0"/>
            </a:br>
            <a:endParaRPr sz="1600" dirty="0"/>
          </a:p>
          <a:p>
            <a:pPr marL="457200" lvl="0" indent="-342900" algn="l" rtl="0">
              <a:spcBef>
                <a:spcPts val="0"/>
              </a:spcBef>
              <a:spcAft>
                <a:spcPts val="0"/>
              </a:spcAft>
              <a:buSzPts val="1800"/>
              <a:buChar char="●"/>
            </a:pPr>
            <a:r>
              <a:rPr lang="en" sz="1600" dirty="0"/>
              <a:t>Implementación de 4 patrones</a:t>
            </a:r>
            <a:br>
              <a:rPr lang="en" sz="1600" dirty="0"/>
            </a:br>
            <a:endParaRPr sz="1600" dirty="0"/>
          </a:p>
          <a:p>
            <a:pPr marL="457200" lvl="0" indent="-342900" algn="l" rtl="0">
              <a:spcBef>
                <a:spcPts val="0"/>
              </a:spcBef>
              <a:spcAft>
                <a:spcPts val="0"/>
              </a:spcAft>
              <a:buSzPts val="1800"/>
              <a:buChar char="●"/>
            </a:pPr>
            <a:r>
              <a:rPr lang="en" sz="1600" dirty="0"/>
              <a:t>Dockerización de los ejemplos implementados</a:t>
            </a:r>
            <a:br>
              <a:rPr lang="en" sz="1600" dirty="0"/>
            </a:br>
            <a:endParaRPr sz="1600" dirty="0"/>
          </a:p>
          <a:p>
            <a:pPr marL="457200" lvl="0" indent="-342900" algn="l" rtl="0">
              <a:spcBef>
                <a:spcPts val="0"/>
              </a:spcBef>
              <a:spcAft>
                <a:spcPts val="0"/>
              </a:spcAft>
              <a:buSzPts val="1800"/>
              <a:buChar char="●"/>
            </a:pPr>
            <a:r>
              <a:rPr lang="en" sz="1600" dirty="0"/>
              <a:t>Repositorio con todos los ejemplos y documentación paso a paso</a:t>
            </a:r>
            <a:endParaRPr sz="1600" dirty="0"/>
          </a:p>
        </p:txBody>
      </p:sp>
      <p:sp>
        <p:nvSpPr>
          <p:cNvPr id="70" name="Google Shape;70;p14"/>
          <p:cNvSpPr txBox="1"/>
          <p:nvPr/>
        </p:nvSpPr>
        <p:spPr>
          <a:xfrm>
            <a:off x="483300" y="4628850"/>
            <a:ext cx="3654900" cy="714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s-ES" sz="750" dirty="0">
                <a:solidFill>
                  <a:srgbClr val="FFFFFF"/>
                </a:solidFill>
                <a:latin typeface="Roboto Mono"/>
                <a:ea typeface="Roboto Mono"/>
                <a:cs typeface="Roboto Mono"/>
                <a:sym typeface="Roboto Mono"/>
              </a:rPr>
              <a:t>https://github.com/MasterCloudApps-Projects/Monolith-to-Microservices-DB-Examples</a:t>
            </a:r>
            <a:endParaRPr sz="750" dirty="0">
              <a:solidFill>
                <a:srgbClr val="FFFFFF"/>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Monolith to Microservices:</a:t>
            </a:r>
            <a:r>
              <a:rPr lang="en-US" sz="2000" dirty="0"/>
              <a:t> Evolutionary Patterns to Transform Your Monolith</a:t>
            </a:r>
            <a:endParaRPr sz="2000" dirty="0"/>
          </a:p>
        </p:txBody>
      </p:sp>
      <p:grpSp>
        <p:nvGrpSpPr>
          <p:cNvPr id="86" name="Google Shape;86;p15"/>
          <p:cNvGrpSpPr/>
          <p:nvPr/>
        </p:nvGrpSpPr>
        <p:grpSpPr>
          <a:xfrm>
            <a:off x="3717670" y="1304875"/>
            <a:ext cx="5127380" cy="3416400"/>
            <a:chOff x="6212550" y="1304875"/>
            <a:chExt cx="2632500" cy="3416400"/>
          </a:xfrm>
        </p:grpSpPr>
        <p:sp>
          <p:nvSpPr>
            <p:cNvPr id="87" name="Google Shape;87;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15"/>
          <p:cNvSpPr txBox="1">
            <a:spLocks noGrp="1"/>
          </p:cNvSpPr>
          <p:nvPr>
            <p:ph type="body" idx="4294967295"/>
          </p:nvPr>
        </p:nvSpPr>
        <p:spPr>
          <a:xfrm>
            <a:off x="3776226" y="1304875"/>
            <a:ext cx="4926535"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solidFill>
                  <a:schemeClr val="lt1"/>
                </a:solidFill>
              </a:rPr>
              <a:t>Patrones de descomposición de BBDD</a:t>
            </a:r>
            <a:endParaRPr dirty="0">
              <a:solidFill>
                <a:schemeClr val="lt1"/>
              </a:solidFill>
            </a:endParaRPr>
          </a:p>
        </p:txBody>
      </p:sp>
      <p:sp>
        <p:nvSpPr>
          <p:cNvPr id="90" name="Google Shape;90;p15"/>
          <p:cNvSpPr txBox="1">
            <a:spLocks noGrp="1"/>
          </p:cNvSpPr>
          <p:nvPr>
            <p:ph type="body" idx="4294967295"/>
          </p:nvPr>
        </p:nvSpPr>
        <p:spPr>
          <a:xfrm>
            <a:off x="3831136" y="1850300"/>
            <a:ext cx="2342733"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sz="1800" dirty="0"/>
              <a:t>●</a:t>
            </a:r>
            <a:r>
              <a:rPr lang="es-ES" dirty="0"/>
              <a:t> </a:t>
            </a:r>
            <a:r>
              <a:rPr lang="es-ES" sz="1400" dirty="0" err="1"/>
              <a:t>Shared</a:t>
            </a:r>
            <a:r>
              <a:rPr lang="es-ES" sz="1400" dirty="0"/>
              <a:t> </a:t>
            </a:r>
            <a:r>
              <a:rPr lang="es-ES" sz="1400" dirty="0" err="1"/>
              <a:t>database</a:t>
            </a:r>
            <a:endParaRPr lang="es-ES" sz="1400" dirty="0"/>
          </a:p>
          <a:p>
            <a:pPr marL="0" lvl="0" indent="0" algn="l" rtl="0">
              <a:spcBef>
                <a:spcPts val="0"/>
              </a:spcBef>
              <a:spcAft>
                <a:spcPts val="1600"/>
              </a:spcAft>
              <a:buNone/>
            </a:pPr>
            <a:r>
              <a:rPr lang="es-ES" sz="1400" dirty="0"/>
              <a:t>● Database </a:t>
            </a:r>
            <a:r>
              <a:rPr lang="es-ES" sz="1400" dirty="0" err="1"/>
              <a:t>view</a:t>
            </a:r>
            <a:endParaRPr lang="es-ES" sz="1400" dirty="0"/>
          </a:p>
          <a:p>
            <a:pPr marL="0" lvl="0" indent="0" algn="l" rtl="0">
              <a:spcBef>
                <a:spcPts val="0"/>
              </a:spcBef>
              <a:spcAft>
                <a:spcPts val="1600"/>
              </a:spcAft>
              <a:buNone/>
            </a:pPr>
            <a:r>
              <a:rPr lang="es-ES" sz="1400" dirty="0"/>
              <a:t>● Database </a:t>
            </a:r>
            <a:r>
              <a:rPr lang="es-ES" sz="1400" dirty="0" err="1"/>
              <a:t>wrapping</a:t>
            </a:r>
            <a:r>
              <a:rPr lang="es-ES" sz="1400" dirty="0"/>
              <a:t> </a:t>
            </a:r>
            <a:r>
              <a:rPr lang="es-ES" sz="1400" dirty="0" err="1"/>
              <a:t>service</a:t>
            </a:r>
            <a:endParaRPr lang="es-ES" sz="1400" dirty="0"/>
          </a:p>
          <a:p>
            <a:pPr marL="0" lvl="0" indent="0" algn="l" rtl="0">
              <a:spcBef>
                <a:spcPts val="0"/>
              </a:spcBef>
              <a:spcAft>
                <a:spcPts val="1600"/>
              </a:spcAft>
              <a:buNone/>
            </a:pPr>
            <a:r>
              <a:rPr lang="es-ES" sz="1400" dirty="0"/>
              <a:t>● Database-as-a-</a:t>
            </a:r>
            <a:r>
              <a:rPr lang="es-ES" sz="1400" dirty="0" err="1"/>
              <a:t>service</a:t>
            </a:r>
            <a:r>
              <a:rPr lang="es-ES" sz="1400" dirty="0"/>
              <a:t> Interface</a:t>
            </a:r>
          </a:p>
          <a:p>
            <a:pPr marL="0" lvl="0" indent="0" algn="l" rtl="0">
              <a:spcBef>
                <a:spcPts val="0"/>
              </a:spcBef>
              <a:spcAft>
                <a:spcPts val="1600"/>
              </a:spcAft>
              <a:buNone/>
            </a:pPr>
            <a:r>
              <a:rPr lang="es-ES" sz="1400" dirty="0"/>
              <a:t>● </a:t>
            </a:r>
            <a:r>
              <a:rPr lang="es-ES" sz="1400" dirty="0" err="1"/>
              <a:t>Aggregate</a:t>
            </a:r>
            <a:r>
              <a:rPr lang="es-ES" sz="1400" dirty="0"/>
              <a:t> </a:t>
            </a:r>
            <a:r>
              <a:rPr lang="es-ES" sz="1400" dirty="0" err="1"/>
              <a:t>Exposing</a:t>
            </a:r>
            <a:r>
              <a:rPr lang="es-ES" sz="1400" dirty="0"/>
              <a:t> </a:t>
            </a:r>
            <a:r>
              <a:rPr lang="es-ES" sz="1400" dirty="0" err="1"/>
              <a:t>Monolith</a:t>
            </a:r>
            <a:endParaRPr lang="es-ES" sz="1400" dirty="0"/>
          </a:p>
        </p:txBody>
      </p:sp>
      <p:pic>
        <p:nvPicPr>
          <p:cNvPr id="3" name="Imagen 2">
            <a:extLst>
              <a:ext uri="{FF2B5EF4-FFF2-40B4-BE49-F238E27FC236}">
                <a16:creationId xmlns:a16="http://schemas.microsoft.com/office/drawing/2014/main" id="{E4879B8E-CD49-4A9C-B341-F90102CC8CA1}"/>
              </a:ext>
            </a:extLst>
          </p:cNvPr>
          <p:cNvPicPr>
            <a:picLocks noChangeAspect="1"/>
          </p:cNvPicPr>
          <p:nvPr/>
        </p:nvPicPr>
        <p:blipFill>
          <a:blip r:embed="rId3"/>
          <a:stretch>
            <a:fillRect/>
          </a:stretch>
        </p:blipFill>
        <p:spPr>
          <a:xfrm>
            <a:off x="441238" y="1087935"/>
            <a:ext cx="2775847" cy="3626993"/>
          </a:xfrm>
          <a:prstGeom prst="rect">
            <a:avLst/>
          </a:prstGeom>
        </p:spPr>
      </p:pic>
      <p:sp>
        <p:nvSpPr>
          <p:cNvPr id="20" name="Google Shape;90;p15">
            <a:extLst>
              <a:ext uri="{FF2B5EF4-FFF2-40B4-BE49-F238E27FC236}">
                <a16:creationId xmlns:a16="http://schemas.microsoft.com/office/drawing/2014/main" id="{06F862F5-432C-407A-8597-7CA19637934E}"/>
              </a:ext>
            </a:extLst>
          </p:cNvPr>
          <p:cNvSpPr txBox="1">
            <a:spLocks/>
          </p:cNvSpPr>
          <p:nvPr/>
        </p:nvSpPr>
        <p:spPr>
          <a:xfrm>
            <a:off x="6329576" y="1850300"/>
            <a:ext cx="2342733" cy="279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spcAft>
                <a:spcPts val="1600"/>
              </a:spcAft>
              <a:buFont typeface="Average"/>
              <a:buNone/>
            </a:pPr>
            <a:r>
              <a:rPr lang="es-ES" sz="1400" dirty="0"/>
              <a:t>● Change Data </a:t>
            </a:r>
            <a:r>
              <a:rPr lang="es-ES" sz="1400" dirty="0" err="1"/>
              <a:t>Ownership</a:t>
            </a:r>
            <a:endParaRPr lang="es-ES" sz="1400" dirty="0"/>
          </a:p>
          <a:p>
            <a:pPr marL="0" indent="0">
              <a:spcAft>
                <a:spcPts val="1600"/>
              </a:spcAft>
              <a:buFont typeface="Average"/>
              <a:buNone/>
            </a:pPr>
            <a:r>
              <a:rPr lang="es-ES" sz="1400" dirty="0"/>
              <a:t>● </a:t>
            </a:r>
            <a:r>
              <a:rPr lang="es-ES" sz="1400" dirty="0" err="1"/>
              <a:t>Synchronize</a:t>
            </a:r>
            <a:r>
              <a:rPr lang="es-ES" sz="1400" dirty="0"/>
              <a:t> Data in </a:t>
            </a:r>
            <a:r>
              <a:rPr lang="es-ES" sz="1400" dirty="0" err="1"/>
              <a:t>Application</a:t>
            </a:r>
            <a:endParaRPr lang="es-ES" sz="1400" dirty="0"/>
          </a:p>
          <a:p>
            <a:pPr marL="0" indent="0">
              <a:spcAft>
                <a:spcPts val="1600"/>
              </a:spcAft>
              <a:buFont typeface="Average"/>
              <a:buNone/>
            </a:pPr>
            <a:r>
              <a:rPr lang="es-ES" sz="1400" dirty="0"/>
              <a:t>● </a:t>
            </a:r>
            <a:r>
              <a:rPr lang="es-ES" sz="1400" dirty="0" err="1"/>
              <a:t>Tracer</a:t>
            </a:r>
            <a:r>
              <a:rPr lang="es-ES" sz="1400" dirty="0"/>
              <a:t> </a:t>
            </a:r>
            <a:r>
              <a:rPr lang="es-ES" sz="1400" dirty="0" err="1"/>
              <a:t>Write</a:t>
            </a:r>
            <a:endParaRPr lang="es-ES" sz="1400" dirty="0"/>
          </a:p>
          <a:p>
            <a:pPr marL="0" indent="0">
              <a:spcAft>
                <a:spcPts val="1600"/>
              </a:spcAft>
              <a:buFont typeface="Average"/>
              <a:buNone/>
            </a:pPr>
            <a:r>
              <a:rPr lang="es-ES" sz="1400" dirty="0"/>
              <a:t>● Split Table</a:t>
            </a:r>
          </a:p>
          <a:p>
            <a:pPr marL="0" indent="0">
              <a:spcAft>
                <a:spcPts val="1600"/>
              </a:spcAft>
              <a:buFont typeface="Average"/>
              <a:buNone/>
            </a:pPr>
            <a:r>
              <a:rPr lang="es-ES" sz="1400" dirty="0"/>
              <a:t>● </a:t>
            </a:r>
            <a:r>
              <a:rPr lang="es-ES" sz="1400" dirty="0" err="1"/>
              <a:t>Move</a:t>
            </a:r>
            <a:r>
              <a:rPr lang="es-ES" sz="1400" dirty="0"/>
              <a:t> </a:t>
            </a:r>
            <a:r>
              <a:rPr lang="es-ES" sz="1400" dirty="0" err="1"/>
              <a:t>Foreign</a:t>
            </a:r>
            <a:r>
              <a:rPr lang="es-ES" sz="1400" dirty="0"/>
              <a:t>-Key </a:t>
            </a:r>
            <a:r>
              <a:rPr lang="es-ES" sz="1400" dirty="0" err="1"/>
              <a:t>Relationships</a:t>
            </a:r>
            <a:r>
              <a:rPr lang="es-ES" sz="1400" dirty="0"/>
              <a:t> </a:t>
            </a:r>
            <a:r>
              <a:rPr lang="es-ES" sz="1400" dirty="0" err="1"/>
              <a:t>to</a:t>
            </a:r>
            <a:r>
              <a:rPr lang="es-ES" sz="1400" dirty="0"/>
              <a:t> </a:t>
            </a:r>
            <a:r>
              <a:rPr lang="es-ES" sz="1400" dirty="0" err="1"/>
              <a:t>Code</a:t>
            </a:r>
            <a:endParaRPr lang="es-E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90">
                                            <p:txEl>
                                              <p:pRg st="1" end="1"/>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90">
                                            <p:txEl>
                                              <p:pRg st="3" end="3"/>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90">
                                            <p:txEl>
                                              <p:pRg st="4" end="4"/>
                                            </p:txEl>
                                          </p:spTgt>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20">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Database view</a:t>
            </a:r>
            <a:endParaRPr dirty="0"/>
          </a:p>
        </p:txBody>
      </p:sp>
      <p:sp>
        <p:nvSpPr>
          <p:cNvPr id="3" name="Marcador de texto 2">
            <a:extLst>
              <a:ext uri="{FF2B5EF4-FFF2-40B4-BE49-F238E27FC236}">
                <a16:creationId xmlns:a16="http://schemas.microsoft.com/office/drawing/2014/main" id="{A1626E7B-AB59-47C7-8628-403FA0B25ED8}"/>
              </a:ext>
            </a:extLst>
          </p:cNvPr>
          <p:cNvSpPr>
            <a:spLocks noGrp="1"/>
          </p:cNvSpPr>
          <p:nvPr>
            <p:ph type="body" idx="1"/>
          </p:nvPr>
        </p:nvSpPr>
        <p:spPr>
          <a:xfrm>
            <a:off x="311700" y="3210412"/>
            <a:ext cx="3999900" cy="1358463"/>
          </a:xfrm>
        </p:spPr>
        <p:txBody>
          <a:bodyPr/>
          <a:lstStyle/>
          <a:p>
            <a:r>
              <a:rPr lang="es-ES" dirty="0"/>
              <a:t>Una vista para desacoplar</a:t>
            </a:r>
          </a:p>
          <a:p>
            <a:pPr lvl="1"/>
            <a:r>
              <a:rPr lang="es-ES" dirty="0"/>
              <a:t>La base de datos como un contrato público</a:t>
            </a:r>
          </a:p>
          <a:p>
            <a:pPr lvl="1"/>
            <a:r>
              <a:rPr lang="es-ES" dirty="0"/>
              <a:t>cuanta menos información se expone, mejor</a:t>
            </a:r>
          </a:p>
        </p:txBody>
      </p:sp>
      <p:sp>
        <p:nvSpPr>
          <p:cNvPr id="5" name="Marcador de texto 4">
            <a:extLst>
              <a:ext uri="{FF2B5EF4-FFF2-40B4-BE49-F238E27FC236}">
                <a16:creationId xmlns:a16="http://schemas.microsoft.com/office/drawing/2014/main" id="{24BF82DB-8415-4562-AA29-3A92B49D7FC4}"/>
              </a:ext>
            </a:extLst>
          </p:cNvPr>
          <p:cNvSpPr>
            <a:spLocks noGrp="1"/>
          </p:cNvSpPr>
          <p:nvPr>
            <p:ph type="body" idx="2"/>
          </p:nvPr>
        </p:nvSpPr>
        <p:spPr>
          <a:xfrm>
            <a:off x="4832400" y="3210411"/>
            <a:ext cx="3999900" cy="1358463"/>
          </a:xfrm>
        </p:spPr>
        <p:txBody>
          <a:bodyPr/>
          <a:lstStyle/>
          <a:p>
            <a:endParaRPr lang="es-ES" dirty="0"/>
          </a:p>
        </p:txBody>
      </p:sp>
      <p:pic>
        <p:nvPicPr>
          <p:cNvPr id="18" name="Imagen 17">
            <a:extLst>
              <a:ext uri="{FF2B5EF4-FFF2-40B4-BE49-F238E27FC236}">
                <a16:creationId xmlns:a16="http://schemas.microsoft.com/office/drawing/2014/main" id="{5B9914E9-0F06-4237-B41F-B0D2117E9C46}"/>
              </a:ext>
            </a:extLst>
          </p:cNvPr>
          <p:cNvPicPr>
            <a:picLocks noChangeAspect="1"/>
          </p:cNvPicPr>
          <p:nvPr/>
        </p:nvPicPr>
        <p:blipFill>
          <a:blip r:embed="rId3"/>
          <a:stretch>
            <a:fillRect/>
          </a:stretch>
        </p:blipFill>
        <p:spPr>
          <a:xfrm>
            <a:off x="906225" y="1121047"/>
            <a:ext cx="2584513" cy="1806331"/>
          </a:xfrm>
          <a:prstGeom prst="rect">
            <a:avLst/>
          </a:prstGeom>
        </p:spPr>
      </p:pic>
      <p:pic>
        <p:nvPicPr>
          <p:cNvPr id="19" name="Imagen 18">
            <a:extLst>
              <a:ext uri="{FF2B5EF4-FFF2-40B4-BE49-F238E27FC236}">
                <a16:creationId xmlns:a16="http://schemas.microsoft.com/office/drawing/2014/main" id="{4829221C-E5CD-48B4-99D2-9F1212747BC4}"/>
              </a:ext>
            </a:extLst>
          </p:cNvPr>
          <p:cNvPicPr>
            <a:picLocks noChangeAspect="1"/>
          </p:cNvPicPr>
          <p:nvPr/>
        </p:nvPicPr>
        <p:blipFill>
          <a:blip r:embed="rId4"/>
          <a:stretch>
            <a:fillRect/>
          </a:stretch>
        </p:blipFill>
        <p:spPr>
          <a:xfrm>
            <a:off x="4572000" y="1077954"/>
            <a:ext cx="3820953" cy="18494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900" y="216425"/>
            <a:ext cx="26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JSON body health check</a:t>
            </a:r>
            <a:endParaRPr sz="2200"/>
          </a:p>
        </p:txBody>
      </p:sp>
      <p:sp>
        <p:nvSpPr>
          <p:cNvPr id="112" name="Google Shape;112;p17"/>
          <p:cNvSpPr txBox="1">
            <a:spLocks noGrp="1"/>
          </p:cNvSpPr>
          <p:nvPr>
            <p:ph type="body" idx="1"/>
          </p:nvPr>
        </p:nvSpPr>
        <p:spPr>
          <a:xfrm>
            <a:off x="464100" y="1152475"/>
            <a:ext cx="3999900" cy="4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solidFill>
                  <a:schemeClr val="dk1"/>
                </a:solidFill>
              </a:rPr>
              <a:t>Quarkus</a:t>
            </a:r>
            <a:endParaRPr sz="1600"/>
          </a:p>
        </p:txBody>
      </p:sp>
      <p:sp>
        <p:nvSpPr>
          <p:cNvPr id="113" name="Google Shape;113;p17"/>
          <p:cNvSpPr txBox="1">
            <a:spLocks noGrp="1"/>
          </p:cNvSpPr>
          <p:nvPr>
            <p:ph type="body" idx="2"/>
          </p:nvPr>
        </p:nvSpPr>
        <p:spPr>
          <a:xfrm>
            <a:off x="3479250" y="367150"/>
            <a:ext cx="3999900" cy="4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solidFill>
                  <a:schemeClr val="dk1"/>
                </a:solidFill>
              </a:rPr>
              <a:t>Micronaut</a:t>
            </a:r>
            <a:endParaRPr sz="1600"/>
          </a:p>
        </p:txBody>
      </p:sp>
      <p:sp>
        <p:nvSpPr>
          <p:cNvPr id="114" name="Google Shape;114;p17"/>
          <p:cNvSpPr txBox="1"/>
          <p:nvPr/>
        </p:nvSpPr>
        <p:spPr>
          <a:xfrm>
            <a:off x="45700" y="1811025"/>
            <a:ext cx="3115200" cy="26178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700">
                <a:solidFill>
                  <a:srgbClr val="FF8A80"/>
                </a:solidFill>
                <a:latin typeface="Roboto Mono"/>
                <a:ea typeface="Roboto Mono"/>
                <a:cs typeface="Roboto Mono"/>
                <a:sym typeface="Roboto Mono"/>
              </a:rPr>
              <a:t>/health/live</a:t>
            </a:r>
            <a:endParaRPr sz="700">
              <a:solidFill>
                <a:srgbClr val="FF8A80"/>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FF8A80"/>
                </a:solidFill>
                <a:latin typeface="Roboto Mono"/>
                <a:ea typeface="Roboto Mono"/>
                <a:cs typeface="Roboto Mono"/>
                <a:sym typeface="Roboto Mono"/>
              </a:rPr>
              <a:t>/health/ready</a:t>
            </a:r>
            <a:endParaRPr sz="700">
              <a:solidFill>
                <a:srgbClr val="FF8A80"/>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 "UP",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"checks":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"name": "Custom-service",</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 "UP"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"name": "Database connections health check",</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 "UP"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26C6DA"/>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800">
              <a:solidFill>
                <a:srgbClr val="FFFFFF"/>
              </a:solidFill>
              <a:latin typeface="Roboto Mono"/>
              <a:ea typeface="Roboto Mono"/>
              <a:cs typeface="Roboto Mono"/>
              <a:sym typeface="Roboto Mono"/>
            </a:endParaRPr>
          </a:p>
        </p:txBody>
      </p:sp>
      <p:sp>
        <p:nvSpPr>
          <p:cNvPr id="115" name="Google Shape;115;p17"/>
          <p:cNvSpPr txBox="1"/>
          <p:nvPr/>
        </p:nvSpPr>
        <p:spPr>
          <a:xfrm>
            <a:off x="3160900" y="941525"/>
            <a:ext cx="2971500" cy="43011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700">
                <a:solidFill>
                  <a:srgbClr val="FF8A80"/>
                </a:solidFill>
                <a:latin typeface="Roboto Mono"/>
                <a:ea typeface="Roboto Mono"/>
                <a:cs typeface="Roboto Mono"/>
                <a:sym typeface="Roboto Mono"/>
              </a:rPr>
              <a:t>/info</a:t>
            </a:r>
            <a:endParaRPr sz="700">
              <a:solidFill>
                <a:srgbClr val="FF8A80"/>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FF8A80"/>
                </a:solidFill>
                <a:latin typeface="Roboto Mono"/>
                <a:ea typeface="Roboto Mono"/>
                <a:cs typeface="Roboto Mono"/>
                <a:sym typeface="Roboto Mono"/>
              </a:rPr>
              <a:t>/health</a:t>
            </a: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"Custom-service":{</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"name":"healthcheck",</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"jdbc":{</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"name":"healthcheck",</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jdbc:postgresql://postgresdb:5432/postgres":{</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"name":"healthcheck",</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"database":"PostgreSQL",</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"version":"12.3"</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26C6DA"/>
              </a:solidFill>
              <a:latin typeface="Roboto Mono"/>
              <a:ea typeface="Roboto Mono"/>
              <a:cs typeface="Roboto Mono"/>
              <a:sym typeface="Roboto Mono"/>
            </a:endParaRPr>
          </a:p>
        </p:txBody>
      </p:sp>
      <p:sp>
        <p:nvSpPr>
          <p:cNvPr id="116" name="Google Shape;116;p17"/>
          <p:cNvSpPr txBox="1">
            <a:spLocks noGrp="1"/>
          </p:cNvSpPr>
          <p:nvPr>
            <p:ph type="body" idx="2"/>
          </p:nvPr>
        </p:nvSpPr>
        <p:spPr>
          <a:xfrm>
            <a:off x="6591750" y="367150"/>
            <a:ext cx="2857200" cy="4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solidFill>
                  <a:schemeClr val="dk1"/>
                </a:solidFill>
              </a:rPr>
              <a:t>SpringBoot</a:t>
            </a:r>
            <a:endParaRPr sz="1600"/>
          </a:p>
        </p:txBody>
      </p:sp>
      <p:sp>
        <p:nvSpPr>
          <p:cNvPr id="117" name="Google Shape;117;p17"/>
          <p:cNvSpPr txBox="1"/>
          <p:nvPr/>
        </p:nvSpPr>
        <p:spPr>
          <a:xfrm>
            <a:off x="6295650" y="941525"/>
            <a:ext cx="3158100" cy="42021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700">
                <a:solidFill>
                  <a:srgbClr val="FF8A80"/>
                </a:solidFill>
                <a:latin typeface="Roboto Mono"/>
                <a:ea typeface="Roboto Mono"/>
                <a:cs typeface="Roboto Mono"/>
                <a:sym typeface="Roboto Mono"/>
              </a:rPr>
              <a:t>/actuator/health/liveness</a:t>
            </a:r>
            <a:endParaRPr sz="700">
              <a:solidFill>
                <a:srgbClr val="FF8A80"/>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FF8A80"/>
                </a:solidFill>
                <a:latin typeface="Roboto Mono"/>
                <a:ea typeface="Roboto Mono"/>
                <a:cs typeface="Roboto Mono"/>
                <a:sym typeface="Roboto Mono"/>
              </a:rPr>
              <a:t>/actuator/health/readiness</a:t>
            </a:r>
            <a:endParaRPr sz="700">
              <a:solidFill>
                <a:srgbClr val="FF8A80"/>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"components":{</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"customHealthCheck":{</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"Custom-service":"Available"</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"db":{</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"database":"PostgreSQL",</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"validationQuery":"isValid()"</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"livenessState":{</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"readinessState":{</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FFFFFF"/>
              </a:solidFill>
              <a:latin typeface="Roboto Mono"/>
              <a:ea typeface="Roboto Mono"/>
              <a:cs typeface="Roboto Mono"/>
              <a:sym typeface="Roboto Mono"/>
            </a:endParaRPr>
          </a:p>
        </p:txBody>
      </p:sp>
      <p:cxnSp>
        <p:nvCxnSpPr>
          <p:cNvPr id="118" name="Google Shape;118;p17"/>
          <p:cNvCxnSpPr/>
          <p:nvPr/>
        </p:nvCxnSpPr>
        <p:spPr>
          <a:xfrm>
            <a:off x="3105900" y="1011725"/>
            <a:ext cx="8700" cy="3219000"/>
          </a:xfrm>
          <a:prstGeom prst="straightConnector1">
            <a:avLst/>
          </a:prstGeom>
          <a:noFill/>
          <a:ln w="9525" cap="flat" cmpd="sng">
            <a:solidFill>
              <a:schemeClr val="dk2"/>
            </a:solidFill>
            <a:prstDash val="solid"/>
            <a:round/>
            <a:headEnd type="none" w="med" len="med"/>
            <a:tailEnd type="none" w="med" len="med"/>
          </a:ln>
        </p:spPr>
      </p:cxnSp>
      <p:cxnSp>
        <p:nvCxnSpPr>
          <p:cNvPr id="119" name="Google Shape;119;p17"/>
          <p:cNvCxnSpPr/>
          <p:nvPr/>
        </p:nvCxnSpPr>
        <p:spPr>
          <a:xfrm>
            <a:off x="6126925" y="1054175"/>
            <a:ext cx="5400" cy="3176700"/>
          </a:xfrm>
          <a:prstGeom prst="straightConnector1">
            <a:avLst/>
          </a:prstGeom>
          <a:noFill/>
          <a:ln w="9525" cap="flat" cmpd="sng">
            <a:solidFill>
              <a:schemeClr val="dk2"/>
            </a:solidFill>
            <a:prstDash val="solid"/>
            <a:round/>
            <a:headEnd type="none" w="med" len="med"/>
            <a:tailEnd type="none" w="med" len="med"/>
          </a:ln>
        </p:spPr>
      </p:cxnSp>
      <p:pic>
        <p:nvPicPr>
          <p:cNvPr id="120" name="Google Shape;120;p17"/>
          <p:cNvPicPr preferRelativeResize="0"/>
          <p:nvPr/>
        </p:nvPicPr>
        <p:blipFill>
          <a:blip r:embed="rId3">
            <a:alphaModFix/>
          </a:blip>
          <a:stretch>
            <a:fillRect/>
          </a:stretch>
        </p:blipFill>
        <p:spPr>
          <a:xfrm>
            <a:off x="218900" y="1286050"/>
            <a:ext cx="256650" cy="256650"/>
          </a:xfrm>
          <a:prstGeom prst="rect">
            <a:avLst/>
          </a:prstGeom>
          <a:noFill/>
          <a:ln>
            <a:noFill/>
          </a:ln>
        </p:spPr>
      </p:pic>
      <p:pic>
        <p:nvPicPr>
          <p:cNvPr id="121" name="Google Shape;121;p17"/>
          <p:cNvPicPr preferRelativeResize="0"/>
          <p:nvPr/>
        </p:nvPicPr>
        <p:blipFill rotWithShape="1">
          <a:blip r:embed="rId4">
            <a:alphaModFix/>
          </a:blip>
          <a:srcRect l="17081" r="16863" b="20286"/>
          <a:stretch/>
        </p:blipFill>
        <p:spPr>
          <a:xfrm>
            <a:off x="3266900" y="524050"/>
            <a:ext cx="256651" cy="245310"/>
          </a:xfrm>
          <a:prstGeom prst="rect">
            <a:avLst/>
          </a:prstGeom>
          <a:noFill/>
          <a:ln>
            <a:noFill/>
          </a:ln>
        </p:spPr>
      </p:pic>
      <p:pic>
        <p:nvPicPr>
          <p:cNvPr id="122" name="Google Shape;122;p17"/>
          <p:cNvPicPr preferRelativeResize="0"/>
          <p:nvPr/>
        </p:nvPicPr>
        <p:blipFill>
          <a:blip r:embed="rId5">
            <a:alphaModFix/>
          </a:blip>
          <a:stretch>
            <a:fillRect/>
          </a:stretch>
        </p:blipFill>
        <p:spPr>
          <a:xfrm>
            <a:off x="6391099" y="524050"/>
            <a:ext cx="256650" cy="2302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Análisis uso de configmaps en diferentes frameworks Java</a:t>
            </a:r>
            <a:endParaRPr/>
          </a:p>
        </p:txBody>
      </p:sp>
      <p:grpSp>
        <p:nvGrpSpPr>
          <p:cNvPr id="128" name="Google Shape;128;p18"/>
          <p:cNvGrpSpPr/>
          <p:nvPr/>
        </p:nvGrpSpPr>
        <p:grpSpPr>
          <a:xfrm>
            <a:off x="431925" y="1304875"/>
            <a:ext cx="2628925" cy="3416400"/>
            <a:chOff x="431925" y="1304875"/>
            <a:chExt cx="2628925" cy="3416400"/>
          </a:xfrm>
        </p:grpSpPr>
        <p:sp>
          <p:nvSpPr>
            <p:cNvPr id="129" name="Google Shape;129;p18"/>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8"/>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1</a:t>
            </a:r>
            <a:endParaRPr>
              <a:solidFill>
                <a:schemeClr val="lt1"/>
              </a:solidFill>
            </a:endParaRPr>
          </a:p>
        </p:txBody>
      </p:sp>
      <p:sp>
        <p:nvSpPr>
          <p:cNvPr id="132" name="Google Shape;132;p18"/>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Generar el boilerplate para cada framework, crear endpoint retornando properties</a:t>
            </a:r>
            <a:endParaRPr sz="1900"/>
          </a:p>
        </p:txBody>
      </p:sp>
      <p:grpSp>
        <p:nvGrpSpPr>
          <p:cNvPr id="133" name="Google Shape;133;p18"/>
          <p:cNvGrpSpPr/>
          <p:nvPr/>
        </p:nvGrpSpPr>
        <p:grpSpPr>
          <a:xfrm>
            <a:off x="3320450" y="1304875"/>
            <a:ext cx="2632500" cy="3416400"/>
            <a:chOff x="3320450" y="1304875"/>
            <a:chExt cx="2632500" cy="3416400"/>
          </a:xfrm>
        </p:grpSpPr>
        <p:sp>
          <p:nvSpPr>
            <p:cNvPr id="134" name="Google Shape;134;p18"/>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8"/>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2</a:t>
            </a:r>
            <a:endParaRPr>
              <a:solidFill>
                <a:schemeClr val="lt1"/>
              </a:solidFill>
            </a:endParaRPr>
          </a:p>
        </p:txBody>
      </p:sp>
      <p:sp>
        <p:nvSpPr>
          <p:cNvPr id="137" name="Google Shape;137;p18"/>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Desplegar configmap y aplicaciones en clúster de Kubernetes, probar endpoints. Permisos lectura API k8s </a:t>
            </a:r>
            <a:endParaRPr/>
          </a:p>
        </p:txBody>
      </p:sp>
      <p:grpSp>
        <p:nvGrpSpPr>
          <p:cNvPr id="138" name="Google Shape;138;p18"/>
          <p:cNvGrpSpPr/>
          <p:nvPr/>
        </p:nvGrpSpPr>
        <p:grpSpPr>
          <a:xfrm>
            <a:off x="6212550" y="1304875"/>
            <a:ext cx="2632500" cy="3416400"/>
            <a:chOff x="6212550" y="1304875"/>
            <a:chExt cx="2632500" cy="3416400"/>
          </a:xfrm>
        </p:grpSpPr>
        <p:sp>
          <p:nvSpPr>
            <p:cNvPr id="139" name="Google Shape;139;p18"/>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8"/>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3</a:t>
            </a:r>
            <a:endParaRPr>
              <a:solidFill>
                <a:schemeClr val="lt1"/>
              </a:solidFill>
            </a:endParaRPr>
          </a:p>
        </p:txBody>
      </p:sp>
      <p:sp>
        <p:nvSpPr>
          <p:cNvPr id="142" name="Google Shape;142;p18"/>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Modificar aplicaciones para que detecten cambios del configmap “en caliente”. Comprobar funcionamiento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Detectar cambios del configmap “en caliente”</a:t>
            </a:r>
            <a:endParaRPr/>
          </a:p>
        </p:txBody>
      </p:sp>
      <p:sp>
        <p:nvSpPr>
          <p:cNvPr id="148" name="Google Shape;148;p19"/>
          <p:cNvSpPr txBox="1">
            <a:spLocks noGrp="1"/>
          </p:cNvSpPr>
          <p:nvPr>
            <p:ph type="body" idx="1"/>
          </p:nvPr>
        </p:nvSpPr>
        <p:spPr>
          <a:xfrm>
            <a:off x="464100" y="1152475"/>
            <a:ext cx="3999900" cy="4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solidFill>
                  <a:schemeClr val="dk1"/>
                </a:solidFill>
              </a:rPr>
              <a:t>Quarkus</a:t>
            </a:r>
            <a:endParaRPr sz="1600"/>
          </a:p>
        </p:txBody>
      </p:sp>
      <p:sp>
        <p:nvSpPr>
          <p:cNvPr id="149" name="Google Shape;149;p19"/>
          <p:cNvSpPr txBox="1">
            <a:spLocks noGrp="1"/>
          </p:cNvSpPr>
          <p:nvPr>
            <p:ph type="body" idx="2"/>
          </p:nvPr>
        </p:nvSpPr>
        <p:spPr>
          <a:xfrm>
            <a:off x="3537000" y="1152475"/>
            <a:ext cx="3999900" cy="4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solidFill>
                  <a:schemeClr val="dk1"/>
                </a:solidFill>
              </a:rPr>
              <a:t>Micronaut</a:t>
            </a:r>
            <a:endParaRPr sz="1600"/>
          </a:p>
        </p:txBody>
      </p:sp>
      <p:sp>
        <p:nvSpPr>
          <p:cNvPr id="150" name="Google Shape;150;p19"/>
          <p:cNvSpPr txBox="1"/>
          <p:nvPr/>
        </p:nvSpPr>
        <p:spPr>
          <a:xfrm>
            <a:off x="45700" y="1734825"/>
            <a:ext cx="3122100" cy="23985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io.quarkus</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90A4AE"/>
                </a:solidFill>
                <a:latin typeface="Roboto Mono"/>
                <a:ea typeface="Roboto Mono"/>
                <a:cs typeface="Roboto Mono"/>
                <a:sym typeface="Roboto Mono"/>
              </a:rPr>
              <a:t>  &lt;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quarkus-kubernetes-config</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8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8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800">
                <a:solidFill>
                  <a:srgbClr val="FFFFFF"/>
                </a:solidFill>
                <a:latin typeface="Roboto Mono"/>
                <a:ea typeface="Roboto Mono"/>
                <a:cs typeface="Roboto Mono"/>
                <a:sym typeface="Roboto Mono"/>
              </a:rPr>
              <a:t>No permite detectar cambios en los valores del configmap sin reiniciar el pod.</a:t>
            </a:r>
            <a:endParaRPr sz="800">
              <a:solidFill>
                <a:srgbClr val="FFFFFF"/>
              </a:solidFill>
              <a:latin typeface="Roboto Mono"/>
              <a:ea typeface="Roboto Mono"/>
              <a:cs typeface="Roboto Mono"/>
              <a:sym typeface="Roboto Mono"/>
            </a:endParaRPr>
          </a:p>
        </p:txBody>
      </p:sp>
      <p:sp>
        <p:nvSpPr>
          <p:cNvPr id="151" name="Google Shape;151;p19"/>
          <p:cNvSpPr txBox="1">
            <a:spLocks noGrp="1"/>
          </p:cNvSpPr>
          <p:nvPr>
            <p:ph type="body" idx="2"/>
          </p:nvPr>
        </p:nvSpPr>
        <p:spPr>
          <a:xfrm>
            <a:off x="6591750" y="1124175"/>
            <a:ext cx="2952900" cy="4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a:solidFill>
                  <a:schemeClr val="dk1"/>
                </a:solidFill>
              </a:rPr>
              <a:t>SpringBoot</a:t>
            </a:r>
            <a:endParaRPr sz="1600"/>
          </a:p>
        </p:txBody>
      </p:sp>
      <p:sp>
        <p:nvSpPr>
          <p:cNvPr id="152" name="Google Shape;152;p19"/>
          <p:cNvSpPr txBox="1"/>
          <p:nvPr/>
        </p:nvSpPr>
        <p:spPr>
          <a:xfrm>
            <a:off x="6224900" y="1754925"/>
            <a:ext cx="2952900" cy="23985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org.springframework.cloud</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spring-cloud-starter-kubernetes-config</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90A4AE"/>
              </a:solidFill>
              <a:latin typeface="Roboto Mono"/>
              <a:ea typeface="Roboto Mono"/>
              <a:cs typeface="Roboto Mono"/>
              <a:sym typeface="Roboto Mono"/>
            </a:endParaRPr>
          </a:p>
          <a:p>
            <a:pPr marL="0" lvl="0" indent="0" algn="l" rtl="0">
              <a:lnSpc>
                <a:spcPct val="130000"/>
              </a:lnSpc>
              <a:spcBef>
                <a:spcPts val="0"/>
              </a:spcBef>
              <a:spcAft>
                <a:spcPts val="0"/>
              </a:spcAft>
              <a:buNone/>
            </a:pPr>
            <a:endParaRPr sz="7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90A4AE"/>
                </a:solidFill>
                <a:latin typeface="Roboto Mono"/>
                <a:ea typeface="Roboto Mono"/>
                <a:cs typeface="Roboto Mono"/>
                <a:sym typeface="Roboto Mono"/>
              </a:rPr>
              <a:t>*Requiere configurar bootstrap.yaml</a:t>
            </a:r>
            <a:endParaRPr sz="7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7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 sz="750">
                <a:solidFill>
                  <a:srgbClr val="FFFFFF"/>
                </a:solidFill>
                <a:latin typeface="Roboto Mono"/>
                <a:ea typeface="Roboto Mono"/>
                <a:cs typeface="Roboto Mono"/>
                <a:sym typeface="Roboto Mono"/>
              </a:rPr>
            </a:br>
            <a:r>
              <a:rPr lang="en" sz="750">
                <a:solidFill>
                  <a:srgbClr val="FFFFFF"/>
                </a:solidFill>
                <a:latin typeface="Roboto Mono"/>
                <a:ea typeface="Roboto Mono"/>
                <a:cs typeface="Roboto Mono"/>
                <a:sym typeface="Roboto Mono"/>
              </a:rPr>
              <a:t>reload</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enabled</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true</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mode</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event</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50">
                <a:solidFill>
                  <a:srgbClr val="FFFFFF"/>
                </a:solidFill>
                <a:latin typeface="Roboto Mono"/>
                <a:ea typeface="Roboto Mono"/>
                <a:cs typeface="Roboto Mono"/>
                <a:sym typeface="Roboto Mono"/>
              </a:rPr>
              <a:t>    strategy</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refresh</a:t>
            </a:r>
            <a:endParaRPr sz="75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700">
              <a:solidFill>
                <a:srgbClr val="90A4AE"/>
              </a:solidFill>
              <a:latin typeface="Roboto Mono"/>
              <a:ea typeface="Roboto Mono"/>
              <a:cs typeface="Roboto Mono"/>
              <a:sym typeface="Roboto Mono"/>
            </a:endParaRPr>
          </a:p>
        </p:txBody>
      </p:sp>
      <p:cxnSp>
        <p:nvCxnSpPr>
          <p:cNvPr id="153" name="Google Shape;153;p19"/>
          <p:cNvCxnSpPr/>
          <p:nvPr/>
        </p:nvCxnSpPr>
        <p:spPr>
          <a:xfrm>
            <a:off x="3190800" y="1789975"/>
            <a:ext cx="0" cy="244080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19"/>
          <p:cNvCxnSpPr/>
          <p:nvPr/>
        </p:nvCxnSpPr>
        <p:spPr>
          <a:xfrm>
            <a:off x="6132375" y="1789975"/>
            <a:ext cx="0" cy="24408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19"/>
          <p:cNvSpPr txBox="1"/>
          <p:nvPr/>
        </p:nvSpPr>
        <p:spPr>
          <a:xfrm>
            <a:off x="3213700" y="1734925"/>
            <a:ext cx="2872800" cy="23985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io.micronaut.kubernetes</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micronaut-kubernetes-discovery-client</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7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700">
                <a:solidFill>
                  <a:srgbClr val="90A4AE"/>
                </a:solidFill>
                <a:latin typeface="Roboto Mono"/>
                <a:ea typeface="Roboto Mono"/>
                <a:cs typeface="Roboto Mono"/>
                <a:sym typeface="Roboto Mono"/>
              </a:rPr>
              <a:t>*Requiere configurar bootstrap.yaml</a:t>
            </a:r>
            <a:endParaRPr sz="7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8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800" u="sng">
                <a:solidFill>
                  <a:srgbClr val="FFFFFF"/>
                </a:solidFill>
                <a:latin typeface="Roboto Mono"/>
                <a:ea typeface="Roboto Mono"/>
                <a:cs typeface="Roboto Mono"/>
                <a:sym typeface="Roboto Mono"/>
              </a:rPr>
              <a:t>Documentación Micronaut</a:t>
            </a:r>
            <a:endParaRPr sz="800" u="sng">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800" i="1">
                <a:solidFill>
                  <a:srgbClr val="FFFFFF"/>
                </a:solidFill>
                <a:latin typeface="Roboto Mono"/>
                <a:ea typeface="Roboto Mono"/>
                <a:cs typeface="Roboto Mono"/>
                <a:sym typeface="Roboto Mono"/>
              </a:rPr>
              <a:t>“By default, this configuration module will watch for ConfigMaps added/modified/deleted, and provided that the changes match with the above filters, they will be propagated to the Environment and refresh it. This means that those changes will be immediately available in your application without a restart.”</a:t>
            </a:r>
            <a:endParaRPr sz="1000" i="1">
              <a:solidFill>
                <a:srgbClr val="FFFFFF"/>
              </a:solidFill>
              <a:latin typeface="Roboto Mono"/>
              <a:ea typeface="Roboto Mono"/>
              <a:cs typeface="Roboto Mono"/>
              <a:sym typeface="Roboto Mono"/>
            </a:endParaRPr>
          </a:p>
        </p:txBody>
      </p:sp>
      <p:pic>
        <p:nvPicPr>
          <p:cNvPr id="156" name="Google Shape;156;p19"/>
          <p:cNvPicPr preferRelativeResize="0"/>
          <p:nvPr/>
        </p:nvPicPr>
        <p:blipFill>
          <a:blip r:embed="rId3">
            <a:alphaModFix/>
          </a:blip>
          <a:stretch>
            <a:fillRect/>
          </a:stretch>
        </p:blipFill>
        <p:spPr>
          <a:xfrm>
            <a:off x="218900" y="1286050"/>
            <a:ext cx="256650" cy="256650"/>
          </a:xfrm>
          <a:prstGeom prst="rect">
            <a:avLst/>
          </a:prstGeom>
          <a:noFill/>
          <a:ln>
            <a:noFill/>
          </a:ln>
        </p:spPr>
      </p:pic>
      <p:pic>
        <p:nvPicPr>
          <p:cNvPr id="157" name="Google Shape;157;p19"/>
          <p:cNvPicPr preferRelativeResize="0"/>
          <p:nvPr/>
        </p:nvPicPr>
        <p:blipFill rotWithShape="1">
          <a:blip r:embed="rId4">
            <a:alphaModFix/>
          </a:blip>
          <a:srcRect l="17081" r="16863" b="20286"/>
          <a:stretch/>
        </p:blipFill>
        <p:spPr>
          <a:xfrm>
            <a:off x="3343100" y="1286050"/>
            <a:ext cx="256651" cy="245310"/>
          </a:xfrm>
          <a:prstGeom prst="rect">
            <a:avLst/>
          </a:prstGeom>
          <a:noFill/>
          <a:ln>
            <a:noFill/>
          </a:ln>
        </p:spPr>
      </p:pic>
      <p:pic>
        <p:nvPicPr>
          <p:cNvPr id="158" name="Google Shape;158;p19"/>
          <p:cNvPicPr preferRelativeResize="0"/>
          <p:nvPr/>
        </p:nvPicPr>
        <p:blipFill>
          <a:blip r:embed="rId5">
            <a:alphaModFix/>
          </a:blip>
          <a:stretch>
            <a:fillRect/>
          </a:stretch>
        </p:blipFill>
        <p:spPr>
          <a:xfrm>
            <a:off x="6391099" y="1286050"/>
            <a:ext cx="256650" cy="230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Optimización de recursos de la JVM en Kubernetes</a:t>
            </a:r>
            <a:endParaRPr/>
          </a:p>
        </p:txBody>
      </p:sp>
      <p:grpSp>
        <p:nvGrpSpPr>
          <p:cNvPr id="164" name="Google Shape;164;p20"/>
          <p:cNvGrpSpPr/>
          <p:nvPr/>
        </p:nvGrpSpPr>
        <p:grpSpPr>
          <a:xfrm>
            <a:off x="431925" y="1304875"/>
            <a:ext cx="2628925" cy="3416400"/>
            <a:chOff x="431925" y="1304875"/>
            <a:chExt cx="2628925" cy="3416400"/>
          </a:xfrm>
        </p:grpSpPr>
        <p:sp>
          <p:nvSpPr>
            <p:cNvPr id="165" name="Google Shape;165;p20"/>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0"/>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1</a:t>
            </a:r>
            <a:endParaRPr>
              <a:solidFill>
                <a:schemeClr val="lt1"/>
              </a:solidFill>
            </a:endParaRPr>
          </a:p>
        </p:txBody>
      </p:sp>
      <p:sp>
        <p:nvSpPr>
          <p:cNvPr id="168" name="Google Shape;168;p20"/>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Generar el boilerplate para servicio SpringBoot básico (health-check + conexión a Postgres).</a:t>
            </a:r>
            <a:endParaRPr sz="1900"/>
          </a:p>
        </p:txBody>
      </p:sp>
      <p:grpSp>
        <p:nvGrpSpPr>
          <p:cNvPr id="169" name="Google Shape;169;p20"/>
          <p:cNvGrpSpPr/>
          <p:nvPr/>
        </p:nvGrpSpPr>
        <p:grpSpPr>
          <a:xfrm>
            <a:off x="3320450" y="1304875"/>
            <a:ext cx="2632500" cy="3416400"/>
            <a:chOff x="3320450" y="1304875"/>
            <a:chExt cx="2632500" cy="3416400"/>
          </a:xfrm>
        </p:grpSpPr>
        <p:sp>
          <p:nvSpPr>
            <p:cNvPr id="170" name="Google Shape;170;p20"/>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2</a:t>
            </a:r>
            <a:endParaRPr>
              <a:solidFill>
                <a:schemeClr val="lt1"/>
              </a:solidFill>
            </a:endParaRPr>
          </a:p>
        </p:txBody>
      </p:sp>
      <p:sp>
        <p:nvSpPr>
          <p:cNvPr id="173" name="Google Shape;173;p20"/>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Desplegar en Kubernetes y analizar consumo de memoria y CPU (idle y bajo carga). Añadir resources en yaml.</a:t>
            </a:r>
            <a:endParaRPr/>
          </a:p>
        </p:txBody>
      </p:sp>
      <p:grpSp>
        <p:nvGrpSpPr>
          <p:cNvPr id="174" name="Google Shape;174;p20"/>
          <p:cNvGrpSpPr/>
          <p:nvPr/>
        </p:nvGrpSpPr>
        <p:grpSpPr>
          <a:xfrm>
            <a:off x="6212550" y="1304875"/>
            <a:ext cx="2632500" cy="3416400"/>
            <a:chOff x="6212550" y="1304875"/>
            <a:chExt cx="2632500" cy="3416400"/>
          </a:xfrm>
        </p:grpSpPr>
        <p:sp>
          <p:nvSpPr>
            <p:cNvPr id="175" name="Google Shape;175;p20"/>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Paso 3</a:t>
            </a:r>
            <a:endParaRPr>
              <a:solidFill>
                <a:schemeClr val="lt1"/>
              </a:solidFill>
            </a:endParaRPr>
          </a:p>
        </p:txBody>
      </p:sp>
      <p:sp>
        <p:nvSpPr>
          <p:cNvPr id="178" name="Google Shape;178;p20"/>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Optimizar el uso de memoria de la JVM dentro del contenedor Docker. Reajustar resources. Troubleshooting.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182"/>
        <p:cNvGrpSpPr/>
        <p:nvPr/>
      </p:nvGrpSpPr>
      <p:grpSpPr>
        <a:xfrm>
          <a:off x="0" y="0"/>
          <a:ext cx="0" cy="0"/>
          <a:chOff x="0" y="0"/>
          <a:chExt cx="0" cy="0"/>
        </a:xfrm>
      </p:grpSpPr>
      <p:pic>
        <p:nvPicPr>
          <p:cNvPr id="183" name="Google Shape;183;p21"/>
          <p:cNvPicPr preferRelativeResize="0"/>
          <p:nvPr/>
        </p:nvPicPr>
        <p:blipFill rotWithShape="1">
          <a:blip r:embed="rId3">
            <a:alphaModFix/>
          </a:blip>
          <a:srcRect l="5401" t="18342" b="11378"/>
          <a:stretch/>
        </p:blipFill>
        <p:spPr>
          <a:xfrm>
            <a:off x="114825" y="376600"/>
            <a:ext cx="7582751" cy="1289575"/>
          </a:xfrm>
          <a:prstGeom prst="rect">
            <a:avLst/>
          </a:prstGeom>
          <a:noFill/>
          <a:ln>
            <a:noFill/>
          </a:ln>
        </p:spPr>
      </p:pic>
      <p:sp>
        <p:nvSpPr>
          <p:cNvPr id="184" name="Google Shape;184;p21"/>
          <p:cNvSpPr txBox="1"/>
          <p:nvPr/>
        </p:nvSpPr>
        <p:spPr>
          <a:xfrm>
            <a:off x="-105075" y="93600"/>
            <a:ext cx="4075200" cy="475500"/>
          </a:xfrm>
          <a:prstGeom prst="rect">
            <a:avLst/>
          </a:prstGeom>
          <a:noFill/>
          <a:ln>
            <a:noFill/>
          </a:ln>
        </p:spPr>
        <p:txBody>
          <a:bodyPr spcFirstLastPara="1" wrap="square" lIns="91425" tIns="91425" rIns="91425" bIns="91425" anchor="t" anchorCtr="0">
            <a:noAutofit/>
          </a:bodyPr>
          <a:lstStyle/>
          <a:p>
            <a:pPr marL="152400" marR="152400" lvl="0" indent="0" algn="l" rtl="0">
              <a:lnSpc>
                <a:spcPct val="145000"/>
              </a:lnSpc>
              <a:spcBef>
                <a:spcPts val="0"/>
              </a:spcBef>
              <a:spcAft>
                <a:spcPts val="0"/>
              </a:spcAft>
              <a:buNone/>
            </a:pPr>
            <a:r>
              <a:rPr lang="en" sz="950" b="1">
                <a:solidFill>
                  <a:srgbClr val="37474F"/>
                </a:solidFill>
                <a:latin typeface="Roboto Mono"/>
                <a:ea typeface="Roboto Mono"/>
                <a:cs typeface="Roboto Mono"/>
                <a:sym typeface="Roboto Mono"/>
              </a:rPr>
              <a:t>$ minikube addons enable metrics-server</a:t>
            </a:r>
            <a:endParaRPr sz="950" b="1">
              <a:solidFill>
                <a:srgbClr val="37474F"/>
              </a:solidFill>
              <a:latin typeface="Roboto Mono"/>
              <a:ea typeface="Roboto Mono"/>
              <a:cs typeface="Roboto Mono"/>
              <a:sym typeface="Roboto Mono"/>
            </a:endParaRPr>
          </a:p>
          <a:p>
            <a:pPr marL="0" lvl="0" indent="0" algn="l" rtl="0">
              <a:spcBef>
                <a:spcPts val="1200"/>
              </a:spcBef>
              <a:spcAft>
                <a:spcPts val="0"/>
              </a:spcAft>
              <a:buNone/>
            </a:pPr>
            <a:endParaRPr>
              <a:latin typeface="Average"/>
              <a:ea typeface="Average"/>
              <a:cs typeface="Average"/>
              <a:sym typeface="Average"/>
            </a:endParaRPr>
          </a:p>
        </p:txBody>
      </p:sp>
      <p:sp>
        <p:nvSpPr>
          <p:cNvPr id="185" name="Google Shape;185;p21"/>
          <p:cNvSpPr txBox="1"/>
          <p:nvPr/>
        </p:nvSpPr>
        <p:spPr>
          <a:xfrm>
            <a:off x="7698169" y="693350"/>
            <a:ext cx="1443600" cy="9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50">
                <a:solidFill>
                  <a:srgbClr val="37474F"/>
                </a:solidFill>
                <a:latin typeface="Roboto Mono"/>
                <a:ea typeface="Roboto Mono"/>
                <a:cs typeface="Roboto Mono"/>
                <a:sym typeface="Roboto Mono"/>
              </a:rPr>
              <a:t>resources:</a:t>
            </a:r>
            <a:endParaRPr sz="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850">
                <a:solidFill>
                  <a:srgbClr val="37474F"/>
                </a:solidFill>
                <a:latin typeface="Roboto Mono"/>
                <a:ea typeface="Roboto Mono"/>
                <a:cs typeface="Roboto Mono"/>
                <a:sym typeface="Roboto Mono"/>
              </a:rPr>
              <a:t>    requests:</a:t>
            </a:r>
            <a:endParaRPr sz="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850">
                <a:solidFill>
                  <a:srgbClr val="37474F"/>
                </a:solidFill>
                <a:latin typeface="Roboto Mono"/>
                <a:ea typeface="Roboto Mono"/>
                <a:cs typeface="Roboto Mono"/>
                <a:sym typeface="Roboto Mono"/>
              </a:rPr>
              <a:t>      memory: </a:t>
            </a:r>
            <a:r>
              <a:rPr lang="en" sz="850">
                <a:solidFill>
                  <a:srgbClr val="00BFA4"/>
                </a:solidFill>
                <a:latin typeface="Roboto Mono"/>
                <a:ea typeface="Roboto Mono"/>
                <a:cs typeface="Roboto Mono"/>
                <a:sym typeface="Roboto Mono"/>
              </a:rPr>
              <a:t>160Mi</a:t>
            </a:r>
            <a:endParaRPr sz="85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850">
                <a:solidFill>
                  <a:srgbClr val="37474F"/>
                </a:solidFill>
                <a:latin typeface="Roboto Mono"/>
                <a:ea typeface="Roboto Mono"/>
                <a:cs typeface="Roboto Mono"/>
                <a:sym typeface="Roboto Mono"/>
              </a:rPr>
              <a:t>      cpu: </a:t>
            </a:r>
            <a:r>
              <a:rPr lang="en" sz="850">
                <a:solidFill>
                  <a:srgbClr val="00BFA4"/>
                </a:solidFill>
                <a:latin typeface="Roboto Mono"/>
                <a:ea typeface="Roboto Mono"/>
                <a:cs typeface="Roboto Mono"/>
                <a:sym typeface="Roboto Mono"/>
              </a:rPr>
              <a:t>5m</a:t>
            </a:r>
            <a:endParaRPr sz="850">
              <a:solidFill>
                <a:srgbClr val="00BFA4"/>
              </a:solidFill>
              <a:latin typeface="Roboto Mono"/>
              <a:ea typeface="Roboto Mono"/>
              <a:cs typeface="Roboto Mono"/>
              <a:sym typeface="Roboto Mono"/>
            </a:endParaRPr>
          </a:p>
        </p:txBody>
      </p:sp>
      <p:sp>
        <p:nvSpPr>
          <p:cNvPr id="186" name="Google Shape;186;p21"/>
          <p:cNvSpPr txBox="1"/>
          <p:nvPr/>
        </p:nvSpPr>
        <p:spPr>
          <a:xfrm>
            <a:off x="38625" y="1933675"/>
            <a:ext cx="5433600" cy="5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50" b="1">
                <a:solidFill>
                  <a:srgbClr val="37474F"/>
                </a:solidFill>
                <a:latin typeface="Roboto Mono"/>
                <a:ea typeface="Roboto Mono"/>
                <a:cs typeface="Roboto Mono"/>
                <a:sym typeface="Roboto Mono"/>
              </a:rPr>
              <a:t>$ npm install artillery</a:t>
            </a:r>
            <a:endParaRPr sz="950" b="1">
              <a:solidFill>
                <a:srgbClr val="37474F"/>
              </a:solidFill>
              <a:latin typeface="Roboto Mono"/>
              <a:ea typeface="Roboto Mono"/>
              <a:cs typeface="Roboto Mono"/>
              <a:sym typeface="Roboto Mono"/>
            </a:endParaRPr>
          </a:p>
          <a:p>
            <a:pPr marL="0" marR="152400" lvl="0" indent="0" algn="l" rtl="0">
              <a:lnSpc>
                <a:spcPct val="145000"/>
              </a:lnSpc>
              <a:spcBef>
                <a:spcPts val="0"/>
              </a:spcBef>
              <a:spcAft>
                <a:spcPts val="1200"/>
              </a:spcAft>
              <a:buNone/>
            </a:pPr>
            <a:r>
              <a:rPr lang="en" sz="950" b="1">
                <a:solidFill>
                  <a:srgbClr val="37474F"/>
                </a:solidFill>
                <a:latin typeface="Roboto Mono"/>
                <a:ea typeface="Roboto Mono"/>
                <a:cs typeface="Roboto Mono"/>
                <a:sym typeface="Roboto Mono"/>
              </a:rPr>
              <a:t>$ artillery run ./load_test.yml</a:t>
            </a:r>
            <a:endParaRPr sz="1200" b="1">
              <a:solidFill>
                <a:srgbClr val="24292E"/>
              </a:solidFill>
              <a:highlight>
                <a:srgbClr val="F6F8FA"/>
              </a:highlight>
              <a:latin typeface="Courier New"/>
              <a:ea typeface="Courier New"/>
              <a:cs typeface="Courier New"/>
              <a:sym typeface="Courier New"/>
            </a:endParaRPr>
          </a:p>
        </p:txBody>
      </p:sp>
      <p:pic>
        <p:nvPicPr>
          <p:cNvPr id="187" name="Google Shape;187;p21"/>
          <p:cNvPicPr preferRelativeResize="0"/>
          <p:nvPr/>
        </p:nvPicPr>
        <p:blipFill rotWithShape="1">
          <a:blip r:embed="rId4">
            <a:alphaModFix/>
          </a:blip>
          <a:srcRect l="3157" t="19679" b="8886"/>
          <a:stretch/>
        </p:blipFill>
        <p:spPr>
          <a:xfrm>
            <a:off x="66925" y="2407375"/>
            <a:ext cx="7582751" cy="1142348"/>
          </a:xfrm>
          <a:prstGeom prst="rect">
            <a:avLst/>
          </a:prstGeom>
          <a:noFill/>
          <a:ln>
            <a:noFill/>
          </a:ln>
        </p:spPr>
      </p:pic>
      <p:sp>
        <p:nvSpPr>
          <p:cNvPr id="188" name="Google Shape;188;p21"/>
          <p:cNvSpPr txBox="1"/>
          <p:nvPr/>
        </p:nvSpPr>
        <p:spPr>
          <a:xfrm>
            <a:off x="7675850" y="2478450"/>
            <a:ext cx="2051700" cy="16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50">
                <a:solidFill>
                  <a:srgbClr val="37474F"/>
                </a:solidFill>
                <a:latin typeface="Roboto Mono"/>
                <a:ea typeface="Roboto Mono"/>
                <a:cs typeface="Roboto Mono"/>
                <a:sym typeface="Roboto Mono"/>
              </a:rPr>
              <a:t>resources:</a:t>
            </a:r>
            <a:endParaRPr sz="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850">
                <a:solidFill>
                  <a:srgbClr val="37474F"/>
                </a:solidFill>
                <a:latin typeface="Roboto Mono"/>
                <a:ea typeface="Roboto Mono"/>
                <a:cs typeface="Roboto Mono"/>
                <a:sym typeface="Roboto Mono"/>
              </a:rPr>
              <a:t>    requests:</a:t>
            </a:r>
            <a:endParaRPr sz="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850">
                <a:solidFill>
                  <a:srgbClr val="37474F"/>
                </a:solidFill>
                <a:latin typeface="Roboto Mono"/>
                <a:ea typeface="Roboto Mono"/>
                <a:cs typeface="Roboto Mono"/>
                <a:sym typeface="Roboto Mono"/>
              </a:rPr>
              <a:t>      memory: </a:t>
            </a:r>
            <a:r>
              <a:rPr lang="en" sz="850">
                <a:solidFill>
                  <a:srgbClr val="00BFA4"/>
                </a:solidFill>
                <a:latin typeface="Roboto Mono"/>
                <a:ea typeface="Roboto Mono"/>
                <a:cs typeface="Roboto Mono"/>
                <a:sym typeface="Roboto Mono"/>
              </a:rPr>
              <a:t>160Mi</a:t>
            </a:r>
            <a:endParaRPr sz="850">
              <a:solidFill>
                <a:srgbClr val="00BFA4"/>
              </a:solidFill>
              <a:latin typeface="Roboto Mono"/>
              <a:ea typeface="Roboto Mono"/>
              <a:cs typeface="Roboto Mono"/>
              <a:sym typeface="Roboto Mono"/>
            </a:endParaRPr>
          </a:p>
          <a:p>
            <a:pPr marL="0" lvl="0" indent="0" algn="l" rtl="0">
              <a:spcBef>
                <a:spcPts val="0"/>
              </a:spcBef>
              <a:spcAft>
                <a:spcPts val="0"/>
              </a:spcAft>
              <a:buNone/>
            </a:pPr>
            <a:r>
              <a:rPr lang="en" sz="850">
                <a:solidFill>
                  <a:srgbClr val="37474F"/>
                </a:solidFill>
                <a:latin typeface="Roboto Mono"/>
                <a:ea typeface="Roboto Mono"/>
                <a:cs typeface="Roboto Mono"/>
                <a:sym typeface="Roboto Mono"/>
              </a:rPr>
              <a:t>      cpu: </a:t>
            </a:r>
            <a:r>
              <a:rPr lang="en" sz="850">
                <a:solidFill>
                  <a:srgbClr val="00BFA4"/>
                </a:solidFill>
                <a:latin typeface="Roboto Mono"/>
                <a:ea typeface="Roboto Mono"/>
                <a:cs typeface="Roboto Mono"/>
                <a:sym typeface="Roboto Mono"/>
              </a:rPr>
              <a:t>5m</a:t>
            </a:r>
            <a:endParaRPr sz="850">
              <a:solidFill>
                <a:srgbClr val="00BFA4"/>
              </a:solidFill>
              <a:latin typeface="Roboto Mono"/>
              <a:ea typeface="Roboto Mono"/>
              <a:cs typeface="Roboto Mono"/>
              <a:sym typeface="Roboto Mono"/>
            </a:endParaRPr>
          </a:p>
          <a:p>
            <a:pPr marL="0" lvl="0" indent="0" algn="l" rtl="0">
              <a:spcBef>
                <a:spcPts val="0"/>
              </a:spcBef>
              <a:spcAft>
                <a:spcPts val="0"/>
              </a:spcAft>
              <a:buNone/>
            </a:pPr>
            <a:r>
              <a:rPr lang="en" sz="850">
                <a:solidFill>
                  <a:srgbClr val="37474F"/>
                </a:solidFill>
                <a:latin typeface="Roboto Mono"/>
                <a:ea typeface="Roboto Mono"/>
                <a:cs typeface="Roboto Mono"/>
                <a:sym typeface="Roboto Mono"/>
              </a:rPr>
              <a:t>    limits:</a:t>
            </a:r>
            <a:endParaRPr sz="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850">
                <a:solidFill>
                  <a:srgbClr val="37474F"/>
                </a:solidFill>
                <a:latin typeface="Roboto Mono"/>
                <a:ea typeface="Roboto Mono"/>
                <a:cs typeface="Roboto Mono"/>
                <a:sym typeface="Roboto Mono"/>
              </a:rPr>
              <a:t>      memory: </a:t>
            </a:r>
            <a:r>
              <a:rPr lang="en" sz="850">
                <a:solidFill>
                  <a:srgbClr val="00BFA4"/>
                </a:solidFill>
                <a:latin typeface="Roboto Mono"/>
                <a:ea typeface="Roboto Mono"/>
                <a:cs typeface="Roboto Mono"/>
                <a:sym typeface="Roboto Mono"/>
              </a:rPr>
              <a:t>450Mi</a:t>
            </a:r>
            <a:endParaRPr sz="850">
              <a:solidFill>
                <a:srgbClr val="00BFA4"/>
              </a:solidFill>
              <a:latin typeface="Roboto Mono"/>
              <a:ea typeface="Roboto Mono"/>
              <a:cs typeface="Roboto Mono"/>
              <a:sym typeface="Roboto Mono"/>
            </a:endParaRPr>
          </a:p>
        </p:txBody>
      </p:sp>
      <p:sp>
        <p:nvSpPr>
          <p:cNvPr id="189" name="Google Shape;189;p21"/>
          <p:cNvSpPr txBox="1"/>
          <p:nvPr/>
        </p:nvSpPr>
        <p:spPr>
          <a:xfrm>
            <a:off x="945950" y="3615750"/>
            <a:ext cx="6141000" cy="353400"/>
          </a:xfrm>
          <a:prstGeom prst="rect">
            <a:avLst/>
          </a:prstGeom>
          <a:noFill/>
          <a:ln>
            <a:noFill/>
          </a:ln>
        </p:spPr>
        <p:txBody>
          <a:bodyPr spcFirstLastPara="1" wrap="square" lIns="91425" tIns="91425" rIns="91425" bIns="91425" anchor="t" anchorCtr="0">
            <a:noAutofit/>
          </a:bodyPr>
          <a:lstStyle/>
          <a:p>
            <a:pPr marL="0" marR="152400" lvl="0" indent="0" algn="l" rtl="0">
              <a:lnSpc>
                <a:spcPct val="145000"/>
              </a:lnSpc>
              <a:spcBef>
                <a:spcPts val="0"/>
              </a:spcBef>
              <a:spcAft>
                <a:spcPts val="1200"/>
              </a:spcAft>
              <a:buNone/>
            </a:pPr>
            <a:r>
              <a:rPr lang="en" sz="950">
                <a:solidFill>
                  <a:srgbClr val="37474F"/>
                </a:solidFill>
                <a:latin typeface="Roboto Mono"/>
                <a:ea typeface="Roboto Mono"/>
                <a:cs typeface="Roboto Mono"/>
                <a:sym typeface="Roboto Mono"/>
              </a:rPr>
              <a:t>* No se configura un CPU limit, afecta al tiempo de arranque de la aplicación.</a:t>
            </a:r>
            <a:endParaRPr sz="950">
              <a:solidFill>
                <a:srgbClr val="37474F"/>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TM04033917[[fn=Berlín]]</Template>
  <TotalTime>43</TotalTime>
  <Words>1128</Words>
  <Application>Microsoft Office PowerPoint</Application>
  <PresentationFormat>Presentación en pantalla (16:9)</PresentationFormat>
  <Paragraphs>228</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Average</vt:lpstr>
      <vt:lpstr>Arial</vt:lpstr>
      <vt:lpstr>Courier New</vt:lpstr>
      <vt:lpstr>Roboto Mono</vt:lpstr>
      <vt:lpstr>Oswald</vt:lpstr>
      <vt:lpstr>Slate</vt:lpstr>
      <vt:lpstr>Desarrollo y despliegue de aplicaciones en la nube</vt:lpstr>
      <vt:lpstr>Trabajo realizado</vt:lpstr>
      <vt:lpstr>Monolith to Microservices: Evolutionary Patterns to Transform Your Monolith</vt:lpstr>
      <vt:lpstr>Database view</vt:lpstr>
      <vt:lpstr>JSON body health check</vt:lpstr>
      <vt:lpstr>Análisis uso de configmaps en diferentes frameworks Java</vt:lpstr>
      <vt:lpstr>Detectar cambios del configmap “en caliente”</vt:lpstr>
      <vt:lpstr>Optimización de recursos de la JVM en Kubernetes</vt:lpstr>
      <vt:lpstr>Presentación de PowerPoint</vt:lpstr>
      <vt:lpstr>cgroup resource awareness</vt:lpstr>
      <vt:lpstr>Diseño de un operador de Kubernetes en Java Io.kubernetes vs io.fabric8</vt:lpstr>
      <vt:lpstr>Monitorización y visualización de logs de una aplicación java en kubernetes </vt:lpstr>
      <vt:lpstr>Monitorización y visualización de logs de una aplicación java en kubernetes </vt:lpstr>
      <vt:lpstr>Presentación de PowerPoint</vt:lpstr>
      <vt:lpstr>Algunas conclusiones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y despliegue de aplicaciones en la nube</dc:title>
  <dc:creator>Juan Escribano Bonilla</dc:creator>
  <cp:lastModifiedBy>Juan Escribano Bonilla</cp:lastModifiedBy>
  <cp:revision>6</cp:revision>
  <dcterms:modified xsi:type="dcterms:W3CDTF">2021-12-06T08:54:01Z</dcterms:modified>
</cp:coreProperties>
</file>