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61" r:id="rId2"/>
    <p:sldId id="268" r:id="rId3"/>
    <p:sldId id="262" r:id="rId4"/>
    <p:sldId id="270" r:id="rId5"/>
    <p:sldId id="272" r:id="rId6"/>
    <p:sldId id="273" r:id="rId7"/>
    <p:sldId id="274" r:id="rId8"/>
    <p:sldId id="275" r:id="rId9"/>
    <p:sldId id="276" r:id="rId10"/>
    <p:sldId id="280" r:id="rId11"/>
    <p:sldId id="277" r:id="rId12"/>
    <p:sldId id="27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59" autoAdjust="0"/>
    <p:restoredTop sz="73294" autoAdjust="0"/>
  </p:normalViewPr>
  <p:slideViewPr>
    <p:cSldViewPr snapToGrid="0">
      <p:cViewPr varScale="1">
        <p:scale>
          <a:sx n="90" d="100"/>
          <a:sy n="90" d="100"/>
        </p:scale>
        <p:origin x="2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5FC68-F07F-4579-A6BC-968747A15073}" type="datetimeFigureOut">
              <a:rPr lang="en-PH" smtClean="0"/>
              <a:t>09/03/2022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78C8A-7D91-43F3-A4A5-1C8863273CBA}" type="slidenum">
              <a:rPr lang="en-PH" smtClean="0"/>
              <a:t>‹#›</a:t>
            </a:fld>
            <a:endParaRPr lang="en-PH"/>
          </a:p>
        </p:txBody>
      </p:sp>
    </p:spTree>
    <p:extLst>
      <p:ext uri="{BB962C8B-B14F-4D97-AF65-F5344CB8AC3E}">
        <p14:creationId xmlns:p14="http://schemas.microsoft.com/office/powerpoint/2010/main" val="1968513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8278C8A-7D91-43F3-A4A5-1C8863273CBA}" type="slidenum">
              <a:rPr lang="en-PH" smtClean="0"/>
              <a:t>1</a:t>
            </a:fld>
            <a:endParaRPr lang="en-PH"/>
          </a:p>
        </p:txBody>
      </p:sp>
    </p:spTree>
    <p:extLst>
      <p:ext uri="{BB962C8B-B14F-4D97-AF65-F5344CB8AC3E}">
        <p14:creationId xmlns:p14="http://schemas.microsoft.com/office/powerpoint/2010/main" val="408726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8278C8A-7D91-43F3-A4A5-1C8863273CBA}" type="slidenum">
              <a:rPr lang="en-PH" smtClean="0"/>
              <a:t>2</a:t>
            </a:fld>
            <a:endParaRPr lang="en-PH"/>
          </a:p>
        </p:txBody>
      </p:sp>
    </p:spTree>
    <p:extLst>
      <p:ext uri="{BB962C8B-B14F-4D97-AF65-F5344CB8AC3E}">
        <p14:creationId xmlns:p14="http://schemas.microsoft.com/office/powerpoint/2010/main" val="367197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8278C8A-7D91-43F3-A4A5-1C8863273CBA}" type="slidenum">
              <a:rPr lang="en-PH" smtClean="0"/>
              <a:t>3</a:t>
            </a:fld>
            <a:endParaRPr lang="en-PH"/>
          </a:p>
        </p:txBody>
      </p:sp>
    </p:spTree>
    <p:extLst>
      <p:ext uri="{BB962C8B-B14F-4D97-AF65-F5344CB8AC3E}">
        <p14:creationId xmlns:p14="http://schemas.microsoft.com/office/powerpoint/2010/main" val="202965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8278C8A-7D91-43F3-A4A5-1C8863273CBA}" type="slidenum">
              <a:rPr lang="en-PH" smtClean="0"/>
              <a:t>4</a:t>
            </a:fld>
            <a:endParaRPr lang="en-PH"/>
          </a:p>
        </p:txBody>
      </p:sp>
    </p:spTree>
    <p:extLst>
      <p:ext uri="{BB962C8B-B14F-4D97-AF65-F5344CB8AC3E}">
        <p14:creationId xmlns:p14="http://schemas.microsoft.com/office/powerpoint/2010/main" val="99804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8278C8A-7D91-43F3-A4A5-1C8863273CBA}" type="slidenum">
              <a:rPr lang="en-PH" smtClean="0"/>
              <a:t>6</a:t>
            </a:fld>
            <a:endParaRPr lang="en-PH"/>
          </a:p>
        </p:txBody>
      </p:sp>
    </p:spTree>
    <p:extLst>
      <p:ext uri="{BB962C8B-B14F-4D97-AF65-F5344CB8AC3E}">
        <p14:creationId xmlns:p14="http://schemas.microsoft.com/office/powerpoint/2010/main" val="368659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8278C8A-7D91-43F3-A4A5-1C8863273CBA}" type="slidenum">
              <a:rPr lang="en-PH" smtClean="0"/>
              <a:t>11</a:t>
            </a:fld>
            <a:endParaRPr lang="en-PH"/>
          </a:p>
        </p:txBody>
      </p:sp>
    </p:spTree>
    <p:extLst>
      <p:ext uri="{BB962C8B-B14F-4D97-AF65-F5344CB8AC3E}">
        <p14:creationId xmlns:p14="http://schemas.microsoft.com/office/powerpoint/2010/main" val="712822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8278C8A-7D91-43F3-A4A5-1C8863273CBA}" type="slidenum">
              <a:rPr lang="en-PH" smtClean="0"/>
              <a:t>12</a:t>
            </a:fld>
            <a:endParaRPr lang="en-PH"/>
          </a:p>
        </p:txBody>
      </p:sp>
    </p:spTree>
    <p:extLst>
      <p:ext uri="{BB962C8B-B14F-4D97-AF65-F5344CB8AC3E}">
        <p14:creationId xmlns:p14="http://schemas.microsoft.com/office/powerpoint/2010/main" val="9976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8278C8A-7D91-43F3-A4A5-1C8863273CBA}" type="slidenum">
              <a:rPr lang="en-PH" smtClean="0"/>
              <a:t>13</a:t>
            </a:fld>
            <a:endParaRPr lang="en-PH"/>
          </a:p>
        </p:txBody>
      </p:sp>
    </p:spTree>
    <p:extLst>
      <p:ext uri="{BB962C8B-B14F-4D97-AF65-F5344CB8AC3E}">
        <p14:creationId xmlns:p14="http://schemas.microsoft.com/office/powerpoint/2010/main" val="270108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8401" y="4145282"/>
            <a:ext cx="4687338"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8" y="6057150"/>
            <a:ext cx="5500158"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ctrTitle"/>
          </p:nvPr>
        </p:nvSpPr>
        <p:spPr>
          <a:xfrm>
            <a:off x="1625600" y="584201"/>
            <a:ext cx="8737600"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600" y="2616200"/>
            <a:ext cx="87376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89334CE2-4FB2-412F-B5CA-A41A9D3654CC}" type="datetimeFigureOut">
              <a:rPr lang="en-PH" smtClean="0"/>
              <a:t>09/03/2022</a:t>
            </a:fld>
            <a:endParaRPr lang="en-PH"/>
          </a:p>
        </p:txBody>
      </p:sp>
      <p:sp>
        <p:nvSpPr>
          <p:cNvPr id="23" name="Footer Placeholder 22"/>
          <p:cNvSpPr>
            <a:spLocks noGrp="1"/>
          </p:cNvSpPr>
          <p:nvPr>
            <p:ph type="ftr" sz="quarter" idx="11"/>
          </p:nvPr>
        </p:nvSpPr>
        <p:spPr/>
        <p:txBody>
          <a:bodyPr/>
          <a:lstStyle/>
          <a:p>
            <a:endParaRPr lang="en-PH"/>
          </a:p>
        </p:txBody>
      </p:sp>
      <p:sp>
        <p:nvSpPr>
          <p:cNvPr id="24" name="Slide Number Placeholder 23"/>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160395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9334CE2-4FB2-412F-B5CA-A41A9D3654CC}" type="datetimeFigureOut">
              <a:rPr lang="en-PH" smtClean="0"/>
              <a:t>09/03/2022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64421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84200"/>
            <a:ext cx="2743200"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584200"/>
            <a:ext cx="7416800"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9334CE2-4FB2-412F-B5CA-A41A9D3654CC}" type="datetimeFigureOut">
              <a:rPr lang="en-PH" smtClean="0"/>
              <a:t>09/03/2022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357114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9334CE2-4FB2-412F-B5CA-A41A9D3654CC}" type="datetimeFigureOut">
              <a:rPr lang="en-PH" smtClean="0"/>
              <a:t>09/03/2022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189701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8401" y="4145282"/>
            <a:ext cx="4687338"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601" y="2209802"/>
            <a:ext cx="8940800"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600" y="4951267"/>
            <a:ext cx="7071361"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34CE2-4FB2-412F-B5CA-A41A9D3654CC}" type="datetimeFigureOut">
              <a:rPr lang="en-PH" smtClean="0"/>
              <a:t>09/03/2022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282710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24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9334CE2-4FB2-412F-B5CA-A41A9D3654CC}" type="datetimeFigureOut">
              <a:rPr lang="en-PH" smtClean="0"/>
              <a:t>09/03/2022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80550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9200"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92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8336"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24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9334CE2-4FB2-412F-B5CA-A41A9D3654CC}" type="datetimeFigureOut">
              <a:rPr lang="en-PH" smtClean="0"/>
              <a:t>09/03/2022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301215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9334CE2-4FB2-412F-B5CA-A41A9D3654CC}" type="datetimeFigureOut">
              <a:rPr lang="en-PH" smtClean="0"/>
              <a:t>09/03/2022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225423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34CE2-4FB2-412F-B5CA-A41A9D3654CC}" type="datetimeFigureOut">
              <a:rPr lang="en-PH" smtClean="0"/>
              <a:t>09/03/2022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257378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6400" y="584200"/>
            <a:ext cx="6096001"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9334CE2-4FB2-412F-B5CA-A41A9D3654CC}" type="datetimeFigureOut">
              <a:rPr lang="en-PH" smtClean="0"/>
              <a:t>09/03/2022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407677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6400" y="584200"/>
            <a:ext cx="6096001"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89334CE2-4FB2-412F-B5CA-A41A9D3654CC}" type="datetimeFigureOut">
              <a:rPr lang="en-PH" smtClean="0"/>
              <a:t>09/03/2022</a:t>
            </a:fld>
            <a:endParaRPr lang="en-PH"/>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F42907-5603-4FB9-9ACB-2E7F945C3A74}" type="slidenum">
              <a:rPr lang="en-PH" smtClean="0"/>
              <a:t>‹#›</a:t>
            </a:fld>
            <a:endParaRPr lang="en-PH"/>
          </a:p>
        </p:txBody>
      </p:sp>
    </p:spTree>
    <p:extLst>
      <p:ext uri="{BB962C8B-B14F-4D97-AF65-F5344CB8AC3E}">
        <p14:creationId xmlns:p14="http://schemas.microsoft.com/office/powerpoint/2010/main" val="121693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1"/>
            </a:gs>
            <a:gs pos="100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4" y="-3174"/>
            <a:ext cx="820207"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1219201" y="274637"/>
            <a:ext cx="10363200"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701797"/>
            <a:ext cx="10363200"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9200" y="6356353"/>
            <a:ext cx="22352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89334CE2-4FB2-412F-B5CA-A41A9D3654CC}" type="datetimeFigureOut">
              <a:rPr lang="en-PH" smtClean="0"/>
              <a:t>09/03/2022</a:t>
            </a:fld>
            <a:endParaRPr lang="en-PH"/>
          </a:p>
        </p:txBody>
      </p:sp>
      <p:sp>
        <p:nvSpPr>
          <p:cNvPr id="5" name="Footer Placeholder 4"/>
          <p:cNvSpPr>
            <a:spLocks noGrp="1"/>
          </p:cNvSpPr>
          <p:nvPr>
            <p:ph type="ftr" sz="quarter" idx="3"/>
          </p:nvPr>
        </p:nvSpPr>
        <p:spPr>
          <a:xfrm>
            <a:off x="3454401" y="6356353"/>
            <a:ext cx="52832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0566401" y="6356353"/>
            <a:ext cx="1016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64F42907-5603-4FB9-9ACB-2E7F945C3A74}" type="slidenum">
              <a:rPr lang="en-PH" smtClean="0"/>
              <a:t>‹#›</a:t>
            </a:fld>
            <a:endParaRPr lang="en-PH"/>
          </a:p>
        </p:txBody>
      </p:sp>
    </p:spTree>
    <p:extLst>
      <p:ext uri="{BB962C8B-B14F-4D97-AF65-F5344CB8AC3E}">
        <p14:creationId xmlns:p14="http://schemas.microsoft.com/office/powerpoint/2010/main" val="282139561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C20164-558C-BBCD-BD7E-BC510F937E98}"/>
              </a:ext>
            </a:extLst>
          </p:cNvPr>
          <p:cNvSpPr>
            <a:spLocks noGrp="1"/>
          </p:cNvSpPr>
          <p:nvPr>
            <p:ph type="ctrTitle"/>
          </p:nvPr>
        </p:nvSpPr>
        <p:spPr/>
        <p:txBody>
          <a:bodyPr>
            <a:normAutofit/>
          </a:bodyPr>
          <a:lstStyle/>
          <a:p>
            <a:br>
              <a:rPr lang="en-PH" dirty="0">
                <a:solidFill>
                  <a:schemeClr val="bg1"/>
                </a:solidFill>
              </a:rPr>
            </a:br>
            <a:r>
              <a:rPr lang="en-PH" dirty="0">
                <a:solidFill>
                  <a:schemeClr val="bg1"/>
                </a:solidFill>
              </a:rPr>
              <a:t>Non-GUI Events</a:t>
            </a:r>
          </a:p>
        </p:txBody>
      </p:sp>
    </p:spTree>
    <p:extLst>
      <p:ext uri="{BB962C8B-B14F-4D97-AF65-F5344CB8AC3E}">
        <p14:creationId xmlns:p14="http://schemas.microsoft.com/office/powerpoint/2010/main" val="1906600809"/>
      </p:ext>
    </p:extLst>
  </p:cSld>
  <p:clrMapOvr>
    <a:masterClrMapping/>
  </p:clrMapOvr>
  <mc:AlternateContent xmlns:mc="http://schemas.openxmlformats.org/markup-compatibility/2006" xmlns:p14="http://schemas.microsoft.com/office/powerpoint/2010/main">
    <mc:Choice Requires="p14">
      <p:transition spd="med" p14:dur="700" advTm="6218">
        <p:fade/>
      </p:transition>
    </mc:Choice>
    <mc:Fallback xmlns="">
      <p:transition spd="med" advTm="621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5113-4BF6-4C3D-C13E-7B2D1954E35E}"/>
              </a:ext>
            </a:extLst>
          </p:cNvPr>
          <p:cNvSpPr>
            <a:spLocks noGrp="1"/>
          </p:cNvSpPr>
          <p:nvPr>
            <p:ph type="title"/>
          </p:nvPr>
        </p:nvSpPr>
        <p:spPr/>
        <p:txBody>
          <a:bodyPr/>
          <a:lstStyle/>
          <a:p>
            <a:r>
              <a:rPr lang="en-PH" dirty="0">
                <a:solidFill>
                  <a:schemeClr val="bg1"/>
                </a:solidFill>
              </a:rPr>
              <a:t>Processing Events</a:t>
            </a:r>
          </a:p>
        </p:txBody>
      </p:sp>
      <p:sp>
        <p:nvSpPr>
          <p:cNvPr id="3" name="Content Placeholder 2">
            <a:extLst>
              <a:ext uri="{FF2B5EF4-FFF2-40B4-BE49-F238E27FC236}">
                <a16:creationId xmlns:a16="http://schemas.microsoft.com/office/drawing/2014/main" id="{E35A1509-E047-F3DB-AE61-456A5777FF3F}"/>
              </a:ext>
            </a:extLst>
          </p:cNvPr>
          <p:cNvSpPr>
            <a:spLocks noGrp="1"/>
          </p:cNvSpPr>
          <p:nvPr>
            <p:ph idx="1"/>
          </p:nvPr>
        </p:nvSpPr>
        <p:spPr/>
        <p:txBody>
          <a:bodyPr>
            <a:normAutofit fontScale="92500" lnSpcReduction="10000"/>
          </a:bodyPr>
          <a:lstStyle/>
          <a:p>
            <a:r>
              <a:rPr lang="en-US" dirty="0">
                <a:solidFill>
                  <a:schemeClr val="bg1"/>
                </a:solidFill>
              </a:rPr>
              <a:t>Retrieve the type of event by using the kind method. </a:t>
            </a:r>
          </a:p>
          <a:p>
            <a:pPr lvl="1"/>
            <a:r>
              <a:rPr lang="en-US" dirty="0">
                <a:solidFill>
                  <a:schemeClr val="bg1"/>
                </a:solidFill>
              </a:rPr>
              <a:t>No matter what events the key has registered for, it is possible to receive an OVERFLOW event. You can choose to handle the overflow or ignore it, but you should test for it.</a:t>
            </a:r>
          </a:p>
          <a:p>
            <a:r>
              <a:rPr lang="en-US" dirty="0">
                <a:solidFill>
                  <a:schemeClr val="bg1"/>
                </a:solidFill>
              </a:rPr>
              <a:t>Retrieve the file name associated with the event. </a:t>
            </a:r>
          </a:p>
          <a:p>
            <a:pPr lvl="1"/>
            <a:r>
              <a:rPr lang="en-US" dirty="0">
                <a:solidFill>
                  <a:schemeClr val="bg1"/>
                </a:solidFill>
              </a:rPr>
              <a:t>The file name is stored as the context of the event, so the context method is used to retrieve it.</a:t>
            </a:r>
          </a:p>
          <a:p>
            <a:r>
              <a:rPr lang="en-US" dirty="0">
                <a:solidFill>
                  <a:schemeClr val="bg1"/>
                </a:solidFill>
              </a:rPr>
              <a:t>After the events for the key have been processed, you need to put the key back into a ready state by invoking reset. </a:t>
            </a:r>
          </a:p>
          <a:p>
            <a:pPr lvl="1"/>
            <a:r>
              <a:rPr lang="en-US" dirty="0">
                <a:solidFill>
                  <a:schemeClr val="bg1"/>
                </a:solidFill>
              </a:rPr>
              <a:t>If this method returns false, the key is no longer valid and the loop can exit. This step is very important. If you fail to invoke reset, this key will not receive any further events.</a:t>
            </a:r>
            <a:endParaRPr lang="en-PH" dirty="0">
              <a:solidFill>
                <a:schemeClr val="bg1"/>
              </a:solidFill>
            </a:endParaRPr>
          </a:p>
          <a:p>
            <a:endParaRPr lang="en-PH" dirty="0"/>
          </a:p>
        </p:txBody>
      </p:sp>
    </p:spTree>
    <p:extLst>
      <p:ext uri="{BB962C8B-B14F-4D97-AF65-F5344CB8AC3E}">
        <p14:creationId xmlns:p14="http://schemas.microsoft.com/office/powerpoint/2010/main" val="890278559"/>
      </p:ext>
    </p:extLst>
  </p:cSld>
  <p:clrMapOvr>
    <a:masterClrMapping/>
  </p:clrMapOvr>
  <mc:AlternateContent xmlns:mc="http://schemas.openxmlformats.org/markup-compatibility/2006" xmlns:p14="http://schemas.microsoft.com/office/powerpoint/2010/main">
    <mc:Choice Requires="p14">
      <p:transition spd="med" p14:dur="700" advTm="64645">
        <p:fade/>
      </p:transition>
    </mc:Choice>
    <mc:Fallback xmlns="">
      <p:transition spd="med" advTm="64645">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7415-8DD0-009F-1B6B-C866FCE9C31C}"/>
              </a:ext>
            </a:extLst>
          </p:cNvPr>
          <p:cNvSpPr>
            <a:spLocks noGrp="1"/>
          </p:cNvSpPr>
          <p:nvPr>
            <p:ph type="title"/>
          </p:nvPr>
        </p:nvSpPr>
        <p:spPr/>
        <p:txBody>
          <a:bodyPr/>
          <a:lstStyle/>
          <a:p>
            <a:r>
              <a:rPr lang="en-PH" dirty="0">
                <a:solidFill>
                  <a:schemeClr val="bg1"/>
                </a:solidFill>
              </a:rPr>
              <a:t>Watch Key</a:t>
            </a:r>
          </a:p>
        </p:txBody>
      </p:sp>
      <p:sp>
        <p:nvSpPr>
          <p:cNvPr id="3" name="Content Placeholder 2">
            <a:extLst>
              <a:ext uri="{FF2B5EF4-FFF2-40B4-BE49-F238E27FC236}">
                <a16:creationId xmlns:a16="http://schemas.microsoft.com/office/drawing/2014/main" id="{1E261391-5D0B-315A-C411-EFC512BF607E}"/>
              </a:ext>
            </a:extLst>
          </p:cNvPr>
          <p:cNvSpPr>
            <a:spLocks noGrp="1"/>
          </p:cNvSpPr>
          <p:nvPr>
            <p:ph idx="1"/>
          </p:nvPr>
        </p:nvSpPr>
        <p:spPr/>
        <p:txBody>
          <a:bodyPr>
            <a:normAutofit lnSpcReduction="10000"/>
          </a:bodyPr>
          <a:lstStyle/>
          <a:p>
            <a:r>
              <a:rPr lang="en-US" dirty="0">
                <a:solidFill>
                  <a:schemeClr val="bg1"/>
                </a:solidFill>
              </a:rPr>
              <a:t>A watch key has a state. At any given time, its state might be one of the following:</a:t>
            </a:r>
          </a:p>
          <a:p>
            <a:pPr lvl="1"/>
            <a:r>
              <a:rPr lang="en-US" b="1" dirty="0">
                <a:solidFill>
                  <a:schemeClr val="bg1"/>
                </a:solidFill>
              </a:rPr>
              <a:t>Ready</a:t>
            </a:r>
            <a:r>
              <a:rPr lang="en-US" dirty="0">
                <a:solidFill>
                  <a:schemeClr val="bg1"/>
                </a:solidFill>
              </a:rPr>
              <a:t> -  indicates that the key is ready to accept events. When first created, a key is in the ready state.</a:t>
            </a:r>
          </a:p>
          <a:p>
            <a:pPr lvl="1"/>
            <a:r>
              <a:rPr lang="en-US" b="1" dirty="0">
                <a:solidFill>
                  <a:schemeClr val="bg1"/>
                </a:solidFill>
              </a:rPr>
              <a:t>Signaled</a:t>
            </a:r>
            <a:r>
              <a:rPr lang="en-US" dirty="0">
                <a:solidFill>
                  <a:schemeClr val="bg1"/>
                </a:solidFill>
              </a:rPr>
              <a:t>  - indicates that one or more events are queued. Once the key has been signaled, it is no longer in the ready state until the reset method is invoked.</a:t>
            </a:r>
          </a:p>
          <a:p>
            <a:pPr lvl="1"/>
            <a:r>
              <a:rPr lang="en-US" b="1" dirty="0">
                <a:solidFill>
                  <a:schemeClr val="bg1"/>
                </a:solidFill>
              </a:rPr>
              <a:t>Invalid</a:t>
            </a:r>
            <a:r>
              <a:rPr lang="en-US" dirty="0">
                <a:solidFill>
                  <a:schemeClr val="bg1"/>
                </a:solidFill>
              </a:rPr>
              <a:t> -  indicates that the key is no longer active. This state happens when one of the following events occurs:</a:t>
            </a:r>
          </a:p>
          <a:p>
            <a:pPr lvl="2"/>
            <a:r>
              <a:rPr lang="en-US" dirty="0">
                <a:solidFill>
                  <a:schemeClr val="bg1"/>
                </a:solidFill>
              </a:rPr>
              <a:t>The process explicitly cancels the key by using the cancel method.</a:t>
            </a:r>
          </a:p>
          <a:p>
            <a:pPr lvl="2"/>
            <a:r>
              <a:rPr lang="en-US" dirty="0">
                <a:solidFill>
                  <a:schemeClr val="bg1"/>
                </a:solidFill>
              </a:rPr>
              <a:t>The directory becomes inaccessible.</a:t>
            </a:r>
          </a:p>
          <a:p>
            <a:pPr lvl="2"/>
            <a:r>
              <a:rPr lang="en-US" dirty="0">
                <a:solidFill>
                  <a:schemeClr val="bg1"/>
                </a:solidFill>
              </a:rPr>
              <a:t>The watch service is closed.</a:t>
            </a:r>
            <a:endParaRPr lang="en-PH" dirty="0">
              <a:solidFill>
                <a:schemeClr val="bg1"/>
              </a:solidFill>
            </a:endParaRPr>
          </a:p>
        </p:txBody>
      </p:sp>
    </p:spTree>
    <p:extLst>
      <p:ext uri="{BB962C8B-B14F-4D97-AF65-F5344CB8AC3E}">
        <p14:creationId xmlns:p14="http://schemas.microsoft.com/office/powerpoint/2010/main" val="417065989"/>
      </p:ext>
    </p:extLst>
  </p:cSld>
  <p:clrMapOvr>
    <a:masterClrMapping/>
  </p:clrMapOvr>
  <mc:AlternateContent xmlns:mc="http://schemas.openxmlformats.org/markup-compatibility/2006" xmlns:p14="http://schemas.microsoft.com/office/powerpoint/2010/main">
    <mc:Choice Requires="p14">
      <p:transition spd="med" p14:dur="700" advTm="62284">
        <p:fade/>
      </p:transition>
    </mc:Choice>
    <mc:Fallback xmlns="">
      <p:transition spd="med" advTm="6228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B7222CE-7F42-4685-5CDE-76671050BF14}"/>
              </a:ext>
            </a:extLst>
          </p:cNvPr>
          <p:cNvPicPr>
            <a:picLocks noChangeAspect="1"/>
          </p:cNvPicPr>
          <p:nvPr/>
        </p:nvPicPr>
        <p:blipFill>
          <a:blip r:embed="rId3"/>
          <a:stretch>
            <a:fillRect/>
          </a:stretch>
        </p:blipFill>
        <p:spPr>
          <a:xfrm>
            <a:off x="1207807" y="665544"/>
            <a:ext cx="4294661" cy="5211863"/>
          </a:xfrm>
          <a:prstGeom prst="rect">
            <a:avLst/>
          </a:prstGeom>
        </p:spPr>
      </p:pic>
      <p:pic>
        <p:nvPicPr>
          <p:cNvPr id="13" name="Picture 12">
            <a:extLst>
              <a:ext uri="{FF2B5EF4-FFF2-40B4-BE49-F238E27FC236}">
                <a16:creationId xmlns:a16="http://schemas.microsoft.com/office/drawing/2014/main" id="{5AA8AE4E-46E9-1573-E6D7-18FF38368B4C}"/>
              </a:ext>
            </a:extLst>
          </p:cNvPr>
          <p:cNvPicPr>
            <a:picLocks noChangeAspect="1"/>
          </p:cNvPicPr>
          <p:nvPr/>
        </p:nvPicPr>
        <p:blipFill>
          <a:blip r:embed="rId4"/>
          <a:stretch>
            <a:fillRect/>
          </a:stretch>
        </p:blipFill>
        <p:spPr>
          <a:xfrm>
            <a:off x="6176841" y="465162"/>
            <a:ext cx="5189316" cy="5927675"/>
          </a:xfrm>
          <a:prstGeom prst="rect">
            <a:avLst/>
          </a:prstGeom>
        </p:spPr>
      </p:pic>
    </p:spTree>
    <p:extLst>
      <p:ext uri="{BB962C8B-B14F-4D97-AF65-F5344CB8AC3E}">
        <p14:creationId xmlns:p14="http://schemas.microsoft.com/office/powerpoint/2010/main" val="141652801"/>
      </p:ext>
    </p:extLst>
  </p:cSld>
  <p:clrMapOvr>
    <a:masterClrMapping/>
  </p:clrMapOvr>
  <mc:AlternateContent xmlns:mc="http://schemas.openxmlformats.org/markup-compatibility/2006" xmlns:p14="http://schemas.microsoft.com/office/powerpoint/2010/main">
    <mc:Choice Requires="p14">
      <p:transition spd="med" p14:dur="700" advTm="367206">
        <p:fade/>
      </p:transition>
    </mc:Choice>
    <mc:Fallback xmlns="">
      <p:transition spd="med" advTm="36720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A21E-612A-DDA2-8F8A-3B4E987D228E}"/>
              </a:ext>
            </a:extLst>
          </p:cNvPr>
          <p:cNvSpPr>
            <a:spLocks noGrp="1"/>
          </p:cNvSpPr>
          <p:nvPr>
            <p:ph type="title"/>
          </p:nvPr>
        </p:nvSpPr>
        <p:spPr/>
        <p:txBody>
          <a:bodyPr/>
          <a:lstStyle/>
          <a:p>
            <a:r>
              <a:rPr lang="en-PH" dirty="0">
                <a:solidFill>
                  <a:schemeClr val="bg1"/>
                </a:solidFill>
              </a:rPr>
              <a:t>Summary</a:t>
            </a:r>
          </a:p>
        </p:txBody>
      </p:sp>
      <p:sp>
        <p:nvSpPr>
          <p:cNvPr id="3" name="Content Placeholder 2">
            <a:extLst>
              <a:ext uri="{FF2B5EF4-FFF2-40B4-BE49-F238E27FC236}">
                <a16:creationId xmlns:a16="http://schemas.microsoft.com/office/drawing/2014/main" id="{A1A0FF49-FC99-472A-7929-447BE12EA052}"/>
              </a:ext>
            </a:extLst>
          </p:cNvPr>
          <p:cNvSpPr>
            <a:spLocks noGrp="1"/>
          </p:cNvSpPr>
          <p:nvPr>
            <p:ph idx="1"/>
          </p:nvPr>
        </p:nvSpPr>
        <p:spPr/>
        <p:txBody>
          <a:bodyPr/>
          <a:lstStyle/>
          <a:p>
            <a:r>
              <a:rPr lang="en-US" dirty="0">
                <a:solidFill>
                  <a:schemeClr val="bg1"/>
                </a:solidFill>
              </a:rPr>
              <a:t>Non-GUI events are not caused by user’s interaction with the GUI</a:t>
            </a:r>
          </a:p>
          <a:p>
            <a:r>
              <a:rPr lang="en-US" dirty="0">
                <a:solidFill>
                  <a:schemeClr val="bg1"/>
                </a:solidFill>
              </a:rPr>
              <a:t>Examples of non-GUI events are Alarm Clocks, SAX and Watch Service API</a:t>
            </a:r>
          </a:p>
          <a:p>
            <a:r>
              <a:rPr lang="en-US" dirty="0">
                <a:solidFill>
                  <a:schemeClr val="bg1"/>
                </a:solidFill>
              </a:rPr>
              <a:t>Watch Service API is a file change notification API found in the </a:t>
            </a:r>
            <a:r>
              <a:rPr lang="en-US" i="1" dirty="0" err="1">
                <a:solidFill>
                  <a:schemeClr val="bg1"/>
                </a:solidFill>
              </a:rPr>
              <a:t>java.nio.file</a:t>
            </a:r>
            <a:r>
              <a:rPr lang="en-US" i="1" dirty="0">
                <a:solidFill>
                  <a:schemeClr val="bg1"/>
                </a:solidFill>
              </a:rPr>
              <a:t> </a:t>
            </a:r>
            <a:r>
              <a:rPr lang="en-US" dirty="0">
                <a:solidFill>
                  <a:schemeClr val="bg1"/>
                </a:solidFill>
              </a:rPr>
              <a:t>package </a:t>
            </a:r>
            <a:endParaRPr lang="en-PH" dirty="0"/>
          </a:p>
        </p:txBody>
      </p:sp>
    </p:spTree>
    <p:extLst>
      <p:ext uri="{BB962C8B-B14F-4D97-AF65-F5344CB8AC3E}">
        <p14:creationId xmlns:p14="http://schemas.microsoft.com/office/powerpoint/2010/main" val="4267731660"/>
      </p:ext>
    </p:extLst>
  </p:cSld>
  <p:clrMapOvr>
    <a:masterClrMapping/>
  </p:clrMapOvr>
  <mc:AlternateContent xmlns:mc="http://schemas.openxmlformats.org/markup-compatibility/2006" xmlns:p14="http://schemas.microsoft.com/office/powerpoint/2010/main">
    <mc:Choice Requires="p14">
      <p:transition spd="med" p14:dur="700" advTm="26535">
        <p:fade/>
      </p:transition>
    </mc:Choice>
    <mc:Fallback xmlns="">
      <p:transition spd="med" advTm="26535">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0E3D-769A-8A4A-A179-33F1E6911AA1}"/>
              </a:ext>
            </a:extLst>
          </p:cNvPr>
          <p:cNvSpPr>
            <a:spLocks noGrp="1"/>
          </p:cNvSpPr>
          <p:nvPr>
            <p:ph type="title"/>
          </p:nvPr>
        </p:nvSpPr>
        <p:spPr/>
        <p:txBody>
          <a:bodyPr/>
          <a:lstStyle/>
          <a:p>
            <a:r>
              <a:rPr lang="en-PH" dirty="0">
                <a:solidFill>
                  <a:schemeClr val="bg1"/>
                </a:solidFill>
              </a:rPr>
              <a:t>Reference</a:t>
            </a:r>
          </a:p>
        </p:txBody>
      </p:sp>
      <p:sp>
        <p:nvSpPr>
          <p:cNvPr id="3" name="Content Placeholder 2">
            <a:extLst>
              <a:ext uri="{FF2B5EF4-FFF2-40B4-BE49-F238E27FC236}">
                <a16:creationId xmlns:a16="http://schemas.microsoft.com/office/drawing/2014/main" id="{3218045D-E63F-ABF7-F58C-D689EF04762A}"/>
              </a:ext>
            </a:extLst>
          </p:cNvPr>
          <p:cNvSpPr>
            <a:spLocks noGrp="1"/>
          </p:cNvSpPr>
          <p:nvPr>
            <p:ph idx="1"/>
          </p:nvPr>
        </p:nvSpPr>
        <p:spPr/>
        <p:txBody>
          <a:bodyPr/>
          <a:lstStyle/>
          <a:p>
            <a:r>
              <a:rPr lang="en-PH" dirty="0">
                <a:solidFill>
                  <a:schemeClr val="bg1"/>
                </a:solidFill>
              </a:rPr>
              <a:t>The Java Tutorials – Oracle Java Documentation</a:t>
            </a:r>
          </a:p>
        </p:txBody>
      </p:sp>
    </p:spTree>
    <p:extLst>
      <p:ext uri="{BB962C8B-B14F-4D97-AF65-F5344CB8AC3E}">
        <p14:creationId xmlns:p14="http://schemas.microsoft.com/office/powerpoint/2010/main" val="2248858440"/>
      </p:ext>
    </p:extLst>
  </p:cSld>
  <p:clrMapOvr>
    <a:masterClrMapping/>
  </p:clrMapOvr>
  <mc:AlternateContent xmlns:mc="http://schemas.openxmlformats.org/markup-compatibility/2006" xmlns:p14="http://schemas.microsoft.com/office/powerpoint/2010/main">
    <mc:Choice Requires="p14">
      <p:transition spd="med" p14:dur="700" advTm="4257">
        <p:fade/>
      </p:transition>
    </mc:Choice>
    <mc:Fallback xmlns="">
      <p:transition spd="med" advTm="425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4A72-AF82-D2AB-A57F-28D7A85F7A4E}"/>
              </a:ext>
            </a:extLst>
          </p:cNvPr>
          <p:cNvSpPr>
            <a:spLocks noGrp="1"/>
          </p:cNvSpPr>
          <p:nvPr>
            <p:ph type="title"/>
          </p:nvPr>
        </p:nvSpPr>
        <p:spPr/>
        <p:txBody>
          <a:bodyPr/>
          <a:lstStyle/>
          <a:p>
            <a:r>
              <a:rPr lang="en-PH" dirty="0">
                <a:solidFill>
                  <a:schemeClr val="bg1"/>
                </a:solidFill>
              </a:rPr>
              <a:t>Learning Objectives</a:t>
            </a:r>
          </a:p>
        </p:txBody>
      </p:sp>
      <p:sp>
        <p:nvSpPr>
          <p:cNvPr id="3" name="Content Placeholder 2">
            <a:extLst>
              <a:ext uri="{FF2B5EF4-FFF2-40B4-BE49-F238E27FC236}">
                <a16:creationId xmlns:a16="http://schemas.microsoft.com/office/drawing/2014/main" id="{762E7FCF-4964-24EC-EF37-5CB82CBE38E1}"/>
              </a:ext>
            </a:extLst>
          </p:cNvPr>
          <p:cNvSpPr>
            <a:spLocks noGrp="1"/>
          </p:cNvSpPr>
          <p:nvPr>
            <p:ph idx="1"/>
          </p:nvPr>
        </p:nvSpPr>
        <p:spPr/>
        <p:txBody>
          <a:bodyPr/>
          <a:lstStyle/>
          <a:p>
            <a:r>
              <a:rPr lang="en-US" dirty="0">
                <a:solidFill>
                  <a:schemeClr val="bg1"/>
                </a:solidFill>
              </a:rPr>
              <a:t>In this lesson you will:</a:t>
            </a:r>
          </a:p>
          <a:p>
            <a:pPr lvl="1"/>
            <a:r>
              <a:rPr lang="en-US" dirty="0">
                <a:solidFill>
                  <a:schemeClr val="bg1"/>
                </a:solidFill>
              </a:rPr>
              <a:t>learn non-GUI events </a:t>
            </a:r>
          </a:p>
          <a:p>
            <a:pPr lvl="1"/>
            <a:r>
              <a:rPr lang="en-US" dirty="0">
                <a:solidFill>
                  <a:schemeClr val="bg1"/>
                </a:solidFill>
              </a:rPr>
              <a:t>understand how the Watch Service API works</a:t>
            </a:r>
          </a:p>
          <a:p>
            <a:pPr lvl="1"/>
            <a:r>
              <a:rPr lang="en-US" dirty="0">
                <a:solidFill>
                  <a:schemeClr val="bg1"/>
                </a:solidFill>
              </a:rPr>
              <a:t>learn how to use the Watch Service API</a:t>
            </a:r>
          </a:p>
          <a:p>
            <a:pPr lvl="1"/>
            <a:endParaRPr lang="en-US" dirty="0">
              <a:solidFill>
                <a:schemeClr val="bg1"/>
              </a:solidFill>
            </a:endParaRPr>
          </a:p>
          <a:p>
            <a:endParaRPr lang="en-PH" dirty="0"/>
          </a:p>
        </p:txBody>
      </p:sp>
    </p:spTree>
    <p:extLst>
      <p:ext uri="{BB962C8B-B14F-4D97-AF65-F5344CB8AC3E}">
        <p14:creationId xmlns:p14="http://schemas.microsoft.com/office/powerpoint/2010/main" val="3513599072"/>
      </p:ext>
    </p:extLst>
  </p:cSld>
  <p:clrMapOvr>
    <a:masterClrMapping/>
  </p:clrMapOvr>
  <mc:AlternateContent xmlns:mc="http://schemas.openxmlformats.org/markup-compatibility/2006" xmlns:p14="http://schemas.microsoft.com/office/powerpoint/2010/main">
    <mc:Choice Requires="p14">
      <p:transition spd="med" p14:dur="700" advTm="19208">
        <p:fade/>
      </p:transition>
    </mc:Choice>
    <mc:Fallback xmlns="">
      <p:transition spd="med" advTm="1920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0BA5-DA18-6FEF-B8D9-90EE35E4CF6E}"/>
              </a:ext>
            </a:extLst>
          </p:cNvPr>
          <p:cNvSpPr>
            <a:spLocks noGrp="1"/>
          </p:cNvSpPr>
          <p:nvPr>
            <p:ph type="title"/>
          </p:nvPr>
        </p:nvSpPr>
        <p:spPr/>
        <p:txBody>
          <a:bodyPr/>
          <a:lstStyle/>
          <a:p>
            <a:r>
              <a:rPr lang="en-PH" dirty="0">
                <a:solidFill>
                  <a:schemeClr val="bg1"/>
                </a:solidFill>
              </a:rPr>
              <a:t>Non-GUI Events</a:t>
            </a:r>
          </a:p>
        </p:txBody>
      </p:sp>
      <p:sp>
        <p:nvSpPr>
          <p:cNvPr id="3" name="Content Placeholder 2">
            <a:extLst>
              <a:ext uri="{FF2B5EF4-FFF2-40B4-BE49-F238E27FC236}">
                <a16:creationId xmlns:a16="http://schemas.microsoft.com/office/drawing/2014/main" id="{8F53B1CD-0A2A-3560-AB75-565DF7B354B5}"/>
              </a:ext>
            </a:extLst>
          </p:cNvPr>
          <p:cNvSpPr>
            <a:spLocks noGrp="1"/>
          </p:cNvSpPr>
          <p:nvPr>
            <p:ph idx="1"/>
          </p:nvPr>
        </p:nvSpPr>
        <p:spPr/>
        <p:txBody>
          <a:bodyPr>
            <a:normAutofit/>
          </a:bodyPr>
          <a:lstStyle/>
          <a:p>
            <a:r>
              <a:rPr lang="en-US" dirty="0">
                <a:solidFill>
                  <a:schemeClr val="bg1"/>
                </a:solidFill>
              </a:rPr>
              <a:t>events that are not caused by user’s interaction with the GUI</a:t>
            </a:r>
          </a:p>
          <a:p>
            <a:r>
              <a:rPr lang="en-US" dirty="0">
                <a:solidFill>
                  <a:schemeClr val="bg1"/>
                </a:solidFill>
              </a:rPr>
              <a:t>Examples</a:t>
            </a:r>
          </a:p>
          <a:p>
            <a:pPr lvl="1"/>
            <a:r>
              <a:rPr lang="en-US" b="0" i="0" dirty="0">
                <a:solidFill>
                  <a:srgbClr val="444444"/>
                </a:solidFill>
                <a:effectLst/>
              </a:rPr>
              <a:t>Alarm clock</a:t>
            </a:r>
          </a:p>
          <a:p>
            <a:pPr lvl="1"/>
            <a:r>
              <a:rPr lang="en-US" dirty="0">
                <a:solidFill>
                  <a:schemeClr val="bg1"/>
                </a:solidFill>
              </a:rPr>
              <a:t>Event-based Parser – e.g. SAX (Simple API for XML)</a:t>
            </a:r>
          </a:p>
          <a:p>
            <a:pPr lvl="2"/>
            <a:r>
              <a:rPr lang="en-US" dirty="0">
                <a:solidFill>
                  <a:schemeClr val="bg1"/>
                </a:solidFill>
              </a:rPr>
              <a:t>it emits events as it reads an XML file allowing you to capture those events with your own code</a:t>
            </a:r>
          </a:p>
          <a:p>
            <a:pPr lvl="2"/>
            <a:r>
              <a:rPr lang="en-US" dirty="0">
                <a:solidFill>
                  <a:schemeClr val="bg1"/>
                </a:solidFill>
              </a:rPr>
              <a:t>It was created to make reading of XML files more simple than hand-parsing a plain text. </a:t>
            </a:r>
          </a:p>
          <a:p>
            <a:pPr lvl="1"/>
            <a:r>
              <a:rPr lang="en-US" dirty="0">
                <a:solidFill>
                  <a:schemeClr val="bg1"/>
                </a:solidFill>
              </a:rPr>
              <a:t>File Change Notification – Watch Service API</a:t>
            </a:r>
          </a:p>
          <a:p>
            <a:pPr lvl="2"/>
            <a:r>
              <a:rPr lang="en-US" dirty="0">
                <a:solidFill>
                  <a:schemeClr val="bg1"/>
                </a:solidFill>
              </a:rPr>
              <a:t>designed for applications that need to be notified about file change events. </a:t>
            </a:r>
          </a:p>
          <a:p>
            <a:pPr lvl="2"/>
            <a:endParaRPr lang="en-PH" dirty="0">
              <a:solidFill>
                <a:schemeClr val="bg1"/>
              </a:solidFill>
            </a:endParaRPr>
          </a:p>
        </p:txBody>
      </p:sp>
    </p:spTree>
    <p:extLst>
      <p:ext uri="{BB962C8B-B14F-4D97-AF65-F5344CB8AC3E}">
        <p14:creationId xmlns:p14="http://schemas.microsoft.com/office/powerpoint/2010/main" val="2188990322"/>
      </p:ext>
    </p:extLst>
  </p:cSld>
  <p:clrMapOvr>
    <a:masterClrMapping/>
  </p:clrMapOvr>
  <mc:AlternateContent xmlns:mc="http://schemas.openxmlformats.org/markup-compatibility/2006" xmlns:p14="http://schemas.microsoft.com/office/powerpoint/2010/main">
    <mc:Choice Requires="p14">
      <p:transition spd="med" p14:dur="700" advTm="106455">
        <p:fade/>
      </p:transition>
    </mc:Choice>
    <mc:Fallback xmlns="">
      <p:transition spd="med" advTm="106455">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B905-6F63-9323-3792-618147E4D448}"/>
              </a:ext>
            </a:extLst>
          </p:cNvPr>
          <p:cNvSpPr>
            <a:spLocks noGrp="1"/>
          </p:cNvSpPr>
          <p:nvPr>
            <p:ph type="title"/>
          </p:nvPr>
        </p:nvSpPr>
        <p:spPr/>
        <p:txBody>
          <a:bodyPr/>
          <a:lstStyle/>
          <a:p>
            <a:r>
              <a:rPr lang="en-PH" dirty="0">
                <a:solidFill>
                  <a:schemeClr val="bg1"/>
                </a:solidFill>
              </a:rPr>
              <a:t>Java Watch Service API</a:t>
            </a:r>
          </a:p>
        </p:txBody>
      </p:sp>
      <p:sp>
        <p:nvSpPr>
          <p:cNvPr id="3" name="Content Placeholder 2">
            <a:extLst>
              <a:ext uri="{FF2B5EF4-FFF2-40B4-BE49-F238E27FC236}">
                <a16:creationId xmlns:a16="http://schemas.microsoft.com/office/drawing/2014/main" id="{779A150B-5872-17A7-20A3-9ECB1C6CA611}"/>
              </a:ext>
            </a:extLst>
          </p:cNvPr>
          <p:cNvSpPr>
            <a:spLocks noGrp="1"/>
          </p:cNvSpPr>
          <p:nvPr>
            <p:ph idx="1"/>
          </p:nvPr>
        </p:nvSpPr>
        <p:spPr/>
        <p:txBody>
          <a:bodyPr/>
          <a:lstStyle/>
          <a:p>
            <a:r>
              <a:rPr lang="en-US" dirty="0">
                <a:solidFill>
                  <a:schemeClr val="bg1"/>
                </a:solidFill>
              </a:rPr>
              <a:t>enables you to register a directory (or directories) with the watch service. </a:t>
            </a:r>
          </a:p>
          <a:p>
            <a:r>
              <a:rPr lang="en-US" dirty="0">
                <a:solidFill>
                  <a:schemeClr val="bg1"/>
                </a:solidFill>
              </a:rPr>
              <a:t>When registering, you tell the service which types of events you are interested in: file creation, file deletion, or file modification. </a:t>
            </a:r>
          </a:p>
          <a:p>
            <a:r>
              <a:rPr lang="en-US" dirty="0">
                <a:solidFill>
                  <a:schemeClr val="bg1"/>
                </a:solidFill>
              </a:rPr>
              <a:t>When the service detects an event of interest, it is forwarded to the registered process. </a:t>
            </a:r>
          </a:p>
          <a:p>
            <a:r>
              <a:rPr lang="en-US" dirty="0">
                <a:solidFill>
                  <a:schemeClr val="bg1"/>
                </a:solidFill>
              </a:rPr>
              <a:t>The registered process has a thread (or a pool of threads) dedicated to watching for any events it has registered for. </a:t>
            </a:r>
          </a:p>
          <a:p>
            <a:r>
              <a:rPr lang="en-US" dirty="0">
                <a:solidFill>
                  <a:schemeClr val="bg1"/>
                </a:solidFill>
              </a:rPr>
              <a:t>When an event comes in, it is handled as needed.</a:t>
            </a:r>
            <a:endParaRPr lang="en-PH" dirty="0">
              <a:solidFill>
                <a:schemeClr val="bg1"/>
              </a:solidFill>
            </a:endParaRPr>
          </a:p>
        </p:txBody>
      </p:sp>
    </p:spTree>
    <p:extLst>
      <p:ext uri="{BB962C8B-B14F-4D97-AF65-F5344CB8AC3E}">
        <p14:creationId xmlns:p14="http://schemas.microsoft.com/office/powerpoint/2010/main" val="3348022868"/>
      </p:ext>
    </p:extLst>
  </p:cSld>
  <p:clrMapOvr>
    <a:masterClrMapping/>
  </p:clrMapOvr>
  <mc:AlternateContent xmlns:mc="http://schemas.openxmlformats.org/markup-compatibility/2006" xmlns:p14="http://schemas.microsoft.com/office/powerpoint/2010/main">
    <mc:Choice Requires="p14">
      <p:transition spd="med" p14:dur="700" advTm="54044">
        <p:fade/>
      </p:transition>
    </mc:Choice>
    <mc:Fallback xmlns="">
      <p:transition spd="med" advTm="540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8311-EC91-310E-8160-1C9C1A81462F}"/>
              </a:ext>
            </a:extLst>
          </p:cNvPr>
          <p:cNvSpPr>
            <a:spLocks noGrp="1"/>
          </p:cNvSpPr>
          <p:nvPr>
            <p:ph type="title"/>
          </p:nvPr>
        </p:nvSpPr>
        <p:spPr>
          <a:xfrm>
            <a:off x="1219201" y="274637"/>
            <a:ext cx="10363200" cy="801809"/>
          </a:xfrm>
        </p:spPr>
        <p:txBody>
          <a:bodyPr/>
          <a:lstStyle/>
          <a:p>
            <a:r>
              <a:rPr lang="en-US" b="0" i="0" dirty="0">
                <a:solidFill>
                  <a:srgbClr val="000000"/>
                </a:solidFill>
                <a:effectLst/>
                <a:latin typeface="Arial" panose="020B0604020202020204" pitchFamily="34" charset="0"/>
              </a:rPr>
              <a:t>Implementing a Watch Service</a:t>
            </a:r>
            <a:endParaRPr lang="en-PH" dirty="0"/>
          </a:p>
        </p:txBody>
      </p:sp>
      <p:sp>
        <p:nvSpPr>
          <p:cNvPr id="3" name="Content Placeholder 2">
            <a:extLst>
              <a:ext uri="{FF2B5EF4-FFF2-40B4-BE49-F238E27FC236}">
                <a16:creationId xmlns:a16="http://schemas.microsoft.com/office/drawing/2014/main" id="{DE3AAB0A-428E-3547-4DED-9BC1256AFEAB}"/>
              </a:ext>
            </a:extLst>
          </p:cNvPr>
          <p:cNvSpPr>
            <a:spLocks noGrp="1"/>
          </p:cNvSpPr>
          <p:nvPr>
            <p:ph idx="1"/>
          </p:nvPr>
        </p:nvSpPr>
        <p:spPr>
          <a:xfrm>
            <a:off x="1219201" y="1342663"/>
            <a:ext cx="10363200" cy="4821406"/>
          </a:xfrm>
        </p:spPr>
        <p:txBody>
          <a:bodyPr>
            <a:normAutofit fontScale="70000" lnSpcReduction="20000"/>
          </a:bodyPr>
          <a:lstStyle/>
          <a:p>
            <a:pPr marL="514350" indent="-514350">
              <a:buFont typeface="+mj-lt"/>
              <a:buAutoNum type="arabicPeriod"/>
            </a:pPr>
            <a:r>
              <a:rPr lang="en-US" dirty="0">
                <a:solidFill>
                  <a:schemeClr val="bg1"/>
                </a:solidFill>
              </a:rPr>
              <a:t>Create a </a:t>
            </a:r>
            <a:r>
              <a:rPr lang="en-US" dirty="0" err="1">
                <a:solidFill>
                  <a:schemeClr val="bg1"/>
                </a:solidFill>
              </a:rPr>
              <a:t>WatchService</a:t>
            </a:r>
            <a:r>
              <a:rPr lang="en-US" dirty="0">
                <a:solidFill>
                  <a:schemeClr val="bg1"/>
                </a:solidFill>
              </a:rPr>
              <a:t> "watcher" for the file system.</a:t>
            </a:r>
          </a:p>
          <a:p>
            <a:pPr marL="514350" indent="-514350">
              <a:buFont typeface="+mj-lt"/>
              <a:buAutoNum type="arabicPeriod"/>
            </a:pPr>
            <a:r>
              <a:rPr lang="en-US" dirty="0">
                <a:solidFill>
                  <a:schemeClr val="bg1"/>
                </a:solidFill>
              </a:rPr>
              <a:t>For each directory that you want monitored, register it with the watcher. </a:t>
            </a:r>
          </a:p>
          <a:p>
            <a:pPr lvl="1"/>
            <a:r>
              <a:rPr lang="en-US" dirty="0">
                <a:solidFill>
                  <a:schemeClr val="bg1"/>
                </a:solidFill>
              </a:rPr>
              <a:t>When registering a directory, you specify the type of events for which you want notification. </a:t>
            </a:r>
          </a:p>
          <a:p>
            <a:pPr lvl="1"/>
            <a:r>
              <a:rPr lang="en-US" dirty="0">
                <a:solidFill>
                  <a:schemeClr val="bg1"/>
                </a:solidFill>
              </a:rPr>
              <a:t>You receive a </a:t>
            </a:r>
            <a:r>
              <a:rPr lang="en-US" dirty="0" err="1">
                <a:solidFill>
                  <a:schemeClr val="bg1"/>
                </a:solidFill>
              </a:rPr>
              <a:t>WatchKey</a:t>
            </a:r>
            <a:r>
              <a:rPr lang="en-US" dirty="0">
                <a:solidFill>
                  <a:schemeClr val="bg1"/>
                </a:solidFill>
              </a:rPr>
              <a:t> instance for each directory that you register.</a:t>
            </a:r>
          </a:p>
          <a:p>
            <a:pPr marL="514350" indent="-514350">
              <a:buFont typeface="+mj-lt"/>
              <a:buAutoNum type="arabicPeriod"/>
            </a:pPr>
            <a:r>
              <a:rPr lang="en-US" dirty="0">
                <a:solidFill>
                  <a:schemeClr val="bg1"/>
                </a:solidFill>
              </a:rPr>
              <a:t>Implement an infinite loop to wait for incoming events. </a:t>
            </a:r>
          </a:p>
          <a:p>
            <a:pPr lvl="1"/>
            <a:r>
              <a:rPr lang="en-US" dirty="0">
                <a:solidFill>
                  <a:schemeClr val="bg1"/>
                </a:solidFill>
              </a:rPr>
              <a:t>When an event occurs, the key is signaled and placed into the watcher's queue.</a:t>
            </a:r>
          </a:p>
          <a:p>
            <a:pPr marL="514350" indent="-514350">
              <a:buFont typeface="+mj-lt"/>
              <a:buAutoNum type="arabicPeriod"/>
            </a:pPr>
            <a:r>
              <a:rPr lang="en-US" dirty="0">
                <a:solidFill>
                  <a:schemeClr val="bg1"/>
                </a:solidFill>
              </a:rPr>
              <a:t>Retrieve the key from the watcher's queue. </a:t>
            </a:r>
          </a:p>
          <a:p>
            <a:pPr lvl="1"/>
            <a:r>
              <a:rPr lang="en-US" dirty="0">
                <a:solidFill>
                  <a:schemeClr val="bg1"/>
                </a:solidFill>
              </a:rPr>
              <a:t>You can obtain the file name from the key.</a:t>
            </a:r>
          </a:p>
          <a:p>
            <a:pPr marL="514350" indent="-514350">
              <a:buFont typeface="+mj-lt"/>
              <a:buAutoNum type="arabicPeriod"/>
            </a:pPr>
            <a:r>
              <a:rPr lang="en-US" dirty="0">
                <a:solidFill>
                  <a:schemeClr val="bg1"/>
                </a:solidFill>
              </a:rPr>
              <a:t>Retrieve each pending event for the key (there might be multiple events) and process as needed.</a:t>
            </a:r>
          </a:p>
          <a:p>
            <a:pPr marL="514350" indent="-514350">
              <a:buFont typeface="+mj-lt"/>
              <a:buAutoNum type="arabicPeriod"/>
            </a:pPr>
            <a:r>
              <a:rPr lang="en-US" dirty="0">
                <a:solidFill>
                  <a:schemeClr val="bg1"/>
                </a:solidFill>
              </a:rPr>
              <a:t>Reset the key, and resume waiting for events.</a:t>
            </a:r>
          </a:p>
          <a:p>
            <a:pPr marL="514350" indent="-514350">
              <a:buFont typeface="+mj-lt"/>
              <a:buAutoNum type="arabicPeriod"/>
            </a:pPr>
            <a:r>
              <a:rPr lang="en-US" dirty="0">
                <a:solidFill>
                  <a:schemeClr val="bg1"/>
                </a:solidFill>
              </a:rPr>
              <a:t>Close the service</a:t>
            </a:r>
          </a:p>
          <a:p>
            <a:pPr lvl="1"/>
            <a:r>
              <a:rPr lang="en-US" dirty="0">
                <a:solidFill>
                  <a:schemeClr val="bg1"/>
                </a:solidFill>
              </a:rPr>
              <a:t>The watch service exits when either the thread exits or when it is closed (by invoking its closed method).</a:t>
            </a:r>
            <a:endParaRPr lang="en-PH" dirty="0">
              <a:solidFill>
                <a:schemeClr val="bg1"/>
              </a:solidFill>
            </a:endParaRPr>
          </a:p>
        </p:txBody>
      </p:sp>
    </p:spTree>
    <p:extLst>
      <p:ext uri="{BB962C8B-B14F-4D97-AF65-F5344CB8AC3E}">
        <p14:creationId xmlns:p14="http://schemas.microsoft.com/office/powerpoint/2010/main" val="873539300"/>
      </p:ext>
    </p:extLst>
  </p:cSld>
  <p:clrMapOvr>
    <a:masterClrMapping/>
  </p:clrMapOvr>
  <mc:AlternateContent xmlns:mc="http://schemas.openxmlformats.org/markup-compatibility/2006" xmlns:p14="http://schemas.microsoft.com/office/powerpoint/2010/main">
    <mc:Choice Requires="p14">
      <p:transition spd="med" p14:dur="700" advTm="83213">
        <p:fade/>
      </p:transition>
    </mc:Choice>
    <mc:Fallback xmlns="">
      <p:transition spd="med" advTm="8321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91BB-20C6-4AD0-C5D1-19BC591AC5A8}"/>
              </a:ext>
            </a:extLst>
          </p:cNvPr>
          <p:cNvSpPr>
            <a:spLocks noGrp="1"/>
          </p:cNvSpPr>
          <p:nvPr>
            <p:ph type="title"/>
          </p:nvPr>
        </p:nvSpPr>
        <p:spPr/>
        <p:txBody>
          <a:bodyPr/>
          <a:lstStyle/>
          <a:p>
            <a:r>
              <a:rPr lang="en-US" dirty="0">
                <a:solidFill>
                  <a:schemeClr val="bg1"/>
                </a:solidFill>
              </a:rPr>
              <a:t>Creating a Watch Service and Registering for Events</a:t>
            </a:r>
            <a:endParaRPr lang="en-PH" dirty="0">
              <a:solidFill>
                <a:schemeClr val="bg1"/>
              </a:solidFill>
            </a:endParaRPr>
          </a:p>
        </p:txBody>
      </p:sp>
      <p:sp>
        <p:nvSpPr>
          <p:cNvPr id="3" name="Content Placeholder 2">
            <a:extLst>
              <a:ext uri="{FF2B5EF4-FFF2-40B4-BE49-F238E27FC236}">
                <a16:creationId xmlns:a16="http://schemas.microsoft.com/office/drawing/2014/main" id="{2AA25889-3FD9-BC03-DB0B-6C54C588940B}"/>
              </a:ext>
            </a:extLst>
          </p:cNvPr>
          <p:cNvSpPr>
            <a:spLocks noGrp="1"/>
          </p:cNvSpPr>
          <p:nvPr>
            <p:ph idx="1"/>
          </p:nvPr>
        </p:nvSpPr>
        <p:spPr/>
        <p:txBody>
          <a:bodyPr/>
          <a:lstStyle/>
          <a:p>
            <a:r>
              <a:rPr lang="en-US" dirty="0">
                <a:solidFill>
                  <a:schemeClr val="bg1"/>
                </a:solidFill>
              </a:rPr>
              <a:t>Create a new </a:t>
            </a:r>
            <a:r>
              <a:rPr lang="en-US" dirty="0" err="1">
                <a:solidFill>
                  <a:schemeClr val="bg1"/>
                </a:solidFill>
              </a:rPr>
              <a:t>WatchService</a:t>
            </a:r>
            <a:r>
              <a:rPr lang="en-US" dirty="0">
                <a:solidFill>
                  <a:schemeClr val="bg1"/>
                </a:solidFill>
              </a:rPr>
              <a:t> by using the new </a:t>
            </a:r>
            <a:r>
              <a:rPr lang="en-US" dirty="0" err="1">
                <a:solidFill>
                  <a:schemeClr val="bg1"/>
                </a:solidFill>
              </a:rPr>
              <a:t>WatchService</a:t>
            </a:r>
            <a:r>
              <a:rPr lang="en-US" dirty="0">
                <a:solidFill>
                  <a:schemeClr val="bg1"/>
                </a:solidFill>
              </a:rPr>
              <a:t> method in the </a:t>
            </a:r>
            <a:r>
              <a:rPr lang="en-US" dirty="0" err="1">
                <a:solidFill>
                  <a:schemeClr val="bg1"/>
                </a:solidFill>
              </a:rPr>
              <a:t>FileSystem</a:t>
            </a:r>
            <a:r>
              <a:rPr lang="en-US" dirty="0">
                <a:solidFill>
                  <a:schemeClr val="bg1"/>
                </a:solidFill>
              </a:rPr>
              <a:t> class, as follows:</a:t>
            </a:r>
          </a:p>
          <a:p>
            <a:pPr marL="0" indent="0">
              <a:buNone/>
            </a:pPr>
            <a:r>
              <a:rPr lang="en-US" sz="2400" dirty="0">
                <a:solidFill>
                  <a:schemeClr val="bg1"/>
                </a:solidFill>
              </a:rPr>
              <a:t>        </a:t>
            </a:r>
            <a:r>
              <a:rPr lang="en-US" sz="2400" dirty="0" err="1">
                <a:solidFill>
                  <a:srgbClr val="0070C0"/>
                </a:solidFill>
              </a:rPr>
              <a:t>WatchService</a:t>
            </a:r>
            <a:r>
              <a:rPr lang="en-US" sz="2400" dirty="0">
                <a:solidFill>
                  <a:srgbClr val="0070C0"/>
                </a:solidFill>
              </a:rPr>
              <a:t> watcher = </a:t>
            </a:r>
            <a:r>
              <a:rPr lang="en-US" sz="2400" dirty="0" err="1">
                <a:solidFill>
                  <a:srgbClr val="0070C0"/>
                </a:solidFill>
              </a:rPr>
              <a:t>FileSystems.getDefault</a:t>
            </a:r>
            <a:r>
              <a:rPr lang="en-US" sz="2400" dirty="0">
                <a:solidFill>
                  <a:srgbClr val="0070C0"/>
                </a:solidFill>
              </a:rPr>
              <a:t>().</a:t>
            </a:r>
            <a:r>
              <a:rPr lang="en-US" sz="2400" dirty="0" err="1">
                <a:solidFill>
                  <a:srgbClr val="0070C0"/>
                </a:solidFill>
              </a:rPr>
              <a:t>newWatchService</a:t>
            </a:r>
            <a:r>
              <a:rPr lang="en-US" sz="2400" dirty="0">
                <a:solidFill>
                  <a:srgbClr val="0070C0"/>
                </a:solidFill>
              </a:rPr>
              <a:t>();</a:t>
            </a:r>
          </a:p>
          <a:p>
            <a:pPr marL="0" indent="0">
              <a:buNone/>
            </a:pPr>
            <a:endParaRPr lang="en-US" sz="2400" dirty="0">
              <a:solidFill>
                <a:srgbClr val="0070C0"/>
              </a:solidFill>
            </a:endParaRPr>
          </a:p>
          <a:p>
            <a:r>
              <a:rPr lang="en-US" dirty="0">
                <a:solidFill>
                  <a:schemeClr val="bg1"/>
                </a:solidFill>
              </a:rPr>
              <a:t>Register one or more objects with the watch service. </a:t>
            </a:r>
          </a:p>
          <a:p>
            <a:pPr lvl="1"/>
            <a:r>
              <a:rPr lang="en-US" dirty="0">
                <a:solidFill>
                  <a:schemeClr val="bg1"/>
                </a:solidFill>
              </a:rPr>
              <a:t>Any object that implements the Watchable interface can be registered. </a:t>
            </a:r>
          </a:p>
          <a:p>
            <a:pPr lvl="1"/>
            <a:r>
              <a:rPr lang="en-US" dirty="0">
                <a:solidFill>
                  <a:schemeClr val="bg1"/>
                </a:solidFill>
              </a:rPr>
              <a:t>The Path class implements the Watchable interface, so each directory to be monitored is registered as a Path object.</a:t>
            </a:r>
            <a:endParaRPr lang="en-PH" dirty="0">
              <a:solidFill>
                <a:schemeClr val="bg1"/>
              </a:solidFill>
            </a:endParaRPr>
          </a:p>
        </p:txBody>
      </p:sp>
    </p:spTree>
    <p:extLst>
      <p:ext uri="{BB962C8B-B14F-4D97-AF65-F5344CB8AC3E}">
        <p14:creationId xmlns:p14="http://schemas.microsoft.com/office/powerpoint/2010/main" val="469894989"/>
      </p:ext>
    </p:extLst>
  </p:cSld>
  <p:clrMapOvr>
    <a:masterClrMapping/>
  </p:clrMapOvr>
  <mc:AlternateContent xmlns:mc="http://schemas.openxmlformats.org/markup-compatibility/2006" xmlns:p14="http://schemas.microsoft.com/office/powerpoint/2010/main">
    <mc:Choice Requires="p14">
      <p:transition spd="med" p14:dur="700" advTm="61467">
        <p:fade/>
      </p:transition>
    </mc:Choice>
    <mc:Fallback xmlns="">
      <p:transition spd="med" advTm="6146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B604-B675-7FFD-81A9-BE9A1C7845B0}"/>
              </a:ext>
            </a:extLst>
          </p:cNvPr>
          <p:cNvSpPr>
            <a:spLocks noGrp="1"/>
          </p:cNvSpPr>
          <p:nvPr>
            <p:ph type="title"/>
          </p:nvPr>
        </p:nvSpPr>
        <p:spPr/>
        <p:txBody>
          <a:bodyPr/>
          <a:lstStyle/>
          <a:p>
            <a:r>
              <a:rPr lang="en-US" dirty="0">
                <a:solidFill>
                  <a:schemeClr val="bg1"/>
                </a:solidFill>
              </a:rPr>
              <a:t>Creating a Watch Service and Registering for Events</a:t>
            </a:r>
            <a:endParaRPr lang="en-PH" dirty="0">
              <a:solidFill>
                <a:schemeClr val="bg1"/>
              </a:solidFill>
            </a:endParaRPr>
          </a:p>
        </p:txBody>
      </p:sp>
      <p:sp>
        <p:nvSpPr>
          <p:cNvPr id="3" name="Content Placeholder 2">
            <a:extLst>
              <a:ext uri="{FF2B5EF4-FFF2-40B4-BE49-F238E27FC236}">
                <a16:creationId xmlns:a16="http://schemas.microsoft.com/office/drawing/2014/main" id="{5AA6FD5A-EF05-EA10-E8E7-AC5DB4AFFC0F}"/>
              </a:ext>
            </a:extLst>
          </p:cNvPr>
          <p:cNvSpPr>
            <a:spLocks noGrp="1"/>
          </p:cNvSpPr>
          <p:nvPr>
            <p:ph idx="1"/>
          </p:nvPr>
        </p:nvSpPr>
        <p:spPr/>
        <p:txBody>
          <a:bodyPr>
            <a:normAutofit/>
          </a:bodyPr>
          <a:lstStyle/>
          <a:p>
            <a:r>
              <a:rPr lang="en-US" dirty="0">
                <a:solidFill>
                  <a:schemeClr val="bg1"/>
                </a:solidFill>
              </a:rPr>
              <a:t>When registering an object with the watch service, you specify the types of events that you want to monitor. </a:t>
            </a:r>
          </a:p>
          <a:p>
            <a:r>
              <a:rPr lang="en-US" dirty="0">
                <a:solidFill>
                  <a:schemeClr val="bg1"/>
                </a:solidFill>
              </a:rPr>
              <a:t>Supported </a:t>
            </a:r>
            <a:r>
              <a:rPr lang="en-US" i="1" dirty="0" err="1">
                <a:solidFill>
                  <a:schemeClr val="bg1"/>
                </a:solidFill>
              </a:rPr>
              <a:t>StandardWatchEventKinds</a:t>
            </a:r>
            <a:r>
              <a:rPr lang="en-US" dirty="0">
                <a:solidFill>
                  <a:schemeClr val="bg1"/>
                </a:solidFill>
              </a:rPr>
              <a:t> event types:</a:t>
            </a:r>
          </a:p>
          <a:p>
            <a:pPr lvl="1"/>
            <a:r>
              <a:rPr lang="en-US" dirty="0">
                <a:solidFill>
                  <a:schemeClr val="bg1"/>
                </a:solidFill>
              </a:rPr>
              <a:t>ENTRY_CREATE – A directory entry is created.</a:t>
            </a:r>
          </a:p>
          <a:p>
            <a:pPr lvl="1"/>
            <a:r>
              <a:rPr lang="en-US" dirty="0">
                <a:solidFill>
                  <a:schemeClr val="bg1"/>
                </a:solidFill>
              </a:rPr>
              <a:t>ENTRY_DELETE – A directory entry is deleted.</a:t>
            </a:r>
          </a:p>
          <a:p>
            <a:pPr lvl="1"/>
            <a:r>
              <a:rPr lang="en-US" dirty="0">
                <a:solidFill>
                  <a:schemeClr val="bg1"/>
                </a:solidFill>
              </a:rPr>
              <a:t>ENTRY_MODIFY – A directory entry is modified.</a:t>
            </a:r>
          </a:p>
          <a:p>
            <a:pPr lvl="1"/>
            <a:r>
              <a:rPr lang="en-US" dirty="0">
                <a:solidFill>
                  <a:schemeClr val="bg1"/>
                </a:solidFill>
              </a:rPr>
              <a:t>OVERFLOW – Indicates that events might have been lost or discarded. You do not have to register for the OVERFLOW event to receive it.</a:t>
            </a:r>
            <a:endParaRPr lang="en-PH" dirty="0">
              <a:solidFill>
                <a:schemeClr val="bg1"/>
              </a:solidFill>
            </a:endParaRPr>
          </a:p>
        </p:txBody>
      </p:sp>
    </p:spTree>
    <p:extLst>
      <p:ext uri="{BB962C8B-B14F-4D97-AF65-F5344CB8AC3E}">
        <p14:creationId xmlns:p14="http://schemas.microsoft.com/office/powerpoint/2010/main" val="362358175"/>
      </p:ext>
    </p:extLst>
  </p:cSld>
  <p:clrMapOvr>
    <a:masterClrMapping/>
  </p:clrMapOvr>
  <mc:AlternateContent xmlns:mc="http://schemas.openxmlformats.org/markup-compatibility/2006" xmlns:p14="http://schemas.microsoft.com/office/powerpoint/2010/main">
    <mc:Choice Requires="p14">
      <p:transition spd="med" p14:dur="700" advTm="42494">
        <p:fade/>
      </p:transition>
    </mc:Choice>
    <mc:Fallback xmlns="">
      <p:transition spd="med" advTm="4249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386A-96D4-99AA-D362-A9EEC5D6E61B}"/>
              </a:ext>
            </a:extLst>
          </p:cNvPr>
          <p:cNvSpPr>
            <a:spLocks noGrp="1"/>
          </p:cNvSpPr>
          <p:nvPr>
            <p:ph type="title"/>
          </p:nvPr>
        </p:nvSpPr>
        <p:spPr/>
        <p:txBody>
          <a:bodyPr/>
          <a:lstStyle/>
          <a:p>
            <a:r>
              <a:rPr lang="en-US" dirty="0">
                <a:solidFill>
                  <a:schemeClr val="bg1"/>
                </a:solidFill>
              </a:rPr>
              <a:t>Creating a Watch Service and Registering for Events</a:t>
            </a:r>
            <a:endParaRPr lang="en-PH" dirty="0">
              <a:solidFill>
                <a:schemeClr val="bg1"/>
              </a:solidFill>
            </a:endParaRPr>
          </a:p>
        </p:txBody>
      </p:sp>
      <p:sp>
        <p:nvSpPr>
          <p:cNvPr id="3" name="Content Placeholder 2">
            <a:extLst>
              <a:ext uri="{FF2B5EF4-FFF2-40B4-BE49-F238E27FC236}">
                <a16:creationId xmlns:a16="http://schemas.microsoft.com/office/drawing/2014/main" id="{C310C948-95AC-C29E-9E91-9F90D4E5B807}"/>
              </a:ext>
            </a:extLst>
          </p:cNvPr>
          <p:cNvSpPr>
            <a:spLocks noGrp="1"/>
          </p:cNvSpPr>
          <p:nvPr>
            <p:ph idx="1"/>
          </p:nvPr>
        </p:nvSpPr>
        <p:spPr/>
        <p:txBody>
          <a:bodyPr/>
          <a:lstStyle/>
          <a:p>
            <a:r>
              <a:rPr lang="en-US" dirty="0">
                <a:solidFill>
                  <a:schemeClr val="bg1"/>
                </a:solidFill>
              </a:rPr>
              <a:t>The following code snippet shows how to register a Path instance for all three event types:</a:t>
            </a:r>
            <a:endParaRPr lang="en-PH" dirty="0">
              <a:solidFill>
                <a:schemeClr val="bg1"/>
              </a:solidFill>
            </a:endParaRPr>
          </a:p>
        </p:txBody>
      </p:sp>
      <p:pic>
        <p:nvPicPr>
          <p:cNvPr id="5" name="Picture 4">
            <a:extLst>
              <a:ext uri="{FF2B5EF4-FFF2-40B4-BE49-F238E27FC236}">
                <a16:creationId xmlns:a16="http://schemas.microsoft.com/office/drawing/2014/main" id="{265F2F2B-7A6F-1CAE-F9E1-868D7386DCA5}"/>
              </a:ext>
            </a:extLst>
          </p:cNvPr>
          <p:cNvPicPr>
            <a:picLocks noChangeAspect="1"/>
          </p:cNvPicPr>
          <p:nvPr/>
        </p:nvPicPr>
        <p:blipFill>
          <a:blip r:embed="rId2"/>
          <a:stretch>
            <a:fillRect/>
          </a:stretch>
        </p:blipFill>
        <p:spPr>
          <a:xfrm>
            <a:off x="2959207" y="2747615"/>
            <a:ext cx="6273585" cy="3236495"/>
          </a:xfrm>
          <a:prstGeom prst="rect">
            <a:avLst/>
          </a:prstGeom>
        </p:spPr>
      </p:pic>
    </p:spTree>
    <p:extLst>
      <p:ext uri="{BB962C8B-B14F-4D97-AF65-F5344CB8AC3E}">
        <p14:creationId xmlns:p14="http://schemas.microsoft.com/office/powerpoint/2010/main" val="3057959761"/>
      </p:ext>
    </p:extLst>
  </p:cSld>
  <p:clrMapOvr>
    <a:masterClrMapping/>
  </p:clrMapOvr>
  <mc:AlternateContent xmlns:mc="http://schemas.openxmlformats.org/markup-compatibility/2006" xmlns:p14="http://schemas.microsoft.com/office/powerpoint/2010/main">
    <mc:Choice Requires="p14">
      <p:transition spd="med" p14:dur="700" advTm="57043">
        <p:fade/>
      </p:transition>
    </mc:Choice>
    <mc:Fallback xmlns="">
      <p:transition spd="med" advTm="5704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763B-88A8-852F-E7ED-C4726177F4CF}"/>
              </a:ext>
            </a:extLst>
          </p:cNvPr>
          <p:cNvSpPr>
            <a:spLocks noGrp="1"/>
          </p:cNvSpPr>
          <p:nvPr>
            <p:ph type="title"/>
          </p:nvPr>
        </p:nvSpPr>
        <p:spPr/>
        <p:txBody>
          <a:bodyPr/>
          <a:lstStyle/>
          <a:p>
            <a:r>
              <a:rPr lang="en-PH" dirty="0">
                <a:solidFill>
                  <a:schemeClr val="bg1"/>
                </a:solidFill>
              </a:rPr>
              <a:t>Processing Events</a:t>
            </a:r>
          </a:p>
        </p:txBody>
      </p:sp>
      <p:sp>
        <p:nvSpPr>
          <p:cNvPr id="3" name="Content Placeholder 2">
            <a:extLst>
              <a:ext uri="{FF2B5EF4-FFF2-40B4-BE49-F238E27FC236}">
                <a16:creationId xmlns:a16="http://schemas.microsoft.com/office/drawing/2014/main" id="{AD74F355-A3A9-E829-5A47-548CFB1853CE}"/>
              </a:ext>
            </a:extLst>
          </p:cNvPr>
          <p:cNvSpPr>
            <a:spLocks noGrp="1"/>
          </p:cNvSpPr>
          <p:nvPr>
            <p:ph idx="1"/>
          </p:nvPr>
        </p:nvSpPr>
        <p:spPr/>
        <p:txBody>
          <a:bodyPr>
            <a:normAutofit/>
          </a:bodyPr>
          <a:lstStyle/>
          <a:p>
            <a:r>
              <a:rPr lang="en-US" dirty="0">
                <a:solidFill>
                  <a:schemeClr val="bg1"/>
                </a:solidFill>
              </a:rPr>
              <a:t>Get a watch key. </a:t>
            </a:r>
          </a:p>
          <a:p>
            <a:pPr marL="819096" lvl="1" indent="-514350"/>
            <a:r>
              <a:rPr lang="en-US" dirty="0">
                <a:solidFill>
                  <a:schemeClr val="bg1"/>
                </a:solidFill>
              </a:rPr>
              <a:t>Three methods are provided:</a:t>
            </a:r>
          </a:p>
          <a:p>
            <a:pPr lvl="2"/>
            <a:r>
              <a:rPr lang="en-US" dirty="0">
                <a:solidFill>
                  <a:schemeClr val="bg1"/>
                </a:solidFill>
              </a:rPr>
              <a:t>poll – Returns a queued key, if available. Returns immediately with a null value, if unavailable.</a:t>
            </a:r>
          </a:p>
          <a:p>
            <a:pPr lvl="2"/>
            <a:r>
              <a:rPr lang="en-US" dirty="0">
                <a:solidFill>
                  <a:schemeClr val="bg1"/>
                </a:solidFill>
              </a:rPr>
              <a:t>poll(long, </a:t>
            </a:r>
            <a:r>
              <a:rPr lang="en-US" dirty="0" err="1">
                <a:solidFill>
                  <a:schemeClr val="bg1"/>
                </a:solidFill>
              </a:rPr>
              <a:t>TimeUnit</a:t>
            </a:r>
            <a:r>
              <a:rPr lang="en-US" dirty="0">
                <a:solidFill>
                  <a:schemeClr val="bg1"/>
                </a:solidFill>
              </a:rPr>
              <a:t>) – Returns a queued key, if one is available. If a queued key is not immediately available, the program waits until the specified time. The </a:t>
            </a:r>
            <a:r>
              <a:rPr lang="en-US" dirty="0" err="1">
                <a:solidFill>
                  <a:schemeClr val="bg1"/>
                </a:solidFill>
              </a:rPr>
              <a:t>TimeUnit</a:t>
            </a:r>
            <a:r>
              <a:rPr lang="en-US" dirty="0">
                <a:solidFill>
                  <a:schemeClr val="bg1"/>
                </a:solidFill>
              </a:rPr>
              <a:t> argument determines whether the specified time is nanoseconds, milliseconds, or some other unit of time.</a:t>
            </a:r>
          </a:p>
          <a:p>
            <a:pPr lvl="2"/>
            <a:r>
              <a:rPr lang="en-US" dirty="0">
                <a:solidFill>
                  <a:schemeClr val="bg1"/>
                </a:solidFill>
              </a:rPr>
              <a:t>take – Returns a queued key. If no queued key is available, this method waits.</a:t>
            </a:r>
          </a:p>
          <a:p>
            <a:r>
              <a:rPr lang="en-US" dirty="0">
                <a:solidFill>
                  <a:schemeClr val="bg1"/>
                </a:solidFill>
              </a:rPr>
              <a:t>Process the pending events for the key. </a:t>
            </a:r>
          </a:p>
          <a:p>
            <a:pPr marL="819096" lvl="1" indent="-514350"/>
            <a:r>
              <a:rPr lang="en-US" dirty="0">
                <a:solidFill>
                  <a:schemeClr val="bg1"/>
                </a:solidFill>
              </a:rPr>
              <a:t>fetch the List of </a:t>
            </a:r>
            <a:r>
              <a:rPr lang="en-US" i="1" dirty="0" err="1">
                <a:solidFill>
                  <a:schemeClr val="bg1"/>
                </a:solidFill>
              </a:rPr>
              <a:t>WatchEvents</a:t>
            </a:r>
            <a:r>
              <a:rPr lang="en-US" dirty="0">
                <a:solidFill>
                  <a:schemeClr val="bg1"/>
                </a:solidFill>
              </a:rPr>
              <a:t> from the </a:t>
            </a:r>
            <a:r>
              <a:rPr lang="en-US" i="1" dirty="0" err="1">
                <a:solidFill>
                  <a:schemeClr val="bg1"/>
                </a:solidFill>
              </a:rPr>
              <a:t>pollEvents</a:t>
            </a:r>
            <a:r>
              <a:rPr lang="en-US" dirty="0">
                <a:solidFill>
                  <a:schemeClr val="bg1"/>
                </a:solidFill>
              </a:rPr>
              <a:t> method.</a:t>
            </a:r>
          </a:p>
        </p:txBody>
      </p:sp>
    </p:spTree>
    <p:extLst>
      <p:ext uri="{BB962C8B-B14F-4D97-AF65-F5344CB8AC3E}">
        <p14:creationId xmlns:p14="http://schemas.microsoft.com/office/powerpoint/2010/main" val="17590950"/>
      </p:ext>
    </p:extLst>
  </p:cSld>
  <p:clrMapOvr>
    <a:masterClrMapping/>
  </p:clrMapOvr>
  <mc:AlternateContent xmlns:mc="http://schemas.openxmlformats.org/markup-compatibility/2006" xmlns:p14="http://schemas.microsoft.com/office/powerpoint/2010/main">
    <mc:Choice Requires="p14">
      <p:transition spd="med" p14:dur="700" advTm="76861">
        <p:fade/>
      </p:transition>
    </mc:Choice>
    <mc:Fallback xmlns="">
      <p:transition spd="med" advTm="76861">
        <p:fade/>
      </p:transition>
    </mc:Fallback>
  </mc:AlternateContent>
</p:sld>
</file>

<file path=ppt/theme/theme1.xml><?xml version="1.0" encoding="utf-8"?>
<a:theme xmlns:a="http://schemas.openxmlformats.org/drawingml/2006/main" name="UOX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UOXTheme" id="{C040F559-7E1D-4782-B787-9BE7160384CE}" vid="{60BC4DF6-F0C0-40EB-9294-2834FF9155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UOXTheme</Template>
  <TotalTime>1117</TotalTime>
  <Words>1013</Words>
  <Application>Microsoft Office PowerPoint</Application>
  <PresentationFormat>Widescreen</PresentationFormat>
  <Paragraphs>87</Paragraphs>
  <Slides>14</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UOXTheme</vt:lpstr>
      <vt:lpstr> Non-GUI Events</vt:lpstr>
      <vt:lpstr>Learning Objectives</vt:lpstr>
      <vt:lpstr>Non-GUI Events</vt:lpstr>
      <vt:lpstr>Java Watch Service API</vt:lpstr>
      <vt:lpstr>Implementing a Watch Service</vt:lpstr>
      <vt:lpstr>Creating a Watch Service and Registering for Events</vt:lpstr>
      <vt:lpstr>Creating a Watch Service and Registering for Events</vt:lpstr>
      <vt:lpstr>Creating a Watch Service and Registering for Events</vt:lpstr>
      <vt:lpstr>Processing Events</vt:lpstr>
      <vt:lpstr>Processing Events</vt:lpstr>
      <vt:lpstr>Watch Key</vt:lpstr>
      <vt:lpstr>PowerPoint Presentation</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Classes</dc:title>
  <dc:creator>Antonette</dc:creator>
  <cp:lastModifiedBy>Antonette D. Gabriel</cp:lastModifiedBy>
  <cp:revision>71</cp:revision>
  <dcterms:created xsi:type="dcterms:W3CDTF">2020-12-10T02:26:13Z</dcterms:created>
  <dcterms:modified xsi:type="dcterms:W3CDTF">2022-09-03T08:59:55Z</dcterms:modified>
</cp:coreProperties>
</file>