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12"/>
  </p:notesMasterIdLst>
  <p:handoutMasterIdLst>
    <p:handoutMasterId r:id="rId13"/>
  </p:handoutMasterIdLst>
  <p:sldIdLst>
    <p:sldId id="321" r:id="rId6"/>
    <p:sldId id="331" r:id="rId7"/>
    <p:sldId id="353" r:id="rId8"/>
    <p:sldId id="360" r:id="rId9"/>
    <p:sldId id="384" r:id="rId10"/>
    <p:sldId id="3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nsor Overview" id="{2A79CCE0-9C74-457F-A3CB-29AD19DB6F71}">
          <p14:sldIdLst>
            <p14:sldId id="321"/>
            <p14:sldId id="331"/>
            <p14:sldId id="353"/>
            <p14:sldId id="360"/>
          </p14:sldIdLst>
        </p14:section>
        <p14:section name="High-level Architecture" id="{99FC5D11-B083-4CCC-8A9B-57A8ABDB9A13}">
          <p14:sldIdLst>
            <p14:sldId id="384"/>
            <p14:sldId id="38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se Kaplan" initials="JK" lastIdx="9" clrIdx="0">
    <p:extLst>
      <p:ext uri="{19B8F6BF-5375-455C-9EA6-DF929625EA0E}">
        <p15:presenceInfo xmlns:p15="http://schemas.microsoft.com/office/powerpoint/2012/main" userId="S-1-5-21-2127521184-1604012920-1887927527-1855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BAEC"/>
    <a:srgbClr val="D9E0E6"/>
    <a:srgbClr val="262626"/>
    <a:srgbClr val="1F497D"/>
    <a:srgbClr val="82BF36"/>
    <a:srgbClr val="A4DEF4"/>
    <a:srgbClr val="1CADE4"/>
    <a:srgbClr val="7FBA00"/>
    <a:srgbClr val="86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81281" autoAdjust="0"/>
  </p:normalViewPr>
  <p:slideViewPr>
    <p:cSldViewPr snapToGrid="0">
      <p:cViewPr varScale="1">
        <p:scale>
          <a:sx n="68" d="100"/>
          <a:sy n="68" d="100"/>
        </p:scale>
        <p:origin x="90" y="259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5/26/2015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53DB36-9E76-474D-903A-E4673435C263}" type="slidenum">
              <a:rPr lang="en-US" smtClean="0"/>
              <a:t>1</a:t>
            </a:fld>
            <a:endParaRPr lang="en-US"/>
          </a:p>
        </p:txBody>
      </p:sp>
    </p:spTree>
    <p:extLst>
      <p:ext uri="{BB962C8B-B14F-4D97-AF65-F5344CB8AC3E}">
        <p14:creationId xmlns:p14="http://schemas.microsoft.com/office/powerpoint/2010/main" val="3992322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3207353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Called “Streams” in V1</a:t>
            </a:r>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37912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5/26/2015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06449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CameraSpacePoint</a:t>
            </a:r>
            <a:r>
              <a:rPr lang="en-US" dirty="0" smtClean="0"/>
              <a:t> was named </a:t>
            </a:r>
            <a:r>
              <a:rPr lang="en-US" dirty="0" err="1" smtClean="0"/>
              <a:t>SkeletonPoint</a:t>
            </a:r>
            <a:r>
              <a:rPr lang="en-US" dirty="0" smtClean="0"/>
              <a:t> in the</a:t>
            </a:r>
            <a:r>
              <a:rPr lang="en-US" baseline="0" dirty="0" smtClean="0"/>
              <a:t> V1 API. But it applies </a:t>
            </a:r>
            <a:r>
              <a:rPr lang="en-US" dirty="0" smtClean="0"/>
              <a:t>more generally, not only to Body</a:t>
            </a:r>
            <a:r>
              <a:rPr lang="en-US" baseline="0" dirty="0" smtClean="0"/>
              <a:t> joint positions, but to any point that is within the depth camera’s field of view. </a:t>
            </a:r>
            <a:r>
              <a:rPr lang="en-US" baseline="0" smtClean="0"/>
              <a:t>Hence, </a:t>
            </a:r>
            <a:r>
              <a:rPr lang="en-US" baseline="0" dirty="0" smtClean="0"/>
              <a:t>the </a:t>
            </a:r>
            <a:r>
              <a:rPr lang="en-US" baseline="0" smtClean="0"/>
              <a:t>new name.</a:t>
            </a:r>
            <a:endParaRPr lang="en-US" dirty="0"/>
          </a:p>
        </p:txBody>
      </p:sp>
      <p:sp>
        <p:nvSpPr>
          <p:cNvPr id="4" name="Slide Number Placeholder 3"/>
          <p:cNvSpPr>
            <a:spLocks noGrp="1"/>
          </p:cNvSpPr>
          <p:nvPr>
            <p:ph type="sldNum" sz="quarter" idx="10"/>
          </p:nvPr>
        </p:nvSpPr>
        <p:spPr/>
        <p:txBody>
          <a:bodyPr/>
          <a:lstStyle/>
          <a:p>
            <a:fld id="{DB579AB2-BF5F-4135-8825-04284AF2CB35}"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629232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579AB2-BF5F-4135-8825-04284AF2CB35}"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333528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8979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4050805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880736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902647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0559967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76063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891685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77582" y="1635896"/>
            <a:ext cx="2689274" cy="4931036"/>
          </a:xfrm>
          <a:prstGeom prst="rect">
            <a:avLst/>
          </a:prstGeo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955563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a:prstGeom prst="rect">
            <a:avLst/>
          </a:prstGeom>
        </p:spPr>
        <p:txBody>
          <a:bodyPr wrap="square">
            <a:no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77582" y="1635896"/>
            <a:ext cx="2689274" cy="4931036"/>
          </a:xfrm>
          <a:prstGeom prst="rect">
            <a:avLst/>
          </a:prstGeo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38403426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394657544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077150608"/>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5"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msdn.microsoft.com/query/dev12.query?appId=Dev12IDEF1&amp;l=ZH-CN&amp;k=k(Kinect%2FJoint);k(Joint);k(DevLang-C%2B%2B);k(TargetOS-Windows)&amp;rd=true"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hyperlink" Target="https://msdn.microsoft.com/en-us/library/microsoft.kinect.jointtype.aspx" TargetMode="External"/><Relationship Id="rId4" Type="http://schemas.openxmlformats.org/officeDocument/2006/relationships/hyperlink" Target="https://msdn.microsoft.com/query/dev12.query?appId=Dev12IDEF1&amp;l=ZH-CN&amp;k=k(Kinect%2FCameraSpacePoint);k(CameraSpacePoint);k(DevLang-C%2B%2B);k(TargetOS-Windows)&amp;rd=tru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379412" y="1388226"/>
            <a:ext cx="11812587" cy="5290388"/>
          </a:xfrm>
          <a:prstGeom prst="rect">
            <a:avLst/>
          </a:prstGeom>
        </p:spPr>
        <p:txBody>
          <a:bodyPr>
            <a:noAutofit/>
          </a:bodyPr>
          <a:lstStyle/>
          <a:p>
            <a:r>
              <a:rPr lang="en-US" sz="2800" b="1" dirty="0"/>
              <a:t>Wider field of view </a:t>
            </a:r>
            <a:r>
              <a:rPr lang="en-US" sz="2800" dirty="0"/>
              <a:t>(horizontally and vertically) for depth and color</a:t>
            </a:r>
          </a:p>
          <a:p>
            <a:r>
              <a:rPr lang="en-US" sz="2800" b="1" dirty="0"/>
              <a:t>3x depth fidelity</a:t>
            </a:r>
          </a:p>
          <a:p>
            <a:r>
              <a:rPr lang="en-US" sz="2800" b="1" dirty="0"/>
              <a:t>1080p, HD color </a:t>
            </a:r>
            <a:r>
              <a:rPr lang="en-US" sz="2800" dirty="0"/>
              <a:t>camera (30fps)</a:t>
            </a:r>
          </a:p>
          <a:p>
            <a:r>
              <a:rPr lang="en-US" sz="2800" b="1" dirty="0"/>
              <a:t>Lighting independent IR </a:t>
            </a:r>
            <a:r>
              <a:rPr lang="en-US" sz="2800" dirty="0"/>
              <a:t>(30 fps)</a:t>
            </a:r>
          </a:p>
          <a:p>
            <a:r>
              <a:rPr lang="en-US" sz="2800" b="1" dirty="0"/>
              <a:t>Improved microphones </a:t>
            </a:r>
            <a:r>
              <a:rPr lang="en-US" sz="2800" dirty="0"/>
              <a:t>(zero balanced)</a:t>
            </a:r>
          </a:p>
          <a:p>
            <a:r>
              <a:rPr lang="en-US" sz="2800" b="1" dirty="0"/>
              <a:t>25 skeletal joints for six people </a:t>
            </a:r>
            <a:r>
              <a:rPr lang="en-US" sz="2800" dirty="0"/>
              <a:t>-&gt; Bio correct skeletal joints (particularly hips/shoulders/spine) plus more points and rotations</a:t>
            </a:r>
          </a:p>
          <a:p>
            <a:r>
              <a:rPr lang="en-US" sz="2800" b="1" dirty="0"/>
              <a:t>Thumb</a:t>
            </a:r>
            <a:r>
              <a:rPr lang="en-US" sz="2800" dirty="0"/>
              <a:t> tracking, </a:t>
            </a:r>
            <a:r>
              <a:rPr lang="en-US" sz="2800" b="1" dirty="0"/>
              <a:t>end of hand </a:t>
            </a:r>
            <a:r>
              <a:rPr lang="en-US" sz="2800" dirty="0"/>
              <a:t>tracking, Open/Closed</a:t>
            </a:r>
          </a:p>
          <a:p>
            <a:r>
              <a:rPr lang="en-US" sz="2800" b="1" dirty="0"/>
              <a:t>Improved range </a:t>
            </a:r>
            <a:r>
              <a:rPr lang="en-US" sz="2800" dirty="0" smtClean="0"/>
              <a:t>-&gt;  </a:t>
            </a:r>
            <a:r>
              <a:rPr lang="en-US" sz="2800" dirty="0"/>
              <a:t>.5M near, 4.5M far (extended depth to 8M)</a:t>
            </a:r>
          </a:p>
        </p:txBody>
      </p:sp>
      <p:sp>
        <p:nvSpPr>
          <p:cNvPr id="2" name="Title 1"/>
          <p:cNvSpPr>
            <a:spLocks noGrp="1"/>
          </p:cNvSpPr>
          <p:nvPr>
            <p:ph type="title"/>
          </p:nvPr>
        </p:nvSpPr>
        <p:spPr/>
        <p:txBody>
          <a:bodyPr/>
          <a:lstStyle/>
          <a:p>
            <a:r>
              <a:rPr lang="en-US" sz="4704" dirty="0"/>
              <a:t>Kinect for Windows v2 Sensor Features</a:t>
            </a:r>
          </a:p>
        </p:txBody>
      </p:sp>
    </p:spTree>
    <p:extLst>
      <p:ext uri="{BB962C8B-B14F-4D97-AF65-F5344CB8AC3E}">
        <p14:creationId xmlns:p14="http://schemas.microsoft.com/office/powerpoint/2010/main" val="3779534938"/>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5353050" y="1771650"/>
            <a:ext cx="6838950" cy="5086350"/>
            <a:chOff x="3917951" y="1771650"/>
            <a:chExt cx="6838950" cy="508635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22146" r="21472"/>
            <a:stretch/>
          </p:blipFill>
          <p:spPr>
            <a:xfrm>
              <a:off x="3917951" y="1771650"/>
              <a:ext cx="6838950" cy="5086350"/>
            </a:xfrm>
            <a:prstGeom prst="rect">
              <a:avLst/>
            </a:prstGeom>
          </p:spPr>
        </p:pic>
        <p:sp>
          <p:nvSpPr>
            <p:cNvPr id="6" name="Rectangle 5"/>
            <p:cNvSpPr/>
            <p:nvPr/>
          </p:nvSpPr>
          <p:spPr>
            <a:xfrm>
              <a:off x="4195047" y="6596390"/>
              <a:ext cx="6096000" cy="261610"/>
            </a:xfrm>
            <a:prstGeom prst="rect">
              <a:avLst/>
            </a:prstGeom>
          </p:spPr>
          <p:txBody>
            <a:bodyPr>
              <a:spAutoFit/>
            </a:bodyPr>
            <a:lstStyle/>
            <a:p>
              <a:pPr>
                <a:defRPr/>
              </a:pPr>
              <a:r>
                <a:rPr lang="en-GB" sz="1100" dirty="0">
                  <a:latin typeface="Segoe UI Light" panose="020B0502040204020203" pitchFamily="34" charset="0"/>
                  <a:cs typeface="Segoe UI Light" panose="020B0502040204020203" pitchFamily="34" charset="0"/>
                </a:rPr>
                <a:t>Image:  </a:t>
              </a:r>
              <a:r>
                <a:rPr lang="en-GB" sz="1100" dirty="0" err="1">
                  <a:latin typeface="Segoe UI Light" panose="020B0502040204020203" pitchFamily="34" charset="0"/>
                  <a:cs typeface="Segoe UI Light" panose="020B0502040204020203" pitchFamily="34" charset="0"/>
                </a:rPr>
                <a:t>iFixit</a:t>
              </a:r>
              <a:r>
                <a:rPr lang="en-GB" sz="1100" dirty="0">
                  <a:latin typeface="Segoe UI Light" panose="020B0502040204020203" pitchFamily="34" charset="0"/>
                  <a:cs typeface="Segoe UI Light" panose="020B0502040204020203" pitchFamily="34" charset="0"/>
                </a:rPr>
                <a:t>, </a:t>
              </a:r>
              <a:r>
                <a:rPr lang="en-GB" sz="1100" dirty="0" smtClean="0">
                  <a:latin typeface="Segoe UI Light" panose="020B0502040204020203" pitchFamily="34" charset="0"/>
                  <a:cs typeface="Segoe UI Light" panose="020B0502040204020203" pitchFamily="34" charset="0"/>
                </a:rPr>
                <a:t>http://www.ifixit.com</a:t>
              </a:r>
              <a:endParaRPr lang="en-GB" sz="1100" dirty="0">
                <a:latin typeface="Segoe UI Light" panose="020B0502040204020203" pitchFamily="34" charset="0"/>
                <a:cs typeface="Segoe UI Light" panose="020B0502040204020203" pitchFamily="34" charset="0"/>
              </a:endParaRPr>
            </a:p>
          </p:txBody>
        </p:sp>
      </p:grpSp>
      <p:sp>
        <p:nvSpPr>
          <p:cNvPr id="2" name="Title 1"/>
          <p:cNvSpPr>
            <a:spLocks noGrp="1"/>
          </p:cNvSpPr>
          <p:nvPr>
            <p:ph type="title"/>
          </p:nvPr>
        </p:nvSpPr>
        <p:spPr/>
        <p:txBody>
          <a:bodyPr/>
          <a:lstStyle/>
          <a:p>
            <a:r>
              <a:rPr lang="en-US" dirty="0" smtClean="0"/>
              <a:t>Sensor Components</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650" y="1423172"/>
            <a:ext cx="6219444" cy="1859778"/>
          </a:xfrm>
          <a:prstGeom prst="rect">
            <a:avLst/>
          </a:prstGeom>
        </p:spPr>
      </p:pic>
      <p:grpSp>
        <p:nvGrpSpPr>
          <p:cNvPr id="15" name="Group 14"/>
          <p:cNvGrpSpPr/>
          <p:nvPr/>
        </p:nvGrpSpPr>
        <p:grpSpPr>
          <a:xfrm>
            <a:off x="5962650" y="2072273"/>
            <a:ext cx="2422770" cy="338554"/>
            <a:chOff x="5962650" y="1792873"/>
            <a:chExt cx="2422770" cy="338554"/>
          </a:xfrm>
        </p:grpSpPr>
        <p:cxnSp>
          <p:nvCxnSpPr>
            <p:cNvPr id="8" name="Straight Arrow Connector 7"/>
            <p:cNvCxnSpPr/>
            <p:nvPr/>
          </p:nvCxnSpPr>
          <p:spPr>
            <a:xfrm flipH="1">
              <a:off x="5962650" y="1962150"/>
              <a:ext cx="914400"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6912220" y="1792873"/>
              <a:ext cx="1473200" cy="338554"/>
            </a:xfrm>
            <a:prstGeom prst="rect">
              <a:avLst/>
            </a:prstGeom>
            <a:noFill/>
          </p:spPr>
          <p:txBody>
            <a:bodyPr wrap="square" rtlCol="0">
              <a:spAutoFit/>
            </a:bodyPr>
            <a:lstStyle/>
            <a:p>
              <a:r>
                <a:rPr lang="en-US" sz="1600" dirty="0" smtClean="0">
                  <a:latin typeface="Segoe UI Light" panose="020B0502040204020203" pitchFamily="34" charset="0"/>
                  <a:cs typeface="Segoe UI Light" panose="020B0502040204020203" pitchFamily="34" charset="0"/>
                </a:rPr>
                <a:t>Power Light</a:t>
              </a:r>
              <a:endParaRPr lang="en-US" sz="1600" dirty="0">
                <a:latin typeface="Segoe UI Light" panose="020B0502040204020203" pitchFamily="34" charset="0"/>
                <a:cs typeface="Segoe UI Light" panose="020B0502040204020203" pitchFamily="34" charset="0"/>
              </a:endParaRPr>
            </a:p>
          </p:txBody>
        </p:sp>
      </p:grpSp>
      <p:grpSp>
        <p:nvGrpSpPr>
          <p:cNvPr id="53" name="Group 52"/>
          <p:cNvGrpSpPr/>
          <p:nvPr/>
        </p:nvGrpSpPr>
        <p:grpSpPr>
          <a:xfrm>
            <a:off x="94009" y="2546350"/>
            <a:ext cx="1473200" cy="2658646"/>
            <a:chOff x="94009" y="2546350"/>
            <a:chExt cx="1473200" cy="2658646"/>
          </a:xfrm>
        </p:grpSpPr>
        <p:sp>
          <p:nvSpPr>
            <p:cNvPr id="23" name="TextBox 22"/>
            <p:cNvSpPr txBox="1"/>
            <p:nvPr/>
          </p:nvSpPr>
          <p:spPr>
            <a:xfrm>
              <a:off x="94009" y="4866442"/>
              <a:ext cx="1473200" cy="338554"/>
            </a:xfrm>
            <a:prstGeom prst="rect">
              <a:avLst/>
            </a:prstGeom>
            <a:noFill/>
          </p:spPr>
          <p:txBody>
            <a:bodyPr wrap="square" rtlCol="0">
              <a:spAutoFit/>
            </a:bodyPr>
            <a:lstStyle/>
            <a:p>
              <a:r>
                <a:rPr lang="en-US" sz="1600" dirty="0" smtClean="0">
                  <a:latin typeface="Segoe UI Light" panose="020B0502040204020203" pitchFamily="34" charset="0"/>
                  <a:cs typeface="Segoe UI Light" panose="020B0502040204020203" pitchFamily="34" charset="0"/>
                </a:rPr>
                <a:t>RGB Camera</a:t>
              </a:r>
              <a:endParaRPr lang="en-US" sz="1600" dirty="0">
                <a:latin typeface="Segoe UI Light" panose="020B0502040204020203" pitchFamily="34" charset="0"/>
                <a:cs typeface="Segoe UI Light" panose="020B0502040204020203" pitchFamily="34" charset="0"/>
              </a:endParaRPr>
            </a:p>
          </p:txBody>
        </p:sp>
        <p:cxnSp>
          <p:nvCxnSpPr>
            <p:cNvPr id="24" name="Straight Arrow Connector 23"/>
            <p:cNvCxnSpPr>
              <a:stCxn id="23" idx="0"/>
            </p:cNvCxnSpPr>
            <p:nvPr/>
          </p:nvCxnSpPr>
          <p:spPr>
            <a:xfrm flipV="1">
              <a:off x="830609" y="2546350"/>
              <a:ext cx="0" cy="2320092"/>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grpSp>
      <p:grpSp>
        <p:nvGrpSpPr>
          <p:cNvPr id="58" name="Group 57"/>
          <p:cNvGrpSpPr/>
          <p:nvPr/>
        </p:nvGrpSpPr>
        <p:grpSpPr>
          <a:xfrm>
            <a:off x="2564790" y="1226201"/>
            <a:ext cx="8134350" cy="3038826"/>
            <a:chOff x="2564790" y="1226201"/>
            <a:chExt cx="8134350" cy="3038826"/>
          </a:xfrm>
        </p:grpSpPr>
        <p:grpSp>
          <p:nvGrpSpPr>
            <p:cNvPr id="57" name="Group 56"/>
            <p:cNvGrpSpPr/>
            <p:nvPr/>
          </p:nvGrpSpPr>
          <p:grpSpPr>
            <a:xfrm>
              <a:off x="2564790" y="2241550"/>
              <a:ext cx="1473200" cy="2023477"/>
              <a:chOff x="2564790" y="2241550"/>
              <a:chExt cx="1473200" cy="2023477"/>
            </a:xfrm>
          </p:grpSpPr>
          <p:sp>
            <p:nvSpPr>
              <p:cNvPr id="29" name="TextBox 28"/>
              <p:cNvSpPr txBox="1"/>
              <p:nvPr/>
            </p:nvSpPr>
            <p:spPr>
              <a:xfrm>
                <a:off x="2564790" y="3926473"/>
                <a:ext cx="1473200" cy="338554"/>
              </a:xfrm>
              <a:prstGeom prst="rect">
                <a:avLst/>
              </a:prstGeom>
              <a:noFill/>
            </p:spPr>
            <p:txBody>
              <a:bodyPr wrap="square" rtlCol="0">
                <a:spAutoFit/>
              </a:bodyPr>
              <a:lstStyle/>
              <a:p>
                <a:r>
                  <a:rPr lang="en-US" sz="1600" dirty="0" smtClean="0">
                    <a:latin typeface="Segoe UI Light" panose="020B0502040204020203" pitchFamily="34" charset="0"/>
                    <a:cs typeface="Segoe UI Light" panose="020B0502040204020203" pitchFamily="34" charset="0"/>
                  </a:rPr>
                  <a:t>IR Emitters</a:t>
                </a:r>
                <a:endParaRPr lang="en-US" sz="1600" dirty="0">
                  <a:latin typeface="Segoe UI Light" panose="020B0502040204020203" pitchFamily="34" charset="0"/>
                  <a:cs typeface="Segoe UI Light" panose="020B0502040204020203" pitchFamily="34" charset="0"/>
                </a:endParaRPr>
              </a:p>
            </p:txBody>
          </p:sp>
          <p:cxnSp>
            <p:nvCxnSpPr>
              <p:cNvPr id="30" name="Straight Arrow Connector 29"/>
              <p:cNvCxnSpPr/>
              <p:nvPr/>
            </p:nvCxnSpPr>
            <p:spPr>
              <a:xfrm flipV="1">
                <a:off x="3216186" y="2241550"/>
                <a:ext cx="0" cy="168492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grpSp>
        <p:grpSp>
          <p:nvGrpSpPr>
            <p:cNvPr id="56" name="Group 55"/>
            <p:cNvGrpSpPr/>
            <p:nvPr/>
          </p:nvGrpSpPr>
          <p:grpSpPr>
            <a:xfrm>
              <a:off x="9225940" y="1226201"/>
              <a:ext cx="1473200" cy="2426602"/>
              <a:chOff x="9225940" y="1226201"/>
              <a:chExt cx="1473200" cy="2426602"/>
            </a:xfrm>
          </p:grpSpPr>
          <p:sp>
            <p:nvSpPr>
              <p:cNvPr id="34" name="TextBox 33"/>
              <p:cNvSpPr txBox="1"/>
              <p:nvPr/>
            </p:nvSpPr>
            <p:spPr>
              <a:xfrm>
                <a:off x="9225940" y="1226201"/>
                <a:ext cx="1473200" cy="338554"/>
              </a:xfrm>
              <a:prstGeom prst="rect">
                <a:avLst/>
              </a:prstGeom>
              <a:noFill/>
            </p:spPr>
            <p:txBody>
              <a:bodyPr wrap="square" rtlCol="0">
                <a:spAutoFit/>
              </a:bodyPr>
              <a:lstStyle/>
              <a:p>
                <a:r>
                  <a:rPr lang="en-US" sz="1600" dirty="0" smtClean="0">
                    <a:latin typeface="Segoe UI Light" panose="020B0502040204020203" pitchFamily="34" charset="0"/>
                    <a:cs typeface="Segoe UI Light" panose="020B0502040204020203" pitchFamily="34" charset="0"/>
                  </a:rPr>
                  <a:t>IR Emitters</a:t>
                </a:r>
                <a:endParaRPr lang="en-US" sz="1600" dirty="0">
                  <a:latin typeface="Segoe UI Light" panose="020B0502040204020203" pitchFamily="34" charset="0"/>
                  <a:cs typeface="Segoe UI Light" panose="020B0502040204020203" pitchFamily="34" charset="0"/>
                </a:endParaRPr>
              </a:p>
            </p:txBody>
          </p:sp>
          <p:cxnSp>
            <p:nvCxnSpPr>
              <p:cNvPr id="35" name="Straight Arrow Connector 34"/>
              <p:cNvCxnSpPr>
                <a:stCxn id="34" idx="2"/>
              </p:cNvCxnSpPr>
              <p:nvPr/>
            </p:nvCxnSpPr>
            <p:spPr>
              <a:xfrm flipH="1">
                <a:off x="9931400" y="1564755"/>
                <a:ext cx="0" cy="2088048"/>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grpSp>
      </p:grpSp>
      <p:grpSp>
        <p:nvGrpSpPr>
          <p:cNvPr id="59" name="Group 58"/>
          <p:cNvGrpSpPr/>
          <p:nvPr/>
        </p:nvGrpSpPr>
        <p:grpSpPr>
          <a:xfrm>
            <a:off x="1357996" y="737336"/>
            <a:ext cx="8139284" cy="3254400"/>
            <a:chOff x="1357996" y="737336"/>
            <a:chExt cx="8139284" cy="3254400"/>
          </a:xfrm>
        </p:grpSpPr>
        <p:grpSp>
          <p:nvGrpSpPr>
            <p:cNvPr id="54" name="Group 53"/>
            <p:cNvGrpSpPr/>
            <p:nvPr/>
          </p:nvGrpSpPr>
          <p:grpSpPr>
            <a:xfrm>
              <a:off x="1357996" y="777919"/>
              <a:ext cx="1473200" cy="1523180"/>
              <a:chOff x="1357996" y="777919"/>
              <a:chExt cx="1473200" cy="1523180"/>
            </a:xfrm>
          </p:grpSpPr>
          <p:cxnSp>
            <p:nvCxnSpPr>
              <p:cNvPr id="26" name="Straight Arrow Connector 25"/>
              <p:cNvCxnSpPr>
                <a:stCxn id="27" idx="2"/>
              </p:cNvCxnSpPr>
              <p:nvPr/>
            </p:nvCxnSpPr>
            <p:spPr>
              <a:xfrm flipH="1">
                <a:off x="2065841" y="1116473"/>
                <a:ext cx="0" cy="118462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7" name="TextBox 26"/>
              <p:cNvSpPr txBox="1"/>
              <p:nvPr/>
            </p:nvSpPr>
            <p:spPr>
              <a:xfrm>
                <a:off x="1357996" y="777919"/>
                <a:ext cx="1473200" cy="338554"/>
              </a:xfrm>
              <a:prstGeom prst="rect">
                <a:avLst/>
              </a:prstGeom>
              <a:noFill/>
            </p:spPr>
            <p:txBody>
              <a:bodyPr wrap="square" rtlCol="0">
                <a:spAutoFit/>
              </a:bodyPr>
              <a:lstStyle/>
              <a:p>
                <a:r>
                  <a:rPr lang="en-US" sz="1600" dirty="0" smtClean="0">
                    <a:latin typeface="Segoe UI Light" panose="020B0502040204020203" pitchFamily="34" charset="0"/>
                    <a:cs typeface="Segoe UI Light" panose="020B0502040204020203" pitchFamily="34" charset="0"/>
                  </a:rPr>
                  <a:t>Depth Sensor</a:t>
                </a:r>
                <a:endParaRPr lang="en-US" sz="1600" dirty="0">
                  <a:latin typeface="Segoe UI Light" panose="020B0502040204020203" pitchFamily="34" charset="0"/>
                  <a:cs typeface="Segoe UI Light" panose="020B0502040204020203" pitchFamily="34" charset="0"/>
                </a:endParaRPr>
              </a:p>
            </p:txBody>
          </p:sp>
        </p:grpSp>
        <p:grpSp>
          <p:nvGrpSpPr>
            <p:cNvPr id="55" name="Group 54"/>
            <p:cNvGrpSpPr/>
            <p:nvPr/>
          </p:nvGrpSpPr>
          <p:grpSpPr>
            <a:xfrm>
              <a:off x="8024080" y="737336"/>
              <a:ext cx="1473200" cy="3254400"/>
              <a:chOff x="8024080" y="737336"/>
              <a:chExt cx="1473200" cy="3254400"/>
            </a:xfrm>
          </p:grpSpPr>
          <p:cxnSp>
            <p:nvCxnSpPr>
              <p:cNvPr id="17" name="Straight Arrow Connector 16"/>
              <p:cNvCxnSpPr>
                <a:stCxn id="39" idx="2"/>
              </p:cNvCxnSpPr>
              <p:nvPr/>
            </p:nvCxnSpPr>
            <p:spPr>
              <a:xfrm flipH="1">
                <a:off x="8731250" y="1075890"/>
                <a:ext cx="0" cy="291584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39" name="TextBox 38"/>
              <p:cNvSpPr txBox="1"/>
              <p:nvPr/>
            </p:nvSpPr>
            <p:spPr>
              <a:xfrm>
                <a:off x="8024080" y="737336"/>
                <a:ext cx="1473200" cy="338554"/>
              </a:xfrm>
              <a:prstGeom prst="rect">
                <a:avLst/>
              </a:prstGeom>
              <a:noFill/>
            </p:spPr>
            <p:txBody>
              <a:bodyPr wrap="square" rtlCol="0">
                <a:spAutoFit/>
              </a:bodyPr>
              <a:lstStyle/>
              <a:p>
                <a:r>
                  <a:rPr lang="en-US" sz="1600" dirty="0" smtClean="0">
                    <a:latin typeface="Segoe UI Light" panose="020B0502040204020203" pitchFamily="34" charset="0"/>
                    <a:cs typeface="Segoe UI Light" panose="020B0502040204020203" pitchFamily="34" charset="0"/>
                  </a:rPr>
                  <a:t>Depth Sensor</a:t>
                </a:r>
                <a:endParaRPr lang="en-US" sz="1600" dirty="0">
                  <a:latin typeface="Segoe UI Light" panose="020B0502040204020203" pitchFamily="34" charset="0"/>
                  <a:cs typeface="Segoe UI Light" panose="020B0502040204020203" pitchFamily="34" charset="0"/>
                </a:endParaRPr>
              </a:p>
            </p:txBody>
          </p:sp>
        </p:grpSp>
      </p:grpSp>
      <p:grpSp>
        <p:nvGrpSpPr>
          <p:cNvPr id="11" name="Group 10"/>
          <p:cNvGrpSpPr/>
          <p:nvPr/>
        </p:nvGrpSpPr>
        <p:grpSpPr>
          <a:xfrm>
            <a:off x="978124" y="3249364"/>
            <a:ext cx="4686702" cy="3011736"/>
            <a:chOff x="978124" y="3249364"/>
            <a:chExt cx="4686702" cy="3011736"/>
          </a:xfrm>
        </p:grpSpPr>
        <p:cxnSp>
          <p:nvCxnSpPr>
            <p:cNvPr id="31" name="Straight Arrow Connector 30"/>
            <p:cNvCxnSpPr>
              <a:stCxn id="16" idx="0"/>
            </p:cNvCxnSpPr>
            <p:nvPr/>
          </p:nvCxnSpPr>
          <p:spPr>
            <a:xfrm flipH="1" flipV="1">
              <a:off x="2180356" y="3249366"/>
              <a:ext cx="1050016" cy="267318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a:xfrm>
              <a:off x="2346257" y="5922546"/>
              <a:ext cx="1768230" cy="338554"/>
            </a:xfrm>
            <a:prstGeom prst="rect">
              <a:avLst/>
            </a:prstGeom>
            <a:noFill/>
          </p:spPr>
          <p:txBody>
            <a:bodyPr wrap="square" rtlCol="0">
              <a:spAutoFit/>
            </a:bodyPr>
            <a:lstStyle/>
            <a:p>
              <a:pPr algn="ctr"/>
              <a:r>
                <a:rPr lang="en-US" sz="1600" dirty="0" smtClean="0">
                  <a:latin typeface="Segoe UI Light" panose="020B0502040204020203" pitchFamily="34" charset="0"/>
                  <a:cs typeface="Segoe UI Light" panose="020B0502040204020203" pitchFamily="34" charset="0"/>
                </a:rPr>
                <a:t>Microphone Array</a:t>
              </a:r>
              <a:endParaRPr lang="en-US" sz="1600" dirty="0">
                <a:latin typeface="Segoe UI Light" panose="020B0502040204020203" pitchFamily="34" charset="0"/>
                <a:cs typeface="Segoe UI Light" panose="020B0502040204020203" pitchFamily="34" charset="0"/>
              </a:endParaRPr>
            </a:p>
          </p:txBody>
        </p:sp>
        <p:cxnSp>
          <p:nvCxnSpPr>
            <p:cNvPr id="19" name="Straight Arrow Connector 18"/>
            <p:cNvCxnSpPr>
              <a:stCxn id="16" idx="0"/>
            </p:cNvCxnSpPr>
            <p:nvPr/>
          </p:nvCxnSpPr>
          <p:spPr>
            <a:xfrm flipH="1" flipV="1">
              <a:off x="978124" y="3282950"/>
              <a:ext cx="2252248" cy="263959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a:stCxn id="16" idx="0"/>
            </p:cNvCxnSpPr>
            <p:nvPr/>
          </p:nvCxnSpPr>
          <p:spPr>
            <a:xfrm flipV="1">
              <a:off x="3230372" y="3282950"/>
              <a:ext cx="2434454" cy="263959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p:cNvCxnSpPr>
              <a:stCxn id="16" idx="0"/>
            </p:cNvCxnSpPr>
            <p:nvPr/>
          </p:nvCxnSpPr>
          <p:spPr>
            <a:xfrm flipV="1">
              <a:off x="3230372" y="3249364"/>
              <a:ext cx="1123334" cy="2673182"/>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74776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par>
                                <p:cTn id="13" presetID="9" presetClass="emph" presetSubtype="0" nodeType="withEffect">
                                  <p:stCondLst>
                                    <p:cond delay="0"/>
                                  </p:stCondLst>
                                  <p:childTnLst>
                                    <p:set>
                                      <p:cBhvr rctx="PPT">
                                        <p:cTn id="14" dur="indefinite"/>
                                        <p:tgtEl>
                                          <p:spTgt spid="15"/>
                                        </p:tgtEl>
                                        <p:attrNameLst>
                                          <p:attrName>style.opacity</p:attrName>
                                        </p:attrNameLst>
                                      </p:cBhvr>
                                      <p:to>
                                        <p:strVal val="0.25"/>
                                      </p:to>
                                    </p:set>
                                    <p:animEffect filter="image" prLst="opacity: 0.25">
                                      <p:cBhvr rctx="IE">
                                        <p:cTn id="15" dur="indefinite"/>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9" presetClass="emph" presetSubtype="0" nodeType="withEffect">
                                  <p:stCondLst>
                                    <p:cond delay="0"/>
                                  </p:stCondLst>
                                  <p:childTnLst>
                                    <p:set>
                                      <p:cBhvr rctx="PPT">
                                        <p:cTn id="22" dur="indefinite"/>
                                        <p:tgtEl>
                                          <p:spTgt spid="53"/>
                                        </p:tgtEl>
                                        <p:attrNameLst>
                                          <p:attrName>style.opacity</p:attrName>
                                        </p:attrNameLst>
                                      </p:cBhvr>
                                      <p:to>
                                        <p:strVal val="0.25"/>
                                      </p:to>
                                    </p:set>
                                    <p:animEffect filter="image" prLst="opacity: 0.25">
                                      <p:cBhvr rctx="IE">
                                        <p:cTn id="23" dur="indefinite"/>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9" presetClass="emph" presetSubtype="0" nodeType="withEffect">
                                  <p:stCondLst>
                                    <p:cond delay="0"/>
                                  </p:stCondLst>
                                  <p:childTnLst>
                                    <p:set>
                                      <p:cBhvr rctx="PPT">
                                        <p:cTn id="30" dur="indefinite"/>
                                        <p:tgtEl>
                                          <p:spTgt spid="11"/>
                                        </p:tgtEl>
                                        <p:attrNameLst>
                                          <p:attrName>style.opacity</p:attrName>
                                        </p:attrNameLst>
                                      </p:cBhvr>
                                      <p:to>
                                        <p:strVal val="0.25"/>
                                      </p:to>
                                    </p:set>
                                    <p:animEffect filter="image" prLst="opacity: 0.25">
                                      <p:cBhvr rctx="IE">
                                        <p:cTn id="31" dur="indefinite"/>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500"/>
                                        <p:tgtEl>
                                          <p:spTgt spid="58"/>
                                        </p:tgtEl>
                                      </p:cBhvr>
                                    </p:animEffect>
                                  </p:childTnLst>
                                </p:cTn>
                              </p:par>
                              <p:par>
                                <p:cTn id="42" presetID="9" presetClass="emph" presetSubtype="0" nodeType="withEffect">
                                  <p:stCondLst>
                                    <p:cond delay="0"/>
                                  </p:stCondLst>
                                  <p:childTnLst>
                                    <p:set>
                                      <p:cBhvr rctx="PPT">
                                        <p:cTn id="43" dur="indefinite"/>
                                        <p:tgtEl>
                                          <p:spTgt spid="59"/>
                                        </p:tgtEl>
                                        <p:attrNameLst>
                                          <p:attrName>style.opacity</p:attrName>
                                        </p:attrNameLst>
                                      </p:cBhvr>
                                      <p:to>
                                        <p:strVal val="0.25"/>
                                      </p:to>
                                    </p:set>
                                    <p:animEffect filter="image" prLst="opacity: 0.25">
                                      <p:cBhvr rctx="IE">
                                        <p:cTn id="44" dur="indefinite"/>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Kinect Data Sources</a:t>
            </a:r>
            <a:endParaRPr lang="en-US" dirty="0"/>
          </a:p>
        </p:txBody>
      </p:sp>
      <p:sp>
        <p:nvSpPr>
          <p:cNvPr id="9" name="Text Placeholder 2"/>
          <p:cNvSpPr txBox="1">
            <a:spLocks/>
          </p:cNvSpPr>
          <p:nvPr/>
        </p:nvSpPr>
        <p:spPr>
          <a:xfrm>
            <a:off x="8721268" y="4906707"/>
            <a:ext cx="3136392" cy="971127"/>
          </a:xfrm>
          <a:prstGeom prst="rect">
            <a:avLst/>
          </a:prstGeom>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ctr" fontAlgn="t">
              <a:spcBef>
                <a:spcPts val="0"/>
              </a:spcBef>
              <a:buClr>
                <a:srgbClr val="404040"/>
              </a:buClr>
            </a:pPr>
            <a:r>
              <a:rPr sz="3200" dirty="0">
                <a:latin typeface="Segoe UI Light" panose="020B0502040204020203" pitchFamily="34" charset="0"/>
                <a:cs typeface="Segoe UI Light" panose="020B0502040204020203" pitchFamily="34" charset="0"/>
              </a:rPr>
              <a:t>Audio</a:t>
            </a:r>
            <a:endParaRPr sz="2353" dirty="0">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544" y="1367246"/>
            <a:ext cx="3788887" cy="213877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7606" y="934201"/>
            <a:ext cx="3150054" cy="2743200"/>
          </a:xfrm>
          <a:prstGeom prst="rect">
            <a:avLst/>
          </a:prstGeom>
        </p:spPr>
      </p:pic>
      <p:pic>
        <p:nvPicPr>
          <p:cNvPr id="19" name="Picture 18"/>
          <p:cNvPicPr>
            <a:picLocks noChangeAspect="1"/>
          </p:cNvPicPr>
          <p:nvPr/>
        </p:nvPicPr>
        <p:blipFill rotWithShape="1">
          <a:blip r:embed="rId5">
            <a:extLst>
              <a:ext uri="{28A0092B-C50C-407E-A947-70E740481C1C}">
                <a14:useLocalDpi xmlns:a14="http://schemas.microsoft.com/office/drawing/2010/main" val="0"/>
              </a:ext>
            </a:extLst>
          </a:blip>
          <a:srcRect t="837" r="4114"/>
          <a:stretch/>
        </p:blipFill>
        <p:spPr>
          <a:xfrm>
            <a:off x="588085" y="4020671"/>
            <a:ext cx="3151803" cy="2743200"/>
          </a:xfrm>
          <a:prstGeom prst="rect">
            <a:avLst/>
          </a:prstGeom>
        </p:spPr>
      </p:pic>
      <p:pic>
        <p:nvPicPr>
          <p:cNvPr id="23" name="Picture 22"/>
          <p:cNvPicPr>
            <a:picLocks noChangeAspect="1"/>
          </p:cNvPicPr>
          <p:nvPr/>
        </p:nvPicPr>
        <p:blipFill rotWithShape="1">
          <a:blip r:embed="rId6">
            <a:extLst>
              <a:ext uri="{28A0092B-C50C-407E-A947-70E740481C1C}">
                <a14:useLocalDpi xmlns:a14="http://schemas.microsoft.com/office/drawing/2010/main" val="0"/>
              </a:ext>
            </a:extLst>
          </a:blip>
          <a:srcRect t="30" b="742"/>
          <a:stretch/>
        </p:blipFill>
        <p:spPr>
          <a:xfrm>
            <a:off x="4744965" y="4020671"/>
            <a:ext cx="3132375" cy="2743200"/>
          </a:xfrm>
          <a:prstGeom prst="rect">
            <a:avLst/>
          </a:prstGeom>
        </p:spPr>
      </p:pic>
      <p:pic>
        <p:nvPicPr>
          <p:cNvPr id="27" name="Picture 26"/>
          <p:cNvPicPr>
            <a:picLocks noChangeAspect="1"/>
          </p:cNvPicPr>
          <p:nvPr/>
        </p:nvPicPr>
        <p:blipFill rotWithShape="1">
          <a:blip r:embed="rId7">
            <a:extLst>
              <a:ext uri="{28A0092B-C50C-407E-A947-70E740481C1C}">
                <a14:useLocalDpi xmlns:a14="http://schemas.microsoft.com/office/drawing/2010/main" val="0"/>
              </a:ext>
            </a:extLst>
          </a:blip>
          <a:srcRect r="4613"/>
          <a:stretch/>
        </p:blipFill>
        <p:spPr>
          <a:xfrm>
            <a:off x="4736430" y="934201"/>
            <a:ext cx="3149444" cy="2743200"/>
          </a:xfrm>
          <a:prstGeom prst="rect">
            <a:avLst/>
          </a:prstGeom>
        </p:spPr>
      </p:pic>
      <p:sp>
        <p:nvSpPr>
          <p:cNvPr id="10" name="Text Placeholder 2"/>
          <p:cNvSpPr txBox="1">
            <a:spLocks/>
          </p:cNvSpPr>
          <p:nvPr/>
        </p:nvSpPr>
        <p:spPr>
          <a:xfrm>
            <a:off x="1238689" y="887936"/>
            <a:ext cx="1850594" cy="479310"/>
          </a:xfrm>
          <a:prstGeom prst="rect">
            <a:avLst/>
          </a:prstGeom>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ctr" fontAlgn="t">
              <a:spcBef>
                <a:spcPts val="0"/>
              </a:spcBef>
              <a:buClr>
                <a:srgbClr val="404040"/>
              </a:buClr>
            </a:pPr>
            <a:r>
              <a:rPr smtClean="0">
                <a:latin typeface="Segoe UI Light" panose="020B0502040204020203" pitchFamily="34" charset="0"/>
                <a:cs typeface="Segoe UI Light" panose="020B0502040204020203" pitchFamily="34" charset="0"/>
              </a:rPr>
              <a:t>Color</a:t>
            </a:r>
            <a:endParaRPr sz="1800" dirty="0">
              <a:latin typeface="Segoe UI Light" panose="020B0502040204020203" pitchFamily="34" charset="0"/>
              <a:cs typeface="Segoe UI Light" panose="020B0502040204020203" pitchFamily="34" charset="0"/>
            </a:endParaRPr>
          </a:p>
        </p:txBody>
      </p:sp>
      <p:sp>
        <p:nvSpPr>
          <p:cNvPr id="11" name="Text Placeholder 2"/>
          <p:cNvSpPr txBox="1">
            <a:spLocks/>
          </p:cNvSpPr>
          <p:nvPr/>
        </p:nvSpPr>
        <p:spPr>
          <a:xfrm>
            <a:off x="5385855" y="454891"/>
            <a:ext cx="1850594" cy="479310"/>
          </a:xfrm>
          <a:prstGeom prst="rect">
            <a:avLst/>
          </a:prstGeom>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ctr" fontAlgn="t">
              <a:spcBef>
                <a:spcPts val="0"/>
              </a:spcBef>
              <a:buClr>
                <a:srgbClr val="404040"/>
              </a:buClr>
            </a:pPr>
            <a:r>
              <a:rPr dirty="0" smtClean="0">
                <a:latin typeface="Segoe UI Light" panose="020B0502040204020203" pitchFamily="34" charset="0"/>
                <a:cs typeface="Segoe UI Light" panose="020B0502040204020203" pitchFamily="34" charset="0"/>
              </a:rPr>
              <a:t>Infrared</a:t>
            </a:r>
            <a:endParaRPr sz="1800" dirty="0">
              <a:latin typeface="Segoe UI Light" panose="020B0502040204020203" pitchFamily="34" charset="0"/>
              <a:cs typeface="Segoe UI Light" panose="020B0502040204020203" pitchFamily="34" charset="0"/>
            </a:endParaRPr>
          </a:p>
        </p:txBody>
      </p:sp>
      <p:sp>
        <p:nvSpPr>
          <p:cNvPr id="12" name="Text Placeholder 2"/>
          <p:cNvSpPr txBox="1">
            <a:spLocks/>
          </p:cNvSpPr>
          <p:nvPr/>
        </p:nvSpPr>
        <p:spPr>
          <a:xfrm>
            <a:off x="9364167" y="474303"/>
            <a:ext cx="1850594" cy="479310"/>
          </a:xfrm>
          <a:prstGeom prst="rect">
            <a:avLst/>
          </a:prstGeom>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ctr" fontAlgn="t">
              <a:spcBef>
                <a:spcPts val="0"/>
              </a:spcBef>
              <a:buClr>
                <a:srgbClr val="404040"/>
              </a:buClr>
            </a:pPr>
            <a:r>
              <a:rPr dirty="0" smtClean="0">
                <a:latin typeface="Segoe UI Light" panose="020B0502040204020203" pitchFamily="34" charset="0"/>
                <a:cs typeface="Segoe UI Light" panose="020B0502040204020203" pitchFamily="34" charset="0"/>
              </a:rPr>
              <a:t>Depth</a:t>
            </a:r>
            <a:endParaRPr sz="1800" dirty="0">
              <a:latin typeface="Segoe UI Light" panose="020B0502040204020203" pitchFamily="34" charset="0"/>
              <a:cs typeface="Segoe UI Light" panose="020B0502040204020203" pitchFamily="34" charset="0"/>
            </a:endParaRPr>
          </a:p>
        </p:txBody>
      </p:sp>
      <p:sp>
        <p:nvSpPr>
          <p:cNvPr id="13" name="Text Placeholder 2"/>
          <p:cNvSpPr txBox="1">
            <a:spLocks/>
          </p:cNvSpPr>
          <p:nvPr/>
        </p:nvSpPr>
        <p:spPr>
          <a:xfrm>
            <a:off x="1238689" y="3554080"/>
            <a:ext cx="1850594" cy="479310"/>
          </a:xfrm>
          <a:prstGeom prst="rect">
            <a:avLst/>
          </a:prstGeom>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ctr" fontAlgn="t">
              <a:spcBef>
                <a:spcPts val="0"/>
              </a:spcBef>
              <a:buClr>
                <a:srgbClr val="404040"/>
              </a:buClr>
            </a:pPr>
            <a:r>
              <a:rPr dirty="0" err="1" smtClean="0">
                <a:latin typeface="Segoe UI Light" panose="020B0502040204020203" pitchFamily="34" charset="0"/>
                <a:cs typeface="Segoe UI Light" panose="020B0502040204020203" pitchFamily="34" charset="0"/>
              </a:rPr>
              <a:t>BodyIndex</a:t>
            </a:r>
            <a:endParaRPr sz="1800" dirty="0">
              <a:latin typeface="Segoe UI Light" panose="020B0502040204020203" pitchFamily="34" charset="0"/>
              <a:cs typeface="Segoe UI Light" panose="020B0502040204020203" pitchFamily="34" charset="0"/>
            </a:endParaRPr>
          </a:p>
        </p:txBody>
      </p:sp>
      <p:sp>
        <p:nvSpPr>
          <p:cNvPr id="14" name="Text Placeholder 2"/>
          <p:cNvSpPr txBox="1">
            <a:spLocks/>
          </p:cNvSpPr>
          <p:nvPr/>
        </p:nvSpPr>
        <p:spPr>
          <a:xfrm>
            <a:off x="5385855" y="3554080"/>
            <a:ext cx="1850594" cy="479310"/>
          </a:xfrm>
          <a:prstGeom prst="rect">
            <a:avLst/>
          </a:prstGeom>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gn="ctr" fontAlgn="t">
              <a:spcBef>
                <a:spcPts val="0"/>
              </a:spcBef>
              <a:buClr>
                <a:srgbClr val="404040"/>
              </a:buClr>
            </a:pPr>
            <a:r>
              <a:rPr dirty="0" smtClean="0">
                <a:latin typeface="Segoe UI Light" panose="020B0502040204020203" pitchFamily="34" charset="0"/>
                <a:cs typeface="Segoe UI Light" panose="020B0502040204020203" pitchFamily="34" charset="0"/>
              </a:rPr>
              <a:t>Body</a:t>
            </a:r>
            <a:endParaRPr sz="1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448530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3544" y="1093468"/>
            <a:ext cx="8605649" cy="4930336"/>
          </a:xfrm>
        </p:spPr>
        <p:txBody>
          <a:bodyPr/>
          <a:lstStyle/>
          <a:p>
            <a:r>
              <a:rPr lang="en-US" b="0" dirty="0" smtClean="0"/>
              <a:t>Range is 0.5-4.5 meters</a:t>
            </a:r>
          </a:p>
          <a:p>
            <a:r>
              <a:rPr lang="en-US" b="0" dirty="0" smtClean="0"/>
              <a:t>Frame data is a collection of Body objects each with 25 joints</a:t>
            </a:r>
          </a:p>
          <a:p>
            <a:pPr lvl="1"/>
            <a:r>
              <a:rPr lang="en-US" sz="2800" dirty="0" smtClean="0"/>
              <a:t>Each joint has position in 3D space and an orientation</a:t>
            </a:r>
          </a:p>
          <a:p>
            <a:r>
              <a:rPr lang="en-US" b="0" dirty="0" smtClean="0"/>
              <a:t>Up to six simultaneous bodies</a:t>
            </a:r>
          </a:p>
          <a:p>
            <a:r>
              <a:rPr lang="en-US" b="0" dirty="0" smtClean="0"/>
              <a:t>30fps</a:t>
            </a:r>
          </a:p>
          <a:p>
            <a:r>
              <a:rPr lang="en-US" b="0" dirty="0" smtClean="0"/>
              <a:t>Hand State on 2 bodies</a:t>
            </a:r>
          </a:p>
          <a:p>
            <a:r>
              <a:rPr lang="en-US" b="0" dirty="0" smtClean="0"/>
              <a:t>Lean</a:t>
            </a:r>
            <a:endParaRPr lang="en-US" b="0" dirty="0"/>
          </a:p>
        </p:txBody>
      </p:sp>
      <p:sp>
        <p:nvSpPr>
          <p:cNvPr id="3" name="Title 2"/>
          <p:cNvSpPr>
            <a:spLocks noGrp="1"/>
          </p:cNvSpPr>
          <p:nvPr>
            <p:ph type="title"/>
          </p:nvPr>
        </p:nvSpPr>
        <p:spPr/>
        <p:txBody>
          <a:bodyPr/>
          <a:lstStyle/>
          <a:p>
            <a:r>
              <a:rPr lang="en-US" dirty="0" smtClean="0"/>
              <a:t>Body</a:t>
            </a:r>
            <a:endParaRPr lang="en-US" dirty="0"/>
          </a:p>
        </p:txBody>
      </p:sp>
      <p:sp>
        <p:nvSpPr>
          <p:cNvPr id="7" name="Oval 6"/>
          <p:cNvSpPr/>
          <p:nvPr/>
        </p:nvSpPr>
        <p:spPr>
          <a:xfrm>
            <a:off x="10190383" y="3060364"/>
            <a:ext cx="152378" cy="1523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FFFF"/>
              </a:solidFill>
            </a:endParaRPr>
          </a:p>
        </p:txBody>
      </p:sp>
      <p:pic>
        <p:nvPicPr>
          <p:cNvPr id="8" name="Content Placeholder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785275" y="368602"/>
            <a:ext cx="3170287" cy="6123183"/>
          </a:xfrm>
          <a:prstGeom prst="rect">
            <a:avLst/>
          </a:prstGeom>
          <a:ln>
            <a:noFill/>
          </a:ln>
          <a:effectLst/>
        </p:spPr>
      </p:pic>
      <p:cxnSp>
        <p:nvCxnSpPr>
          <p:cNvPr id="9" name="Straight Connector 8"/>
          <p:cNvCxnSpPr>
            <a:stCxn id="24" idx="3"/>
          </p:cNvCxnSpPr>
          <p:nvPr/>
        </p:nvCxnSpPr>
        <p:spPr>
          <a:xfrm flipH="1">
            <a:off x="9335080" y="1607704"/>
            <a:ext cx="315723" cy="925237"/>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H="1">
            <a:off x="9323731" y="2602513"/>
            <a:ext cx="17717" cy="838798"/>
          </a:xfrm>
          <a:prstGeom prst="line">
            <a:avLst/>
          </a:prstGeom>
        </p:spPr>
        <p:style>
          <a:lnRef idx="3">
            <a:schemeClr val="dk1"/>
          </a:lnRef>
          <a:fillRef idx="0">
            <a:schemeClr val="dk1"/>
          </a:fillRef>
          <a:effectRef idx="2">
            <a:schemeClr val="dk1"/>
          </a:effectRef>
          <a:fontRef idx="minor">
            <a:schemeClr val="tx1"/>
          </a:fontRef>
        </p:style>
      </p:cxnSp>
      <p:sp>
        <p:nvSpPr>
          <p:cNvPr id="11" name="Oval 10"/>
          <p:cNvSpPr/>
          <p:nvPr/>
        </p:nvSpPr>
        <p:spPr>
          <a:xfrm>
            <a:off x="9258891" y="2458550"/>
            <a:ext cx="152378" cy="152378"/>
          </a:xfrm>
          <a:prstGeom prst="ellipse">
            <a:avLst/>
          </a:prstGeom>
          <a:solidFill>
            <a:schemeClr val="accent2"/>
          </a:solidFill>
          <a:ln w="28575" cap="flat" cmpd="sng" algn="ctr">
            <a:solidFill>
              <a:schemeClr val="tx2"/>
            </a:solidFill>
            <a:prstDash val="solid"/>
          </a:ln>
          <a:effectLst/>
        </p:spPr>
        <p:txBody>
          <a:bodyPr rtlCol="0" anchor="ctr"/>
          <a:lstStyle/>
          <a:p>
            <a:pPr algn="ctr" defTabSz="914225"/>
            <a:endParaRPr lang="en-US" sz="2400" kern="0">
              <a:solidFill>
                <a:sysClr val="window" lastClr="FFFFFF"/>
              </a:solidFill>
              <a:latin typeface="Palatino Linotype"/>
            </a:endParaRPr>
          </a:p>
        </p:txBody>
      </p:sp>
      <p:cxnSp>
        <p:nvCxnSpPr>
          <p:cNvPr id="12" name="Straight Connector 11"/>
          <p:cNvCxnSpPr/>
          <p:nvPr/>
        </p:nvCxnSpPr>
        <p:spPr>
          <a:xfrm>
            <a:off x="9326829" y="3431786"/>
            <a:ext cx="67332" cy="609514"/>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9360494" y="3431787"/>
            <a:ext cx="301657" cy="238091"/>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a:stCxn id="25" idx="5"/>
          </p:cNvCxnSpPr>
          <p:nvPr/>
        </p:nvCxnSpPr>
        <p:spPr>
          <a:xfrm>
            <a:off x="10901390" y="1607705"/>
            <a:ext cx="212788" cy="868095"/>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11152272" y="2544263"/>
            <a:ext cx="438087" cy="1354183"/>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11439532" y="3346074"/>
            <a:ext cx="398443" cy="204758"/>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a:stCxn id="24" idx="6"/>
            <a:endCxn id="22" idx="2"/>
          </p:cNvCxnSpPr>
          <p:nvPr/>
        </p:nvCxnSpPr>
        <p:spPr>
          <a:xfrm flipV="1">
            <a:off x="9780867" y="1527956"/>
            <a:ext cx="410863" cy="25874"/>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a:stCxn id="22" idx="6"/>
            <a:endCxn id="25" idx="2"/>
          </p:cNvCxnSpPr>
          <p:nvPr/>
        </p:nvCxnSpPr>
        <p:spPr>
          <a:xfrm>
            <a:off x="10344109" y="1527956"/>
            <a:ext cx="427217" cy="25874"/>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a:stCxn id="22" idx="0"/>
            <a:endCxn id="20" idx="4"/>
          </p:cNvCxnSpPr>
          <p:nvPr/>
        </p:nvCxnSpPr>
        <p:spPr>
          <a:xfrm flipV="1">
            <a:off x="10267919" y="816379"/>
            <a:ext cx="5753" cy="635388"/>
          </a:xfrm>
          <a:prstGeom prst="line">
            <a:avLst/>
          </a:prstGeom>
        </p:spPr>
        <p:style>
          <a:lnRef idx="3">
            <a:schemeClr val="dk1"/>
          </a:lnRef>
          <a:fillRef idx="0">
            <a:schemeClr val="dk1"/>
          </a:fillRef>
          <a:effectRef idx="2">
            <a:schemeClr val="dk1"/>
          </a:effectRef>
          <a:fontRef idx="minor">
            <a:schemeClr val="tx1"/>
          </a:fontRef>
        </p:style>
      </p:cxnSp>
      <p:sp>
        <p:nvSpPr>
          <p:cNvPr id="20" name="Oval 19"/>
          <p:cNvSpPr/>
          <p:nvPr/>
        </p:nvSpPr>
        <p:spPr>
          <a:xfrm>
            <a:off x="10197483" y="664000"/>
            <a:ext cx="152378" cy="152378"/>
          </a:xfrm>
          <a:prstGeom prst="ellipse">
            <a:avLst/>
          </a:prstGeom>
          <a:solidFill>
            <a:schemeClr val="accent2"/>
          </a:solidFill>
          <a:ln w="28575" cap="flat" cmpd="sng" algn="ctr">
            <a:solidFill>
              <a:schemeClr val="tx2"/>
            </a:solidFill>
            <a:prstDash val="solid"/>
          </a:ln>
          <a:effectLst/>
        </p:spPr>
        <p:txBody>
          <a:bodyPr rtlCol="0" anchor="ctr"/>
          <a:lstStyle/>
          <a:p>
            <a:pPr algn="ctr" defTabSz="914225"/>
            <a:endParaRPr lang="en-US" sz="2400" kern="0">
              <a:solidFill>
                <a:sysClr val="window" lastClr="FFFFFF"/>
              </a:solidFill>
              <a:latin typeface="Palatino Linotype"/>
            </a:endParaRPr>
          </a:p>
        </p:txBody>
      </p:sp>
      <p:cxnSp>
        <p:nvCxnSpPr>
          <p:cNvPr id="21" name="Straight Connector 20"/>
          <p:cNvCxnSpPr>
            <a:stCxn id="38" idx="0"/>
            <a:endCxn id="22" idx="4"/>
          </p:cNvCxnSpPr>
          <p:nvPr/>
        </p:nvCxnSpPr>
        <p:spPr>
          <a:xfrm flipH="1" flipV="1">
            <a:off x="10267920" y="1604145"/>
            <a:ext cx="4581" cy="1471403"/>
          </a:xfrm>
          <a:prstGeom prst="line">
            <a:avLst/>
          </a:prstGeom>
        </p:spPr>
        <p:style>
          <a:lnRef idx="3">
            <a:schemeClr val="dk1"/>
          </a:lnRef>
          <a:fillRef idx="0">
            <a:schemeClr val="dk1"/>
          </a:fillRef>
          <a:effectRef idx="2">
            <a:schemeClr val="dk1"/>
          </a:effectRef>
          <a:fontRef idx="minor">
            <a:schemeClr val="tx1"/>
          </a:fontRef>
        </p:style>
      </p:cxnSp>
      <p:sp>
        <p:nvSpPr>
          <p:cNvPr id="22" name="Oval 21"/>
          <p:cNvSpPr/>
          <p:nvPr/>
        </p:nvSpPr>
        <p:spPr>
          <a:xfrm>
            <a:off x="10191730" y="1451767"/>
            <a:ext cx="152378" cy="152378"/>
          </a:xfrm>
          <a:prstGeom prst="ellipse">
            <a:avLst/>
          </a:prstGeom>
          <a:solidFill>
            <a:srgbClr val="6076B4"/>
          </a:solidFill>
          <a:ln w="28575" cap="flat" cmpd="sng" algn="ctr">
            <a:solidFill>
              <a:srgbClr val="6076B4">
                <a:shade val="50000"/>
              </a:srgbClr>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23" name="Oval 22"/>
          <p:cNvSpPr/>
          <p:nvPr/>
        </p:nvSpPr>
        <p:spPr>
          <a:xfrm>
            <a:off x="10191282" y="1204278"/>
            <a:ext cx="152378" cy="152378"/>
          </a:xfrm>
          <a:prstGeom prst="ellipse">
            <a:avLst/>
          </a:prstGeom>
          <a:solidFill>
            <a:srgbClr val="6076B4"/>
          </a:solidFill>
          <a:ln w="28575" cap="flat" cmpd="sng" algn="ctr">
            <a:solidFill>
              <a:srgbClr val="6076B4">
                <a:shade val="50000"/>
              </a:srgbClr>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24" name="Oval 23"/>
          <p:cNvSpPr/>
          <p:nvPr/>
        </p:nvSpPr>
        <p:spPr>
          <a:xfrm>
            <a:off x="9628488" y="1477641"/>
            <a:ext cx="152378" cy="152378"/>
          </a:xfrm>
          <a:prstGeom prst="ellipse">
            <a:avLst/>
          </a:prstGeom>
          <a:solidFill>
            <a:schemeClr val="accent2"/>
          </a:solidFill>
          <a:ln w="28575" cap="flat" cmpd="sng" algn="ctr">
            <a:solidFill>
              <a:schemeClr val="tx2"/>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25" name="Oval 24"/>
          <p:cNvSpPr/>
          <p:nvPr/>
        </p:nvSpPr>
        <p:spPr>
          <a:xfrm>
            <a:off x="10771326" y="1477641"/>
            <a:ext cx="152378" cy="152378"/>
          </a:xfrm>
          <a:prstGeom prst="ellipse">
            <a:avLst/>
          </a:prstGeom>
          <a:solidFill>
            <a:schemeClr val="accent2"/>
          </a:solidFill>
          <a:ln w="28575" cap="flat" cmpd="sng" algn="ctr">
            <a:solidFill>
              <a:schemeClr val="tx2"/>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26" name="Oval 25"/>
          <p:cNvSpPr/>
          <p:nvPr/>
        </p:nvSpPr>
        <p:spPr>
          <a:xfrm>
            <a:off x="11037988" y="2439503"/>
            <a:ext cx="152378" cy="152378"/>
          </a:xfrm>
          <a:prstGeom prst="ellipse">
            <a:avLst/>
          </a:prstGeom>
          <a:solidFill>
            <a:schemeClr val="accent2"/>
          </a:solidFill>
          <a:ln w="28575" cap="flat" cmpd="sng" algn="ctr">
            <a:solidFill>
              <a:schemeClr val="tx2"/>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27" name="Oval 26"/>
          <p:cNvSpPr/>
          <p:nvPr/>
        </p:nvSpPr>
        <p:spPr>
          <a:xfrm>
            <a:off x="11342745" y="3279242"/>
            <a:ext cx="152378" cy="152378"/>
          </a:xfrm>
          <a:prstGeom prst="ellipse">
            <a:avLst/>
          </a:prstGeom>
          <a:solidFill>
            <a:schemeClr val="accent2"/>
          </a:solidFill>
          <a:ln w="28575" cap="flat" cmpd="sng" algn="ctr">
            <a:solidFill>
              <a:schemeClr val="tx2"/>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28" name="Oval 27"/>
          <p:cNvSpPr/>
          <p:nvPr/>
        </p:nvSpPr>
        <p:spPr>
          <a:xfrm>
            <a:off x="9247542" y="3372263"/>
            <a:ext cx="152378" cy="152378"/>
          </a:xfrm>
          <a:prstGeom prst="ellipse">
            <a:avLst/>
          </a:prstGeom>
          <a:solidFill>
            <a:schemeClr val="accent2"/>
          </a:solidFill>
          <a:ln w="28575" cap="flat" cmpd="sng" algn="ctr">
            <a:solidFill>
              <a:schemeClr val="tx2"/>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29" name="Oval 28"/>
          <p:cNvSpPr/>
          <p:nvPr/>
        </p:nvSpPr>
        <p:spPr>
          <a:xfrm>
            <a:off x="9533829" y="3553213"/>
            <a:ext cx="152378" cy="152378"/>
          </a:xfrm>
          <a:prstGeom prst="ellipse">
            <a:avLst/>
          </a:prstGeom>
          <a:solidFill>
            <a:srgbClr val="6076B4"/>
          </a:solidFill>
          <a:ln w="28575" cap="flat" cmpd="sng" algn="ctr">
            <a:solidFill>
              <a:srgbClr val="6076B4">
                <a:shade val="50000"/>
              </a:srgbClr>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30" name="Oval 29"/>
          <p:cNvSpPr/>
          <p:nvPr/>
        </p:nvSpPr>
        <p:spPr>
          <a:xfrm>
            <a:off x="9304595" y="3898446"/>
            <a:ext cx="152378" cy="152378"/>
          </a:xfrm>
          <a:prstGeom prst="ellipse">
            <a:avLst/>
          </a:prstGeom>
          <a:solidFill>
            <a:srgbClr val="6076B4"/>
          </a:solidFill>
          <a:ln w="28575" cap="flat" cmpd="sng" algn="ctr">
            <a:solidFill>
              <a:srgbClr val="6076B4">
                <a:shade val="50000"/>
              </a:srgbClr>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31" name="Oval 30"/>
          <p:cNvSpPr/>
          <p:nvPr/>
        </p:nvSpPr>
        <p:spPr>
          <a:xfrm>
            <a:off x="9274782" y="3619878"/>
            <a:ext cx="152378" cy="152378"/>
          </a:xfrm>
          <a:prstGeom prst="ellipse">
            <a:avLst/>
          </a:prstGeom>
          <a:solidFill>
            <a:schemeClr val="accent2"/>
          </a:solidFill>
          <a:ln w="28575" cap="flat" cmpd="sng" algn="ctr">
            <a:solidFill>
              <a:schemeClr val="tx2"/>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32" name="Oval 31"/>
          <p:cNvSpPr/>
          <p:nvPr/>
        </p:nvSpPr>
        <p:spPr>
          <a:xfrm>
            <a:off x="10199907" y="2146094"/>
            <a:ext cx="152378" cy="152378"/>
          </a:xfrm>
          <a:prstGeom prst="ellipse">
            <a:avLst/>
          </a:prstGeom>
          <a:solidFill>
            <a:srgbClr val="6076B4"/>
          </a:solidFill>
          <a:ln w="28575" cap="flat" cmpd="sng" algn="ctr">
            <a:solidFill>
              <a:srgbClr val="6076B4">
                <a:shade val="50000"/>
              </a:srgbClr>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33" name="Oval 32"/>
          <p:cNvSpPr/>
          <p:nvPr/>
        </p:nvSpPr>
        <p:spPr>
          <a:xfrm>
            <a:off x="11695120" y="3441310"/>
            <a:ext cx="152378" cy="152378"/>
          </a:xfrm>
          <a:prstGeom prst="ellipse">
            <a:avLst/>
          </a:prstGeom>
          <a:solidFill>
            <a:srgbClr val="6076B4"/>
          </a:solidFill>
          <a:ln w="28575" cap="flat" cmpd="sng" algn="ctr">
            <a:solidFill>
              <a:srgbClr val="6076B4">
                <a:shade val="50000"/>
              </a:srgbClr>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34" name="Oval 33"/>
          <p:cNvSpPr/>
          <p:nvPr/>
        </p:nvSpPr>
        <p:spPr>
          <a:xfrm>
            <a:off x="11409410" y="3515118"/>
            <a:ext cx="152378" cy="152378"/>
          </a:xfrm>
          <a:prstGeom prst="ellipse">
            <a:avLst/>
          </a:prstGeom>
          <a:solidFill>
            <a:schemeClr val="accent2"/>
          </a:solidFill>
          <a:ln w="28575" cap="flat" cmpd="sng" algn="ctr">
            <a:solidFill>
              <a:schemeClr val="tx2"/>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35" name="Oval 34"/>
          <p:cNvSpPr/>
          <p:nvPr/>
        </p:nvSpPr>
        <p:spPr>
          <a:xfrm>
            <a:off x="11495124" y="3762733"/>
            <a:ext cx="152378" cy="152378"/>
          </a:xfrm>
          <a:prstGeom prst="ellipse">
            <a:avLst/>
          </a:prstGeom>
          <a:solidFill>
            <a:srgbClr val="6076B4"/>
          </a:solidFill>
          <a:ln w="28575" cap="flat" cmpd="sng" algn="ctr">
            <a:solidFill>
              <a:srgbClr val="6076B4">
                <a:shade val="50000"/>
              </a:srgbClr>
            </a:solidFill>
            <a:prstDash val="solid"/>
          </a:ln>
          <a:effectLst/>
        </p:spPr>
        <p:txBody>
          <a:bodyPr rtlCol="0" anchor="ctr"/>
          <a:lstStyle/>
          <a:p>
            <a:pPr algn="ctr" defTabSz="914225"/>
            <a:endParaRPr lang="en-US" sz="2400" kern="0">
              <a:solidFill>
                <a:sysClr val="window" lastClr="FFFFFF"/>
              </a:solidFill>
              <a:latin typeface="Palatino Linotype"/>
            </a:endParaRPr>
          </a:p>
        </p:txBody>
      </p:sp>
      <p:cxnSp>
        <p:nvCxnSpPr>
          <p:cNvPr id="36" name="Straight Connector 35"/>
          <p:cNvCxnSpPr>
            <a:stCxn id="38" idx="6"/>
            <a:endCxn id="52" idx="2"/>
          </p:cNvCxnSpPr>
          <p:nvPr/>
        </p:nvCxnSpPr>
        <p:spPr>
          <a:xfrm>
            <a:off x="10348691" y="3151737"/>
            <a:ext cx="160732" cy="13387"/>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a:stCxn id="51" idx="6"/>
            <a:endCxn id="38" idx="2"/>
          </p:cNvCxnSpPr>
          <p:nvPr/>
        </p:nvCxnSpPr>
        <p:spPr>
          <a:xfrm flipV="1">
            <a:off x="10028756" y="3151737"/>
            <a:ext cx="167557" cy="13387"/>
          </a:xfrm>
          <a:prstGeom prst="line">
            <a:avLst/>
          </a:prstGeom>
        </p:spPr>
        <p:style>
          <a:lnRef idx="3">
            <a:schemeClr val="dk1"/>
          </a:lnRef>
          <a:fillRef idx="0">
            <a:schemeClr val="dk1"/>
          </a:fillRef>
          <a:effectRef idx="2">
            <a:schemeClr val="dk1"/>
          </a:effectRef>
          <a:fontRef idx="minor">
            <a:schemeClr val="tx1"/>
          </a:fontRef>
        </p:style>
      </p:cxnSp>
      <p:sp>
        <p:nvSpPr>
          <p:cNvPr id="38" name="Oval 37"/>
          <p:cNvSpPr/>
          <p:nvPr/>
        </p:nvSpPr>
        <p:spPr>
          <a:xfrm>
            <a:off x="10196311" y="3075549"/>
            <a:ext cx="152378" cy="152378"/>
          </a:xfrm>
          <a:prstGeom prst="ellipse">
            <a:avLst/>
          </a:prstGeom>
          <a:solidFill>
            <a:srgbClr val="6076B4"/>
          </a:solidFill>
          <a:ln w="28575" cap="flat" cmpd="sng" algn="ctr">
            <a:solidFill>
              <a:srgbClr val="6076B4">
                <a:shade val="50000"/>
              </a:srgbClr>
            </a:solidFill>
            <a:prstDash val="solid"/>
          </a:ln>
          <a:effectLst/>
        </p:spPr>
        <p:txBody>
          <a:bodyPr rtlCol="0" anchor="ctr"/>
          <a:lstStyle/>
          <a:p>
            <a:pPr algn="ctr" defTabSz="914225"/>
            <a:endParaRPr lang="en-US" sz="2400" kern="0">
              <a:solidFill>
                <a:sysClr val="window" lastClr="FFFFFF"/>
              </a:solidFill>
              <a:latin typeface="Palatino Linotype"/>
            </a:endParaRPr>
          </a:p>
        </p:txBody>
      </p:sp>
      <p:cxnSp>
        <p:nvCxnSpPr>
          <p:cNvPr id="39" name="Straight Connector 38"/>
          <p:cNvCxnSpPr>
            <a:stCxn id="51" idx="4"/>
            <a:endCxn id="46" idx="0"/>
          </p:cNvCxnSpPr>
          <p:nvPr/>
        </p:nvCxnSpPr>
        <p:spPr>
          <a:xfrm>
            <a:off x="9952565" y="3241313"/>
            <a:ext cx="88074" cy="1409501"/>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a:stCxn id="52" idx="4"/>
            <a:endCxn id="47" idx="0"/>
          </p:cNvCxnSpPr>
          <p:nvPr/>
        </p:nvCxnSpPr>
        <p:spPr>
          <a:xfrm flipH="1">
            <a:off x="10467146" y="3241313"/>
            <a:ext cx="118466" cy="1419025"/>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10055153" y="4736526"/>
            <a:ext cx="61675" cy="1295216"/>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flipH="1">
            <a:off x="10409429" y="4765098"/>
            <a:ext cx="66664" cy="1295216"/>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10409427" y="6107932"/>
            <a:ext cx="152378" cy="171426"/>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p:cNvCxnSpPr/>
          <p:nvPr/>
        </p:nvCxnSpPr>
        <p:spPr>
          <a:xfrm flipH="1">
            <a:off x="9980864" y="6067457"/>
            <a:ext cx="139064" cy="183331"/>
          </a:xfrm>
          <a:prstGeom prst="line">
            <a:avLst/>
          </a:prstGeom>
        </p:spPr>
        <p:style>
          <a:lnRef idx="3">
            <a:schemeClr val="dk1"/>
          </a:lnRef>
          <a:fillRef idx="0">
            <a:schemeClr val="dk1"/>
          </a:fillRef>
          <a:effectRef idx="2">
            <a:schemeClr val="dk1"/>
          </a:effectRef>
          <a:fontRef idx="minor">
            <a:schemeClr val="tx1"/>
          </a:fontRef>
        </p:style>
      </p:cxnSp>
      <p:sp>
        <p:nvSpPr>
          <p:cNvPr id="45" name="Oval 44"/>
          <p:cNvSpPr/>
          <p:nvPr/>
        </p:nvSpPr>
        <p:spPr>
          <a:xfrm>
            <a:off x="9882929" y="6193122"/>
            <a:ext cx="152378" cy="152378"/>
          </a:xfrm>
          <a:prstGeom prst="ellipse">
            <a:avLst/>
          </a:prstGeom>
          <a:solidFill>
            <a:schemeClr val="accent2"/>
          </a:solidFill>
          <a:ln w="28575" cap="flat" cmpd="sng" algn="ctr">
            <a:solidFill>
              <a:schemeClr val="tx2"/>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46" name="Oval 45"/>
          <p:cNvSpPr/>
          <p:nvPr/>
        </p:nvSpPr>
        <p:spPr>
          <a:xfrm>
            <a:off x="9964450" y="4650814"/>
            <a:ext cx="152378" cy="152378"/>
          </a:xfrm>
          <a:prstGeom prst="ellipse">
            <a:avLst/>
          </a:prstGeom>
          <a:solidFill>
            <a:schemeClr val="accent2"/>
          </a:solidFill>
          <a:ln w="28575" cap="flat" cmpd="sng" algn="ctr">
            <a:solidFill>
              <a:schemeClr val="tx2"/>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47" name="Oval 46"/>
          <p:cNvSpPr/>
          <p:nvPr/>
        </p:nvSpPr>
        <p:spPr>
          <a:xfrm>
            <a:off x="10390957" y="4660337"/>
            <a:ext cx="152378" cy="152378"/>
          </a:xfrm>
          <a:prstGeom prst="ellipse">
            <a:avLst/>
          </a:prstGeom>
          <a:solidFill>
            <a:schemeClr val="accent2"/>
          </a:solidFill>
          <a:ln w="28575" cap="flat" cmpd="sng" algn="ctr">
            <a:solidFill>
              <a:schemeClr val="tx2"/>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48" name="Oval 47"/>
          <p:cNvSpPr/>
          <p:nvPr/>
        </p:nvSpPr>
        <p:spPr>
          <a:xfrm>
            <a:off x="10314768" y="5991266"/>
            <a:ext cx="152378" cy="152378"/>
          </a:xfrm>
          <a:prstGeom prst="ellipse">
            <a:avLst/>
          </a:prstGeom>
          <a:solidFill>
            <a:schemeClr val="accent2"/>
          </a:solidFill>
          <a:ln w="28575" cap="flat" cmpd="sng" algn="ctr">
            <a:solidFill>
              <a:schemeClr val="tx2"/>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49" name="Oval 48"/>
          <p:cNvSpPr/>
          <p:nvPr/>
        </p:nvSpPr>
        <p:spPr>
          <a:xfrm>
            <a:off x="10019535" y="5984125"/>
            <a:ext cx="152378" cy="152378"/>
          </a:xfrm>
          <a:prstGeom prst="ellipse">
            <a:avLst/>
          </a:prstGeom>
          <a:solidFill>
            <a:schemeClr val="accent2"/>
          </a:solidFill>
          <a:ln w="28575" cap="flat" cmpd="sng" algn="ctr">
            <a:solidFill>
              <a:schemeClr val="tx2"/>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50" name="Oval 49"/>
          <p:cNvSpPr/>
          <p:nvPr/>
        </p:nvSpPr>
        <p:spPr>
          <a:xfrm>
            <a:off x="10489329" y="6201474"/>
            <a:ext cx="152378" cy="152378"/>
          </a:xfrm>
          <a:prstGeom prst="ellipse">
            <a:avLst/>
          </a:prstGeom>
          <a:solidFill>
            <a:schemeClr val="accent2"/>
          </a:solidFill>
          <a:ln w="28575" cap="flat" cmpd="sng" algn="ctr">
            <a:solidFill>
              <a:schemeClr val="tx2"/>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51" name="Oval 50"/>
          <p:cNvSpPr/>
          <p:nvPr/>
        </p:nvSpPr>
        <p:spPr>
          <a:xfrm>
            <a:off x="9876376" y="3088934"/>
            <a:ext cx="152378" cy="152378"/>
          </a:xfrm>
          <a:prstGeom prst="ellipse">
            <a:avLst/>
          </a:prstGeom>
          <a:solidFill>
            <a:srgbClr val="6076B4"/>
          </a:solidFill>
          <a:ln w="28575" cap="flat" cmpd="sng" algn="ctr">
            <a:solidFill>
              <a:srgbClr val="6076B4">
                <a:shade val="50000"/>
              </a:srgbClr>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52" name="Oval 51"/>
          <p:cNvSpPr/>
          <p:nvPr/>
        </p:nvSpPr>
        <p:spPr>
          <a:xfrm>
            <a:off x="10509422" y="3088934"/>
            <a:ext cx="152378" cy="152378"/>
          </a:xfrm>
          <a:prstGeom prst="ellipse">
            <a:avLst/>
          </a:prstGeom>
          <a:solidFill>
            <a:srgbClr val="6076B4"/>
          </a:solidFill>
          <a:ln w="28575" cap="flat" cmpd="sng" algn="ctr">
            <a:solidFill>
              <a:srgbClr val="6076B4">
                <a:shade val="50000"/>
              </a:srgbClr>
            </a:solidFill>
            <a:prstDash val="solid"/>
          </a:ln>
          <a:effectLst/>
        </p:spPr>
        <p:txBody>
          <a:bodyPr rtlCol="0" anchor="ctr"/>
          <a:lstStyle/>
          <a:p>
            <a:pPr algn="ctr" defTabSz="914225"/>
            <a:endParaRPr lang="en-US" sz="2400" kern="0">
              <a:solidFill>
                <a:sysClr val="window" lastClr="FFFFFF"/>
              </a:solidFill>
              <a:latin typeface="Palatino Linotype"/>
            </a:endParaRPr>
          </a:p>
        </p:txBody>
      </p:sp>
      <p:sp>
        <p:nvSpPr>
          <p:cNvPr id="53" name="Oval 52"/>
          <p:cNvSpPr/>
          <p:nvPr/>
        </p:nvSpPr>
        <p:spPr>
          <a:xfrm>
            <a:off x="10196311" y="1204278"/>
            <a:ext cx="152378" cy="152378"/>
          </a:xfrm>
          <a:prstGeom prst="ellipse">
            <a:avLst/>
          </a:prstGeom>
          <a:solidFill>
            <a:schemeClr val="accent2"/>
          </a:solidFill>
          <a:ln w="25400" cap="flat" cmpd="sng" algn="ctr">
            <a:solidFill>
              <a:schemeClr val="tx2"/>
            </a:solidFill>
            <a:prstDash val="solid"/>
          </a:ln>
          <a:effectLst/>
        </p:spPr>
        <p:txBody>
          <a:bodyPr rtlCol="0" anchor="ctr"/>
          <a:lstStyle/>
          <a:p>
            <a:pPr algn="ctr" defTabSz="914225">
              <a:defRPr/>
            </a:pPr>
            <a:endParaRPr lang="en-US" kern="0">
              <a:solidFill>
                <a:sysClr val="window" lastClr="FFFFFF"/>
              </a:solidFill>
              <a:latin typeface="Calibri"/>
            </a:endParaRPr>
          </a:p>
        </p:txBody>
      </p:sp>
      <p:sp>
        <p:nvSpPr>
          <p:cNvPr id="54" name="Oval 53"/>
          <p:cNvSpPr/>
          <p:nvPr/>
        </p:nvSpPr>
        <p:spPr>
          <a:xfrm>
            <a:off x="10196311" y="1451767"/>
            <a:ext cx="152378" cy="152378"/>
          </a:xfrm>
          <a:prstGeom prst="ellipse">
            <a:avLst/>
          </a:prstGeom>
          <a:solidFill>
            <a:schemeClr val="accent2"/>
          </a:solidFill>
          <a:ln w="25400" cap="flat" cmpd="sng" algn="ctr">
            <a:solidFill>
              <a:schemeClr val="tx2"/>
            </a:solidFill>
            <a:prstDash val="solid"/>
          </a:ln>
          <a:effectLst/>
        </p:spPr>
        <p:txBody>
          <a:bodyPr rtlCol="0" anchor="ctr"/>
          <a:lstStyle/>
          <a:p>
            <a:pPr algn="ctr" defTabSz="914225">
              <a:defRPr/>
            </a:pPr>
            <a:endParaRPr lang="en-US" kern="0">
              <a:solidFill>
                <a:sysClr val="window" lastClr="FFFFFF"/>
              </a:solidFill>
              <a:latin typeface="Calibri"/>
            </a:endParaRPr>
          </a:p>
        </p:txBody>
      </p:sp>
      <p:sp>
        <p:nvSpPr>
          <p:cNvPr id="55" name="Oval 54"/>
          <p:cNvSpPr/>
          <p:nvPr/>
        </p:nvSpPr>
        <p:spPr>
          <a:xfrm>
            <a:off x="10200488" y="2146094"/>
            <a:ext cx="152378" cy="152378"/>
          </a:xfrm>
          <a:prstGeom prst="ellipse">
            <a:avLst/>
          </a:prstGeom>
          <a:solidFill>
            <a:schemeClr val="accent2"/>
          </a:solidFill>
          <a:ln w="25400" cap="flat" cmpd="sng" algn="ctr">
            <a:solidFill>
              <a:schemeClr val="tx2"/>
            </a:solidFill>
            <a:prstDash val="solid"/>
          </a:ln>
          <a:effectLst/>
        </p:spPr>
        <p:txBody>
          <a:bodyPr rtlCol="0" anchor="ctr"/>
          <a:lstStyle/>
          <a:p>
            <a:pPr algn="ctr" defTabSz="914225">
              <a:defRPr/>
            </a:pPr>
            <a:endParaRPr lang="en-US" kern="0">
              <a:solidFill>
                <a:sysClr val="window" lastClr="FFFFFF"/>
              </a:solidFill>
              <a:latin typeface="Calibri"/>
            </a:endParaRPr>
          </a:p>
        </p:txBody>
      </p:sp>
      <p:sp>
        <p:nvSpPr>
          <p:cNvPr id="56" name="Oval 55"/>
          <p:cNvSpPr/>
          <p:nvPr/>
        </p:nvSpPr>
        <p:spPr>
          <a:xfrm>
            <a:off x="10190383" y="3077749"/>
            <a:ext cx="152378" cy="152378"/>
          </a:xfrm>
          <a:prstGeom prst="ellipse">
            <a:avLst/>
          </a:prstGeom>
          <a:solidFill>
            <a:schemeClr val="accent2"/>
          </a:solidFill>
          <a:ln w="25400" cap="flat" cmpd="sng" algn="ctr">
            <a:solidFill>
              <a:schemeClr val="tx2"/>
            </a:solidFill>
            <a:prstDash val="solid"/>
          </a:ln>
          <a:effectLst/>
        </p:spPr>
        <p:txBody>
          <a:bodyPr rtlCol="0" anchor="ctr"/>
          <a:lstStyle/>
          <a:p>
            <a:pPr algn="ctr" defTabSz="914225">
              <a:defRPr/>
            </a:pPr>
            <a:endParaRPr lang="en-US" kern="0">
              <a:solidFill>
                <a:sysClr val="window" lastClr="FFFFFF"/>
              </a:solidFill>
              <a:latin typeface="Calibri"/>
            </a:endParaRPr>
          </a:p>
        </p:txBody>
      </p:sp>
      <p:sp>
        <p:nvSpPr>
          <p:cNvPr id="57" name="Oval 56"/>
          <p:cNvSpPr/>
          <p:nvPr/>
        </p:nvSpPr>
        <p:spPr>
          <a:xfrm>
            <a:off x="9876581" y="3088934"/>
            <a:ext cx="152378" cy="152378"/>
          </a:xfrm>
          <a:prstGeom prst="ellipse">
            <a:avLst/>
          </a:prstGeom>
          <a:solidFill>
            <a:schemeClr val="accent2"/>
          </a:solidFill>
          <a:ln w="25400" cap="flat" cmpd="sng" algn="ctr">
            <a:solidFill>
              <a:schemeClr val="tx2"/>
            </a:solidFill>
            <a:prstDash val="solid"/>
          </a:ln>
          <a:effectLst/>
        </p:spPr>
        <p:txBody>
          <a:bodyPr rtlCol="0" anchor="ctr"/>
          <a:lstStyle/>
          <a:p>
            <a:pPr algn="ctr" defTabSz="914225">
              <a:defRPr/>
            </a:pPr>
            <a:endParaRPr lang="en-US" kern="0">
              <a:solidFill>
                <a:sysClr val="window" lastClr="FFFFFF"/>
              </a:solidFill>
              <a:latin typeface="Calibri"/>
            </a:endParaRPr>
          </a:p>
        </p:txBody>
      </p:sp>
      <p:sp>
        <p:nvSpPr>
          <p:cNvPr id="58" name="Oval 57"/>
          <p:cNvSpPr/>
          <p:nvPr/>
        </p:nvSpPr>
        <p:spPr>
          <a:xfrm>
            <a:off x="10509422" y="3088934"/>
            <a:ext cx="152378" cy="152378"/>
          </a:xfrm>
          <a:prstGeom prst="ellipse">
            <a:avLst/>
          </a:prstGeom>
          <a:solidFill>
            <a:schemeClr val="accent2"/>
          </a:solidFill>
          <a:ln w="25400" cap="flat" cmpd="sng" algn="ctr">
            <a:solidFill>
              <a:schemeClr val="tx2"/>
            </a:solidFill>
            <a:prstDash val="solid"/>
          </a:ln>
          <a:effectLst/>
        </p:spPr>
        <p:txBody>
          <a:bodyPr rtlCol="0" anchor="ctr"/>
          <a:lstStyle/>
          <a:p>
            <a:pPr algn="ctr" defTabSz="914225">
              <a:defRPr/>
            </a:pPr>
            <a:endParaRPr lang="en-US" kern="0">
              <a:solidFill>
                <a:sysClr val="window" lastClr="FFFFFF"/>
              </a:solidFill>
              <a:latin typeface="Calibri"/>
            </a:endParaRPr>
          </a:p>
        </p:txBody>
      </p:sp>
      <p:sp>
        <p:nvSpPr>
          <p:cNvPr id="59" name="Oval 58"/>
          <p:cNvSpPr/>
          <p:nvPr/>
        </p:nvSpPr>
        <p:spPr>
          <a:xfrm>
            <a:off x="11495704" y="3762733"/>
            <a:ext cx="152378" cy="152378"/>
          </a:xfrm>
          <a:prstGeom prst="ellipse">
            <a:avLst/>
          </a:prstGeom>
          <a:solidFill>
            <a:schemeClr val="accent2"/>
          </a:solidFill>
          <a:ln w="25400" cap="flat" cmpd="sng" algn="ctr">
            <a:solidFill>
              <a:schemeClr val="tx2"/>
            </a:solidFill>
            <a:prstDash val="solid"/>
          </a:ln>
          <a:effectLst/>
        </p:spPr>
        <p:txBody>
          <a:bodyPr rtlCol="0" anchor="ctr"/>
          <a:lstStyle/>
          <a:p>
            <a:pPr algn="ctr" defTabSz="914225">
              <a:defRPr/>
            </a:pPr>
            <a:endParaRPr lang="en-US" kern="0">
              <a:solidFill>
                <a:sysClr val="window" lastClr="FFFFFF"/>
              </a:solidFill>
              <a:latin typeface="Calibri"/>
            </a:endParaRPr>
          </a:p>
        </p:txBody>
      </p:sp>
      <p:sp>
        <p:nvSpPr>
          <p:cNvPr id="60" name="Oval 59"/>
          <p:cNvSpPr/>
          <p:nvPr/>
        </p:nvSpPr>
        <p:spPr>
          <a:xfrm>
            <a:off x="11697874" y="3438929"/>
            <a:ext cx="152378" cy="152378"/>
          </a:xfrm>
          <a:prstGeom prst="ellipse">
            <a:avLst/>
          </a:prstGeom>
          <a:solidFill>
            <a:schemeClr val="accent2"/>
          </a:solidFill>
          <a:ln w="25400" cap="flat" cmpd="sng" algn="ctr">
            <a:solidFill>
              <a:schemeClr val="tx2"/>
            </a:solidFill>
            <a:prstDash val="solid"/>
          </a:ln>
          <a:effectLst/>
        </p:spPr>
        <p:txBody>
          <a:bodyPr rtlCol="0" anchor="ctr"/>
          <a:lstStyle/>
          <a:p>
            <a:pPr algn="ctr" defTabSz="914225">
              <a:defRPr/>
            </a:pPr>
            <a:endParaRPr lang="en-US" kern="0">
              <a:solidFill>
                <a:sysClr val="window" lastClr="FFFFFF"/>
              </a:solidFill>
              <a:latin typeface="Calibri"/>
            </a:endParaRPr>
          </a:p>
        </p:txBody>
      </p:sp>
      <p:sp>
        <p:nvSpPr>
          <p:cNvPr id="61" name="Oval 60"/>
          <p:cNvSpPr/>
          <p:nvPr/>
        </p:nvSpPr>
        <p:spPr>
          <a:xfrm>
            <a:off x="9534410" y="3558636"/>
            <a:ext cx="152378" cy="152378"/>
          </a:xfrm>
          <a:prstGeom prst="ellipse">
            <a:avLst/>
          </a:prstGeom>
          <a:solidFill>
            <a:schemeClr val="accent2"/>
          </a:solidFill>
          <a:ln w="25400" cap="flat" cmpd="sng" algn="ctr">
            <a:solidFill>
              <a:schemeClr val="tx2"/>
            </a:solidFill>
            <a:prstDash val="solid"/>
          </a:ln>
          <a:effectLst/>
        </p:spPr>
        <p:txBody>
          <a:bodyPr rtlCol="0" anchor="ctr"/>
          <a:lstStyle/>
          <a:p>
            <a:pPr algn="ctr" defTabSz="914225">
              <a:defRPr/>
            </a:pPr>
            <a:endParaRPr lang="en-US" kern="0">
              <a:solidFill>
                <a:sysClr val="window" lastClr="FFFFFF"/>
              </a:solidFill>
              <a:latin typeface="Calibri"/>
            </a:endParaRPr>
          </a:p>
        </p:txBody>
      </p:sp>
      <p:sp>
        <p:nvSpPr>
          <p:cNvPr id="62" name="Oval 61"/>
          <p:cNvSpPr/>
          <p:nvPr/>
        </p:nvSpPr>
        <p:spPr>
          <a:xfrm>
            <a:off x="9304595" y="3903869"/>
            <a:ext cx="152378" cy="152378"/>
          </a:xfrm>
          <a:prstGeom prst="ellipse">
            <a:avLst/>
          </a:prstGeom>
          <a:solidFill>
            <a:schemeClr val="accent2"/>
          </a:solidFill>
          <a:ln w="25400" cap="flat" cmpd="sng" algn="ctr">
            <a:solidFill>
              <a:schemeClr val="tx2"/>
            </a:solidFill>
            <a:prstDash val="solid"/>
          </a:ln>
          <a:effectLst/>
        </p:spPr>
        <p:txBody>
          <a:bodyPr rtlCol="0" anchor="ctr"/>
          <a:lstStyle/>
          <a:p>
            <a:pPr algn="ctr" defTabSz="914225">
              <a:defRPr/>
            </a:pPr>
            <a:endParaRPr lang="en-US" kern="0">
              <a:solidFill>
                <a:sysClr val="window" lastClr="FFFFFF"/>
              </a:solidFill>
              <a:latin typeface="Calibri"/>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7613" y="4141275"/>
            <a:ext cx="3337336" cy="2643864"/>
          </a:xfrm>
          <a:prstGeom prst="rect">
            <a:avLst/>
          </a:prstGeom>
        </p:spPr>
      </p:pic>
    </p:spTree>
    <p:extLst>
      <p:ext uri="{BB962C8B-B14F-4D97-AF65-F5344CB8AC3E}">
        <p14:creationId xmlns:p14="http://schemas.microsoft.com/office/powerpoint/2010/main" val="3785535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769239" y="195435"/>
            <a:ext cx="3296558" cy="1963630"/>
          </a:xfrm>
          <a:prstGeom prst="rect">
            <a:avLst/>
          </a:prstGeom>
        </p:spPr>
      </p:pic>
      <p:sp>
        <p:nvSpPr>
          <p:cNvPr id="3" name="Content Placeholder 2"/>
          <p:cNvSpPr>
            <a:spLocks noGrp="1"/>
          </p:cNvSpPr>
          <p:nvPr>
            <p:ph idx="10"/>
          </p:nvPr>
        </p:nvSpPr>
        <p:spPr>
          <a:xfrm>
            <a:off x="269239" y="1322369"/>
            <a:ext cx="11653523" cy="4586240"/>
          </a:xfrm>
        </p:spPr>
        <p:txBody>
          <a:bodyPr/>
          <a:lstStyle/>
          <a:p>
            <a:r>
              <a:rPr lang="en-US" dirty="0" smtClean="0"/>
              <a:t>Three coordinate systems</a:t>
            </a:r>
          </a:p>
          <a:p>
            <a:endParaRPr lang="en-US" dirty="0" smtClean="0"/>
          </a:p>
          <a:p>
            <a:endParaRPr lang="en-US" dirty="0" smtClean="0"/>
          </a:p>
          <a:p>
            <a:endParaRPr lang="en-US" dirty="0" smtClean="0"/>
          </a:p>
          <a:p>
            <a:endParaRPr lang="en-US" dirty="0" smtClean="0"/>
          </a:p>
          <a:p>
            <a:endParaRPr lang="en-US" dirty="0"/>
          </a:p>
          <a:p>
            <a:r>
              <a:rPr lang="en-US" dirty="0" smtClean="0"/>
              <a:t>Coordinate mapper provides conversions between each system</a:t>
            </a:r>
          </a:p>
          <a:p>
            <a:r>
              <a:rPr lang="en-US" dirty="0" smtClean="0"/>
              <a:t>Convert single or multiple points</a:t>
            </a:r>
          </a:p>
        </p:txBody>
      </p:sp>
      <p:sp>
        <p:nvSpPr>
          <p:cNvPr id="2" name="Title 1"/>
          <p:cNvSpPr>
            <a:spLocks noGrp="1"/>
          </p:cNvSpPr>
          <p:nvPr>
            <p:ph type="title"/>
          </p:nvPr>
        </p:nvSpPr>
        <p:spPr/>
        <p:txBody>
          <a:bodyPr/>
          <a:lstStyle/>
          <a:p>
            <a:r>
              <a:rPr lang="en-US" dirty="0" smtClean="0"/>
              <a:t>Coordinate mapping</a:t>
            </a:r>
            <a:endParaRPr lang="en-US" dirty="0"/>
          </a:p>
        </p:txBody>
      </p:sp>
      <p:graphicFrame>
        <p:nvGraphicFramePr>
          <p:cNvPr id="4" name="Table 3"/>
          <p:cNvGraphicFramePr>
            <a:graphicFrameLocks noGrp="1"/>
          </p:cNvGraphicFramePr>
          <p:nvPr>
            <p:extLst/>
          </p:nvPr>
        </p:nvGraphicFramePr>
        <p:xfrm>
          <a:off x="379514" y="2309585"/>
          <a:ext cx="11207762" cy="2926024"/>
        </p:xfrm>
        <a:graphic>
          <a:graphicData uri="http://schemas.openxmlformats.org/drawingml/2006/table">
            <a:tbl>
              <a:tblPr firstRow="1" bandRow="1">
                <a:tableStyleId>{5C22544A-7EE6-4342-B048-85BDC9FD1C3A}</a:tableStyleId>
              </a:tblPr>
              <a:tblGrid>
                <a:gridCol w="2588818"/>
                <a:gridCol w="1684161"/>
                <a:gridCol w="1790850"/>
                <a:gridCol w="1173580"/>
                <a:gridCol w="1592715"/>
                <a:gridCol w="2377638"/>
              </a:tblGrid>
              <a:tr h="360354">
                <a:tc>
                  <a:txBody>
                    <a:bodyPr/>
                    <a:lstStyle/>
                    <a:p>
                      <a:r>
                        <a:rPr lang="en-US" sz="2400" dirty="0" smtClean="0">
                          <a:latin typeface="Segoe UI Light" panose="020B0502040204020203" pitchFamily="34" charset="0"/>
                          <a:cs typeface="Segoe UI Light" panose="020B0502040204020203" pitchFamily="34" charset="0"/>
                        </a:rPr>
                        <a:t>Name</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Applies to</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Dimensions</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Units</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Range</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Origin</a:t>
                      </a:r>
                      <a:endParaRPr lang="en-US" sz="2400" dirty="0">
                        <a:latin typeface="Segoe UI Light" panose="020B0502040204020203" pitchFamily="34" charset="0"/>
                        <a:cs typeface="Segoe UI Light" panose="020B0502040204020203" pitchFamily="34" charset="0"/>
                      </a:endParaRPr>
                    </a:p>
                  </a:txBody>
                  <a:tcPr marL="91427" marR="91427" marT="45713" marB="45713"/>
                </a:tc>
              </a:tr>
              <a:tr h="360354">
                <a:tc>
                  <a:txBody>
                    <a:bodyPr/>
                    <a:lstStyle/>
                    <a:p>
                      <a:r>
                        <a:rPr lang="en-US" sz="2400" dirty="0" err="1" smtClean="0">
                          <a:latin typeface="Segoe UI Light" panose="020B0502040204020203" pitchFamily="34" charset="0"/>
                          <a:cs typeface="Segoe UI Light" panose="020B0502040204020203" pitchFamily="34" charset="0"/>
                        </a:rPr>
                        <a:t>ColorSpacePoint</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Color</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2</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pixels</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1920x1080</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Top left corner</a:t>
                      </a:r>
                      <a:endParaRPr lang="en-US" sz="2400" dirty="0">
                        <a:latin typeface="Segoe UI Light" panose="020B0502040204020203" pitchFamily="34" charset="0"/>
                        <a:cs typeface="Segoe UI Light" panose="020B0502040204020203" pitchFamily="34" charset="0"/>
                      </a:endParaRPr>
                    </a:p>
                  </a:txBody>
                  <a:tcPr marL="91427" marR="91427" marT="45713" marB="45713"/>
                </a:tc>
              </a:tr>
              <a:tr h="898209">
                <a:tc>
                  <a:txBody>
                    <a:bodyPr/>
                    <a:lstStyle/>
                    <a:p>
                      <a:r>
                        <a:rPr lang="en-US" sz="2400" dirty="0" err="1" smtClean="0">
                          <a:latin typeface="Segoe UI Light" panose="020B0502040204020203" pitchFamily="34" charset="0"/>
                          <a:cs typeface="Segoe UI Light" panose="020B0502040204020203" pitchFamily="34" charset="0"/>
                        </a:rPr>
                        <a:t>DepthSpacePoint</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Depth,</a:t>
                      </a:r>
                      <a:br>
                        <a:rPr lang="en-US" sz="2400" dirty="0" smtClean="0">
                          <a:latin typeface="Segoe UI Light" panose="020B0502040204020203" pitchFamily="34" charset="0"/>
                          <a:cs typeface="Segoe UI Light" panose="020B0502040204020203" pitchFamily="34" charset="0"/>
                        </a:rPr>
                      </a:br>
                      <a:r>
                        <a:rPr lang="en-US" sz="2400" dirty="0" smtClean="0">
                          <a:latin typeface="Segoe UI Light" panose="020B0502040204020203" pitchFamily="34" charset="0"/>
                          <a:cs typeface="Segoe UI Light" panose="020B0502040204020203" pitchFamily="34" charset="0"/>
                        </a:rPr>
                        <a:t>Infrared,</a:t>
                      </a:r>
                      <a:br>
                        <a:rPr lang="en-US" sz="2400" dirty="0" smtClean="0">
                          <a:latin typeface="Segoe UI Light" panose="020B0502040204020203" pitchFamily="34" charset="0"/>
                          <a:cs typeface="Segoe UI Light" panose="020B0502040204020203" pitchFamily="34" charset="0"/>
                        </a:rPr>
                      </a:br>
                      <a:r>
                        <a:rPr lang="en-US" sz="2400" dirty="0" smtClean="0">
                          <a:latin typeface="Segoe UI Light" panose="020B0502040204020203" pitchFamily="34" charset="0"/>
                          <a:cs typeface="Segoe UI Light" panose="020B0502040204020203" pitchFamily="34" charset="0"/>
                        </a:rPr>
                        <a:t>Body index</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2</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pixels</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512x424</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Top left corner</a:t>
                      </a:r>
                      <a:endParaRPr lang="en-US" sz="2400" dirty="0">
                        <a:latin typeface="Segoe UI Light" panose="020B0502040204020203" pitchFamily="34" charset="0"/>
                        <a:cs typeface="Segoe UI Light" panose="020B0502040204020203" pitchFamily="34" charset="0"/>
                      </a:endParaRPr>
                    </a:p>
                  </a:txBody>
                  <a:tcPr marL="91427" marR="91427" marT="45713" marB="45713"/>
                </a:tc>
              </a:tr>
              <a:tr h="360354">
                <a:tc>
                  <a:txBody>
                    <a:bodyPr/>
                    <a:lstStyle/>
                    <a:p>
                      <a:r>
                        <a:rPr lang="en-US" sz="2400" dirty="0" err="1" smtClean="0">
                          <a:latin typeface="Segoe UI Light" panose="020B0502040204020203" pitchFamily="34" charset="0"/>
                          <a:cs typeface="Segoe UI Light" panose="020B0502040204020203" pitchFamily="34" charset="0"/>
                        </a:rPr>
                        <a:t>CameraSpacePoint</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Body</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3</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meters</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a:t>
                      </a:r>
                      <a:endParaRPr lang="en-US" sz="2400" dirty="0">
                        <a:latin typeface="Segoe UI Light" panose="020B0502040204020203" pitchFamily="34" charset="0"/>
                        <a:cs typeface="Segoe UI Light" panose="020B0502040204020203" pitchFamily="34" charset="0"/>
                      </a:endParaRPr>
                    </a:p>
                  </a:txBody>
                  <a:tcPr marL="91427" marR="91427" marT="45713" marB="45713"/>
                </a:tc>
                <a:tc>
                  <a:txBody>
                    <a:bodyPr/>
                    <a:lstStyle/>
                    <a:p>
                      <a:r>
                        <a:rPr lang="en-US" sz="2400" dirty="0" smtClean="0">
                          <a:latin typeface="Segoe UI Light" panose="020B0502040204020203" pitchFamily="34" charset="0"/>
                          <a:cs typeface="Segoe UI Light" panose="020B0502040204020203" pitchFamily="34" charset="0"/>
                        </a:rPr>
                        <a:t>Infrared/depth</a:t>
                      </a:r>
                      <a:r>
                        <a:rPr lang="en-US" sz="2400" baseline="0" dirty="0" smtClean="0">
                          <a:latin typeface="Segoe UI Light" panose="020B0502040204020203" pitchFamily="34" charset="0"/>
                          <a:cs typeface="Segoe UI Light" panose="020B0502040204020203" pitchFamily="34" charset="0"/>
                        </a:rPr>
                        <a:t> camera</a:t>
                      </a:r>
                      <a:endParaRPr lang="en-US" sz="2400" dirty="0">
                        <a:latin typeface="Segoe UI Light" panose="020B0502040204020203" pitchFamily="34" charset="0"/>
                        <a:cs typeface="Segoe UI Light" panose="020B0502040204020203" pitchFamily="34" charset="0"/>
                      </a:endParaRPr>
                    </a:p>
                  </a:txBody>
                  <a:tcPr marL="91427" marR="91427" marT="45713" marB="45713"/>
                </a:tc>
              </a:tr>
            </a:tbl>
          </a:graphicData>
        </a:graphic>
      </p:graphicFrame>
    </p:spTree>
    <p:extLst>
      <p:ext uri="{BB962C8B-B14F-4D97-AF65-F5344CB8AC3E}">
        <p14:creationId xmlns:p14="http://schemas.microsoft.com/office/powerpoint/2010/main" val="3632901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lstStyle/>
          <a:p>
            <a:r>
              <a:rPr lang="zh-CN" altLang="en-US" dirty="0" smtClean="0"/>
              <a:t>关节点数据流</a:t>
            </a:r>
            <a:endParaRPr lang="en-US" altLang="zh-CN" dirty="0" smtClean="0"/>
          </a:p>
          <a:p>
            <a:pPr marL="0" indent="0">
              <a:buNone/>
            </a:pPr>
            <a:r>
              <a:rPr lang="en-US" altLang="zh-CN" sz="1800" dirty="0" smtClean="0">
                <a:hlinkClick r:id="rId3"/>
              </a:rPr>
              <a:t>https</a:t>
            </a:r>
            <a:r>
              <a:rPr lang="en-US" altLang="zh-CN" sz="1800" dirty="0">
                <a:hlinkClick r:id="rId3"/>
              </a:rPr>
              <a:t>://msdn.microsoft.com/query/dev12.query?appId=Dev12IDEF1&amp;l=ZH-CN&amp;k=k(Kinect%2FJoint);k(Joint);k(DevLang-C%2B%2B);k(TargetOS-Windows)&amp;</a:t>
            </a:r>
            <a:r>
              <a:rPr lang="en-US" altLang="zh-CN" sz="1800" dirty="0" smtClean="0">
                <a:hlinkClick r:id="rId3"/>
              </a:rPr>
              <a:t>rd=true</a:t>
            </a:r>
            <a:endParaRPr lang="en-US" altLang="zh-CN" sz="1800" dirty="0" smtClean="0"/>
          </a:p>
          <a:p>
            <a:pPr lvl="0"/>
            <a:r>
              <a:rPr lang="zh-CN" altLang="en-US" sz="2400" dirty="0" smtClean="0">
                <a:solidFill>
                  <a:prstClr val="black"/>
                </a:solidFill>
              </a:rPr>
              <a:t>关节点位置格式：</a:t>
            </a:r>
            <a:r>
              <a:rPr lang="en-US" altLang="zh-CN" sz="2400" dirty="0" err="1" smtClean="0"/>
              <a:t>CameraSpacePoint</a:t>
            </a:r>
            <a:endParaRPr lang="en-US" altLang="zh-CN" sz="2400" dirty="0"/>
          </a:p>
          <a:p>
            <a:pPr marL="0" indent="0">
              <a:buNone/>
            </a:pPr>
            <a:r>
              <a:rPr lang="en-US" altLang="zh-CN" sz="1800" dirty="0">
                <a:hlinkClick r:id="rId4"/>
              </a:rPr>
              <a:t>https://msdn.microsoft.com/query/dev12.query?appId=Dev12IDEF1&amp;l=ZH-CN&amp;k=k(Kinect%2FCameraSpacePoint);k(CameraSpacePoint);k(DevLang-C%2B%2B);k(TargetOS-Windows)&amp;</a:t>
            </a:r>
            <a:r>
              <a:rPr lang="en-US" altLang="zh-CN" sz="1800" dirty="0" smtClean="0">
                <a:hlinkClick r:id="rId4"/>
              </a:rPr>
              <a:t>rd=true</a:t>
            </a:r>
            <a:endParaRPr lang="en-US" altLang="zh-CN" sz="1800" dirty="0" smtClean="0"/>
          </a:p>
          <a:p>
            <a:pPr marL="0" indent="0">
              <a:buNone/>
            </a:pPr>
            <a:r>
              <a:rPr lang="zh-CN" altLang="en-US" sz="2400" dirty="0" smtClean="0">
                <a:solidFill>
                  <a:prstClr val="black"/>
                </a:solidFill>
              </a:rPr>
              <a:t> 关节点类型：</a:t>
            </a:r>
            <a:r>
              <a:rPr lang="en-US" altLang="zh-CN" sz="1800" dirty="0" err="1" smtClean="0"/>
              <a:t>JointType</a:t>
            </a:r>
            <a:r>
              <a:rPr lang="en-US" altLang="zh-CN" sz="1800" dirty="0"/>
              <a:t> </a:t>
            </a:r>
            <a:endParaRPr lang="en-US" altLang="zh-CN" sz="1800" dirty="0" smtClean="0"/>
          </a:p>
          <a:p>
            <a:pPr marL="0" indent="0">
              <a:buNone/>
            </a:pPr>
            <a:r>
              <a:rPr lang="en-US" altLang="zh-CN" sz="1800" dirty="0">
                <a:hlinkClick r:id="rId5"/>
              </a:rPr>
              <a:t>https://</a:t>
            </a:r>
            <a:r>
              <a:rPr lang="en-US" altLang="zh-CN" sz="1800" dirty="0" smtClean="0">
                <a:hlinkClick r:id="rId5"/>
              </a:rPr>
              <a:t>msdn.microsoft.com/en-us/library/microsoft.kinect.jointtype.aspx</a:t>
            </a:r>
            <a:endParaRPr lang="en-US" altLang="zh-CN" sz="1800" dirty="0" smtClean="0"/>
          </a:p>
          <a:p>
            <a:pPr marL="0" indent="0">
              <a:buNone/>
            </a:pPr>
            <a:endParaRPr lang="en-US" altLang="zh-CN" sz="1800" dirty="0"/>
          </a:p>
          <a:p>
            <a:pPr marL="0" indent="0">
              <a:buNone/>
            </a:pPr>
            <a:endParaRPr lang="zh-CN" altLang="en-US" sz="1800" dirty="0"/>
          </a:p>
        </p:txBody>
      </p:sp>
      <p:sp>
        <p:nvSpPr>
          <p:cNvPr id="7" name="标题 6"/>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27976779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42781322-6B24-480F-A8BB-DBCDC1EE13E8">Final</Status>
    <Content_x0020_Type xmlns="42781322-6B24-480F-A8BB-DBCDC1EE13E8">Slide Presentation</Content_x0020_Type>
    <Module xmlns="42781322-6B24-480F-A8BB-DBCDC1EE13E8">1</Modul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BC516108514AE45A95F8F869A9EB7C8" ma:contentTypeVersion="" ma:contentTypeDescription="Create a new document." ma:contentTypeScope="" ma:versionID="477115e1cbc3b91520f69c484c53b692">
  <xsd:schema xmlns:xsd="http://www.w3.org/2001/XMLSchema" xmlns:xs="http://www.w3.org/2001/XMLSchema" xmlns:p="http://schemas.microsoft.com/office/2006/metadata/properties" xmlns:ns2="42781322-6B24-480F-A8BB-DBCDC1EE13E8" targetNamespace="http://schemas.microsoft.com/office/2006/metadata/properties" ma:root="true" ma:fieldsID="157317270031f4169f349612c627b998" ns2:_="">
    <xsd:import namespace="42781322-6B24-480F-A8BB-DBCDC1EE13E8"/>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781322-6B24-480F-A8BB-DBCDC1EE13E8"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Promo Packag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2781322-6B24-480F-A8BB-DBCDC1EE13E8"/>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D847AB3D-27D5-437C-88EE-79302395B1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781322-6B24-480F-A8BB-DBCDC1EE13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24959</TotalTime>
  <Words>534</Words>
  <Application>Microsoft Office PowerPoint</Application>
  <PresentationFormat>宽屏</PresentationFormat>
  <Paragraphs>86</Paragraphs>
  <Slides>6</Slides>
  <Notes>6</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6</vt:i4>
      </vt:variant>
    </vt:vector>
  </HeadingPairs>
  <TitlesOfParts>
    <vt:vector size="14" baseType="lpstr">
      <vt:lpstr>Arial</vt:lpstr>
      <vt:lpstr>Calibri</vt:lpstr>
      <vt:lpstr>Palatino Linotype</vt:lpstr>
      <vt:lpstr>Segoe UI</vt:lpstr>
      <vt:lpstr>Segoe UI Light</vt:lpstr>
      <vt:lpstr>Wingdings</vt:lpstr>
      <vt:lpstr>1_Office Theme</vt:lpstr>
      <vt:lpstr>2_Office Theme</vt:lpstr>
      <vt:lpstr>Kinect for Windows v2 Sensor Features</vt:lpstr>
      <vt:lpstr>Sensor Components</vt:lpstr>
      <vt:lpstr>Kinect Data Sources</vt:lpstr>
      <vt:lpstr>Body</vt:lpstr>
      <vt:lpstr>Coordinate mapping</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Lower;Rob Relyea</dc:creator>
  <cp:lastModifiedBy>yz x</cp:lastModifiedBy>
  <cp:revision>188</cp:revision>
  <dcterms:created xsi:type="dcterms:W3CDTF">2013-02-15T23:12:42Z</dcterms:created>
  <dcterms:modified xsi:type="dcterms:W3CDTF">2015-05-26T07:37:13Z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0x010100DBC516108514AE45A95F8F869A9EB7C8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