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59" r:id="rId3"/>
    <p:sldId id="261" r:id="rId4"/>
    <p:sldId id="264" r:id="rId5"/>
    <p:sldId id="265" r:id="rId6"/>
    <p:sldId id="266" r:id="rId7"/>
    <p:sldId id="275" r:id="rId8"/>
    <p:sldId id="296" r:id="rId9"/>
    <p:sldId id="267" r:id="rId10"/>
    <p:sldId id="276" r:id="rId11"/>
    <p:sldId id="291" r:id="rId12"/>
    <p:sldId id="283" r:id="rId13"/>
    <p:sldId id="270" r:id="rId14"/>
    <p:sldId id="278" r:id="rId15"/>
    <p:sldId id="284" r:id="rId16"/>
    <p:sldId id="285" r:id="rId17"/>
    <p:sldId id="286" r:id="rId18"/>
    <p:sldId id="287" r:id="rId19"/>
    <p:sldId id="288" r:id="rId20"/>
    <p:sldId id="289" r:id="rId21"/>
    <p:sldId id="290" r:id="rId22"/>
    <p:sldId id="271" r:id="rId23"/>
    <p:sldId id="292" r:id="rId24"/>
    <p:sldId id="294" r:id="rId25"/>
    <p:sldId id="272" r:id="rId26"/>
    <p:sldId id="273" r:id="rId2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9B8"/>
    <a:srgbClr val="005DA2"/>
  </p:clrMru>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77" autoAdjust="0"/>
    <p:restoredTop sz="84948" autoAdjust="0"/>
  </p:normalViewPr>
  <p:slideViewPr>
    <p:cSldViewPr>
      <p:cViewPr>
        <p:scale>
          <a:sx n="70" d="100"/>
          <a:sy n="70" d="100"/>
        </p:scale>
        <p:origin x="-588" y="-264"/>
      </p:cViewPr>
      <p:guideLst>
        <p:guide orient="horz" pos="1620"/>
        <p:guide pos="2880"/>
      </p:guideLst>
    </p:cSldViewPr>
  </p:slideViewPr>
  <p:outlineViewPr>
    <p:cViewPr>
      <p:scale>
        <a:sx n="33" d="100"/>
        <a:sy n="33" d="100"/>
      </p:scale>
      <p:origin x="0" y="5886"/>
    </p:cViewPr>
  </p:outlineViewPr>
  <p:notesTextViewPr>
    <p:cViewPr>
      <p:scale>
        <a:sx n="100" d="100"/>
        <a:sy n="100" d="100"/>
      </p:scale>
      <p:origin x="0" y="0"/>
    </p:cViewPr>
  </p:notesTextViewPr>
  <p:notesViewPr>
    <p:cSldViewPr>
      <p:cViewPr varScale="1">
        <p:scale>
          <a:sx n="55" d="100"/>
          <a:sy n="55" d="100"/>
        </p:scale>
        <p:origin x="-2586"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AA9842-1095-4315-A3B2-15913B081111}" type="datetimeFigureOut">
              <a:rPr lang="zh-CN" altLang="en-US" smtClean="0"/>
              <a:pPr/>
              <a:t>2015/5/28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931576-009E-4CBD-AC8E-26B16151A08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913633-FE5E-41F0-AD44-8BC3E355A42E}" type="datetimeFigureOut">
              <a:rPr lang="zh-CN" altLang="en-US" smtClean="0"/>
              <a:pPr/>
              <a:t>2015/5/28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737E91-60E4-4FCA-B6C2-382B5B99EF0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zh-CN" altLang="en-US" sz="1800" b="1" kern="2200" baseline="0" dirty="0" smtClean="0">
                <a:latin typeface="微软雅黑" pitchFamily="34" charset="-122"/>
                <a:ea typeface="微软雅黑" pitchFamily="34" charset="-122"/>
              </a:rPr>
              <a:t>本实验以雷公藤红素作为模型药物，其药理作用主要有：</a:t>
            </a:r>
            <a:r>
              <a:rPr lang="zh-CN" altLang="en-US" sz="1800" b="0" kern="1200" dirty="0" smtClean="0">
                <a:solidFill>
                  <a:schemeClr val="tx1"/>
                </a:solidFill>
                <a:latin typeface="微软雅黑" pitchFamily="34" charset="-122"/>
                <a:ea typeface="微软雅黑" pitchFamily="34" charset="-122"/>
                <a:cs typeface="+mn-cs"/>
              </a:rPr>
              <a:t>抗炎、抗癌、免疫抑制</a:t>
            </a:r>
            <a:endParaRPr lang="en-US" altLang="zh-CN" sz="1800" b="0" kern="1200" dirty="0" smtClean="0">
              <a:solidFill>
                <a:schemeClr val="tx1"/>
              </a:solidFill>
              <a:latin typeface="微软雅黑" pitchFamily="34" charset="-122"/>
              <a:ea typeface="微软雅黑" pitchFamily="34" charset="-122"/>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altLang="zh-CN" sz="1800" b="0" kern="1200" dirty="0" smtClean="0">
              <a:solidFill>
                <a:schemeClr val="tx1"/>
              </a:solidFill>
              <a:latin typeface="微软雅黑" pitchFamily="34" charset="-122"/>
              <a:ea typeface="微软雅黑" pitchFamily="34"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Times New Roman" pitchFamily="18" charset="0"/>
              <a:buNone/>
              <a:tabLst/>
              <a:defRPr/>
            </a:pPr>
            <a:r>
              <a:rPr lang="zh-CN" altLang="en-US" sz="1800" b="0" kern="1200" dirty="0" smtClean="0">
                <a:solidFill>
                  <a:schemeClr val="tx1"/>
                </a:solidFill>
                <a:latin typeface="微软雅黑" pitchFamily="34" charset="-122"/>
                <a:ea typeface="微软雅黑" pitchFamily="34" charset="-122"/>
                <a:cs typeface="+mn-cs"/>
              </a:rPr>
              <a:t>再以白蛋白作为纳米载体，其优点为：</a:t>
            </a:r>
            <a:r>
              <a:rPr kumimoji="0" lang="zh-CN" altLang="en-US" sz="1800" b="0" i="0" u="none" strike="noStrike" kern="1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cs typeface="+mn-cs"/>
              </a:rPr>
              <a:t>低刺激性、低毒性、生物相容性和</a:t>
            </a:r>
            <a:r>
              <a:rPr lang="zh-CN" altLang="en-US" sz="1800" kern="100" dirty="0" smtClean="0">
                <a:solidFill>
                  <a:schemeClr val="tx1">
                    <a:lumMod val="65000"/>
                    <a:lumOff val="35000"/>
                  </a:schemeClr>
                </a:solidFill>
                <a:latin typeface="微软雅黑" pitchFamily="34" charset="-122"/>
                <a:ea typeface="微软雅黑" pitchFamily="34" charset="-122"/>
              </a:rPr>
              <a:t>无抗原性</a:t>
            </a:r>
            <a:endParaRPr kumimoji="0" lang="en-US" altLang="zh-CN" sz="1800" b="0" i="0" u="none" strike="noStrike" kern="1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Times New Roman" pitchFamily="18" charset="0"/>
              <a:buChar char="ͻ"/>
              <a:tabLst/>
              <a:defRPr/>
            </a:pPr>
            <a:endParaRPr kumimoji="0" lang="en-US" altLang="zh-CN" sz="1800" b="0" i="0" u="none" strike="noStrike" kern="1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lang="zh-CN" altLang="en-US" sz="1800" kern="1200" dirty="0" smtClean="0">
              <a:solidFill>
                <a:schemeClr val="tx1"/>
              </a:solidFill>
              <a:latin typeface="微软雅黑" pitchFamily="34" charset="-122"/>
              <a:ea typeface="微软雅黑" pitchFamily="34" charset="-122"/>
              <a:cs typeface="+mn-cs"/>
            </a:endParaRPr>
          </a:p>
          <a:p>
            <a:pPr marR="0" lvl="1" rtl="0">
              <a:buNone/>
            </a:pPr>
            <a:endParaRPr lang="en-US" altLang="zh-CN" sz="1800" b="1" kern="2200" baseline="0" dirty="0" smtClean="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85737E91-60E4-4FCA-B6C2-382B5B99EF0C}" type="slidenum">
              <a:rPr lang="zh-CN" altLang="en-US" smtClean="0"/>
              <a:pPr/>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42900" marR="0" lvl="0" indent="-342900" algn="l" defTabSz="914400" rtl="0" eaLnBrk="1" fontAlgn="auto" latinLnBrk="0" hangingPunct="1">
              <a:lnSpc>
                <a:spcPct val="120000"/>
              </a:lnSpc>
              <a:spcBef>
                <a:spcPct val="20000"/>
              </a:spcBef>
              <a:spcAft>
                <a:spcPts val="600"/>
              </a:spcAft>
              <a:buClrTx/>
              <a:buSzTx/>
              <a:tabLst/>
              <a:defRPr/>
            </a:pPr>
            <a:r>
              <a:rPr lang="zh-CN" altLang="en-US" dirty="0" smtClean="0"/>
              <a:t>其基本处方及制备工艺如下：</a:t>
            </a:r>
            <a:endParaRPr lang="en-US" altLang="zh-CN" dirty="0" smtClean="0"/>
          </a:p>
          <a:p>
            <a:pPr marL="342900" marR="0" lvl="0" indent="-342900" algn="l" defTabSz="914400" rtl="0" eaLnBrk="1" fontAlgn="auto" latinLnBrk="0" hangingPunct="1">
              <a:lnSpc>
                <a:spcPct val="120000"/>
              </a:lnSpc>
              <a:spcBef>
                <a:spcPct val="20000"/>
              </a:spcBef>
              <a:spcAft>
                <a:spcPts val="600"/>
              </a:spcAft>
              <a:buClrTx/>
              <a:buSzTx/>
              <a:tabLst/>
              <a:defRPr/>
            </a:pPr>
            <a:r>
              <a:rPr lang="zh-CN" altLang="en-US" sz="1200" dirty="0" smtClean="0"/>
              <a:t>基本处方为：</a:t>
            </a:r>
            <a:r>
              <a:rPr lang="en-US" altLang="zh-CN" sz="1200" dirty="0" smtClean="0"/>
              <a:t>1g ·L </a:t>
            </a:r>
            <a:r>
              <a:rPr lang="en-US" altLang="zh-CN" sz="1200" baseline="30000" dirty="0" smtClean="0"/>
              <a:t>- 1</a:t>
            </a:r>
            <a:r>
              <a:rPr lang="en-US" altLang="zh-CN" sz="1200" dirty="0" smtClean="0"/>
              <a:t>CLT</a:t>
            </a:r>
            <a:r>
              <a:rPr lang="zh-CN" altLang="en-US" sz="1200" dirty="0" smtClean="0"/>
              <a:t>，</a:t>
            </a:r>
            <a:r>
              <a:rPr lang="en-US" altLang="zh-CN" sz="1200" dirty="0" smtClean="0"/>
              <a:t>4</a:t>
            </a:r>
            <a:r>
              <a:rPr lang="zh-CN" altLang="en-US" sz="1200" dirty="0" smtClean="0"/>
              <a:t>～</a:t>
            </a:r>
            <a:r>
              <a:rPr lang="en-US" altLang="zh-CN" sz="1200" dirty="0" smtClean="0"/>
              <a:t>5 </a:t>
            </a:r>
            <a:r>
              <a:rPr lang="en-US" altLang="zh-CN" sz="1200" dirty="0" err="1" smtClean="0"/>
              <a:t>g·L</a:t>
            </a:r>
            <a:r>
              <a:rPr lang="en-US" altLang="zh-CN" sz="1200" dirty="0" smtClean="0"/>
              <a:t> </a:t>
            </a:r>
            <a:r>
              <a:rPr lang="en-US" altLang="zh-CN" sz="1200" baseline="30000" dirty="0" smtClean="0"/>
              <a:t>-</a:t>
            </a:r>
            <a:r>
              <a:rPr lang="en-US" altLang="zh-CN" sz="1200" dirty="0" smtClean="0"/>
              <a:t> </a:t>
            </a:r>
            <a:r>
              <a:rPr lang="en-US" altLang="zh-CN" sz="1200" baseline="30000" dirty="0" smtClean="0"/>
              <a:t>1</a:t>
            </a:r>
            <a:r>
              <a:rPr lang="zh-CN" altLang="en-US" sz="1200" dirty="0" smtClean="0"/>
              <a:t>油类，</a:t>
            </a:r>
            <a:r>
              <a:rPr lang="zh-CN" altLang="en-US" sz="1200" dirty="0" smtClean="0">
                <a:solidFill>
                  <a:schemeClr val="tx1">
                    <a:lumMod val="65000"/>
                    <a:lumOff val="35000"/>
                  </a:schemeClr>
                </a:solidFill>
                <a:latin typeface="微软雅黑" pitchFamily="34" charset="-122"/>
                <a:ea typeface="微软雅黑" pitchFamily="34" charset="-122"/>
              </a:rPr>
              <a:t>体积分数为</a:t>
            </a:r>
            <a:r>
              <a:rPr lang="en-US" altLang="zh-CN" sz="1200" dirty="0" smtClean="0">
                <a:solidFill>
                  <a:schemeClr val="tx1">
                    <a:lumMod val="65000"/>
                    <a:lumOff val="35000"/>
                  </a:schemeClr>
                </a:solidFill>
                <a:latin typeface="微软雅黑" pitchFamily="34" charset="-122"/>
                <a:ea typeface="微软雅黑" pitchFamily="34" charset="-122"/>
              </a:rPr>
              <a:t>15 %</a:t>
            </a:r>
            <a:r>
              <a:rPr lang="zh-CN" altLang="en-US" sz="1200" dirty="0" smtClean="0">
                <a:solidFill>
                  <a:schemeClr val="tx1">
                    <a:lumMod val="65000"/>
                    <a:lumOff val="35000"/>
                  </a:schemeClr>
                </a:solidFill>
                <a:latin typeface="微软雅黑" pitchFamily="34" charset="-122"/>
                <a:ea typeface="微软雅黑" pitchFamily="34" charset="-122"/>
              </a:rPr>
              <a:t>的二氯甲烷，</a:t>
            </a:r>
            <a:r>
              <a:rPr kumimoji="0" lang="zh-CN" altLang="en-US" sz="1200" b="0" i="0" u="none" strike="noStrike" kern="12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cs typeface="+mn-cs"/>
              </a:rPr>
              <a:t>质量分数为</a:t>
            </a:r>
            <a:r>
              <a:rPr kumimoji="0" lang="en-US" altLang="zh-CN" sz="1200" b="0" i="0" u="none" strike="noStrike" kern="12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cs typeface="+mn-cs"/>
              </a:rPr>
              <a:t>2 %</a:t>
            </a:r>
            <a:r>
              <a:rPr kumimoji="0" lang="zh-CN" altLang="en-US" sz="1200" b="0" i="0" u="none" strike="noStrike" kern="12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cs typeface="+mn-cs"/>
              </a:rPr>
              <a:t>的</a:t>
            </a:r>
            <a:r>
              <a:rPr kumimoji="0" lang="en-US" altLang="zh-CN" sz="1200" b="0" i="0" u="none" strike="noStrike" kern="12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cs typeface="+mn-cs"/>
              </a:rPr>
              <a:t>HSA</a:t>
            </a:r>
            <a:endParaRPr kumimoji="0" lang="zh-CN" altLang="en-US" sz="1200" b="0" i="0" u="none" strike="noStrike" kern="12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85737E91-60E4-4FCA-B6C2-382B5B99EF0C}" type="slidenum">
              <a:rPr lang="zh-CN" altLang="en-US" smtClean="0"/>
              <a:pPr/>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tx1"/>
                </a:solidFill>
                <a:latin typeface="+mn-lt"/>
                <a:ea typeface="+mn-ea"/>
                <a:cs typeface="+mn-cs"/>
              </a:rPr>
              <a:t>将处方量的雷公藤红素、油类与二氯甲烷混合，作为油相；用灭菌注射用水配制质量分数为</a:t>
            </a:r>
            <a:r>
              <a:rPr lang="en-US" altLang="zh-CN" sz="1200" b="0" kern="1200" dirty="0" smtClean="0">
                <a:solidFill>
                  <a:schemeClr val="tx1"/>
                </a:solidFill>
                <a:latin typeface="+mn-lt"/>
                <a:ea typeface="+mn-ea"/>
                <a:cs typeface="+mn-cs"/>
              </a:rPr>
              <a:t>2 %</a:t>
            </a:r>
            <a:r>
              <a:rPr lang="zh-CN" altLang="en-US" sz="1200" b="0" kern="1200" dirty="0" smtClean="0">
                <a:solidFill>
                  <a:schemeClr val="tx1"/>
                </a:solidFill>
                <a:latin typeface="+mn-lt"/>
                <a:ea typeface="+mn-ea"/>
                <a:cs typeface="+mn-cs"/>
              </a:rPr>
              <a:t>的</a:t>
            </a:r>
            <a:r>
              <a:rPr lang="en-US" altLang="zh-CN" sz="1200" b="0" kern="1200" dirty="0" smtClean="0">
                <a:solidFill>
                  <a:schemeClr val="tx1"/>
                </a:solidFill>
                <a:latin typeface="+mn-lt"/>
                <a:ea typeface="+mn-ea"/>
                <a:cs typeface="+mn-cs"/>
              </a:rPr>
              <a:t>HSA </a:t>
            </a:r>
            <a:r>
              <a:rPr lang="zh-CN" altLang="en-US" sz="1200" b="0" kern="1200" dirty="0" smtClean="0">
                <a:solidFill>
                  <a:schemeClr val="tx1"/>
                </a:solidFill>
                <a:latin typeface="+mn-lt"/>
                <a:ea typeface="+mn-ea"/>
                <a:cs typeface="+mn-cs"/>
              </a:rPr>
              <a:t>水溶液</a:t>
            </a:r>
            <a:r>
              <a:rPr lang="en-US" altLang="zh-CN" sz="1200" b="0" kern="1200" dirty="0" smtClean="0">
                <a:solidFill>
                  <a:schemeClr val="tx1"/>
                </a:solidFill>
                <a:latin typeface="+mn-lt"/>
                <a:ea typeface="+mn-ea"/>
                <a:cs typeface="+mn-cs"/>
              </a:rPr>
              <a:t>,</a:t>
            </a:r>
            <a:r>
              <a:rPr lang="zh-CN" altLang="en-US" sz="1200" b="0" kern="1200" dirty="0" smtClean="0">
                <a:solidFill>
                  <a:schemeClr val="tx1"/>
                </a:solidFill>
                <a:latin typeface="+mn-lt"/>
                <a:ea typeface="+mn-ea"/>
                <a:cs typeface="+mn-cs"/>
              </a:rPr>
              <a:t>作为水相</a:t>
            </a:r>
            <a:r>
              <a:rPr lang="en-US" altLang="zh-CN" sz="1200" b="0" kern="1200" dirty="0" smtClean="0">
                <a:solidFill>
                  <a:schemeClr val="tx1"/>
                </a:solidFill>
                <a:latin typeface="+mn-lt"/>
                <a:ea typeface="+mn-ea"/>
                <a:cs typeface="+mn-cs"/>
              </a:rPr>
              <a:t>;</a:t>
            </a:r>
            <a:r>
              <a:rPr lang="zh-CN" altLang="en-US" sz="1200" b="0" kern="1200" dirty="0" smtClean="0">
                <a:solidFill>
                  <a:schemeClr val="tx1"/>
                </a:solidFill>
                <a:latin typeface="+mn-lt"/>
                <a:ea typeface="+mn-ea"/>
                <a:cs typeface="+mn-cs"/>
              </a:rPr>
              <a:t>将水相加入油相，在冰浴中超声。超声功率</a:t>
            </a:r>
            <a:r>
              <a:rPr lang="en-US" altLang="zh-CN" sz="1200" b="0" kern="1200" dirty="0" smtClean="0">
                <a:solidFill>
                  <a:schemeClr val="tx1"/>
                </a:solidFill>
                <a:latin typeface="+mn-lt"/>
                <a:ea typeface="+mn-ea"/>
                <a:cs typeface="+mn-cs"/>
              </a:rPr>
              <a:t>75% ,</a:t>
            </a:r>
            <a:r>
              <a:rPr lang="zh-CN" altLang="en-US" sz="1200" b="0" kern="1200" dirty="0" smtClean="0">
                <a:solidFill>
                  <a:schemeClr val="tx1"/>
                </a:solidFill>
                <a:latin typeface="+mn-lt"/>
                <a:ea typeface="+mn-ea"/>
                <a:cs typeface="+mn-cs"/>
              </a:rPr>
              <a:t>超声时间</a:t>
            </a:r>
            <a:r>
              <a:rPr lang="en-US" altLang="zh-CN" sz="1200" b="0" kern="1200" dirty="0" smtClean="0">
                <a:solidFill>
                  <a:schemeClr val="tx1"/>
                </a:solidFill>
                <a:latin typeface="+mn-lt"/>
                <a:ea typeface="+mn-ea"/>
                <a:cs typeface="+mn-cs"/>
              </a:rPr>
              <a:t>8min</a:t>
            </a:r>
            <a:r>
              <a:rPr lang="zh-CN" altLang="en-US" sz="1200" b="0" kern="1200" dirty="0" smtClean="0">
                <a:solidFill>
                  <a:schemeClr val="tx1"/>
                </a:solidFill>
                <a:latin typeface="+mn-lt"/>
                <a:ea typeface="+mn-ea"/>
                <a:cs typeface="+mn-cs"/>
              </a:rPr>
              <a:t>。减压旋蒸除去有机溶剂。</a:t>
            </a:r>
            <a:endParaRPr lang="zh-CN" altLang="en-US"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85737E91-60E4-4FCA-B6C2-382B5B99EF0C}" type="slidenum">
              <a:rPr lang="zh-CN" altLang="en-US" smtClean="0"/>
              <a:pPr/>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tx1"/>
                </a:solidFill>
                <a:latin typeface="+mn-lt"/>
                <a:ea typeface="+mn-ea"/>
                <a:cs typeface="+mn-cs"/>
              </a:rPr>
              <a:t>然后对处方进行考察。首先对油相种类和用量进行考察。通过实验我们知道，使用大豆油时，所得粒径较小且均一。</a:t>
            </a:r>
            <a:endParaRPr lang="en-US" altLang="zh-CN" sz="1200" b="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tx1"/>
                </a:solidFill>
                <a:latin typeface="+mn-lt"/>
                <a:ea typeface="+mn-ea"/>
                <a:cs typeface="+mn-cs"/>
              </a:rPr>
              <a:t>随后对大豆油用量进行考察，由实验结果可知：</a:t>
            </a:r>
            <a:r>
              <a:rPr lang="zh-CN" altLang="en-US" sz="1200" kern="1200" dirty="0" smtClean="0">
                <a:solidFill>
                  <a:schemeClr val="tx1"/>
                </a:solidFill>
                <a:latin typeface="+mn-lt"/>
                <a:ea typeface="+mn-ea"/>
                <a:cs typeface="+mn-cs"/>
              </a:rPr>
              <a:t>当</a:t>
            </a:r>
            <a:r>
              <a:rPr lang="zh-CN" altLang="en-US" sz="1200" kern="1200" dirty="0" smtClean="0">
                <a:solidFill>
                  <a:schemeClr val="tx1"/>
                </a:solidFill>
                <a:latin typeface="+mn-lt"/>
                <a:ea typeface="+mn-ea"/>
                <a:cs typeface="+mn-cs"/>
              </a:rPr>
              <a:t>油相质量浓度为</a:t>
            </a:r>
            <a:r>
              <a:rPr lang="en-US" altLang="zh-CN" sz="1200" kern="1200" dirty="0" smtClean="0">
                <a:solidFill>
                  <a:schemeClr val="tx1"/>
                </a:solidFill>
                <a:latin typeface="+mn-lt"/>
                <a:ea typeface="+mn-ea"/>
                <a:cs typeface="+mn-cs"/>
              </a:rPr>
              <a:t>4.0</a:t>
            </a:r>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5.0 </a:t>
            </a:r>
            <a:r>
              <a:rPr lang="en-US" altLang="zh-CN" sz="1200" kern="1200" dirty="0" err="1" smtClean="0">
                <a:solidFill>
                  <a:schemeClr val="tx1"/>
                </a:solidFill>
                <a:latin typeface="+mn-lt"/>
                <a:ea typeface="+mn-ea"/>
                <a:cs typeface="+mn-cs"/>
              </a:rPr>
              <a:t>g·L</a:t>
            </a:r>
            <a:r>
              <a:rPr lang="en-US" altLang="zh-CN" sz="1200" kern="1200" dirty="0" smtClean="0">
                <a:solidFill>
                  <a:schemeClr val="tx1"/>
                </a:solidFill>
                <a:latin typeface="+mn-lt"/>
                <a:ea typeface="+mn-ea"/>
                <a:cs typeface="+mn-cs"/>
              </a:rPr>
              <a:t> - 1 </a:t>
            </a:r>
            <a:r>
              <a:rPr lang="zh-CN" altLang="en-US" sz="1200" kern="1200" dirty="0" smtClean="0">
                <a:solidFill>
                  <a:schemeClr val="tx1"/>
                </a:solidFill>
                <a:latin typeface="+mn-lt"/>
                <a:ea typeface="+mn-ea"/>
                <a:cs typeface="+mn-cs"/>
              </a:rPr>
              <a:t>时</a:t>
            </a:r>
            <a:r>
              <a:rPr lang="zh-CN" altLang="en-US" sz="1200" kern="1200" dirty="0" smtClean="0">
                <a:solidFill>
                  <a:schemeClr val="tx1"/>
                </a:solidFill>
                <a:latin typeface="+mn-lt"/>
                <a:ea typeface="+mn-ea"/>
                <a:cs typeface="+mn-cs"/>
              </a:rPr>
              <a:t>，形成的纳米粒粒径最佳。</a:t>
            </a:r>
            <a:endParaRPr lang="zh-CN" altLang="en-US" dirty="0"/>
          </a:p>
        </p:txBody>
      </p:sp>
      <p:sp>
        <p:nvSpPr>
          <p:cNvPr id="4" name="灯片编号占位符 3"/>
          <p:cNvSpPr>
            <a:spLocks noGrp="1"/>
          </p:cNvSpPr>
          <p:nvPr>
            <p:ph type="sldNum" sz="quarter" idx="10"/>
          </p:nvPr>
        </p:nvSpPr>
        <p:spPr/>
        <p:txBody>
          <a:bodyPr/>
          <a:lstStyle/>
          <a:p>
            <a:fld id="{85737E91-60E4-4FCA-B6C2-382B5B99EF0C}" type="slidenum">
              <a:rPr lang="zh-CN" altLang="en-US" smtClean="0"/>
              <a:pPr/>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tx1"/>
                </a:solidFill>
                <a:latin typeface="+mn-lt"/>
                <a:ea typeface="+mn-ea"/>
                <a:cs typeface="+mn-cs"/>
              </a:rPr>
              <a:t>再对</a:t>
            </a:r>
            <a:r>
              <a:rPr lang="zh-CN" altLang="en-US" sz="1200" b="1" kern="1200" dirty="0" smtClean="0">
                <a:solidFill>
                  <a:schemeClr val="tx1"/>
                </a:solidFill>
                <a:latin typeface="+mn-lt"/>
                <a:ea typeface="+mn-ea"/>
                <a:cs typeface="+mn-cs"/>
              </a:rPr>
              <a:t>水相中</a:t>
            </a:r>
            <a:r>
              <a:rPr lang="en-US" altLang="zh-CN" sz="1200" b="1" kern="1200" dirty="0" smtClean="0">
                <a:solidFill>
                  <a:schemeClr val="tx1"/>
                </a:solidFill>
                <a:latin typeface="+mn-lt"/>
                <a:ea typeface="+mn-ea"/>
                <a:cs typeface="+mn-cs"/>
              </a:rPr>
              <a:t>HSA </a:t>
            </a:r>
            <a:r>
              <a:rPr lang="zh-CN" altLang="en-US" sz="1200" b="1" kern="1200" dirty="0" smtClean="0">
                <a:solidFill>
                  <a:schemeClr val="tx1"/>
                </a:solidFill>
                <a:latin typeface="+mn-lt"/>
                <a:ea typeface="+mn-ea"/>
                <a:cs typeface="+mn-cs"/>
              </a:rPr>
              <a:t>浓度进行考察：</a:t>
            </a:r>
            <a:r>
              <a:rPr lang="zh-CN" altLang="en-US" sz="1200" b="0" kern="1200" dirty="0" smtClean="0">
                <a:solidFill>
                  <a:schemeClr val="tx1"/>
                </a:solidFill>
                <a:latin typeface="+mn-lt"/>
                <a:ea typeface="+mn-ea"/>
                <a:cs typeface="+mn-cs"/>
              </a:rPr>
              <a:t>由上表可看出，当人血清白蛋白的质量分数为</a:t>
            </a:r>
            <a:r>
              <a:rPr lang="en-US" altLang="zh-CN" sz="1200" b="0" kern="1200" dirty="0" smtClean="0">
                <a:solidFill>
                  <a:schemeClr val="tx1"/>
                </a:solidFill>
                <a:latin typeface="+mn-lt"/>
                <a:ea typeface="+mn-ea"/>
                <a:cs typeface="+mn-cs"/>
              </a:rPr>
              <a:t>2%</a:t>
            </a:r>
            <a:r>
              <a:rPr lang="zh-CN" altLang="en-US" sz="1200" b="0" kern="1200" dirty="0" smtClean="0">
                <a:solidFill>
                  <a:schemeClr val="tx1"/>
                </a:solidFill>
                <a:latin typeface="+mn-lt"/>
                <a:ea typeface="+mn-ea"/>
                <a:cs typeface="+mn-cs"/>
              </a:rPr>
              <a:t>时，粒径与分散度较好。因此选定药物与人血清白蛋白的质量分数为</a:t>
            </a:r>
            <a:r>
              <a:rPr lang="en-US" altLang="zh-CN" sz="1200" b="0" kern="1200" dirty="0" smtClean="0">
                <a:solidFill>
                  <a:schemeClr val="tx1"/>
                </a:solidFill>
                <a:latin typeface="+mn-lt"/>
                <a:ea typeface="+mn-ea"/>
                <a:cs typeface="+mn-cs"/>
              </a:rPr>
              <a:t>2%</a:t>
            </a:r>
            <a:endParaRPr lang="zh-CN" alt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tx1"/>
                </a:solidFill>
                <a:latin typeface="+mn-lt"/>
                <a:ea typeface="+mn-ea"/>
                <a:cs typeface="+mn-cs"/>
              </a:rPr>
              <a:t>通过对粒度分布和放置稳定性的综合比较，确定超声时间为</a:t>
            </a:r>
            <a:r>
              <a:rPr lang="en-US" altLang="zh-CN" sz="1200" b="0" kern="1200" dirty="0" smtClean="0">
                <a:solidFill>
                  <a:schemeClr val="tx1"/>
                </a:solidFill>
                <a:latin typeface="+mn-lt"/>
                <a:ea typeface="+mn-ea"/>
                <a:cs typeface="+mn-cs"/>
              </a:rPr>
              <a:t>8</a:t>
            </a:r>
            <a:r>
              <a:rPr lang="zh-CN" altLang="en-US" sz="1200" b="0" kern="1200" dirty="0" smtClean="0">
                <a:solidFill>
                  <a:schemeClr val="tx1"/>
                </a:solidFill>
                <a:latin typeface="+mn-lt"/>
                <a:ea typeface="+mn-ea"/>
                <a:cs typeface="+mn-cs"/>
              </a:rPr>
              <a:t>分钟，超声功率在</a:t>
            </a:r>
            <a:r>
              <a:rPr lang="en-US" altLang="zh-CN" sz="1200" b="0" kern="1200" dirty="0" smtClean="0">
                <a:solidFill>
                  <a:schemeClr val="tx1"/>
                </a:solidFill>
                <a:latin typeface="+mn-lt"/>
                <a:ea typeface="+mn-ea"/>
                <a:cs typeface="+mn-cs"/>
              </a:rPr>
              <a:t>200 W</a:t>
            </a:r>
            <a:r>
              <a:rPr lang="zh-CN" altLang="en-US" sz="1200" b="0" kern="1200" dirty="0" smtClean="0">
                <a:solidFill>
                  <a:schemeClr val="tx1"/>
                </a:solidFill>
                <a:latin typeface="+mn-lt"/>
                <a:ea typeface="+mn-ea"/>
                <a:cs typeface="+mn-cs"/>
              </a:rPr>
              <a:t>时</a:t>
            </a:r>
            <a:r>
              <a:rPr lang="en-US" altLang="zh-CN" sz="1200" b="0" kern="1200" dirty="0" smtClean="0">
                <a:solidFill>
                  <a:schemeClr val="tx1"/>
                </a:solidFill>
                <a:latin typeface="+mn-lt"/>
                <a:ea typeface="+mn-ea"/>
                <a:cs typeface="+mn-cs"/>
              </a:rPr>
              <a:t>2</a:t>
            </a:r>
            <a:r>
              <a:rPr lang="zh-CN" altLang="en-US" sz="1200" b="0" kern="1200" dirty="0" smtClean="0">
                <a:solidFill>
                  <a:schemeClr val="tx1"/>
                </a:solidFill>
                <a:latin typeface="+mn-lt"/>
                <a:ea typeface="+mn-ea"/>
                <a:cs typeface="+mn-cs"/>
              </a:rPr>
              <a:t>分钟，</a:t>
            </a:r>
            <a:r>
              <a:rPr lang="en-US" altLang="zh-CN" sz="1200" b="0" kern="1200" dirty="0" smtClean="0">
                <a:solidFill>
                  <a:schemeClr val="tx1"/>
                </a:solidFill>
                <a:latin typeface="+mn-lt"/>
                <a:ea typeface="+mn-ea"/>
                <a:cs typeface="+mn-cs"/>
              </a:rPr>
              <a:t>400</a:t>
            </a:r>
            <a:r>
              <a:rPr lang="zh-CN" altLang="en-US" sz="1200" b="0" kern="1200" dirty="0" smtClean="0">
                <a:solidFill>
                  <a:schemeClr val="tx1"/>
                </a:solidFill>
                <a:latin typeface="+mn-lt"/>
                <a:ea typeface="+mn-ea"/>
                <a:cs typeface="+mn-cs"/>
              </a:rPr>
              <a:t>瓦时</a:t>
            </a:r>
            <a:r>
              <a:rPr lang="en-US" altLang="zh-CN" sz="1200" b="0" kern="1200" dirty="0" smtClean="0">
                <a:solidFill>
                  <a:schemeClr val="tx1"/>
                </a:solidFill>
                <a:latin typeface="+mn-lt"/>
                <a:ea typeface="+mn-ea"/>
                <a:cs typeface="+mn-cs"/>
              </a:rPr>
              <a:t>2</a:t>
            </a:r>
            <a:r>
              <a:rPr lang="zh-CN" altLang="en-US" sz="1200" b="0" kern="1200" dirty="0" smtClean="0">
                <a:solidFill>
                  <a:schemeClr val="tx1"/>
                </a:solidFill>
                <a:latin typeface="+mn-lt"/>
                <a:ea typeface="+mn-ea"/>
                <a:cs typeface="+mn-cs"/>
              </a:rPr>
              <a:t>分钟，</a:t>
            </a:r>
            <a:r>
              <a:rPr lang="en-US" altLang="zh-CN" sz="1200" b="0" kern="1200" dirty="0" smtClean="0">
                <a:solidFill>
                  <a:schemeClr val="tx1"/>
                </a:solidFill>
                <a:latin typeface="+mn-lt"/>
                <a:ea typeface="+mn-ea"/>
                <a:cs typeface="+mn-cs"/>
              </a:rPr>
              <a:t>600</a:t>
            </a:r>
            <a:r>
              <a:rPr lang="zh-CN" altLang="en-US" sz="1200" b="0" kern="1200" dirty="0" smtClean="0">
                <a:solidFill>
                  <a:schemeClr val="tx1"/>
                </a:solidFill>
                <a:latin typeface="+mn-lt"/>
                <a:ea typeface="+mn-ea"/>
                <a:cs typeface="+mn-cs"/>
              </a:rPr>
              <a:t>瓦时</a:t>
            </a:r>
            <a:r>
              <a:rPr lang="en-US" altLang="zh-CN" sz="1200" b="0" kern="1200" dirty="0" smtClean="0">
                <a:solidFill>
                  <a:schemeClr val="tx1"/>
                </a:solidFill>
                <a:latin typeface="+mn-lt"/>
                <a:ea typeface="+mn-ea"/>
                <a:cs typeface="+mn-cs"/>
              </a:rPr>
              <a:t>4</a:t>
            </a:r>
            <a:r>
              <a:rPr lang="zh-CN" altLang="en-US" sz="1200" b="0" kern="1200" dirty="0" smtClean="0">
                <a:solidFill>
                  <a:schemeClr val="tx1"/>
                </a:solidFill>
                <a:latin typeface="+mn-lt"/>
                <a:ea typeface="+mn-ea"/>
                <a:cs typeface="+mn-cs"/>
              </a:rPr>
              <a:t>分钟。</a:t>
            </a:r>
            <a:endParaRPr lang="zh-CN" altLang="en-US"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85737E91-60E4-4FCA-B6C2-382B5B99EF0C}" type="slidenum">
              <a:rPr lang="zh-CN" altLang="en-US" smtClean="0"/>
              <a:pPr/>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Times New Roman" pitchFamily="18" charset="0"/>
              <a:buChar char="ͻ"/>
              <a:tabLst/>
              <a:defRPr/>
            </a:pPr>
            <a:r>
              <a:rPr lang="zh-CN" altLang="en-US" dirty="0" smtClean="0"/>
              <a:t>通过以上实验，我们可以得到最优处方及制备工艺如下：</a:t>
            </a:r>
            <a:r>
              <a:rPr kumimoji="0" lang="en-US" altLang="zh-CN" sz="1200" b="1" i="0" u="none" strike="noStrike" kern="1200" cap="none" spc="0" normalizeH="0" baseline="0" noProof="0" dirty="0" smtClean="0">
                <a:ln>
                  <a:noFill/>
                </a:ln>
                <a:solidFill>
                  <a:srgbClr val="0069B8"/>
                </a:solidFill>
                <a:effectLst/>
                <a:uLnTx/>
                <a:uFillTx/>
                <a:latin typeface="微软雅黑" pitchFamily="34" charset="-122"/>
                <a:ea typeface="微软雅黑" pitchFamily="34" charset="-122"/>
                <a:cs typeface="+mn-cs"/>
              </a:rPr>
              <a:t>1</a:t>
            </a:r>
            <a:r>
              <a:rPr kumimoji="0" lang="en-US" altLang="zh-CN" sz="1200" b="0" i="0" u="none" strike="noStrike" kern="12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cs typeface="+mn-cs"/>
              </a:rPr>
              <a:t> </a:t>
            </a:r>
            <a:r>
              <a:rPr lang="en-US" altLang="zh-CN" sz="1200" b="1" dirty="0" err="1" smtClean="0">
                <a:solidFill>
                  <a:srgbClr val="0069B8"/>
                </a:solidFill>
                <a:latin typeface="微软雅黑" pitchFamily="34" charset="-122"/>
                <a:ea typeface="微软雅黑" pitchFamily="34" charset="-122"/>
              </a:rPr>
              <a:t>g·L</a:t>
            </a:r>
            <a:r>
              <a:rPr lang="en-US" altLang="zh-CN" sz="1200" b="1" dirty="0" smtClean="0">
                <a:solidFill>
                  <a:srgbClr val="0069B8"/>
                </a:solidFill>
                <a:latin typeface="微软雅黑" pitchFamily="34" charset="-122"/>
                <a:ea typeface="微软雅黑" pitchFamily="34" charset="-122"/>
              </a:rPr>
              <a:t> </a:t>
            </a:r>
            <a:r>
              <a:rPr lang="en-US" altLang="zh-CN" sz="1200" b="1" baseline="30000" dirty="0" smtClean="0">
                <a:solidFill>
                  <a:srgbClr val="0069B8"/>
                </a:solidFill>
                <a:latin typeface="微软雅黑" pitchFamily="34" charset="-122"/>
                <a:ea typeface="微软雅黑" pitchFamily="34" charset="-122"/>
              </a:rPr>
              <a:t>– 1</a:t>
            </a:r>
            <a:r>
              <a:rPr lang="en-US" altLang="zh-CN" sz="1200" b="1" dirty="0" smtClean="0">
                <a:solidFill>
                  <a:srgbClr val="0069B8"/>
                </a:solidFill>
                <a:latin typeface="微软雅黑" pitchFamily="34" charset="-122"/>
                <a:ea typeface="微软雅黑" pitchFamily="34" charset="-122"/>
              </a:rPr>
              <a:t>CLT</a:t>
            </a:r>
            <a:r>
              <a:rPr lang="zh-CN" altLang="en-US" sz="1200" b="1" dirty="0" smtClean="0">
                <a:solidFill>
                  <a:srgbClr val="0069B8"/>
                </a:solidFill>
                <a:latin typeface="微软雅黑" pitchFamily="34" charset="-122"/>
                <a:ea typeface="微软雅黑" pitchFamily="34" charset="-122"/>
              </a:rPr>
              <a:t>，</a:t>
            </a:r>
            <a:r>
              <a:rPr lang="en-US" altLang="zh-CN" sz="1200" b="1" dirty="0" smtClean="0">
                <a:solidFill>
                  <a:srgbClr val="0069B8"/>
                </a:solidFill>
                <a:latin typeface="微软雅黑" pitchFamily="34" charset="-122"/>
                <a:ea typeface="微软雅黑" pitchFamily="34" charset="-122"/>
              </a:rPr>
              <a:t>15 %</a:t>
            </a:r>
            <a:r>
              <a:rPr lang="zh-CN" altLang="en-US" sz="1200" b="1" dirty="0" smtClean="0">
                <a:solidFill>
                  <a:srgbClr val="0069B8"/>
                </a:solidFill>
                <a:latin typeface="微软雅黑" pitchFamily="34" charset="-122"/>
                <a:ea typeface="微软雅黑" pitchFamily="34" charset="-122"/>
              </a:rPr>
              <a:t>二氯甲烷，</a:t>
            </a:r>
            <a:r>
              <a:rPr lang="en-US" altLang="zh-CN" sz="1200" b="1" dirty="0" smtClean="0">
                <a:solidFill>
                  <a:srgbClr val="0069B8"/>
                </a:solidFill>
                <a:latin typeface="微软雅黑" pitchFamily="34" charset="-122"/>
                <a:ea typeface="微软雅黑" pitchFamily="34" charset="-122"/>
              </a:rPr>
              <a:t>4.0</a:t>
            </a:r>
            <a:r>
              <a:rPr lang="zh-CN" altLang="en-US" sz="1200" b="1" dirty="0" smtClean="0">
                <a:solidFill>
                  <a:srgbClr val="0069B8"/>
                </a:solidFill>
                <a:latin typeface="微软雅黑" pitchFamily="34" charset="-122"/>
                <a:ea typeface="微软雅黑" pitchFamily="34" charset="-122"/>
              </a:rPr>
              <a:t>～</a:t>
            </a:r>
            <a:r>
              <a:rPr lang="en-US" altLang="zh-CN" sz="1200" b="1" dirty="0" smtClean="0">
                <a:solidFill>
                  <a:srgbClr val="0069B8"/>
                </a:solidFill>
                <a:latin typeface="微软雅黑" pitchFamily="34" charset="-122"/>
                <a:ea typeface="微软雅黑" pitchFamily="34" charset="-122"/>
              </a:rPr>
              <a:t>5.0 </a:t>
            </a:r>
            <a:r>
              <a:rPr lang="en-US" altLang="zh-CN" sz="1200" b="1" dirty="0" err="1" smtClean="0">
                <a:solidFill>
                  <a:srgbClr val="0069B8"/>
                </a:solidFill>
                <a:latin typeface="微软雅黑" pitchFamily="34" charset="-122"/>
                <a:ea typeface="微软雅黑" pitchFamily="34" charset="-122"/>
              </a:rPr>
              <a:t>g·L</a:t>
            </a:r>
            <a:r>
              <a:rPr lang="en-US" altLang="zh-CN" sz="1200" b="1" dirty="0" smtClean="0">
                <a:solidFill>
                  <a:srgbClr val="0069B8"/>
                </a:solidFill>
                <a:latin typeface="微软雅黑" pitchFamily="34" charset="-122"/>
                <a:ea typeface="微软雅黑" pitchFamily="34" charset="-122"/>
              </a:rPr>
              <a:t> </a:t>
            </a:r>
            <a:r>
              <a:rPr lang="en-US" altLang="zh-CN" sz="1200" b="1" baseline="30000" dirty="0" smtClean="0">
                <a:solidFill>
                  <a:srgbClr val="0069B8"/>
                </a:solidFill>
                <a:latin typeface="微软雅黑" pitchFamily="34" charset="-122"/>
                <a:ea typeface="微软雅黑" pitchFamily="34" charset="-122"/>
              </a:rPr>
              <a:t>– 1</a:t>
            </a:r>
            <a:r>
              <a:rPr lang="zh-CN" altLang="en-US" sz="1200" b="1" baseline="30000" dirty="0" smtClean="0">
                <a:solidFill>
                  <a:srgbClr val="0069B8"/>
                </a:solidFill>
                <a:latin typeface="微软雅黑" pitchFamily="34" charset="-122"/>
                <a:ea typeface="微软雅黑" pitchFamily="34" charset="-122"/>
              </a:rPr>
              <a:t>，</a:t>
            </a:r>
            <a:r>
              <a:rPr lang="en-US" altLang="zh-CN" sz="1200" b="1" dirty="0" smtClean="0">
                <a:solidFill>
                  <a:srgbClr val="0069B8"/>
                </a:solidFill>
                <a:latin typeface="微软雅黑" pitchFamily="34" charset="-122"/>
                <a:ea typeface="微软雅黑" pitchFamily="34" charset="-122"/>
              </a:rPr>
              <a:t>2 %HSA</a:t>
            </a:r>
          </a:p>
          <a:p>
            <a:pPr marL="354013" indent="1588" algn="just">
              <a:buNone/>
            </a:pPr>
            <a:r>
              <a:rPr lang="zh-CN" altLang="en-US" sz="1200" b="1" dirty="0" smtClean="0">
                <a:solidFill>
                  <a:srgbClr val="0069B8"/>
                </a:solidFill>
                <a:latin typeface="微软雅黑" pitchFamily="34" charset="-122"/>
                <a:ea typeface="微软雅黑" pitchFamily="34" charset="-122"/>
              </a:rPr>
              <a:t>制备工艺为：</a:t>
            </a:r>
            <a:r>
              <a:rPr lang="zh-CN" altLang="en-US" sz="1200" b="1" dirty="0" smtClean="0"/>
              <a:t>油相</a:t>
            </a:r>
            <a:r>
              <a:rPr lang="zh-CN" altLang="en-US" sz="1200" dirty="0" smtClean="0"/>
              <a:t>为处方量的</a:t>
            </a:r>
            <a:r>
              <a:rPr lang="en-US" altLang="zh-CN" sz="1200" dirty="0" smtClean="0"/>
              <a:t>CLT</a:t>
            </a:r>
            <a:r>
              <a:rPr lang="zh-CN" altLang="en-US" sz="1200" dirty="0" smtClean="0"/>
              <a:t>、大豆油与二氯甲烷相混合</a:t>
            </a:r>
            <a:r>
              <a:rPr lang="en-US" altLang="zh-CN" sz="1200" dirty="0" smtClean="0"/>
              <a:t>;</a:t>
            </a:r>
            <a:r>
              <a:rPr lang="zh-CN" altLang="en-US" sz="1200" b="1" dirty="0" smtClean="0"/>
              <a:t>水相</a:t>
            </a:r>
            <a:r>
              <a:rPr lang="zh-CN" altLang="en-US" sz="1200" dirty="0" smtClean="0"/>
              <a:t>为</a:t>
            </a:r>
            <a:r>
              <a:rPr lang="en-US" altLang="zh-CN" sz="1200" dirty="0" smtClean="0"/>
              <a:t>2 %</a:t>
            </a:r>
            <a:r>
              <a:rPr lang="zh-CN" altLang="en-US" sz="1200" dirty="0" smtClean="0"/>
              <a:t>的</a:t>
            </a:r>
            <a:r>
              <a:rPr lang="en-US" altLang="zh-CN" sz="1200" dirty="0" smtClean="0"/>
              <a:t>HSA</a:t>
            </a:r>
            <a:r>
              <a:rPr lang="zh-CN" altLang="en-US" sz="1200" dirty="0" smtClean="0"/>
              <a:t>水溶液</a:t>
            </a:r>
            <a:r>
              <a:rPr lang="en-US" altLang="zh-CN" sz="1200" dirty="0" smtClean="0"/>
              <a:t>,</a:t>
            </a:r>
          </a:p>
          <a:p>
            <a:pPr indent="12700" algn="just">
              <a:buNone/>
            </a:pPr>
            <a:r>
              <a:rPr lang="zh-CN" altLang="en-US" sz="1200" dirty="0" smtClean="0"/>
              <a:t>油相、水相用</a:t>
            </a:r>
            <a:r>
              <a:rPr lang="zh-CN" altLang="en-US" sz="1200" b="1" dirty="0" smtClean="0"/>
              <a:t>超声</a:t>
            </a:r>
            <a:r>
              <a:rPr lang="zh-CN" altLang="en-US" sz="1200" dirty="0" smtClean="0"/>
              <a:t>波细胞粉碎机超声处理进行</a:t>
            </a:r>
            <a:r>
              <a:rPr lang="zh-CN" altLang="en-US" sz="1200" b="1" dirty="0" smtClean="0"/>
              <a:t>混合</a:t>
            </a:r>
            <a:r>
              <a:rPr lang="en-US" altLang="zh-CN" sz="1200" dirty="0" smtClean="0"/>
              <a:t>,</a:t>
            </a:r>
            <a:r>
              <a:rPr lang="zh-CN" altLang="en-US" sz="1200" dirty="0" smtClean="0"/>
              <a:t>总超声时间</a:t>
            </a:r>
            <a:r>
              <a:rPr lang="en-US" altLang="zh-CN" sz="1400" b="1" dirty="0" smtClean="0">
                <a:solidFill>
                  <a:srgbClr val="0069B8"/>
                </a:solidFill>
              </a:rPr>
              <a:t>8min</a:t>
            </a:r>
            <a:r>
              <a:rPr lang="en-US" altLang="zh-CN" sz="1200" dirty="0" smtClean="0"/>
              <a:t> </a:t>
            </a:r>
            <a:r>
              <a:rPr lang="zh-CN" altLang="en-US" sz="1200" dirty="0" smtClean="0"/>
              <a:t>具体为超声功率</a:t>
            </a:r>
            <a:r>
              <a:rPr lang="en-US" altLang="zh-CN" sz="1200" dirty="0" smtClean="0"/>
              <a:t>200 </a:t>
            </a:r>
            <a:r>
              <a:rPr lang="zh-CN" altLang="en-US" sz="1200" dirty="0" smtClean="0"/>
              <a:t>瓦</a:t>
            </a:r>
            <a:r>
              <a:rPr lang="en-US" altLang="zh-CN" sz="1200" dirty="0" smtClean="0"/>
              <a:t>2</a:t>
            </a:r>
            <a:r>
              <a:rPr lang="zh-CN" altLang="en-US" sz="1200" dirty="0" smtClean="0"/>
              <a:t>分钟、</a:t>
            </a:r>
            <a:r>
              <a:rPr lang="en-US" altLang="zh-CN" sz="1200" dirty="0" smtClean="0"/>
              <a:t>400 </a:t>
            </a:r>
            <a:r>
              <a:rPr lang="zh-CN" altLang="en-US" sz="1200" dirty="0" smtClean="0"/>
              <a:t>瓦 </a:t>
            </a:r>
            <a:r>
              <a:rPr lang="en-US" altLang="zh-CN" sz="1200" dirty="0" smtClean="0"/>
              <a:t>2</a:t>
            </a:r>
            <a:r>
              <a:rPr lang="zh-CN" altLang="en-US" sz="1200" dirty="0" smtClean="0"/>
              <a:t>分钟、</a:t>
            </a:r>
            <a:r>
              <a:rPr lang="en-US" altLang="zh-CN" sz="1200" dirty="0" smtClean="0"/>
              <a:t>600 </a:t>
            </a:r>
            <a:r>
              <a:rPr lang="zh-CN" altLang="en-US" sz="1200" dirty="0" smtClean="0"/>
              <a:t>瓦 </a:t>
            </a:r>
            <a:r>
              <a:rPr lang="en-US" altLang="zh-CN" sz="1200" dirty="0" smtClean="0"/>
              <a:t>4</a:t>
            </a:r>
            <a:r>
              <a:rPr lang="zh-CN" altLang="en-US" sz="1200" dirty="0" smtClean="0"/>
              <a:t>分钟。</a:t>
            </a:r>
          </a:p>
          <a:p>
            <a:pPr marL="342900" marR="0" lvl="0" indent="-342900" algn="l" defTabSz="914400" rtl="0" eaLnBrk="1" fontAlgn="auto" latinLnBrk="0" hangingPunct="1">
              <a:lnSpc>
                <a:spcPct val="100000"/>
              </a:lnSpc>
              <a:spcBef>
                <a:spcPct val="20000"/>
              </a:spcBef>
              <a:spcAft>
                <a:spcPts val="0"/>
              </a:spcAft>
              <a:buClrTx/>
              <a:buSzTx/>
              <a:buFont typeface="Times New Roman" pitchFamily="18" charset="0"/>
              <a:buChar char="ͻ"/>
              <a:tabLst/>
              <a:defRPr/>
            </a:pPr>
            <a:endParaRPr lang="zh-CN" altLang="en-US" sz="1200" b="1" dirty="0" smtClean="0">
              <a:solidFill>
                <a:srgbClr val="0069B8"/>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85737E91-60E4-4FCA-B6C2-382B5B99EF0C}" type="slidenum">
              <a:rPr lang="zh-CN" altLang="en-US" smtClean="0"/>
              <a:pPr/>
              <a:t>16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kern="1200" dirty="0" smtClean="0">
                <a:solidFill>
                  <a:schemeClr val="tx1"/>
                </a:solidFill>
                <a:latin typeface="+mn-lt"/>
                <a:ea typeface="+mn-ea"/>
                <a:cs typeface="+mn-cs"/>
              </a:rPr>
              <a:t>通过最优处方及制备工艺制得的纳米粒，我们对其进行表征</a:t>
            </a:r>
            <a:endParaRPr lang="zh-CN" altLang="en-US" dirty="0"/>
          </a:p>
        </p:txBody>
      </p:sp>
      <p:sp>
        <p:nvSpPr>
          <p:cNvPr id="4" name="灯片编号占位符 3"/>
          <p:cNvSpPr>
            <a:spLocks noGrp="1"/>
          </p:cNvSpPr>
          <p:nvPr>
            <p:ph type="sldNum" sz="quarter" idx="10"/>
          </p:nvPr>
        </p:nvSpPr>
        <p:spPr/>
        <p:txBody>
          <a:bodyPr/>
          <a:lstStyle/>
          <a:p>
            <a:fld id="{85737E91-60E4-4FCA-B6C2-382B5B99EF0C}" type="slidenum">
              <a:rPr lang="zh-CN" altLang="en-US" smtClean="0"/>
              <a:pPr/>
              <a:t>17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tx1"/>
                </a:solidFill>
                <a:latin typeface="+mn-lt"/>
                <a:ea typeface="+mn-ea"/>
                <a:cs typeface="+mn-cs"/>
              </a:rPr>
              <a:t>首先是粒径及</a:t>
            </a:r>
            <a:r>
              <a:rPr lang="en-US" altLang="zh-CN" sz="1200" dirty="0" smtClean="0">
                <a:solidFill>
                  <a:schemeClr val="tx1">
                    <a:lumMod val="65000"/>
                    <a:lumOff val="35000"/>
                  </a:schemeClr>
                </a:solidFill>
                <a:latin typeface="微软雅黑" pitchFamily="34" charset="-122"/>
                <a:ea typeface="微软雅黑" pitchFamily="34" charset="-122"/>
              </a:rPr>
              <a:t>Zeta</a:t>
            </a:r>
            <a:r>
              <a:rPr lang="zh-CN" altLang="en-US" sz="1200" dirty="0" smtClean="0">
                <a:solidFill>
                  <a:schemeClr val="tx1">
                    <a:lumMod val="65000"/>
                    <a:lumOff val="35000"/>
                  </a:schemeClr>
                </a:solidFill>
                <a:latin typeface="微软雅黑" pitchFamily="34" charset="-122"/>
                <a:ea typeface="微软雅黑" pitchFamily="34" charset="-122"/>
              </a:rPr>
              <a:t>电位，</a:t>
            </a:r>
            <a:r>
              <a:rPr lang="zh-CN" altLang="en-US" sz="1200" b="0" kern="1200" dirty="0" smtClean="0">
                <a:solidFill>
                  <a:schemeClr val="tx1"/>
                </a:solidFill>
                <a:latin typeface="+mn-lt"/>
                <a:ea typeface="+mn-ea"/>
                <a:cs typeface="+mn-cs"/>
              </a:rPr>
              <a:t>通过激光粒度仪对粒径和</a:t>
            </a:r>
            <a:r>
              <a:rPr lang="en-US" altLang="zh-CN" sz="1200" b="0" kern="1200" dirty="0" smtClean="0">
                <a:solidFill>
                  <a:schemeClr val="tx1"/>
                </a:solidFill>
                <a:latin typeface="+mn-lt"/>
                <a:ea typeface="+mn-ea"/>
                <a:cs typeface="+mn-cs"/>
              </a:rPr>
              <a:t>Zeta</a:t>
            </a:r>
            <a:r>
              <a:rPr lang="zh-CN" altLang="en-US" sz="1200" b="0" kern="1200" dirty="0" smtClean="0">
                <a:solidFill>
                  <a:schemeClr val="tx1"/>
                </a:solidFill>
                <a:latin typeface="+mn-lt"/>
                <a:ea typeface="+mn-ea"/>
                <a:cs typeface="+mn-cs"/>
              </a:rPr>
              <a:t>电位进行测量。其平均粒径为</a:t>
            </a:r>
            <a:r>
              <a:rPr lang="en-US" altLang="zh-CN" sz="1200" b="0" kern="1200" dirty="0" smtClean="0">
                <a:solidFill>
                  <a:schemeClr val="tx1"/>
                </a:solidFill>
                <a:latin typeface="+mn-lt"/>
                <a:ea typeface="+mn-ea"/>
                <a:cs typeface="+mn-cs"/>
              </a:rPr>
              <a:t>145.11± 1.63 nm</a:t>
            </a:r>
            <a:r>
              <a:rPr lang="zh-CN" altLang="en-US" sz="1200" b="0" kern="1200" dirty="0" smtClean="0">
                <a:solidFill>
                  <a:schemeClr val="tx1"/>
                </a:solidFill>
                <a:latin typeface="+mn-lt"/>
                <a:ea typeface="+mn-ea"/>
                <a:cs typeface="+mn-cs"/>
              </a:rPr>
              <a:t>，</a:t>
            </a:r>
            <a:r>
              <a:rPr lang="en-US" altLang="zh-CN" sz="1200" b="0" kern="1200" dirty="0" smtClean="0">
                <a:solidFill>
                  <a:schemeClr val="tx1"/>
                </a:solidFill>
                <a:latin typeface="+mn-lt"/>
                <a:ea typeface="+mn-ea"/>
                <a:cs typeface="+mn-cs"/>
              </a:rPr>
              <a:t>PDI</a:t>
            </a:r>
            <a:r>
              <a:rPr lang="zh-CN" altLang="en-US" sz="1200" b="0" kern="1200" dirty="0" smtClean="0">
                <a:solidFill>
                  <a:schemeClr val="tx1"/>
                </a:solidFill>
                <a:latin typeface="+mn-lt"/>
                <a:ea typeface="+mn-ea"/>
                <a:cs typeface="+mn-cs"/>
              </a:rPr>
              <a:t>为</a:t>
            </a:r>
            <a:r>
              <a:rPr lang="en-US" altLang="zh-CN" sz="1200" b="0" kern="1200" dirty="0" smtClean="0">
                <a:solidFill>
                  <a:schemeClr val="tx1"/>
                </a:solidFill>
                <a:latin typeface="+mn-lt"/>
                <a:ea typeface="+mn-ea"/>
                <a:cs typeface="+mn-cs"/>
              </a:rPr>
              <a:t>0.183 ± 0.002</a:t>
            </a:r>
            <a:r>
              <a:rPr lang="zh-CN" altLang="en-US" sz="1200" b="0" kern="1200" dirty="0" smtClean="0">
                <a:solidFill>
                  <a:schemeClr val="tx1"/>
                </a:solidFill>
                <a:latin typeface="+mn-lt"/>
                <a:ea typeface="+mn-ea"/>
                <a:cs typeface="+mn-cs"/>
              </a:rPr>
              <a:t>，</a:t>
            </a:r>
            <a:r>
              <a:rPr lang="en-US" altLang="zh-CN" sz="1200" b="0" kern="1200" dirty="0" smtClean="0">
                <a:solidFill>
                  <a:schemeClr val="tx1"/>
                </a:solidFill>
                <a:latin typeface="+mn-lt"/>
                <a:ea typeface="+mn-ea"/>
                <a:cs typeface="+mn-cs"/>
              </a:rPr>
              <a:t>Zeta</a:t>
            </a:r>
            <a:r>
              <a:rPr lang="zh-CN" altLang="en-US" sz="1200" b="0" kern="1200" dirty="0" smtClean="0">
                <a:solidFill>
                  <a:schemeClr val="tx1"/>
                </a:solidFill>
                <a:latin typeface="+mn-lt"/>
                <a:ea typeface="+mn-ea"/>
                <a:cs typeface="+mn-cs"/>
              </a:rPr>
              <a:t>电位为</a:t>
            </a:r>
            <a:r>
              <a:rPr lang="en-US" altLang="zh-CN" sz="1200" b="0" kern="1200" dirty="0" smtClean="0">
                <a:solidFill>
                  <a:schemeClr val="tx1"/>
                </a:solidFill>
                <a:latin typeface="+mn-lt"/>
                <a:ea typeface="+mn-ea"/>
                <a:cs typeface="+mn-cs"/>
              </a:rPr>
              <a:t>-35.4 ± 0.2 mV</a:t>
            </a:r>
            <a:r>
              <a:rPr lang="zh-CN" altLang="en-US" sz="1200" b="0" kern="1200" dirty="0" smtClean="0">
                <a:solidFill>
                  <a:schemeClr val="tx1"/>
                </a:solidFill>
                <a:latin typeface="+mn-lt"/>
                <a:ea typeface="+mn-ea"/>
                <a:cs typeface="+mn-cs"/>
              </a:rPr>
              <a:t>。下图是纳米粒的典型粒径图，下图是</a:t>
            </a:r>
            <a:r>
              <a:rPr lang="en-US" altLang="zh-CN" sz="1200" b="0" kern="1200" dirty="0" smtClean="0">
                <a:solidFill>
                  <a:schemeClr val="tx1"/>
                </a:solidFill>
                <a:latin typeface="+mn-lt"/>
                <a:ea typeface="+mn-ea"/>
                <a:cs typeface="+mn-cs"/>
              </a:rPr>
              <a:t>zeta</a:t>
            </a:r>
            <a:r>
              <a:rPr lang="zh-CN" altLang="en-US" sz="1200" b="0" kern="1200" dirty="0" smtClean="0">
                <a:solidFill>
                  <a:schemeClr val="tx1"/>
                </a:solidFill>
                <a:latin typeface="+mn-lt"/>
                <a:ea typeface="+mn-ea"/>
                <a:cs typeface="+mn-cs"/>
              </a:rPr>
              <a:t>电位的一个典型电位图。</a:t>
            </a:r>
            <a:endParaRPr lang="zh-CN" alt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5737E91-60E4-4FCA-B6C2-382B5B99EF0C}" type="slidenum">
              <a:rPr lang="zh-CN" altLang="en-US" smtClean="0"/>
              <a:pPr/>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5737E91-60E4-4FCA-B6C2-382B5B99EF0C}" type="slidenum">
              <a:rPr lang="zh-CN" altLang="en-US" smtClean="0"/>
              <a:pPr/>
              <a:t>19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然后是通过透射电镜对白蛋白纳米粒进行观察。发现白蛋白纳米粒为类球形，且分布均匀</a:t>
            </a:r>
            <a:endParaRPr lang="zh-CN" altLang="en-US" dirty="0"/>
          </a:p>
        </p:txBody>
      </p:sp>
      <p:sp>
        <p:nvSpPr>
          <p:cNvPr id="4" name="灯片编号占位符 3"/>
          <p:cNvSpPr>
            <a:spLocks noGrp="1"/>
          </p:cNvSpPr>
          <p:nvPr>
            <p:ph type="sldNum" sz="quarter" idx="10"/>
          </p:nvPr>
        </p:nvSpPr>
        <p:spPr/>
        <p:txBody>
          <a:bodyPr/>
          <a:lstStyle/>
          <a:p>
            <a:fld id="{85737E91-60E4-4FCA-B6C2-382B5B99EF0C}" type="slidenum">
              <a:rPr lang="zh-CN" altLang="en-US" smtClean="0"/>
              <a:pPr/>
              <a:t>20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kern="1200" dirty="0" smtClean="0">
                <a:solidFill>
                  <a:schemeClr val="tx1"/>
                </a:solidFill>
                <a:latin typeface="+mn-lt"/>
                <a:ea typeface="+mn-ea"/>
                <a:cs typeface="+mn-cs"/>
              </a:rPr>
              <a:t>然后再通过第一章建立的高效液相色谱法对其包封率和载药量进行测定，测得包封率为</a:t>
            </a:r>
            <a:r>
              <a:rPr lang="en-US" altLang="zh-CN" sz="1200" b="0" kern="1200" dirty="0" smtClean="0">
                <a:solidFill>
                  <a:schemeClr val="tx1"/>
                </a:solidFill>
                <a:latin typeface="+mn-lt"/>
                <a:ea typeface="+mn-ea"/>
                <a:cs typeface="+mn-cs"/>
              </a:rPr>
              <a:t>94.95%</a:t>
            </a:r>
            <a:r>
              <a:rPr lang="zh-CN" altLang="en-US" sz="1200" b="0" kern="1200" dirty="0" smtClean="0">
                <a:solidFill>
                  <a:schemeClr val="tx1"/>
                </a:solidFill>
                <a:latin typeface="+mn-lt"/>
                <a:ea typeface="+mn-ea"/>
                <a:cs typeface="+mn-cs"/>
              </a:rPr>
              <a:t>，载药量为</a:t>
            </a:r>
            <a:r>
              <a:rPr lang="en-US" altLang="zh-CN" sz="1200" b="0" kern="1200" dirty="0" smtClean="0">
                <a:solidFill>
                  <a:schemeClr val="tx1"/>
                </a:solidFill>
                <a:latin typeface="+mn-lt"/>
                <a:ea typeface="+mn-ea"/>
                <a:cs typeface="+mn-cs"/>
              </a:rPr>
              <a:t>5.45%</a:t>
            </a:r>
          </a:p>
          <a:p>
            <a:endParaRPr lang="en-US" altLang="zh-CN" sz="1200" b="0" kern="1200" dirty="0" smtClean="0">
              <a:solidFill>
                <a:schemeClr val="tx1"/>
              </a:solidFill>
              <a:latin typeface="+mn-lt"/>
              <a:ea typeface="+mn-ea"/>
              <a:cs typeface="+mn-cs"/>
            </a:endParaRPr>
          </a:p>
          <a:p>
            <a:r>
              <a:rPr lang="zh-CN" altLang="en-US" sz="1200" b="0" kern="1200" dirty="0" smtClean="0">
                <a:solidFill>
                  <a:schemeClr val="tx1"/>
                </a:solidFill>
                <a:latin typeface="+mn-lt"/>
                <a:ea typeface="+mn-ea"/>
                <a:cs typeface="+mn-cs"/>
              </a:rPr>
              <a:t>本章</a:t>
            </a:r>
            <a:r>
              <a:rPr lang="zh-CN" altLang="en-US" sz="1200" b="0" kern="1200" dirty="0" smtClean="0">
                <a:solidFill>
                  <a:schemeClr val="tx1"/>
                </a:solidFill>
                <a:latin typeface="+mn-lt"/>
                <a:ea typeface="+mn-ea"/>
                <a:cs typeface="+mn-cs"/>
              </a:rPr>
              <a:t>建立了超声法制备</a:t>
            </a:r>
            <a:r>
              <a:rPr lang="en-US" altLang="zh-CN" sz="1200" b="0" kern="1200" dirty="0" smtClean="0">
                <a:solidFill>
                  <a:schemeClr val="tx1"/>
                </a:solidFill>
                <a:latin typeface="+mn-lt"/>
                <a:ea typeface="+mn-ea"/>
                <a:cs typeface="+mn-cs"/>
              </a:rPr>
              <a:t>CLT-HSA</a:t>
            </a:r>
            <a:r>
              <a:rPr lang="zh-CN" altLang="en-US" sz="1200" b="0" kern="1200" dirty="0" smtClean="0">
                <a:solidFill>
                  <a:schemeClr val="tx1"/>
                </a:solidFill>
                <a:latin typeface="+mn-lt"/>
                <a:ea typeface="+mn-ea"/>
                <a:cs typeface="+mn-cs"/>
              </a:rPr>
              <a:t>纳米粒的制备工艺，并通过单因素法筛选了药物与油相及人血清白蛋白的用量，由此得到了最优的处方和制备工艺。</a:t>
            </a:r>
            <a:endParaRPr lang="zh-CN" altLang="en-US" sz="1200" b="1" kern="1200" dirty="0" smtClean="0">
              <a:solidFill>
                <a:schemeClr val="tx1"/>
              </a:solidFill>
              <a:latin typeface="+mn-lt"/>
              <a:ea typeface="+mn-ea"/>
              <a:cs typeface="+mn-cs"/>
            </a:endParaRPr>
          </a:p>
          <a:p>
            <a:r>
              <a:rPr lang="zh-CN" altLang="en-US" sz="1200" b="0" kern="1200" dirty="0" smtClean="0">
                <a:solidFill>
                  <a:schemeClr val="tx1"/>
                </a:solidFill>
                <a:latin typeface="+mn-lt"/>
                <a:ea typeface="+mn-ea"/>
                <a:cs typeface="+mn-cs"/>
              </a:rPr>
              <a:t>制成的雷公藤红素人血清蛋白纳米粒通过激光粒度仪测定 </a:t>
            </a:r>
            <a:r>
              <a:rPr lang="en-US" altLang="zh-CN" sz="1200" b="0" kern="1200" dirty="0" smtClean="0">
                <a:solidFill>
                  <a:schemeClr val="tx1"/>
                </a:solidFill>
                <a:latin typeface="+mn-lt"/>
                <a:ea typeface="+mn-ea"/>
                <a:cs typeface="+mn-cs"/>
              </a:rPr>
              <a:t>CLT-HSA</a:t>
            </a:r>
            <a:r>
              <a:rPr lang="zh-CN" altLang="en-US" sz="1200" b="0" kern="1200" dirty="0" smtClean="0">
                <a:solidFill>
                  <a:schemeClr val="tx1"/>
                </a:solidFill>
                <a:latin typeface="+mn-lt"/>
                <a:ea typeface="+mn-ea"/>
                <a:cs typeface="+mn-cs"/>
              </a:rPr>
              <a:t>纳米粒 的粒径为</a:t>
            </a:r>
            <a:r>
              <a:rPr lang="en-US" altLang="zh-CN" sz="1200" b="0" kern="1200" dirty="0" smtClean="0">
                <a:solidFill>
                  <a:schemeClr val="tx1"/>
                </a:solidFill>
                <a:latin typeface="+mn-lt"/>
                <a:ea typeface="+mn-ea"/>
                <a:cs typeface="+mn-cs"/>
              </a:rPr>
              <a:t>145.11± 1.63 nm</a:t>
            </a:r>
            <a:r>
              <a:rPr lang="zh-CN" altLang="en-US" sz="1200" b="0" kern="1200" dirty="0" smtClean="0">
                <a:solidFill>
                  <a:schemeClr val="tx1"/>
                </a:solidFill>
                <a:latin typeface="+mn-lt"/>
                <a:ea typeface="+mn-ea"/>
                <a:cs typeface="+mn-cs"/>
              </a:rPr>
              <a:t>，</a:t>
            </a:r>
            <a:r>
              <a:rPr lang="en-US" altLang="zh-CN" sz="1200" b="0" kern="1200" dirty="0" smtClean="0">
                <a:solidFill>
                  <a:schemeClr val="tx1"/>
                </a:solidFill>
                <a:latin typeface="+mn-lt"/>
                <a:ea typeface="+mn-ea"/>
                <a:cs typeface="+mn-cs"/>
              </a:rPr>
              <a:t>PDI </a:t>
            </a:r>
            <a:r>
              <a:rPr lang="zh-CN" altLang="en-US" sz="1200" b="0" kern="1200" dirty="0" smtClean="0">
                <a:solidFill>
                  <a:schemeClr val="tx1"/>
                </a:solidFill>
                <a:latin typeface="+mn-lt"/>
                <a:ea typeface="+mn-ea"/>
                <a:cs typeface="+mn-cs"/>
              </a:rPr>
              <a:t>为</a:t>
            </a:r>
            <a:r>
              <a:rPr lang="en-US" altLang="zh-CN" sz="1200" b="0" kern="1200" dirty="0" smtClean="0">
                <a:solidFill>
                  <a:schemeClr val="tx1"/>
                </a:solidFill>
                <a:latin typeface="+mn-lt"/>
                <a:ea typeface="+mn-ea"/>
                <a:cs typeface="+mn-cs"/>
              </a:rPr>
              <a:t>0.183 ± 0.002</a:t>
            </a:r>
            <a:r>
              <a:rPr lang="zh-CN" altLang="en-US" sz="1200" b="0" kern="1200" dirty="0" smtClean="0">
                <a:solidFill>
                  <a:schemeClr val="tx1"/>
                </a:solidFill>
                <a:latin typeface="+mn-lt"/>
                <a:ea typeface="+mn-ea"/>
                <a:cs typeface="+mn-cs"/>
              </a:rPr>
              <a:t>，</a:t>
            </a:r>
            <a:r>
              <a:rPr lang="en-US" altLang="zh-CN" sz="1200" b="0" kern="1200" dirty="0" smtClean="0">
                <a:solidFill>
                  <a:schemeClr val="tx1"/>
                </a:solidFill>
                <a:latin typeface="+mn-lt"/>
                <a:ea typeface="+mn-ea"/>
                <a:cs typeface="+mn-cs"/>
              </a:rPr>
              <a:t>Zeta </a:t>
            </a:r>
            <a:r>
              <a:rPr lang="zh-CN" altLang="en-US" sz="1200" b="0" kern="1200" dirty="0" smtClean="0">
                <a:solidFill>
                  <a:schemeClr val="tx1"/>
                </a:solidFill>
                <a:latin typeface="+mn-lt"/>
                <a:ea typeface="+mn-ea"/>
                <a:cs typeface="+mn-cs"/>
              </a:rPr>
              <a:t>电位为</a:t>
            </a:r>
            <a:r>
              <a:rPr lang="en-US" altLang="zh-CN" sz="1200" b="0" kern="1200" dirty="0" smtClean="0">
                <a:solidFill>
                  <a:schemeClr val="tx1"/>
                </a:solidFill>
                <a:latin typeface="+mn-lt"/>
                <a:ea typeface="+mn-ea"/>
                <a:cs typeface="+mn-cs"/>
              </a:rPr>
              <a:t>-10.8 ± 0.2 mV</a:t>
            </a:r>
            <a:r>
              <a:rPr lang="zh-CN" altLang="en-US" sz="1200" b="0" kern="1200" dirty="0" smtClean="0">
                <a:solidFill>
                  <a:schemeClr val="tx1"/>
                </a:solidFill>
                <a:latin typeface="+mn-lt"/>
                <a:ea typeface="+mn-ea"/>
                <a:cs typeface="+mn-cs"/>
              </a:rPr>
              <a:t>。由此可以看出 </a:t>
            </a:r>
            <a:r>
              <a:rPr lang="en-US" altLang="zh-CN" sz="1200" b="0" kern="1200" dirty="0" smtClean="0">
                <a:solidFill>
                  <a:schemeClr val="tx1"/>
                </a:solidFill>
                <a:latin typeface="+mn-lt"/>
                <a:ea typeface="+mn-ea"/>
                <a:cs typeface="+mn-cs"/>
              </a:rPr>
              <a:t>CLT-HSA</a:t>
            </a:r>
            <a:r>
              <a:rPr lang="zh-CN" altLang="en-US" sz="1200" b="0" kern="1200" dirty="0" smtClean="0">
                <a:solidFill>
                  <a:schemeClr val="tx1"/>
                </a:solidFill>
                <a:latin typeface="+mn-lt"/>
                <a:ea typeface="+mn-ea"/>
                <a:cs typeface="+mn-cs"/>
              </a:rPr>
              <a:t>纳米粒的粒径较小且分布较均匀。采用透射电镜观察 </a:t>
            </a:r>
            <a:r>
              <a:rPr lang="en-US" altLang="zh-CN" sz="1200" b="0" kern="1200" dirty="0" smtClean="0">
                <a:solidFill>
                  <a:schemeClr val="tx1"/>
                </a:solidFill>
                <a:latin typeface="+mn-lt"/>
                <a:ea typeface="+mn-ea"/>
                <a:cs typeface="+mn-cs"/>
              </a:rPr>
              <a:t>CLT-HSA</a:t>
            </a:r>
            <a:r>
              <a:rPr lang="zh-CN" altLang="en-US" sz="1200" b="0" kern="1200" dirty="0" smtClean="0">
                <a:solidFill>
                  <a:schemeClr val="tx1"/>
                </a:solidFill>
                <a:latin typeface="+mn-lt"/>
                <a:ea typeface="+mn-ea"/>
                <a:cs typeface="+mn-cs"/>
              </a:rPr>
              <a:t>纳米粒的形态，结果表明白蛋白纳米粒呈现类球形。采用葡聚糖凝胶柱分离的方法测定了 </a:t>
            </a:r>
            <a:r>
              <a:rPr lang="en-US" altLang="zh-CN" sz="1200" b="0" kern="1200" dirty="0" smtClean="0">
                <a:solidFill>
                  <a:schemeClr val="tx1"/>
                </a:solidFill>
                <a:latin typeface="+mn-lt"/>
                <a:ea typeface="+mn-ea"/>
                <a:cs typeface="+mn-cs"/>
              </a:rPr>
              <a:t>CLT-HSA</a:t>
            </a:r>
            <a:r>
              <a:rPr lang="zh-CN" altLang="en-US" sz="1200" b="0" kern="1200" dirty="0" smtClean="0">
                <a:solidFill>
                  <a:schemeClr val="tx1"/>
                </a:solidFill>
                <a:latin typeface="+mn-lt"/>
                <a:ea typeface="+mn-ea"/>
                <a:cs typeface="+mn-cs"/>
              </a:rPr>
              <a:t>纳米粒的包封率为</a:t>
            </a:r>
            <a:r>
              <a:rPr lang="en-US" altLang="zh-CN" sz="1200" b="0" kern="1200" dirty="0" smtClean="0">
                <a:solidFill>
                  <a:schemeClr val="tx1"/>
                </a:solidFill>
                <a:latin typeface="+mn-lt"/>
                <a:ea typeface="+mn-ea"/>
                <a:cs typeface="+mn-cs"/>
              </a:rPr>
              <a:t>94.95±0.34 (w/w)</a:t>
            </a:r>
            <a:r>
              <a:rPr lang="zh-CN" altLang="en-US" sz="1200" b="0" kern="1200" dirty="0" smtClean="0">
                <a:solidFill>
                  <a:schemeClr val="tx1"/>
                </a:solidFill>
                <a:latin typeface="+mn-lt"/>
                <a:ea typeface="+mn-ea"/>
                <a:cs typeface="+mn-cs"/>
              </a:rPr>
              <a:t>，载药量为</a:t>
            </a:r>
            <a:r>
              <a:rPr lang="en-US" altLang="zh-CN" sz="1200" b="0" kern="1200" dirty="0" smtClean="0">
                <a:solidFill>
                  <a:schemeClr val="tx1"/>
                </a:solidFill>
                <a:latin typeface="+mn-lt"/>
                <a:ea typeface="+mn-ea"/>
                <a:cs typeface="+mn-cs"/>
              </a:rPr>
              <a:t>5.54 </a:t>
            </a:r>
            <a:r>
              <a:rPr lang="zh-CN" altLang="en-US" sz="1200" b="0" kern="1200" dirty="0" smtClean="0">
                <a:solidFill>
                  <a:schemeClr val="tx1"/>
                </a:solidFill>
                <a:latin typeface="+mn-lt"/>
                <a:ea typeface="+mn-ea"/>
                <a:cs typeface="+mn-cs"/>
              </a:rPr>
              <a:t>土</a:t>
            </a:r>
            <a:r>
              <a:rPr lang="en-US" altLang="zh-CN" sz="1200" b="0" kern="1200" dirty="0" smtClean="0">
                <a:solidFill>
                  <a:schemeClr val="tx1"/>
                </a:solidFill>
                <a:latin typeface="+mn-lt"/>
                <a:ea typeface="+mn-ea"/>
                <a:cs typeface="+mn-cs"/>
              </a:rPr>
              <a:t>0.22% (w/w)</a:t>
            </a:r>
            <a:r>
              <a:rPr lang="zh-CN" altLang="en-US" sz="1200" b="0" kern="1200" dirty="0" smtClean="0">
                <a:solidFill>
                  <a:schemeClr val="tx1"/>
                </a:solidFill>
                <a:latin typeface="+mn-lt"/>
                <a:ea typeface="+mn-ea"/>
                <a:cs typeface="+mn-cs"/>
              </a:rPr>
              <a:t>。</a:t>
            </a:r>
            <a:endParaRPr lang="zh-CN" altLang="en-US"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85737E91-60E4-4FCA-B6C2-382B5B99EF0C}" type="slidenum">
              <a:rPr lang="zh-CN" altLang="en-US" smtClean="0"/>
              <a:pPr/>
              <a:t>21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tx1"/>
                </a:solidFill>
                <a:latin typeface="+mn-lt"/>
                <a:ea typeface="+mn-ea"/>
                <a:cs typeface="+mn-cs"/>
              </a:rPr>
              <a:t>制备白蛋白纳米粒的方法有很多，传统的主要有以下四种：聚合物分散法、去溶剂化法、乳化固化法、机械研磨法等</a:t>
            </a:r>
            <a:endParaRPr lang="zh-CN" altLang="en-US" sz="1200" kern="1200" dirty="0" smtClean="0">
              <a:solidFill>
                <a:schemeClr val="tx1"/>
              </a:solidFill>
              <a:latin typeface="+mn-lt"/>
              <a:ea typeface="+mn-ea"/>
              <a:cs typeface="+mn-cs"/>
            </a:endParaRPr>
          </a:p>
          <a:p>
            <a:r>
              <a:rPr lang="zh-CN" altLang="en-US" dirty="0" smtClean="0"/>
              <a:t>但是都或多或少存在一些缺点。比如去溶剂化法，因存在</a:t>
            </a:r>
            <a:r>
              <a:rPr lang="zh-CN" altLang="en-US" sz="1200" kern="100" baseline="0" dirty="0" smtClean="0">
                <a:latin typeface="Times New Roman"/>
                <a:ea typeface="微软雅黑"/>
              </a:rPr>
              <a:t>残留物质如甲醛、戊二醛等醛类物</a:t>
            </a:r>
            <a:r>
              <a:rPr lang="en-US" altLang="zh-CN" sz="1200" kern="100" baseline="0" dirty="0" smtClean="0">
                <a:latin typeface="Times New Roman"/>
                <a:ea typeface="微软雅黑"/>
              </a:rPr>
              <a:t>,</a:t>
            </a:r>
            <a:r>
              <a:rPr lang="zh-CN" altLang="en-US" sz="1200" kern="100" baseline="0" dirty="0" smtClean="0">
                <a:latin typeface="Times New Roman"/>
                <a:ea typeface="微软雅黑"/>
              </a:rPr>
              <a:t>易造成生物活性大分子失活。</a:t>
            </a:r>
            <a:endParaRPr lang="en-US" altLang="zh-CN" sz="1200" kern="100" baseline="0" dirty="0" smtClean="0">
              <a:latin typeface="Times New Roman"/>
              <a:ea typeface="微软雅黑"/>
            </a:endParaRPr>
          </a:p>
          <a:p>
            <a:r>
              <a:rPr lang="zh-CN" altLang="en-US" sz="1200" kern="100" baseline="0" dirty="0" smtClean="0">
                <a:latin typeface="Times New Roman"/>
                <a:ea typeface="微软雅黑"/>
              </a:rPr>
              <a:t>所以我们采用了不使用交联剂及有机试剂的方法：超声法来制备雷公藤红素白蛋白纳米粒</a:t>
            </a:r>
            <a:endParaRPr lang="zh-CN" altLang="en-US" dirty="0"/>
          </a:p>
        </p:txBody>
      </p:sp>
      <p:sp>
        <p:nvSpPr>
          <p:cNvPr id="4" name="灯片编号占位符 3"/>
          <p:cNvSpPr>
            <a:spLocks noGrp="1"/>
          </p:cNvSpPr>
          <p:nvPr>
            <p:ph type="sldNum" sz="quarter" idx="10"/>
          </p:nvPr>
        </p:nvSpPr>
        <p:spPr/>
        <p:txBody>
          <a:bodyPr/>
          <a:lstStyle/>
          <a:p>
            <a:fld id="{85737E91-60E4-4FCA-B6C2-382B5B99EF0C}" type="slidenum">
              <a:rPr lang="zh-CN" altLang="en-US" smtClean="0"/>
              <a:pPr/>
              <a:t>4</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最后一部分我们对制得的雷公藤红素白蛋白纳米粒进行冻干并对冻干处方进行一个优选。</a:t>
            </a:r>
            <a:endParaRPr lang="zh-CN" altLang="en-US" dirty="0"/>
          </a:p>
        </p:txBody>
      </p:sp>
      <p:sp>
        <p:nvSpPr>
          <p:cNvPr id="4" name="灯片编号占位符 3"/>
          <p:cNvSpPr>
            <a:spLocks noGrp="1"/>
          </p:cNvSpPr>
          <p:nvPr>
            <p:ph type="sldNum" sz="quarter" idx="10"/>
          </p:nvPr>
        </p:nvSpPr>
        <p:spPr/>
        <p:txBody>
          <a:bodyPr/>
          <a:lstStyle/>
          <a:p>
            <a:fld id="{85737E91-60E4-4FCA-B6C2-382B5B99EF0C}" type="slidenum">
              <a:rPr lang="zh-CN" altLang="en-US" smtClean="0"/>
              <a:pPr/>
              <a:t>22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理想的冻干保护剂的要求是：形态饱满，外表光洁，疏松多孔的固体</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根据文献及他人的经验，我们预选的冻干保护剂为蔗糖和麦芽糖。</a:t>
            </a:r>
            <a:endParaRPr lang="zh-CN" altLang="en-US" dirty="0"/>
          </a:p>
        </p:txBody>
      </p:sp>
      <p:sp>
        <p:nvSpPr>
          <p:cNvPr id="4" name="灯片编号占位符 3"/>
          <p:cNvSpPr>
            <a:spLocks noGrp="1"/>
          </p:cNvSpPr>
          <p:nvPr>
            <p:ph type="sldNum" sz="quarter" idx="10"/>
          </p:nvPr>
        </p:nvSpPr>
        <p:spPr/>
        <p:txBody>
          <a:bodyPr/>
          <a:lstStyle/>
          <a:p>
            <a:fld id="{85737E91-60E4-4FCA-B6C2-382B5B99EF0C}" type="slidenum">
              <a:rPr lang="zh-CN" altLang="en-US" smtClean="0"/>
              <a:pPr/>
              <a:t>23</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通过对制备的冻干制剂其外观、颜色、分散性、粒径及</a:t>
            </a:r>
            <a:r>
              <a:rPr lang="en-US" altLang="zh-CN" sz="1200" kern="1200" dirty="0" smtClean="0">
                <a:solidFill>
                  <a:schemeClr val="tx1"/>
                </a:solidFill>
                <a:latin typeface="+mn-lt"/>
                <a:ea typeface="+mn-ea"/>
                <a:cs typeface="+mn-cs"/>
              </a:rPr>
              <a:t>PDI</a:t>
            </a:r>
            <a:r>
              <a:rPr lang="zh-CN" altLang="en-US" sz="1200" kern="1200" dirty="0" smtClean="0">
                <a:solidFill>
                  <a:schemeClr val="tx1"/>
                </a:solidFill>
                <a:latin typeface="+mn-lt"/>
                <a:ea typeface="+mn-ea"/>
                <a:cs typeface="+mn-cs"/>
              </a:rPr>
              <a:t>进行评价，发现</a:t>
            </a:r>
            <a:r>
              <a:rPr lang="en-US" altLang="zh-CN" sz="1200" kern="1200" dirty="0" smtClean="0">
                <a:solidFill>
                  <a:schemeClr val="tx1"/>
                </a:solidFill>
                <a:latin typeface="+mn-lt"/>
                <a:ea typeface="+mn-ea"/>
                <a:cs typeface="+mn-cs"/>
              </a:rPr>
              <a:t>5%</a:t>
            </a:r>
            <a:r>
              <a:rPr lang="zh-CN" altLang="en-US" sz="1200" kern="1200" dirty="0" smtClean="0">
                <a:solidFill>
                  <a:schemeClr val="tx1"/>
                </a:solidFill>
                <a:latin typeface="+mn-lt"/>
                <a:ea typeface="+mn-ea"/>
                <a:cs typeface="+mn-cs"/>
              </a:rPr>
              <a:t>的麦芽糖作为</a:t>
            </a:r>
            <a:r>
              <a:rPr lang="en-US" altLang="zh-CN" sz="1200" kern="1200" dirty="0" smtClean="0">
                <a:solidFill>
                  <a:schemeClr val="tx1"/>
                </a:solidFill>
                <a:latin typeface="+mn-lt"/>
                <a:ea typeface="+mn-ea"/>
                <a:cs typeface="+mn-cs"/>
              </a:rPr>
              <a:t>CLT-HSA</a:t>
            </a:r>
            <a:r>
              <a:rPr lang="zh-CN" altLang="en-US" sz="1200" kern="1200" dirty="0" smtClean="0">
                <a:solidFill>
                  <a:schemeClr val="tx1"/>
                </a:solidFill>
                <a:latin typeface="+mn-lt"/>
                <a:ea typeface="+mn-ea"/>
                <a:cs typeface="+mn-cs"/>
              </a:rPr>
              <a:t>纳米粒的冻干保护剂最优。</a:t>
            </a:r>
            <a:endParaRPr lang="en-US" altLang="zh-CN"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85737E91-60E4-4FCA-B6C2-382B5B99EF0C}" type="slidenum">
              <a:rPr lang="zh-CN" altLang="en-US" smtClean="0"/>
              <a:pPr/>
              <a:t>24</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None/>
            </a:pPr>
            <a:r>
              <a:rPr lang="zh-CN" altLang="en-US" sz="1200" dirty="0" smtClean="0">
                <a:solidFill>
                  <a:schemeClr val="tx1">
                    <a:lumMod val="75000"/>
                    <a:lumOff val="25000"/>
                  </a:schemeClr>
                </a:solidFill>
              </a:rPr>
              <a:t>以上就是我答辩的所有内容。谢谢大家</a:t>
            </a:r>
            <a:endParaRPr lang="zh-CN" altLang="en-US" dirty="0"/>
          </a:p>
        </p:txBody>
      </p:sp>
      <p:sp>
        <p:nvSpPr>
          <p:cNvPr id="4" name="灯片编号占位符 3"/>
          <p:cNvSpPr>
            <a:spLocks noGrp="1"/>
          </p:cNvSpPr>
          <p:nvPr>
            <p:ph type="sldNum" sz="quarter" idx="10"/>
          </p:nvPr>
        </p:nvSpPr>
        <p:spPr/>
        <p:txBody>
          <a:bodyPr/>
          <a:lstStyle/>
          <a:p>
            <a:fld id="{85737E91-60E4-4FCA-B6C2-382B5B99EF0C}" type="slidenum">
              <a:rPr lang="zh-CN" altLang="en-US" smtClean="0"/>
              <a:pPr/>
              <a:t>25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我们主要通过以下三个方面来进行研究</a:t>
            </a:r>
            <a:endParaRPr lang="zh-CN" altLang="en-US" dirty="0"/>
          </a:p>
        </p:txBody>
      </p:sp>
      <p:sp>
        <p:nvSpPr>
          <p:cNvPr id="4" name="灯片编号占位符 3"/>
          <p:cNvSpPr>
            <a:spLocks noGrp="1"/>
          </p:cNvSpPr>
          <p:nvPr>
            <p:ph type="sldNum" sz="quarter" idx="10"/>
          </p:nvPr>
        </p:nvSpPr>
        <p:spPr/>
        <p:txBody>
          <a:bodyPr/>
          <a:lstStyle/>
          <a:p>
            <a:fld id="{85737E91-60E4-4FCA-B6C2-382B5B99EF0C}" type="slidenum">
              <a:rPr lang="zh-CN" altLang="en-US" smtClean="0"/>
              <a:pPr/>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首先我们建立了雷公藤红素含量测定的方法：高效液相色谱法，</a:t>
            </a:r>
            <a:r>
              <a:rPr lang="zh-CN" altLang="en-US" sz="1200" dirty="0" smtClean="0"/>
              <a:t>用于包封率及载药量的测定</a:t>
            </a:r>
            <a:endParaRPr lang="en-US" altLang="zh-CN" sz="1200" dirty="0" smtClean="0"/>
          </a:p>
          <a:p>
            <a:r>
              <a:rPr lang="zh-CN" altLang="en-US" sz="1200" dirty="0" smtClean="0"/>
              <a:t>主要考察了以下四点</a:t>
            </a:r>
            <a:endParaRPr lang="zh-CN" altLang="en-US" dirty="0"/>
          </a:p>
        </p:txBody>
      </p:sp>
      <p:sp>
        <p:nvSpPr>
          <p:cNvPr id="4" name="灯片编号占位符 3"/>
          <p:cNvSpPr>
            <a:spLocks noGrp="1"/>
          </p:cNvSpPr>
          <p:nvPr>
            <p:ph type="sldNum" sz="quarter" idx="10"/>
          </p:nvPr>
        </p:nvSpPr>
        <p:spPr/>
        <p:txBody>
          <a:bodyPr/>
          <a:lstStyle/>
          <a:p>
            <a:fld id="{85737E91-60E4-4FCA-B6C2-382B5B99EF0C}" type="slidenum">
              <a:rPr lang="zh-CN" altLang="en-US" smtClean="0"/>
              <a:pPr/>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色谱条件如下所示：</a:t>
            </a:r>
            <a:r>
              <a:rPr lang="zh-CN" altLang="en-US" sz="1200" b="0" kern="1200" dirty="0" smtClean="0">
                <a:solidFill>
                  <a:schemeClr val="tx1"/>
                </a:solidFill>
                <a:latin typeface="+mn-lt"/>
                <a:ea typeface="+mn-ea"/>
                <a:cs typeface="+mn-cs"/>
              </a:rPr>
              <a:t>柱温</a:t>
            </a:r>
            <a:r>
              <a:rPr lang="en-US" altLang="zh-CN" sz="1200" b="0" kern="1200" dirty="0" smtClean="0">
                <a:solidFill>
                  <a:schemeClr val="tx1"/>
                </a:solidFill>
                <a:latin typeface="+mn-lt"/>
                <a:ea typeface="+mn-ea"/>
                <a:cs typeface="+mn-cs"/>
              </a:rPr>
              <a:t>35℃</a:t>
            </a:r>
            <a:r>
              <a:rPr lang="zh-CN" altLang="en-US" sz="1200" b="0" kern="1200" dirty="0" smtClean="0">
                <a:solidFill>
                  <a:schemeClr val="tx1"/>
                </a:solidFill>
                <a:latin typeface="+mn-lt"/>
                <a:ea typeface="+mn-ea"/>
                <a:cs typeface="+mn-cs"/>
              </a:rPr>
              <a:t>；色谱柱为</a:t>
            </a:r>
            <a:r>
              <a:rPr lang="en-US" altLang="zh-CN" sz="1200" b="0" kern="1200" dirty="0" err="1" smtClean="0">
                <a:solidFill>
                  <a:schemeClr val="tx1"/>
                </a:solidFill>
                <a:latin typeface="+mn-lt"/>
                <a:ea typeface="+mn-ea"/>
                <a:cs typeface="+mn-cs"/>
              </a:rPr>
              <a:t>kromasil</a:t>
            </a:r>
            <a:r>
              <a:rPr lang="en-US" altLang="zh-CN" sz="1200" b="0" kern="1200" dirty="0" smtClean="0">
                <a:solidFill>
                  <a:schemeClr val="tx1"/>
                </a:solidFill>
                <a:latin typeface="+mn-lt"/>
                <a:ea typeface="+mn-ea"/>
                <a:cs typeface="+mn-cs"/>
              </a:rPr>
              <a:t> ODS  </a:t>
            </a:r>
            <a:r>
              <a:rPr lang="zh-CN" altLang="en-US" sz="1200" b="0" kern="1200" dirty="0" smtClean="0">
                <a:solidFill>
                  <a:schemeClr val="tx1"/>
                </a:solidFill>
                <a:latin typeface="+mn-lt"/>
                <a:ea typeface="+mn-ea"/>
                <a:cs typeface="+mn-cs"/>
              </a:rPr>
              <a:t>（</a:t>
            </a:r>
            <a:r>
              <a:rPr lang="en-US" altLang="zh-CN" sz="1200" b="0" kern="1200" dirty="0" smtClean="0">
                <a:solidFill>
                  <a:schemeClr val="tx1"/>
                </a:solidFill>
                <a:latin typeface="+mn-lt"/>
                <a:ea typeface="+mn-ea"/>
                <a:cs typeface="+mn-cs"/>
              </a:rPr>
              <a:t>150 mm×4.6 mm</a:t>
            </a:r>
            <a:r>
              <a:rPr lang="zh-CN" altLang="en-US" sz="1200" b="0" kern="1200" dirty="0" smtClean="0">
                <a:solidFill>
                  <a:schemeClr val="tx1"/>
                </a:solidFill>
                <a:latin typeface="+mn-lt"/>
                <a:ea typeface="+mn-ea"/>
                <a:cs typeface="+mn-cs"/>
              </a:rPr>
              <a:t>，</a:t>
            </a:r>
            <a:r>
              <a:rPr lang="en-US" altLang="zh-CN" sz="1200" b="0" kern="1200" dirty="0" smtClean="0">
                <a:solidFill>
                  <a:schemeClr val="tx1"/>
                </a:solidFill>
                <a:latin typeface="+mn-lt"/>
                <a:ea typeface="+mn-ea"/>
                <a:cs typeface="+mn-cs"/>
              </a:rPr>
              <a:t>5μm</a:t>
            </a:r>
            <a:r>
              <a:rPr lang="zh-CN" altLang="en-US" sz="1200" b="0" kern="1200" dirty="0" smtClean="0">
                <a:solidFill>
                  <a:schemeClr val="tx1"/>
                </a:solidFill>
                <a:latin typeface="+mn-lt"/>
                <a:ea typeface="+mn-ea"/>
                <a:cs typeface="+mn-cs"/>
              </a:rPr>
              <a:t>）；流动相为甲醇</a:t>
            </a:r>
            <a:r>
              <a:rPr lang="en-US" altLang="zh-CN" sz="1200" b="0" kern="1200" dirty="0" smtClean="0">
                <a:solidFill>
                  <a:schemeClr val="tx1"/>
                </a:solidFill>
                <a:latin typeface="+mn-lt"/>
                <a:ea typeface="+mn-ea"/>
                <a:cs typeface="+mn-cs"/>
              </a:rPr>
              <a:t>-</a:t>
            </a:r>
            <a:r>
              <a:rPr lang="zh-CN" altLang="en-US" sz="1200" b="0" kern="1200" dirty="0" smtClean="0">
                <a:solidFill>
                  <a:schemeClr val="tx1"/>
                </a:solidFill>
                <a:latin typeface="+mn-lt"/>
                <a:ea typeface="+mn-ea"/>
                <a:cs typeface="+mn-cs"/>
              </a:rPr>
              <a:t>磷酸缓冲盐溶液（</a:t>
            </a:r>
            <a:r>
              <a:rPr lang="en-US" altLang="zh-CN" sz="1200" b="0" kern="1200" dirty="0" smtClean="0">
                <a:solidFill>
                  <a:schemeClr val="tx1"/>
                </a:solidFill>
                <a:latin typeface="+mn-lt"/>
                <a:ea typeface="+mn-ea"/>
                <a:cs typeface="+mn-cs"/>
              </a:rPr>
              <a:t>95∶5</a:t>
            </a:r>
            <a:r>
              <a:rPr lang="zh-CN" altLang="en-US" sz="1200" b="0" kern="1200" dirty="0" smtClean="0">
                <a:solidFill>
                  <a:schemeClr val="tx1"/>
                </a:solidFill>
                <a:latin typeface="+mn-lt"/>
                <a:ea typeface="+mn-ea"/>
                <a:cs typeface="+mn-cs"/>
              </a:rPr>
              <a:t>），</a:t>
            </a:r>
            <a:endParaRPr lang="zh-CN" alt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tx1"/>
                </a:solidFill>
                <a:latin typeface="+mn-lt"/>
                <a:ea typeface="+mn-ea"/>
                <a:cs typeface="+mn-cs"/>
              </a:rPr>
              <a:t>检测波长</a:t>
            </a:r>
            <a:r>
              <a:rPr lang="en-US" altLang="zh-CN" sz="1200" b="0" kern="1200" dirty="0" smtClean="0">
                <a:solidFill>
                  <a:schemeClr val="tx1"/>
                </a:solidFill>
                <a:latin typeface="+mn-lt"/>
                <a:ea typeface="+mn-ea"/>
                <a:cs typeface="+mn-cs"/>
              </a:rPr>
              <a:t>425 </a:t>
            </a:r>
            <a:r>
              <a:rPr lang="zh-CN" altLang="en-US" sz="1200" b="0" kern="1200" dirty="0" smtClean="0">
                <a:solidFill>
                  <a:schemeClr val="tx1"/>
                </a:solidFill>
                <a:latin typeface="+mn-lt"/>
                <a:ea typeface="+mn-ea"/>
                <a:cs typeface="+mn-cs"/>
              </a:rPr>
              <a:t>纳米；进样量 </a:t>
            </a:r>
            <a:r>
              <a:rPr lang="en-US" altLang="zh-CN" sz="1200" b="0" kern="1200" dirty="0" smtClean="0">
                <a:solidFill>
                  <a:schemeClr val="tx1"/>
                </a:solidFill>
                <a:latin typeface="+mn-lt"/>
                <a:ea typeface="+mn-ea"/>
                <a:cs typeface="+mn-cs"/>
              </a:rPr>
              <a:t>20μL</a:t>
            </a:r>
            <a:r>
              <a:rPr lang="zh-CN" altLang="en-US" sz="1200" b="0" kern="1200" dirty="0" smtClean="0">
                <a:solidFill>
                  <a:schemeClr val="tx1"/>
                </a:solidFill>
                <a:latin typeface="+mn-lt"/>
                <a:ea typeface="+mn-ea"/>
                <a:cs typeface="+mn-cs"/>
              </a:rPr>
              <a:t>；流速</a:t>
            </a:r>
            <a:r>
              <a:rPr lang="en-US" altLang="zh-CN" sz="1200" b="0" kern="1200" dirty="0" smtClean="0">
                <a:solidFill>
                  <a:schemeClr val="tx1"/>
                </a:solidFill>
                <a:latin typeface="+mn-lt"/>
                <a:ea typeface="+mn-ea"/>
                <a:cs typeface="+mn-cs"/>
              </a:rPr>
              <a:t>1.0 </a:t>
            </a:r>
            <a:r>
              <a:rPr lang="en-US" altLang="zh-CN" sz="1200" b="0" kern="1200" dirty="0" err="1" smtClean="0">
                <a:solidFill>
                  <a:schemeClr val="tx1"/>
                </a:solidFill>
                <a:latin typeface="+mn-lt"/>
                <a:ea typeface="+mn-ea"/>
                <a:cs typeface="+mn-cs"/>
              </a:rPr>
              <a:t>mL</a:t>
            </a:r>
            <a:r>
              <a:rPr lang="en-US" altLang="zh-CN" sz="1200" b="0" kern="1200" dirty="0" smtClean="0">
                <a:solidFill>
                  <a:schemeClr val="tx1"/>
                </a:solidFill>
                <a:latin typeface="+mn-lt"/>
                <a:ea typeface="+mn-ea"/>
                <a:cs typeface="+mn-cs"/>
              </a:rPr>
              <a:t>/min</a:t>
            </a:r>
            <a:r>
              <a:rPr lang="zh-CN" altLang="en-US" sz="1200" b="0" kern="1200" dirty="0" smtClean="0">
                <a:solidFill>
                  <a:schemeClr val="tx1"/>
                </a:solidFill>
                <a:latin typeface="+mn-lt"/>
                <a:ea typeface="+mn-ea"/>
                <a:cs typeface="+mn-cs"/>
              </a:rPr>
              <a:t>。</a:t>
            </a:r>
            <a:endParaRPr lang="zh-CN" altLang="en-US"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85737E91-60E4-4FCA-B6C2-382B5B99EF0C}" type="slidenum">
              <a:rPr lang="zh-CN" altLang="en-US" smtClean="0"/>
              <a:pPr/>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tx1"/>
                </a:solidFill>
                <a:latin typeface="+mn-lt"/>
                <a:ea typeface="+mn-ea"/>
                <a:cs typeface="+mn-cs"/>
              </a:rPr>
              <a:t>其次，我们对其专属性进行了考察。如图所示：空白辅料对主药雷公藤红素的含量无干扰，该分析方法具有良好的专属性。</a:t>
            </a:r>
            <a:endParaRPr lang="zh-CN" altLang="en-US" dirty="0"/>
          </a:p>
        </p:txBody>
      </p:sp>
      <p:sp>
        <p:nvSpPr>
          <p:cNvPr id="4" name="灯片编号占位符 3"/>
          <p:cNvSpPr>
            <a:spLocks noGrp="1"/>
          </p:cNvSpPr>
          <p:nvPr>
            <p:ph type="sldNum" sz="quarter" idx="10"/>
          </p:nvPr>
        </p:nvSpPr>
        <p:spPr/>
        <p:txBody>
          <a:bodyPr/>
          <a:lstStyle/>
          <a:p>
            <a:fld id="{85737E91-60E4-4FCA-B6C2-382B5B99EF0C}" type="slidenum">
              <a:rPr lang="zh-CN" altLang="en-US" smtClean="0"/>
              <a:pPr/>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tx1"/>
                </a:solidFill>
                <a:latin typeface="+mn-lt"/>
                <a:ea typeface="+mn-ea"/>
                <a:cs typeface="+mn-cs"/>
              </a:rPr>
              <a:t>再制备了药物的标准曲线，其</a:t>
            </a:r>
            <a:r>
              <a:rPr lang="en-US" altLang="zh-CN" sz="1200" b="0" kern="1200" dirty="0" smtClean="0">
                <a:solidFill>
                  <a:schemeClr val="tx1"/>
                </a:solidFill>
                <a:latin typeface="+mn-lt"/>
                <a:ea typeface="+mn-ea"/>
                <a:cs typeface="+mn-cs"/>
              </a:rPr>
              <a:t>R</a:t>
            </a:r>
            <a:r>
              <a:rPr lang="zh-CN" altLang="en-US" sz="1200" b="0" kern="1200" dirty="0" smtClean="0">
                <a:solidFill>
                  <a:schemeClr val="tx1"/>
                </a:solidFill>
                <a:latin typeface="+mn-lt"/>
                <a:ea typeface="+mn-ea"/>
                <a:cs typeface="+mn-cs"/>
              </a:rPr>
              <a:t>值为</a:t>
            </a:r>
            <a:r>
              <a:rPr lang="en-US" altLang="zh-CN" sz="1200" b="0" kern="1200" dirty="0" smtClean="0">
                <a:solidFill>
                  <a:schemeClr val="tx1"/>
                </a:solidFill>
                <a:latin typeface="+mn-lt"/>
                <a:ea typeface="+mn-ea"/>
                <a:cs typeface="+mn-cs"/>
              </a:rPr>
              <a:t>0.9996</a:t>
            </a:r>
            <a:r>
              <a:rPr lang="zh-CN" altLang="en-US" sz="1200" b="0" kern="1200" dirty="0" smtClean="0">
                <a:solidFill>
                  <a:schemeClr val="tx1"/>
                </a:solidFill>
                <a:latin typeface="+mn-lt"/>
                <a:ea typeface="+mn-ea"/>
                <a:cs typeface="+mn-cs"/>
              </a:rPr>
              <a:t>，说明了在 </a:t>
            </a:r>
            <a:r>
              <a:rPr lang="en-US" altLang="zh-CN" sz="1200" b="0" kern="1200" dirty="0" smtClean="0">
                <a:solidFill>
                  <a:schemeClr val="tx1"/>
                </a:solidFill>
                <a:latin typeface="+mn-lt"/>
                <a:ea typeface="+mn-ea"/>
                <a:cs typeface="+mn-cs"/>
              </a:rPr>
              <a:t>0.5~4 ug·mL−1</a:t>
            </a:r>
            <a:r>
              <a:rPr lang="zh-CN" altLang="en-US" sz="1200" b="0" kern="1200" dirty="0" smtClean="0">
                <a:solidFill>
                  <a:schemeClr val="tx1"/>
                </a:solidFill>
                <a:latin typeface="+mn-lt"/>
                <a:ea typeface="+mn-ea"/>
                <a:cs typeface="+mn-cs"/>
              </a:rPr>
              <a:t>的浓度范围内雷公藤红素与峰面积之间有良好的线性关系。</a:t>
            </a:r>
            <a:endParaRPr lang="zh-CN" altLang="en-US"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85737E91-60E4-4FCA-B6C2-382B5B99EF0C}" type="slidenum">
              <a:rPr lang="zh-CN" altLang="en-US" smtClean="0"/>
              <a:pPr/>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tx1"/>
                </a:solidFill>
                <a:latin typeface="+mn-lt"/>
                <a:ea typeface="+mn-ea"/>
                <a:cs typeface="+mn-cs"/>
              </a:rPr>
              <a:t>然后是回收率的实验，回收率实验的</a:t>
            </a:r>
            <a:r>
              <a:rPr lang="en-US" altLang="zh-CN" sz="1200" kern="1200" dirty="0" smtClean="0">
                <a:solidFill>
                  <a:schemeClr val="tx1"/>
                </a:solidFill>
                <a:latin typeface="+mn-lt"/>
                <a:ea typeface="+mn-ea"/>
                <a:cs typeface="+mn-cs"/>
              </a:rPr>
              <a:t>RSD</a:t>
            </a:r>
            <a:r>
              <a:rPr lang="zh-CN" altLang="en-US" sz="1200" kern="1200" dirty="0" smtClean="0">
                <a:solidFill>
                  <a:schemeClr val="tx1"/>
                </a:solidFill>
                <a:latin typeface="+mn-lt"/>
                <a:ea typeface="+mn-ea"/>
                <a:cs typeface="+mn-cs"/>
              </a:rPr>
              <a:t>值均小于</a:t>
            </a:r>
            <a:r>
              <a:rPr lang="en-US" altLang="zh-CN"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a:t>
            </a:r>
            <a:r>
              <a:rPr lang="zh-CN" altLang="en-US" sz="1200" b="0" kern="1200" dirty="0" smtClean="0">
                <a:solidFill>
                  <a:schemeClr val="tx1"/>
                </a:solidFill>
                <a:latin typeface="+mn-lt"/>
                <a:ea typeface="+mn-ea"/>
                <a:cs typeface="+mn-cs"/>
              </a:rPr>
              <a:t>表明了该方法回收率良好，基本符合体外样品测定的要求。</a:t>
            </a: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本章建立了测定雷公藤红素含量的方法，即高效液相色谱法，该方法的准确度和精密度等都符合要求。</a:t>
            </a:r>
            <a:endParaRPr lang="zh-CN" altLang="en-US"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85737E91-60E4-4FCA-B6C2-382B5B99EF0C}" type="slidenum">
              <a:rPr lang="zh-CN" altLang="en-US" smtClean="0"/>
              <a:pPr/>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接下来是第二部分：纳米粒的制备及其表征。采用的是</a:t>
            </a:r>
            <a:r>
              <a:rPr lang="zh-CN" altLang="en-US" sz="1200" b="1" dirty="0" smtClean="0">
                <a:solidFill>
                  <a:srgbClr val="0069B8"/>
                </a:solidFill>
                <a:latin typeface="微软雅黑" pitchFamily="34" charset="-122"/>
                <a:ea typeface="微软雅黑" pitchFamily="34" charset="-122"/>
              </a:rPr>
              <a:t>单因素试验筛选</a:t>
            </a:r>
            <a:r>
              <a:rPr lang="zh-CN" altLang="en-US" sz="1200" dirty="0" smtClean="0">
                <a:solidFill>
                  <a:schemeClr val="tx1">
                    <a:lumMod val="65000"/>
                    <a:lumOff val="35000"/>
                  </a:schemeClr>
                </a:solidFill>
                <a:latin typeface="微软雅黑" pitchFamily="34" charset="-122"/>
                <a:ea typeface="微软雅黑" pitchFamily="34" charset="-122"/>
              </a:rPr>
              <a:t>的方法，以</a:t>
            </a:r>
            <a:r>
              <a:rPr lang="zh-CN" altLang="en-US" sz="1200" b="1" dirty="0" smtClean="0">
                <a:solidFill>
                  <a:srgbClr val="0069B8"/>
                </a:solidFill>
                <a:latin typeface="微软雅黑" pitchFamily="34" charset="-122"/>
                <a:ea typeface="微软雅黑" pitchFamily="34" charset="-122"/>
              </a:rPr>
              <a:t>粒径</a:t>
            </a:r>
            <a:r>
              <a:rPr lang="zh-CN" altLang="en-US" sz="1200" b="1" dirty="0" smtClean="0">
                <a:solidFill>
                  <a:schemeClr val="tx1">
                    <a:lumMod val="65000"/>
                    <a:lumOff val="35000"/>
                  </a:schemeClr>
                </a:solidFill>
                <a:latin typeface="微软雅黑" pitchFamily="34" charset="-122"/>
                <a:ea typeface="微软雅黑" pitchFamily="34" charset="-122"/>
              </a:rPr>
              <a:t>及多分散系数</a:t>
            </a:r>
            <a:r>
              <a:rPr lang="en-US" altLang="zh-CN" sz="1200" b="1" dirty="0" smtClean="0">
                <a:solidFill>
                  <a:srgbClr val="0069B8"/>
                </a:solidFill>
                <a:latin typeface="微软雅黑" pitchFamily="34" charset="-122"/>
                <a:ea typeface="微软雅黑" pitchFamily="34" charset="-122"/>
              </a:rPr>
              <a:t>PDI</a:t>
            </a:r>
            <a:r>
              <a:rPr lang="zh-CN" altLang="en-US" sz="1200" dirty="0" smtClean="0">
                <a:solidFill>
                  <a:schemeClr val="tx1">
                    <a:lumMod val="65000"/>
                    <a:lumOff val="35000"/>
                  </a:schemeClr>
                </a:solidFill>
                <a:latin typeface="微软雅黑" pitchFamily="34" charset="-122"/>
                <a:ea typeface="微软雅黑" pitchFamily="34" charset="-122"/>
              </a:rPr>
              <a:t>作为指标，筛选以确定最佳工艺。</a:t>
            </a:r>
            <a:endParaRPr lang="zh-CN" altLang="en-US"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85737E91-60E4-4FCA-B6C2-382B5B99EF0C}" type="slidenum">
              <a:rPr lang="zh-CN" altLang="en-US" smtClean="0"/>
              <a:pPr/>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4A6A977-B973-4507-BA94-5B19FC33312F}" type="datetimeFigureOut">
              <a:rPr lang="zh-CN" altLang="en-US" smtClean="0"/>
              <a:pPr/>
              <a:t>2015/5/28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7973F2-B7F3-48FF-B0AE-DBE36AEEC68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实验结果">
    <p:spTree>
      <p:nvGrpSpPr>
        <p:cNvPr id="1" name=""/>
        <p:cNvGrpSpPr/>
        <p:nvPr/>
      </p:nvGrpSpPr>
      <p:grpSpPr>
        <a:xfrm>
          <a:off x="0" y="0"/>
          <a:ext cx="0" cy="0"/>
          <a:chOff x="0" y="0"/>
          <a:chExt cx="0" cy="0"/>
        </a:xfrm>
      </p:grpSpPr>
      <p:sp>
        <p:nvSpPr>
          <p:cNvPr id="6" name="矩形 1"/>
          <p:cNvSpPr>
            <a:spLocks noChangeArrowheads="1"/>
          </p:cNvSpPr>
          <p:nvPr userDrawn="1"/>
        </p:nvSpPr>
        <p:spPr bwMode="auto">
          <a:xfrm>
            <a:off x="0"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7" name="矩形 53"/>
          <p:cNvSpPr>
            <a:spLocks noChangeArrowheads="1"/>
          </p:cNvSpPr>
          <p:nvPr userDrawn="1"/>
        </p:nvSpPr>
        <p:spPr bwMode="auto">
          <a:xfrm>
            <a:off x="0" y="1756115"/>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1.</a:t>
            </a:r>
            <a:r>
              <a:rPr lang="zh-CN" altLang="en-US" sz="2000" b="1" dirty="0" smtClean="0">
                <a:solidFill>
                  <a:schemeClr val="bg1"/>
                </a:solidFill>
                <a:latin typeface="微软雅黑" panose="020B0503020204020204" pitchFamily="34" charset="-122"/>
                <a:ea typeface="微软雅黑" panose="020B0503020204020204" pitchFamily="34" charset="-122"/>
              </a:rPr>
              <a:t>研究背景</a:t>
            </a:r>
            <a:endParaRPr lang="en-US" altLang="zh-CN" sz="1400" dirty="0">
              <a:solidFill>
                <a:schemeClr val="bg1"/>
              </a:solidFill>
            </a:endParaRPr>
          </a:p>
        </p:txBody>
      </p:sp>
      <p:grpSp>
        <p:nvGrpSpPr>
          <p:cNvPr id="8" name="组合 6"/>
          <p:cNvGrpSpPr>
            <a:grpSpLocks/>
          </p:cNvGrpSpPr>
          <p:nvPr userDrawn="1"/>
        </p:nvGrpSpPr>
        <p:grpSpPr bwMode="auto">
          <a:xfrm>
            <a:off x="107950" y="428610"/>
            <a:ext cx="1943100" cy="1179513"/>
            <a:chOff x="0" y="1313877"/>
            <a:chExt cx="1943100" cy="1179429"/>
          </a:xfrm>
        </p:grpSpPr>
        <p:sp>
          <p:nvSpPr>
            <p:cNvPr id="9"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10" name="文本框 8"/>
            <p:cNvSpPr txBox="1">
              <a:spLocks noChangeArrowheads="1"/>
            </p:cNvSpPr>
            <p:nvPr/>
          </p:nvSpPr>
          <p:spPr bwMode="auto">
            <a:xfrm>
              <a:off x="0" y="2031641"/>
              <a:ext cx="19431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矩形 53"/>
          <p:cNvSpPr>
            <a:spLocks noChangeArrowheads="1"/>
          </p:cNvSpPr>
          <p:nvPr userDrawn="1"/>
        </p:nvSpPr>
        <p:spPr bwMode="auto">
          <a:xfrm>
            <a:off x="0" y="2596405"/>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2</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研究内容</a:t>
            </a:r>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12" name="矩形 53"/>
          <p:cNvSpPr>
            <a:spLocks noChangeArrowheads="1"/>
          </p:cNvSpPr>
          <p:nvPr userDrawn="1"/>
        </p:nvSpPr>
        <p:spPr bwMode="auto">
          <a:xfrm>
            <a:off x="0" y="3436695"/>
            <a:ext cx="2160588" cy="831600"/>
          </a:xfrm>
          <a:prstGeom prst="rect">
            <a:avLst/>
          </a:prstGeom>
          <a:solidFill>
            <a:srgbClr val="005DA2"/>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3</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研究结果</a:t>
            </a:r>
            <a:endParaRPr lang="en-US" altLang="zh-CN" sz="2000" b="1" dirty="0" smtClean="0">
              <a:solidFill>
                <a:schemeClr val="bg1"/>
              </a:solidFill>
              <a:latin typeface="微软雅黑" panose="020B0503020204020204" pitchFamily="34" charset="-122"/>
              <a:ea typeface="微软雅黑" panose="020B0503020204020204" pitchFamily="34" charset="-122"/>
            </a:endParaRPr>
          </a:p>
        </p:txBody>
      </p:sp>
      <p:sp>
        <p:nvSpPr>
          <p:cNvPr id="13" name="矩形 53"/>
          <p:cNvSpPr>
            <a:spLocks noChangeArrowheads="1"/>
          </p:cNvSpPr>
          <p:nvPr userDrawn="1"/>
        </p:nvSpPr>
        <p:spPr bwMode="auto">
          <a:xfrm>
            <a:off x="0" y="4276985"/>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indent="0" algn="ctr" defTabSz="914400" rtl="0" eaLnBrk="1" fontAlgn="auto" latinLnBrk="0" hangingPunct="1">
              <a:lnSpc>
                <a:spcPct val="100000"/>
              </a:lnSpc>
              <a:spcBef>
                <a:spcPct val="0"/>
              </a:spcBef>
              <a:spcAft>
                <a:spcPts val="0"/>
              </a:spcAft>
              <a:buClrTx/>
              <a:buSzTx/>
              <a:buFontTx/>
              <a:buNone/>
              <a:tabLst/>
              <a:defRPr/>
            </a:pPr>
            <a:r>
              <a:rPr lang="en-US" altLang="zh-CN" sz="2000" b="1" dirty="0" smtClean="0">
                <a:solidFill>
                  <a:schemeClr val="bg1"/>
                </a:solidFill>
                <a:latin typeface="微软雅黑" panose="020B0503020204020204" pitchFamily="34" charset="-122"/>
                <a:ea typeface="微软雅黑" panose="020B0503020204020204" pitchFamily="34" charset="-122"/>
              </a:rPr>
              <a:t>4.</a:t>
            </a:r>
            <a:r>
              <a:rPr lang="zh-CN" altLang="en-US" sz="2000" b="1" dirty="0" smtClean="0">
                <a:solidFill>
                  <a:schemeClr val="bg1"/>
                </a:solidFill>
                <a:latin typeface="微软雅黑" panose="020B0503020204020204" pitchFamily="34" charset="-122"/>
                <a:ea typeface="微软雅黑" panose="020B0503020204020204" pitchFamily="34" charset="-122"/>
              </a:rPr>
              <a:t>致       谢</a:t>
            </a:r>
          </a:p>
          <a:p>
            <a:pPr algn="ctr" eaLnBrk="1" hangingPunct="1">
              <a:lnSpc>
                <a:spcPct val="100000"/>
              </a:lnSpc>
              <a:spcBef>
                <a:spcPct val="0"/>
              </a:spcBef>
              <a:buFontTx/>
              <a:buNone/>
            </a:pP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4" name="内容占位符 27"/>
          <p:cNvSpPr>
            <a:spLocks noGrp="1"/>
          </p:cNvSpPr>
          <p:nvPr>
            <p:ph sz="quarter" idx="10"/>
          </p:nvPr>
        </p:nvSpPr>
        <p:spPr>
          <a:xfrm>
            <a:off x="2857488" y="2071684"/>
            <a:ext cx="5500687" cy="2857492"/>
          </a:xfrm>
        </p:spPr>
        <p:txBody>
          <a:bodyPr/>
          <a:lstStyle>
            <a:lvl1pPr>
              <a:defRPr>
                <a:solidFill>
                  <a:schemeClr val="tx1">
                    <a:lumMod val="65000"/>
                    <a:lumOff val="35000"/>
                  </a:schemeClr>
                </a:solidFill>
                <a:latin typeface="微软雅黑" pitchFamily="34" charset="-122"/>
                <a:ea typeface="微软雅黑" pitchFamily="34" charset="-122"/>
              </a:defRPr>
            </a:lvl1pPr>
            <a:lvl2pPr>
              <a:defRPr>
                <a:solidFill>
                  <a:schemeClr val="tx1">
                    <a:lumMod val="65000"/>
                    <a:lumOff val="35000"/>
                  </a:schemeClr>
                </a:solidFill>
                <a:latin typeface="微软雅黑" pitchFamily="34" charset="-122"/>
                <a:ea typeface="微软雅黑" pitchFamily="34" charset="-122"/>
              </a:defRPr>
            </a:lvl2pPr>
            <a:lvl3pPr>
              <a:defRPr>
                <a:solidFill>
                  <a:schemeClr val="tx1">
                    <a:lumMod val="65000"/>
                    <a:lumOff val="35000"/>
                  </a:schemeClr>
                </a:solidFill>
                <a:latin typeface="微软雅黑" pitchFamily="34" charset="-122"/>
                <a:ea typeface="微软雅黑" pitchFamily="34" charset="-122"/>
              </a:defRPr>
            </a:lvl3pPr>
            <a:lvl4pPr>
              <a:defRPr>
                <a:solidFill>
                  <a:schemeClr val="tx1">
                    <a:lumMod val="65000"/>
                    <a:lumOff val="35000"/>
                  </a:schemeClr>
                </a:solidFill>
                <a:latin typeface="微软雅黑" pitchFamily="34" charset="-122"/>
                <a:ea typeface="微软雅黑" pitchFamily="34" charset="-122"/>
              </a:defRPr>
            </a:lvl4pPr>
            <a:lvl5pPr>
              <a:defRPr>
                <a:solidFill>
                  <a:schemeClr val="tx1">
                    <a:lumMod val="65000"/>
                    <a:lumOff val="35000"/>
                  </a:schemeClr>
                </a:solidFill>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5" name="文本占位符 29"/>
          <p:cNvSpPr>
            <a:spLocks noGrp="1"/>
          </p:cNvSpPr>
          <p:nvPr>
            <p:ph type="body" sz="quarter" idx="11"/>
          </p:nvPr>
        </p:nvSpPr>
        <p:spPr>
          <a:xfrm>
            <a:off x="2857488" y="500048"/>
            <a:ext cx="5500688" cy="1214437"/>
          </a:xfrm>
        </p:spPr>
        <p:txBody>
          <a:bodyPr/>
          <a:lstStyle>
            <a:lvl1pPr>
              <a:defRPr>
                <a:solidFill>
                  <a:srgbClr val="0070C0"/>
                </a:solidFill>
                <a:latin typeface="微软雅黑" pitchFamily="34" charset="-122"/>
                <a:ea typeface="微软雅黑" pitchFamily="34" charset="-122"/>
              </a:defRPr>
            </a:lvl1pPr>
          </a:lstStyle>
          <a:p>
            <a:pPr lvl="0"/>
            <a:r>
              <a:rPr lang="zh-CN" altLang="en-US" dirty="0" smtClean="0"/>
              <a:t>单击此处编辑母版文本样式</a:t>
            </a:r>
          </a:p>
        </p:txBody>
      </p:sp>
      <p:sp>
        <p:nvSpPr>
          <p:cNvPr id="16" name="等腰三角形 15"/>
          <p:cNvSpPr>
            <a:spLocks noChangeAspect="1"/>
          </p:cNvSpPr>
          <p:nvPr userDrawn="1"/>
        </p:nvSpPr>
        <p:spPr>
          <a:xfrm rot="16200000">
            <a:off x="1925967" y="3765889"/>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descr="图片1.png"/>
          <p:cNvPicPr>
            <a:picLocks noChangeAspect="1"/>
          </p:cNvPicPr>
          <p:nvPr userDrawn="1"/>
        </p:nvPicPr>
        <p:blipFill>
          <a:blip r:embed="rId2">
            <a:duotone>
              <a:schemeClr val="accent5">
                <a:shade val="45000"/>
                <a:satMod val="135000"/>
              </a:schemeClr>
              <a:prstClr val="white"/>
            </a:duotone>
          </a:blip>
          <a:stretch>
            <a:fillRect/>
          </a:stretch>
        </p:blipFill>
        <p:spPr>
          <a:xfrm>
            <a:off x="7715272" y="-18"/>
            <a:ext cx="1357290" cy="1412690"/>
          </a:xfrm>
          <a:prstGeom prst="rect">
            <a:avLst/>
          </a:prstGeom>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参考文献">
    <p:spTree>
      <p:nvGrpSpPr>
        <p:cNvPr id="1" name=""/>
        <p:cNvGrpSpPr/>
        <p:nvPr/>
      </p:nvGrpSpPr>
      <p:grpSpPr>
        <a:xfrm>
          <a:off x="0" y="0"/>
          <a:ext cx="0" cy="0"/>
          <a:chOff x="0" y="0"/>
          <a:chExt cx="0" cy="0"/>
        </a:xfrm>
      </p:grpSpPr>
      <p:sp>
        <p:nvSpPr>
          <p:cNvPr id="6" name="矩形 1"/>
          <p:cNvSpPr>
            <a:spLocks noChangeArrowheads="1"/>
          </p:cNvSpPr>
          <p:nvPr userDrawn="1"/>
        </p:nvSpPr>
        <p:spPr bwMode="auto">
          <a:xfrm>
            <a:off x="0"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7" name="矩形 53"/>
          <p:cNvSpPr>
            <a:spLocks noChangeArrowheads="1"/>
          </p:cNvSpPr>
          <p:nvPr userDrawn="1"/>
        </p:nvSpPr>
        <p:spPr bwMode="auto">
          <a:xfrm>
            <a:off x="0" y="1756115"/>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1.</a:t>
            </a:r>
            <a:r>
              <a:rPr lang="zh-CN" altLang="en-US" sz="2000" b="1" dirty="0" smtClean="0">
                <a:solidFill>
                  <a:schemeClr val="bg1"/>
                </a:solidFill>
                <a:latin typeface="微软雅黑" panose="020B0503020204020204" pitchFamily="34" charset="-122"/>
                <a:ea typeface="微软雅黑" panose="020B0503020204020204" pitchFamily="34" charset="-122"/>
              </a:rPr>
              <a:t>研究背景</a:t>
            </a:r>
            <a:endParaRPr lang="en-US" altLang="zh-CN" sz="1400" dirty="0">
              <a:solidFill>
                <a:schemeClr val="bg1"/>
              </a:solidFill>
            </a:endParaRPr>
          </a:p>
        </p:txBody>
      </p:sp>
      <p:grpSp>
        <p:nvGrpSpPr>
          <p:cNvPr id="8" name="组合 6"/>
          <p:cNvGrpSpPr>
            <a:grpSpLocks/>
          </p:cNvGrpSpPr>
          <p:nvPr userDrawn="1"/>
        </p:nvGrpSpPr>
        <p:grpSpPr bwMode="auto">
          <a:xfrm>
            <a:off x="107950" y="428610"/>
            <a:ext cx="1943100" cy="1179513"/>
            <a:chOff x="0" y="1313877"/>
            <a:chExt cx="1943100" cy="1179429"/>
          </a:xfrm>
        </p:grpSpPr>
        <p:sp>
          <p:nvSpPr>
            <p:cNvPr id="9"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10" name="文本框 8"/>
            <p:cNvSpPr txBox="1">
              <a:spLocks noChangeArrowheads="1"/>
            </p:cNvSpPr>
            <p:nvPr/>
          </p:nvSpPr>
          <p:spPr bwMode="auto">
            <a:xfrm>
              <a:off x="0" y="2031641"/>
              <a:ext cx="19431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矩形 53"/>
          <p:cNvSpPr>
            <a:spLocks noChangeArrowheads="1"/>
          </p:cNvSpPr>
          <p:nvPr userDrawn="1"/>
        </p:nvSpPr>
        <p:spPr bwMode="auto">
          <a:xfrm>
            <a:off x="0" y="2596405"/>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2</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研究内容</a:t>
            </a:r>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12" name="矩形 53"/>
          <p:cNvSpPr>
            <a:spLocks noChangeArrowheads="1"/>
          </p:cNvSpPr>
          <p:nvPr userDrawn="1"/>
        </p:nvSpPr>
        <p:spPr bwMode="auto">
          <a:xfrm>
            <a:off x="0" y="3436695"/>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3</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研究结果</a:t>
            </a:r>
            <a:endParaRPr lang="en-US" altLang="zh-CN" sz="2000" b="1" dirty="0" smtClean="0">
              <a:solidFill>
                <a:schemeClr val="bg1"/>
              </a:solidFill>
              <a:latin typeface="微软雅黑" panose="020B0503020204020204" pitchFamily="34" charset="-122"/>
              <a:ea typeface="微软雅黑" panose="020B0503020204020204" pitchFamily="34" charset="-122"/>
            </a:endParaRPr>
          </a:p>
        </p:txBody>
      </p:sp>
      <p:sp>
        <p:nvSpPr>
          <p:cNvPr id="13" name="矩形 53"/>
          <p:cNvSpPr>
            <a:spLocks noChangeArrowheads="1"/>
          </p:cNvSpPr>
          <p:nvPr userDrawn="1"/>
        </p:nvSpPr>
        <p:spPr bwMode="auto">
          <a:xfrm>
            <a:off x="0" y="4276985"/>
            <a:ext cx="2160588" cy="831600"/>
          </a:xfrm>
          <a:prstGeom prst="rect">
            <a:avLst/>
          </a:prstGeom>
          <a:solidFill>
            <a:srgbClr val="005DA2"/>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4</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致       谢</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4" name="内容占位符 27"/>
          <p:cNvSpPr>
            <a:spLocks noGrp="1"/>
          </p:cNvSpPr>
          <p:nvPr>
            <p:ph sz="quarter" idx="10"/>
          </p:nvPr>
        </p:nvSpPr>
        <p:spPr>
          <a:xfrm>
            <a:off x="2857488" y="2071684"/>
            <a:ext cx="5500687" cy="2857492"/>
          </a:xfrm>
        </p:spPr>
        <p:txBody>
          <a:bodyPr/>
          <a:lstStyle>
            <a:lvl1pPr>
              <a:defRPr>
                <a:solidFill>
                  <a:schemeClr val="tx1">
                    <a:lumMod val="65000"/>
                    <a:lumOff val="35000"/>
                  </a:schemeClr>
                </a:solidFill>
                <a:latin typeface="微软雅黑" pitchFamily="34" charset="-122"/>
                <a:ea typeface="微软雅黑" pitchFamily="34" charset="-122"/>
              </a:defRPr>
            </a:lvl1pPr>
            <a:lvl2pPr>
              <a:defRPr>
                <a:solidFill>
                  <a:schemeClr val="tx1">
                    <a:lumMod val="65000"/>
                    <a:lumOff val="35000"/>
                  </a:schemeClr>
                </a:solidFill>
                <a:latin typeface="微软雅黑" pitchFamily="34" charset="-122"/>
                <a:ea typeface="微软雅黑" pitchFamily="34" charset="-122"/>
              </a:defRPr>
            </a:lvl2pPr>
            <a:lvl3pPr>
              <a:defRPr>
                <a:solidFill>
                  <a:schemeClr val="tx1">
                    <a:lumMod val="65000"/>
                    <a:lumOff val="35000"/>
                  </a:schemeClr>
                </a:solidFill>
                <a:latin typeface="微软雅黑" pitchFamily="34" charset="-122"/>
                <a:ea typeface="微软雅黑" pitchFamily="34" charset="-122"/>
              </a:defRPr>
            </a:lvl3pPr>
            <a:lvl4pPr>
              <a:defRPr>
                <a:solidFill>
                  <a:schemeClr val="tx1">
                    <a:lumMod val="65000"/>
                    <a:lumOff val="35000"/>
                  </a:schemeClr>
                </a:solidFill>
                <a:latin typeface="微软雅黑" pitchFamily="34" charset="-122"/>
                <a:ea typeface="微软雅黑" pitchFamily="34" charset="-122"/>
              </a:defRPr>
            </a:lvl4pPr>
            <a:lvl5pPr>
              <a:defRPr>
                <a:solidFill>
                  <a:schemeClr val="tx1">
                    <a:lumMod val="65000"/>
                    <a:lumOff val="35000"/>
                  </a:schemeClr>
                </a:solidFill>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5" name="文本占位符 29"/>
          <p:cNvSpPr>
            <a:spLocks noGrp="1"/>
          </p:cNvSpPr>
          <p:nvPr>
            <p:ph type="body" sz="quarter" idx="11"/>
          </p:nvPr>
        </p:nvSpPr>
        <p:spPr>
          <a:xfrm>
            <a:off x="2857488" y="500048"/>
            <a:ext cx="5500688" cy="1214437"/>
          </a:xfrm>
        </p:spPr>
        <p:txBody>
          <a:bodyPr/>
          <a:lstStyle>
            <a:lvl1pPr>
              <a:defRPr>
                <a:solidFill>
                  <a:srgbClr val="0070C0"/>
                </a:solidFill>
                <a:latin typeface="微软雅黑" pitchFamily="34" charset="-122"/>
                <a:ea typeface="微软雅黑" pitchFamily="34" charset="-122"/>
              </a:defRPr>
            </a:lvl1pPr>
          </a:lstStyle>
          <a:p>
            <a:pPr lvl="0"/>
            <a:r>
              <a:rPr lang="zh-CN" altLang="en-US" dirty="0" smtClean="0"/>
              <a:t>单击此处编辑母版文本样式</a:t>
            </a:r>
          </a:p>
        </p:txBody>
      </p:sp>
      <p:sp>
        <p:nvSpPr>
          <p:cNvPr id="16" name="等腰三角形 15"/>
          <p:cNvSpPr>
            <a:spLocks noChangeAspect="1"/>
          </p:cNvSpPr>
          <p:nvPr userDrawn="1"/>
        </p:nvSpPr>
        <p:spPr>
          <a:xfrm rot="16200000">
            <a:off x="1925967" y="4589393"/>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descr="图片1.png"/>
          <p:cNvPicPr>
            <a:picLocks noChangeAspect="1"/>
          </p:cNvPicPr>
          <p:nvPr userDrawn="1"/>
        </p:nvPicPr>
        <p:blipFill>
          <a:blip r:embed="rId2">
            <a:duotone>
              <a:schemeClr val="accent5">
                <a:shade val="45000"/>
                <a:satMod val="135000"/>
              </a:schemeClr>
              <a:prstClr val="white"/>
            </a:duotone>
          </a:blip>
          <a:stretch>
            <a:fillRect/>
          </a:stretch>
        </p:blipFill>
        <p:spPr>
          <a:xfrm>
            <a:off x="7715272" y="-18"/>
            <a:ext cx="1357290" cy="1412690"/>
          </a:xfrm>
          <a:prstGeom prst="rect">
            <a:avLst/>
          </a:prstGeom>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4A6A977-B973-4507-BA94-5B19FC33312F}" type="datetimeFigureOut">
              <a:rPr lang="zh-CN" altLang="en-US" smtClean="0"/>
              <a:pPr/>
              <a:t>2015/5/28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7973F2-B7F3-48FF-B0AE-DBE36AEEC68B}"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4A6A977-B973-4507-BA94-5B19FC33312F}" type="datetimeFigureOut">
              <a:rPr lang="zh-CN" altLang="en-US" smtClean="0"/>
              <a:pPr/>
              <a:t>2015/5/28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7973F2-B7F3-48FF-B0AE-DBE36AEEC68B}"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E4A6A977-B973-4507-BA94-5B19FC33312F}" type="datetimeFigureOut">
              <a:rPr lang="zh-CN" altLang="en-US" smtClean="0"/>
              <a:pPr/>
              <a:t>2015/5/28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7973F2-B7F3-48FF-B0AE-DBE36AEEC68B}"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7" name="矩形 1"/>
          <p:cNvSpPr>
            <a:spLocks noChangeArrowheads="1"/>
          </p:cNvSpPr>
          <p:nvPr userDrawn="1"/>
        </p:nvSpPr>
        <p:spPr bwMode="auto">
          <a:xfrm>
            <a:off x="0"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grpSp>
        <p:nvGrpSpPr>
          <p:cNvPr id="8" name="组合 6"/>
          <p:cNvGrpSpPr>
            <a:grpSpLocks/>
          </p:cNvGrpSpPr>
          <p:nvPr userDrawn="1"/>
        </p:nvGrpSpPr>
        <p:grpSpPr bwMode="auto">
          <a:xfrm>
            <a:off x="142844" y="2000246"/>
            <a:ext cx="1943100" cy="1108075"/>
            <a:chOff x="0" y="1313877"/>
            <a:chExt cx="1943100" cy="1107996"/>
          </a:xfrm>
        </p:grpSpPr>
        <p:sp>
          <p:nvSpPr>
            <p:cNvPr id="9"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10"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3" name="矩形 12"/>
          <p:cNvSpPr/>
          <p:nvPr/>
        </p:nvSpPr>
        <p:spPr bwMode="auto">
          <a:xfrm>
            <a:off x="3240088" y="928677"/>
            <a:ext cx="1001207" cy="572385"/>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defRPr/>
            </a:pPr>
            <a:r>
              <a:rPr lang="zh-CN" altLang="en-US" sz="2400" b="1" kern="0" dirty="0">
                <a:solidFill>
                  <a:prstClr val="white"/>
                </a:solidFill>
                <a:latin typeface="微软雅黑"/>
                <a:ea typeface="微软雅黑"/>
              </a:rPr>
              <a:t>一</a:t>
            </a:r>
          </a:p>
        </p:txBody>
      </p:sp>
      <p:sp>
        <p:nvSpPr>
          <p:cNvPr id="17" name="矩形 16"/>
          <p:cNvSpPr/>
          <p:nvPr/>
        </p:nvSpPr>
        <p:spPr bwMode="auto">
          <a:xfrm>
            <a:off x="3240088" y="1787449"/>
            <a:ext cx="1001207" cy="572386"/>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2400" b="1" kern="0" dirty="0">
                <a:solidFill>
                  <a:prstClr val="white"/>
                </a:solidFill>
                <a:latin typeface="微软雅黑"/>
                <a:ea typeface="微软雅黑"/>
              </a:rPr>
              <a:t>二</a:t>
            </a:r>
          </a:p>
        </p:txBody>
      </p:sp>
      <p:sp>
        <p:nvSpPr>
          <p:cNvPr id="21" name="矩形 20"/>
          <p:cNvSpPr/>
          <p:nvPr/>
        </p:nvSpPr>
        <p:spPr bwMode="auto">
          <a:xfrm>
            <a:off x="3240088" y="3501889"/>
            <a:ext cx="1001207" cy="570058"/>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2400" b="1" kern="0" dirty="0">
                <a:solidFill>
                  <a:prstClr val="white"/>
                </a:solidFill>
                <a:latin typeface="微软雅黑"/>
                <a:ea typeface="微软雅黑"/>
              </a:rPr>
              <a:t>四</a:t>
            </a:r>
          </a:p>
        </p:txBody>
      </p:sp>
      <p:sp>
        <p:nvSpPr>
          <p:cNvPr id="25" name="矩形 24"/>
          <p:cNvSpPr/>
          <p:nvPr userDrawn="1"/>
        </p:nvSpPr>
        <p:spPr bwMode="auto">
          <a:xfrm>
            <a:off x="3240085" y="2635808"/>
            <a:ext cx="1001207" cy="572385"/>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2400" b="1" kern="0" dirty="0">
                <a:solidFill>
                  <a:prstClr val="white"/>
                </a:solidFill>
                <a:latin typeface="微软雅黑"/>
                <a:ea typeface="微软雅黑"/>
              </a:rPr>
              <a:t>三</a:t>
            </a:r>
          </a:p>
        </p:txBody>
      </p:sp>
      <p:sp>
        <p:nvSpPr>
          <p:cNvPr id="45" name="内容占位符 44"/>
          <p:cNvSpPr>
            <a:spLocks noGrp="1"/>
          </p:cNvSpPr>
          <p:nvPr>
            <p:ph sz="quarter" idx="10"/>
          </p:nvPr>
        </p:nvSpPr>
        <p:spPr>
          <a:xfrm>
            <a:off x="4572000" y="928688"/>
            <a:ext cx="3643313" cy="642937"/>
          </a:xfrm>
        </p:spPr>
        <p:txBody>
          <a:bodyPr/>
          <a:lstStyle>
            <a:lvl1pPr>
              <a:defRPr sz="3200">
                <a:solidFill>
                  <a:srgbClr val="0070C0"/>
                </a:solidFill>
                <a:latin typeface="微软雅黑" pitchFamily="34" charset="-122"/>
                <a:ea typeface="微软雅黑" pitchFamily="34" charset="-122"/>
              </a:defRPr>
            </a:lvl1pPr>
          </a:lstStyle>
          <a:p>
            <a:pPr lvl="0"/>
            <a:r>
              <a:rPr lang="zh-CN" altLang="en-US" dirty="0" smtClean="0"/>
              <a:t>单击此处编辑母版文本样式</a:t>
            </a:r>
            <a:endParaRPr lang="zh-CN" altLang="en-US" dirty="0"/>
          </a:p>
        </p:txBody>
      </p:sp>
      <p:sp>
        <p:nvSpPr>
          <p:cNvPr id="46" name="内容占位符 44"/>
          <p:cNvSpPr>
            <a:spLocks noGrp="1"/>
          </p:cNvSpPr>
          <p:nvPr>
            <p:ph sz="quarter" idx="11"/>
          </p:nvPr>
        </p:nvSpPr>
        <p:spPr>
          <a:xfrm>
            <a:off x="4572000" y="1785932"/>
            <a:ext cx="3643313" cy="642937"/>
          </a:xfrm>
        </p:spPr>
        <p:txBody>
          <a:bodyPr/>
          <a:lstStyle>
            <a:lvl1pPr>
              <a:defRPr sz="3200">
                <a:solidFill>
                  <a:srgbClr val="0070C0"/>
                </a:solidFill>
                <a:latin typeface="微软雅黑" pitchFamily="34" charset="-122"/>
                <a:ea typeface="微软雅黑" pitchFamily="34" charset="-122"/>
              </a:defRPr>
            </a:lvl1pPr>
          </a:lstStyle>
          <a:p>
            <a:pPr lvl="0"/>
            <a:r>
              <a:rPr lang="zh-CN" altLang="en-US" dirty="0" smtClean="0"/>
              <a:t>单击此处编辑母版文本样式</a:t>
            </a:r>
            <a:endParaRPr lang="zh-CN" altLang="en-US" dirty="0"/>
          </a:p>
        </p:txBody>
      </p:sp>
      <p:sp>
        <p:nvSpPr>
          <p:cNvPr id="47" name="内容占位符 44"/>
          <p:cNvSpPr>
            <a:spLocks noGrp="1"/>
          </p:cNvSpPr>
          <p:nvPr>
            <p:ph sz="quarter" idx="12"/>
          </p:nvPr>
        </p:nvSpPr>
        <p:spPr>
          <a:xfrm>
            <a:off x="4572000" y="2643188"/>
            <a:ext cx="3643313" cy="642937"/>
          </a:xfrm>
        </p:spPr>
        <p:txBody>
          <a:bodyPr/>
          <a:lstStyle>
            <a:lvl1pPr>
              <a:defRPr sz="3200">
                <a:solidFill>
                  <a:srgbClr val="0070C0"/>
                </a:solidFill>
                <a:latin typeface="微软雅黑" pitchFamily="34" charset="-122"/>
                <a:ea typeface="微软雅黑" pitchFamily="34" charset="-122"/>
              </a:defRPr>
            </a:lvl1pPr>
          </a:lstStyle>
          <a:p>
            <a:pPr lvl="0"/>
            <a:r>
              <a:rPr lang="zh-CN" altLang="en-US" dirty="0" smtClean="0"/>
              <a:t>单击此处编辑母版文本样式</a:t>
            </a:r>
            <a:endParaRPr lang="zh-CN" altLang="en-US" dirty="0"/>
          </a:p>
        </p:txBody>
      </p:sp>
      <p:sp>
        <p:nvSpPr>
          <p:cNvPr id="48" name="内容占位符 44"/>
          <p:cNvSpPr>
            <a:spLocks noGrp="1"/>
          </p:cNvSpPr>
          <p:nvPr>
            <p:ph sz="quarter" idx="13"/>
          </p:nvPr>
        </p:nvSpPr>
        <p:spPr>
          <a:xfrm>
            <a:off x="4572000" y="3500449"/>
            <a:ext cx="3643313" cy="642937"/>
          </a:xfrm>
        </p:spPr>
        <p:txBody>
          <a:bodyPr/>
          <a:lstStyle>
            <a:lvl1pPr>
              <a:defRPr sz="3200">
                <a:solidFill>
                  <a:srgbClr val="0070C0"/>
                </a:solidFill>
                <a:latin typeface="微软雅黑" pitchFamily="34" charset="-122"/>
                <a:ea typeface="微软雅黑" pitchFamily="34" charset="-122"/>
              </a:defRPr>
            </a:lvl1pPr>
          </a:lstStyle>
          <a:p>
            <a:pPr lvl="0"/>
            <a:r>
              <a:rPr lang="zh-CN" altLang="en-US" dirty="0" smtClean="0"/>
              <a:t>单击此处编辑母版文本样式</a:t>
            </a:r>
            <a:endParaRPr lang="zh-CN" altLang="en-US" dirty="0"/>
          </a:p>
        </p:txBody>
      </p:sp>
      <p:pic>
        <p:nvPicPr>
          <p:cNvPr id="14" name="图片 13" descr="图片1.png"/>
          <p:cNvPicPr>
            <a:picLocks noChangeAspect="1"/>
          </p:cNvPicPr>
          <p:nvPr userDrawn="1"/>
        </p:nvPicPr>
        <p:blipFill>
          <a:blip r:embed="rId2">
            <a:duotone>
              <a:schemeClr val="accent5">
                <a:shade val="45000"/>
                <a:satMod val="135000"/>
              </a:schemeClr>
              <a:prstClr val="white"/>
            </a:duotone>
          </a:blip>
          <a:stretch>
            <a:fillRect/>
          </a:stretch>
        </p:blipFill>
        <p:spPr>
          <a:xfrm>
            <a:off x="7715272" y="-18"/>
            <a:ext cx="1357290" cy="14126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和文本">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17973F2-B7F3-48FF-B0AE-DBE36AEEC68B}" type="slidenum">
              <a:rPr lang="zh-CN" altLang="en-US" smtClean="0"/>
              <a:pPr/>
              <a:t>‹#›</a:t>
            </a:fld>
            <a:endParaRPr lang="zh-CN" altLang="en-US"/>
          </a:p>
        </p:txBody>
      </p:sp>
      <p:sp>
        <p:nvSpPr>
          <p:cNvPr id="7" name="直角三角形 6"/>
          <p:cNvSpPr/>
          <p:nvPr userDrawn="1"/>
        </p:nvSpPr>
        <p:spPr>
          <a:xfrm rot="10800000" flipV="1">
            <a:off x="6072198" y="3429006"/>
            <a:ext cx="3071802" cy="1714494"/>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直角三角形 7"/>
          <p:cNvSpPr/>
          <p:nvPr userDrawn="1"/>
        </p:nvSpPr>
        <p:spPr>
          <a:xfrm rot="5400000">
            <a:off x="571497" y="-571496"/>
            <a:ext cx="1714493" cy="2857488"/>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5" name="图片 4" descr="图片1.png"/>
          <p:cNvPicPr>
            <a:picLocks noChangeAspect="1"/>
          </p:cNvPicPr>
          <p:nvPr userDrawn="1"/>
        </p:nvPicPr>
        <p:blipFill>
          <a:blip r:embed="rId2">
            <a:duotone>
              <a:schemeClr val="accent5">
                <a:shade val="45000"/>
                <a:satMod val="135000"/>
              </a:schemeClr>
              <a:prstClr val="white"/>
            </a:duotone>
          </a:blip>
          <a:stretch>
            <a:fillRect/>
          </a:stretch>
        </p:blipFill>
        <p:spPr>
          <a:xfrm>
            <a:off x="7715272" y="-18"/>
            <a:ext cx="1357290" cy="1412690"/>
          </a:xfrm>
          <a:prstGeom prst="rect">
            <a:avLst/>
          </a:prstGeom>
        </p:spPr>
      </p:pic>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4A6A977-B973-4507-BA94-5B19FC33312F}" type="datetimeFigureOut">
              <a:rPr lang="zh-CN" altLang="en-US" smtClean="0"/>
              <a:pPr/>
              <a:t>2015/5/28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17973F2-B7F3-48FF-B0AE-DBE36AEEC68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4A6A977-B973-4507-BA94-5B19FC33312F}" type="datetimeFigureOut">
              <a:rPr lang="zh-CN" altLang="en-US" smtClean="0"/>
              <a:pPr/>
              <a:t>2015/5/28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7973F2-B7F3-48FF-B0AE-DBE36AEEC68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4A6A977-B973-4507-BA94-5B19FC33312F}" type="datetimeFigureOut">
              <a:rPr lang="zh-CN" altLang="en-US" smtClean="0"/>
              <a:pPr/>
              <a:t>2015/5/28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7973F2-B7F3-48FF-B0AE-DBE36AEEC68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4A6A977-B973-4507-BA94-5B19FC33312F}" type="datetimeFigureOut">
              <a:rPr lang="zh-CN" altLang="en-US" smtClean="0"/>
              <a:pPr/>
              <a:t>2015/5/28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7973F2-B7F3-48FF-B0AE-DBE36AEEC68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4A6A977-B973-4507-BA94-5B19FC33312F}" type="datetimeFigureOut">
              <a:rPr lang="zh-CN" altLang="en-US" smtClean="0"/>
              <a:pPr/>
              <a:t>2015/5/28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7973F2-B7F3-48FF-B0AE-DBE36AEEC68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4A6A977-B973-4507-BA94-5B19FC33312F}" type="datetimeFigureOut">
              <a:rPr lang="zh-CN" altLang="en-US" smtClean="0"/>
              <a:pPr/>
              <a:t>2015/5/28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17973F2-B7F3-48FF-B0AE-DBE36AEEC68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4A6A977-B973-4507-BA94-5B19FC33312F}" type="datetimeFigureOut">
              <a:rPr lang="zh-CN" altLang="en-US" smtClean="0"/>
              <a:pPr/>
              <a:t>2015/5/28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17973F2-B7F3-48FF-B0AE-DBE36AEEC68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研究背景">
    <p:spTree>
      <p:nvGrpSpPr>
        <p:cNvPr id="1" name=""/>
        <p:cNvGrpSpPr/>
        <p:nvPr/>
      </p:nvGrpSpPr>
      <p:grpSpPr>
        <a:xfrm>
          <a:off x="0" y="0"/>
          <a:ext cx="0" cy="0"/>
          <a:chOff x="0" y="0"/>
          <a:chExt cx="0" cy="0"/>
        </a:xfrm>
      </p:grpSpPr>
      <p:sp>
        <p:nvSpPr>
          <p:cNvPr id="6" name="矩形 1"/>
          <p:cNvSpPr>
            <a:spLocks noChangeArrowheads="1"/>
          </p:cNvSpPr>
          <p:nvPr userDrawn="1"/>
        </p:nvSpPr>
        <p:spPr bwMode="auto">
          <a:xfrm>
            <a:off x="0"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7" name="矩形 53"/>
          <p:cNvSpPr>
            <a:spLocks noChangeArrowheads="1"/>
          </p:cNvSpPr>
          <p:nvPr userDrawn="1"/>
        </p:nvSpPr>
        <p:spPr bwMode="auto">
          <a:xfrm>
            <a:off x="0" y="1756115"/>
            <a:ext cx="2160588" cy="8316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1.</a:t>
            </a:r>
            <a:r>
              <a:rPr lang="zh-CN" altLang="en-US" sz="2000" b="1" dirty="0" smtClean="0">
                <a:solidFill>
                  <a:schemeClr val="bg1"/>
                </a:solidFill>
                <a:latin typeface="微软雅黑" panose="020B0503020204020204" pitchFamily="34" charset="-122"/>
                <a:ea typeface="微软雅黑" panose="020B0503020204020204" pitchFamily="34" charset="-122"/>
              </a:rPr>
              <a:t>研究背景</a:t>
            </a:r>
            <a:endParaRPr lang="en-US" altLang="zh-CN" sz="1400" dirty="0">
              <a:solidFill>
                <a:schemeClr val="bg1"/>
              </a:solidFill>
            </a:endParaRPr>
          </a:p>
        </p:txBody>
      </p:sp>
      <p:grpSp>
        <p:nvGrpSpPr>
          <p:cNvPr id="8" name="组合 6"/>
          <p:cNvGrpSpPr>
            <a:grpSpLocks/>
          </p:cNvGrpSpPr>
          <p:nvPr userDrawn="1"/>
        </p:nvGrpSpPr>
        <p:grpSpPr bwMode="auto">
          <a:xfrm>
            <a:off x="107950" y="428610"/>
            <a:ext cx="1943100" cy="1179513"/>
            <a:chOff x="0" y="1313877"/>
            <a:chExt cx="1943100" cy="1179429"/>
          </a:xfrm>
        </p:grpSpPr>
        <p:sp>
          <p:nvSpPr>
            <p:cNvPr id="9"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10" name="文本框 8"/>
            <p:cNvSpPr txBox="1">
              <a:spLocks noChangeArrowheads="1"/>
            </p:cNvSpPr>
            <p:nvPr/>
          </p:nvSpPr>
          <p:spPr bwMode="auto">
            <a:xfrm>
              <a:off x="0" y="2031641"/>
              <a:ext cx="19431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矩形 53"/>
          <p:cNvSpPr>
            <a:spLocks noChangeArrowheads="1"/>
          </p:cNvSpPr>
          <p:nvPr userDrawn="1"/>
        </p:nvSpPr>
        <p:spPr bwMode="auto">
          <a:xfrm>
            <a:off x="0" y="2596405"/>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2</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研究内容</a:t>
            </a:r>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12" name="矩形 53"/>
          <p:cNvSpPr>
            <a:spLocks noChangeArrowheads="1"/>
          </p:cNvSpPr>
          <p:nvPr userDrawn="1"/>
        </p:nvSpPr>
        <p:spPr bwMode="auto">
          <a:xfrm>
            <a:off x="0" y="3436695"/>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3</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研究结果</a:t>
            </a:r>
            <a:endParaRPr lang="en-US" altLang="zh-CN" sz="2000" b="1" dirty="0" smtClean="0">
              <a:solidFill>
                <a:schemeClr val="bg1"/>
              </a:solidFill>
              <a:latin typeface="微软雅黑" panose="020B0503020204020204" pitchFamily="34" charset="-122"/>
              <a:ea typeface="微软雅黑" panose="020B0503020204020204" pitchFamily="34" charset="-122"/>
            </a:endParaRPr>
          </a:p>
        </p:txBody>
      </p:sp>
      <p:sp>
        <p:nvSpPr>
          <p:cNvPr id="13" name="矩形 53"/>
          <p:cNvSpPr>
            <a:spLocks noChangeArrowheads="1"/>
          </p:cNvSpPr>
          <p:nvPr userDrawn="1"/>
        </p:nvSpPr>
        <p:spPr bwMode="auto">
          <a:xfrm>
            <a:off x="0" y="4276985"/>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4.</a:t>
            </a:r>
            <a:r>
              <a:rPr lang="zh-CN" altLang="en-US" sz="2000" b="1" dirty="0" smtClean="0">
                <a:solidFill>
                  <a:schemeClr val="bg1"/>
                </a:solidFill>
                <a:latin typeface="微软雅黑" panose="020B0503020204020204" pitchFamily="34" charset="-122"/>
                <a:ea typeface="微软雅黑" panose="020B0503020204020204" pitchFamily="34" charset="-122"/>
              </a:rPr>
              <a:t>致       谢</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6" name="等腰三角形 15"/>
          <p:cNvSpPr>
            <a:spLocks noChangeAspect="1"/>
          </p:cNvSpPr>
          <p:nvPr userDrawn="1"/>
        </p:nvSpPr>
        <p:spPr>
          <a:xfrm rot="16200000">
            <a:off x="1925967" y="2063294"/>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内容占位符 27"/>
          <p:cNvSpPr>
            <a:spLocks noGrp="1"/>
          </p:cNvSpPr>
          <p:nvPr>
            <p:ph sz="quarter" idx="10"/>
          </p:nvPr>
        </p:nvSpPr>
        <p:spPr>
          <a:xfrm>
            <a:off x="2857488" y="2071684"/>
            <a:ext cx="5500687" cy="2857492"/>
          </a:xfrm>
        </p:spPr>
        <p:txBody>
          <a:bodyPr/>
          <a:lstStyle>
            <a:lvl1pPr>
              <a:defRPr>
                <a:solidFill>
                  <a:schemeClr val="tx1">
                    <a:lumMod val="65000"/>
                    <a:lumOff val="35000"/>
                  </a:schemeClr>
                </a:solidFill>
                <a:latin typeface="微软雅黑" pitchFamily="34" charset="-122"/>
                <a:ea typeface="微软雅黑" pitchFamily="34" charset="-122"/>
              </a:defRPr>
            </a:lvl1pPr>
            <a:lvl2pPr>
              <a:defRPr>
                <a:solidFill>
                  <a:schemeClr val="tx1">
                    <a:lumMod val="65000"/>
                    <a:lumOff val="35000"/>
                  </a:schemeClr>
                </a:solidFill>
                <a:latin typeface="微软雅黑" pitchFamily="34" charset="-122"/>
                <a:ea typeface="微软雅黑" pitchFamily="34" charset="-122"/>
              </a:defRPr>
            </a:lvl2pPr>
            <a:lvl3pPr>
              <a:defRPr>
                <a:solidFill>
                  <a:schemeClr val="tx1">
                    <a:lumMod val="65000"/>
                    <a:lumOff val="35000"/>
                  </a:schemeClr>
                </a:solidFill>
                <a:latin typeface="微软雅黑" pitchFamily="34" charset="-122"/>
                <a:ea typeface="微软雅黑" pitchFamily="34" charset="-122"/>
              </a:defRPr>
            </a:lvl3pPr>
            <a:lvl4pPr>
              <a:defRPr>
                <a:solidFill>
                  <a:schemeClr val="tx1">
                    <a:lumMod val="65000"/>
                    <a:lumOff val="35000"/>
                  </a:schemeClr>
                </a:solidFill>
                <a:latin typeface="微软雅黑" pitchFamily="34" charset="-122"/>
                <a:ea typeface="微软雅黑" pitchFamily="34" charset="-122"/>
              </a:defRPr>
            </a:lvl4pPr>
            <a:lvl5pPr>
              <a:defRPr>
                <a:solidFill>
                  <a:schemeClr val="tx1">
                    <a:lumMod val="65000"/>
                    <a:lumOff val="35000"/>
                  </a:schemeClr>
                </a:solidFill>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30" name="文本占位符 29"/>
          <p:cNvSpPr>
            <a:spLocks noGrp="1"/>
          </p:cNvSpPr>
          <p:nvPr>
            <p:ph type="body" sz="quarter" idx="11"/>
          </p:nvPr>
        </p:nvSpPr>
        <p:spPr>
          <a:xfrm>
            <a:off x="2857488" y="500048"/>
            <a:ext cx="5500688" cy="1214437"/>
          </a:xfrm>
        </p:spPr>
        <p:txBody>
          <a:bodyPr/>
          <a:lstStyle>
            <a:lvl1pPr>
              <a:defRPr>
                <a:solidFill>
                  <a:srgbClr val="0070C0"/>
                </a:solidFill>
                <a:latin typeface="微软雅黑" pitchFamily="34" charset="-122"/>
                <a:ea typeface="微软雅黑" pitchFamily="34" charset="-122"/>
              </a:defRPr>
            </a:lvl1pPr>
          </a:lstStyle>
          <a:p>
            <a:pPr lvl="0"/>
            <a:r>
              <a:rPr lang="zh-CN" altLang="en-US" dirty="0" smtClean="0"/>
              <a:t>单击此处编辑母版文本样式</a:t>
            </a:r>
          </a:p>
        </p:txBody>
      </p:sp>
      <p:pic>
        <p:nvPicPr>
          <p:cNvPr id="14" name="图片 13" descr="图片1.png"/>
          <p:cNvPicPr>
            <a:picLocks noChangeAspect="1"/>
          </p:cNvPicPr>
          <p:nvPr userDrawn="1"/>
        </p:nvPicPr>
        <p:blipFill>
          <a:blip r:embed="rId2">
            <a:duotone>
              <a:schemeClr val="accent5">
                <a:shade val="45000"/>
                <a:satMod val="135000"/>
              </a:schemeClr>
              <a:prstClr val="white"/>
            </a:duotone>
          </a:blip>
          <a:stretch>
            <a:fillRect/>
          </a:stretch>
        </p:blipFill>
        <p:spPr>
          <a:xfrm>
            <a:off x="7715272" y="-18"/>
            <a:ext cx="1357290" cy="1412690"/>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实验内容">
    <p:spTree>
      <p:nvGrpSpPr>
        <p:cNvPr id="1" name=""/>
        <p:cNvGrpSpPr/>
        <p:nvPr/>
      </p:nvGrpSpPr>
      <p:grpSpPr>
        <a:xfrm>
          <a:off x="0" y="0"/>
          <a:ext cx="0" cy="0"/>
          <a:chOff x="0" y="0"/>
          <a:chExt cx="0" cy="0"/>
        </a:xfrm>
      </p:grpSpPr>
      <p:sp>
        <p:nvSpPr>
          <p:cNvPr id="6" name="矩形 1"/>
          <p:cNvSpPr>
            <a:spLocks noChangeArrowheads="1"/>
          </p:cNvSpPr>
          <p:nvPr userDrawn="1"/>
        </p:nvSpPr>
        <p:spPr bwMode="auto">
          <a:xfrm>
            <a:off x="0"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7" name="矩形 53"/>
          <p:cNvSpPr>
            <a:spLocks noChangeArrowheads="1"/>
          </p:cNvSpPr>
          <p:nvPr userDrawn="1"/>
        </p:nvSpPr>
        <p:spPr bwMode="auto">
          <a:xfrm>
            <a:off x="0" y="1756115"/>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1.</a:t>
            </a:r>
            <a:r>
              <a:rPr lang="zh-CN" altLang="en-US" sz="2000" b="1" dirty="0" smtClean="0">
                <a:solidFill>
                  <a:schemeClr val="bg1"/>
                </a:solidFill>
                <a:latin typeface="微软雅黑" panose="020B0503020204020204" pitchFamily="34" charset="-122"/>
                <a:ea typeface="微软雅黑" panose="020B0503020204020204" pitchFamily="34" charset="-122"/>
              </a:rPr>
              <a:t>研究背景</a:t>
            </a:r>
            <a:endParaRPr lang="en-US" altLang="zh-CN" sz="1400" dirty="0">
              <a:solidFill>
                <a:schemeClr val="bg1"/>
              </a:solidFill>
            </a:endParaRPr>
          </a:p>
        </p:txBody>
      </p:sp>
      <p:grpSp>
        <p:nvGrpSpPr>
          <p:cNvPr id="8" name="组合 6"/>
          <p:cNvGrpSpPr>
            <a:grpSpLocks/>
          </p:cNvGrpSpPr>
          <p:nvPr userDrawn="1"/>
        </p:nvGrpSpPr>
        <p:grpSpPr bwMode="auto">
          <a:xfrm>
            <a:off x="107950" y="428610"/>
            <a:ext cx="1943100" cy="1179513"/>
            <a:chOff x="0" y="1313877"/>
            <a:chExt cx="1943100" cy="1179429"/>
          </a:xfrm>
        </p:grpSpPr>
        <p:sp>
          <p:nvSpPr>
            <p:cNvPr id="9"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10" name="文本框 8"/>
            <p:cNvSpPr txBox="1">
              <a:spLocks noChangeArrowheads="1"/>
            </p:cNvSpPr>
            <p:nvPr/>
          </p:nvSpPr>
          <p:spPr bwMode="auto">
            <a:xfrm>
              <a:off x="0" y="2031641"/>
              <a:ext cx="19431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矩形 53"/>
          <p:cNvSpPr>
            <a:spLocks noChangeArrowheads="1"/>
          </p:cNvSpPr>
          <p:nvPr userDrawn="1"/>
        </p:nvSpPr>
        <p:spPr bwMode="auto">
          <a:xfrm>
            <a:off x="0" y="2596405"/>
            <a:ext cx="2160588" cy="831600"/>
          </a:xfrm>
          <a:prstGeom prst="rect">
            <a:avLst/>
          </a:prstGeom>
          <a:solidFill>
            <a:srgbClr val="005DA2"/>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2</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研究内容</a:t>
            </a:r>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12" name="矩形 53"/>
          <p:cNvSpPr>
            <a:spLocks noChangeArrowheads="1"/>
          </p:cNvSpPr>
          <p:nvPr userDrawn="1"/>
        </p:nvSpPr>
        <p:spPr bwMode="auto">
          <a:xfrm>
            <a:off x="0" y="3436695"/>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3</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研究结果</a:t>
            </a:r>
            <a:endParaRPr lang="en-US" altLang="zh-CN" sz="2000" b="1" dirty="0" smtClean="0">
              <a:solidFill>
                <a:schemeClr val="bg1"/>
              </a:solidFill>
              <a:latin typeface="微软雅黑" panose="020B0503020204020204" pitchFamily="34" charset="-122"/>
              <a:ea typeface="微软雅黑" panose="020B0503020204020204" pitchFamily="34" charset="-122"/>
            </a:endParaRPr>
          </a:p>
        </p:txBody>
      </p:sp>
      <p:sp>
        <p:nvSpPr>
          <p:cNvPr id="13" name="矩形 53"/>
          <p:cNvSpPr>
            <a:spLocks noChangeArrowheads="1"/>
          </p:cNvSpPr>
          <p:nvPr userDrawn="1"/>
        </p:nvSpPr>
        <p:spPr bwMode="auto">
          <a:xfrm>
            <a:off x="0" y="4276985"/>
            <a:ext cx="2160588" cy="8316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smtClean="0">
                <a:solidFill>
                  <a:schemeClr val="bg1"/>
                </a:solidFill>
                <a:latin typeface="微软雅黑" panose="020B0503020204020204" pitchFamily="34" charset="-122"/>
                <a:ea typeface="微软雅黑" panose="020B0503020204020204" pitchFamily="34" charset="-122"/>
              </a:rPr>
              <a:t>4.</a:t>
            </a:r>
            <a:r>
              <a:rPr lang="zh-CN" altLang="en-US" sz="2000" b="1" dirty="0" smtClean="0">
                <a:solidFill>
                  <a:schemeClr val="bg1"/>
                </a:solidFill>
                <a:latin typeface="微软雅黑" panose="020B0503020204020204" pitchFamily="34" charset="-122"/>
                <a:ea typeface="微软雅黑" panose="020B0503020204020204" pitchFamily="34" charset="-122"/>
              </a:rPr>
              <a:t>致       谢</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5" name="内容占位符 27"/>
          <p:cNvSpPr>
            <a:spLocks noGrp="1"/>
          </p:cNvSpPr>
          <p:nvPr>
            <p:ph sz="quarter" idx="10"/>
          </p:nvPr>
        </p:nvSpPr>
        <p:spPr>
          <a:xfrm>
            <a:off x="2857488" y="2071684"/>
            <a:ext cx="5500687" cy="2857492"/>
          </a:xfrm>
        </p:spPr>
        <p:txBody>
          <a:bodyPr/>
          <a:lstStyle>
            <a:lvl1pPr>
              <a:defRPr>
                <a:solidFill>
                  <a:schemeClr val="tx1">
                    <a:lumMod val="65000"/>
                    <a:lumOff val="35000"/>
                  </a:schemeClr>
                </a:solidFill>
                <a:latin typeface="微软雅黑" pitchFamily="34" charset="-122"/>
                <a:ea typeface="微软雅黑" pitchFamily="34" charset="-122"/>
              </a:defRPr>
            </a:lvl1pPr>
            <a:lvl2pPr>
              <a:defRPr>
                <a:solidFill>
                  <a:schemeClr val="tx1">
                    <a:lumMod val="65000"/>
                    <a:lumOff val="35000"/>
                  </a:schemeClr>
                </a:solidFill>
                <a:latin typeface="微软雅黑" pitchFamily="34" charset="-122"/>
                <a:ea typeface="微软雅黑" pitchFamily="34" charset="-122"/>
              </a:defRPr>
            </a:lvl2pPr>
            <a:lvl3pPr>
              <a:defRPr>
                <a:solidFill>
                  <a:schemeClr val="tx1">
                    <a:lumMod val="65000"/>
                    <a:lumOff val="35000"/>
                  </a:schemeClr>
                </a:solidFill>
                <a:latin typeface="微软雅黑" pitchFamily="34" charset="-122"/>
                <a:ea typeface="微软雅黑" pitchFamily="34" charset="-122"/>
              </a:defRPr>
            </a:lvl3pPr>
            <a:lvl4pPr>
              <a:defRPr>
                <a:solidFill>
                  <a:schemeClr val="tx1">
                    <a:lumMod val="65000"/>
                    <a:lumOff val="35000"/>
                  </a:schemeClr>
                </a:solidFill>
                <a:latin typeface="微软雅黑" pitchFamily="34" charset="-122"/>
                <a:ea typeface="微软雅黑" pitchFamily="34" charset="-122"/>
              </a:defRPr>
            </a:lvl4pPr>
            <a:lvl5pPr>
              <a:defRPr>
                <a:solidFill>
                  <a:schemeClr val="tx1">
                    <a:lumMod val="65000"/>
                    <a:lumOff val="35000"/>
                  </a:schemeClr>
                </a:solidFill>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6" name="文本占位符 29"/>
          <p:cNvSpPr>
            <a:spLocks noGrp="1"/>
          </p:cNvSpPr>
          <p:nvPr>
            <p:ph type="body" sz="quarter" idx="11"/>
          </p:nvPr>
        </p:nvSpPr>
        <p:spPr>
          <a:xfrm>
            <a:off x="2857488" y="500048"/>
            <a:ext cx="5500688" cy="1214437"/>
          </a:xfrm>
        </p:spPr>
        <p:txBody>
          <a:bodyPr/>
          <a:lstStyle>
            <a:lvl1pPr>
              <a:defRPr>
                <a:solidFill>
                  <a:srgbClr val="0070C0"/>
                </a:solidFill>
                <a:latin typeface="微软雅黑" pitchFamily="34" charset="-122"/>
                <a:ea typeface="微软雅黑" pitchFamily="34" charset="-122"/>
              </a:defRPr>
            </a:lvl1pPr>
          </a:lstStyle>
          <a:p>
            <a:pPr lvl="0"/>
            <a:r>
              <a:rPr lang="zh-CN" altLang="en-US" dirty="0" smtClean="0"/>
              <a:t>单击此处编辑母版文本样式</a:t>
            </a:r>
          </a:p>
        </p:txBody>
      </p:sp>
      <p:sp>
        <p:nvSpPr>
          <p:cNvPr id="17" name="等腰三角形 16"/>
          <p:cNvSpPr>
            <a:spLocks noChangeAspect="1"/>
          </p:cNvSpPr>
          <p:nvPr userDrawn="1"/>
        </p:nvSpPr>
        <p:spPr>
          <a:xfrm rot="16200000">
            <a:off x="1925967" y="2908633"/>
            <a:ext cx="252000" cy="21724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图片1.png"/>
          <p:cNvPicPr>
            <a:picLocks noChangeAspect="1"/>
          </p:cNvPicPr>
          <p:nvPr userDrawn="1"/>
        </p:nvPicPr>
        <p:blipFill>
          <a:blip r:embed="rId2">
            <a:duotone>
              <a:schemeClr val="accent5">
                <a:shade val="45000"/>
                <a:satMod val="135000"/>
              </a:schemeClr>
              <a:prstClr val="white"/>
            </a:duotone>
          </a:blip>
          <a:stretch>
            <a:fillRect/>
          </a:stretch>
        </p:blipFill>
        <p:spPr>
          <a:xfrm>
            <a:off x="7715272" y="-18"/>
            <a:ext cx="1357290" cy="1412690"/>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4A6A977-B973-4507-BA94-5B19FC33312F}" type="datetimeFigureOut">
              <a:rPr lang="zh-CN" altLang="en-US" smtClean="0"/>
              <a:pPr/>
              <a:t>2015/5/28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17973F2-B7F3-48FF-B0AE-DBE36AEEC68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62" r:id="rId8"/>
    <p:sldLayoutId id="2147483663" r:id="rId9"/>
    <p:sldLayoutId id="2147483664" r:id="rId10"/>
    <p:sldLayoutId id="2147483665" r:id="rId11"/>
    <p:sldLayoutId id="2147483656" r:id="rId12"/>
    <p:sldLayoutId id="2147483657" r:id="rId13"/>
    <p:sldLayoutId id="2147483658" r:id="rId14"/>
    <p:sldLayoutId id="2147483659" r:id="rId15"/>
    <p:sldLayoutId id="2147483660" r:id="rId16"/>
    <p:sldLayoutId id="2147483661"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357290" y="1000114"/>
            <a:ext cx="7500937" cy="1793875"/>
          </a:xfrm>
        </p:spPr>
        <p:txBody>
          <a:bodyPr>
            <a:normAutofit/>
          </a:bodyPr>
          <a:lstStyle/>
          <a:p>
            <a:pPr marR="0" algn="l" rtl="0"/>
            <a:r>
              <a:rPr lang="zh-CN" altLang="en-US" sz="4000" b="1" kern="2200" baseline="0" dirty="0" smtClean="0">
                <a:solidFill>
                  <a:srgbClr val="0070C0"/>
                </a:solidFill>
                <a:latin typeface="Times New Roman"/>
                <a:ea typeface="微软雅黑"/>
              </a:rPr>
              <a:t>雷公藤红素人血清白蛋白纳米粒</a:t>
            </a:r>
            <a:r>
              <a:rPr lang="en-US" altLang="zh-CN" sz="4000" b="1" kern="2200" baseline="0" dirty="0" smtClean="0">
                <a:solidFill>
                  <a:srgbClr val="0070C0"/>
                </a:solidFill>
                <a:latin typeface="Times New Roman"/>
                <a:ea typeface="微软雅黑"/>
              </a:rPr>
              <a:t/>
            </a:r>
            <a:br>
              <a:rPr lang="en-US" altLang="zh-CN" sz="4000" b="1" kern="2200" baseline="0" dirty="0" smtClean="0">
                <a:solidFill>
                  <a:srgbClr val="0070C0"/>
                </a:solidFill>
                <a:latin typeface="Times New Roman"/>
                <a:ea typeface="微软雅黑"/>
              </a:rPr>
            </a:br>
            <a:r>
              <a:rPr lang="zh-CN" altLang="en-US" sz="4000" b="1" kern="2200" baseline="0" dirty="0" smtClean="0">
                <a:solidFill>
                  <a:srgbClr val="0070C0"/>
                </a:solidFill>
                <a:latin typeface="Times New Roman"/>
                <a:ea typeface="微软雅黑"/>
              </a:rPr>
              <a:t>的制备及表征</a:t>
            </a:r>
          </a:p>
        </p:txBody>
      </p:sp>
      <p:sp>
        <p:nvSpPr>
          <p:cNvPr id="3" name="文本占位符 2"/>
          <p:cNvSpPr>
            <a:spLocks noGrp="1"/>
          </p:cNvSpPr>
          <p:nvPr>
            <p:ph type="body" idx="4294967295"/>
          </p:nvPr>
        </p:nvSpPr>
        <p:spPr>
          <a:xfrm>
            <a:off x="4857752" y="3000378"/>
            <a:ext cx="3316287" cy="1143000"/>
          </a:xfrm>
        </p:spPr>
        <p:txBody>
          <a:bodyPr>
            <a:noAutofit/>
          </a:bodyPr>
          <a:lstStyle/>
          <a:p>
            <a:pPr lvl="1" algn="r">
              <a:buNone/>
            </a:pPr>
            <a:r>
              <a:rPr lang="zh-CN" altLang="en-US" sz="2000" kern="100" baseline="0" dirty="0" smtClean="0">
                <a:solidFill>
                  <a:schemeClr val="tx1">
                    <a:lumMod val="65000"/>
                    <a:lumOff val="35000"/>
                  </a:schemeClr>
                </a:solidFill>
                <a:latin typeface="微软雅黑" pitchFamily="34" charset="-122"/>
                <a:ea typeface="微软雅黑" pitchFamily="34" charset="-122"/>
              </a:rPr>
              <a:t>学生：唐莉    </a:t>
            </a:r>
            <a:r>
              <a:rPr lang="zh-CN" altLang="en-US" sz="2000" kern="100" dirty="0" smtClean="0">
                <a:solidFill>
                  <a:schemeClr val="tx1">
                    <a:lumMod val="65000"/>
                    <a:lumOff val="35000"/>
                  </a:schemeClr>
                </a:solidFill>
                <a:latin typeface="微软雅黑" pitchFamily="34" charset="-122"/>
                <a:ea typeface="微软雅黑" pitchFamily="34" charset="-122"/>
              </a:rPr>
              <a:t> </a:t>
            </a:r>
            <a:endParaRPr lang="en-US" altLang="zh-CN" sz="2000" kern="100" dirty="0" smtClean="0">
              <a:solidFill>
                <a:schemeClr val="tx1">
                  <a:lumMod val="65000"/>
                  <a:lumOff val="35000"/>
                </a:schemeClr>
              </a:solidFill>
              <a:latin typeface="微软雅黑" pitchFamily="34" charset="-122"/>
              <a:ea typeface="微软雅黑" pitchFamily="34" charset="-122"/>
            </a:endParaRPr>
          </a:p>
          <a:p>
            <a:pPr lvl="1" algn="r">
              <a:buNone/>
            </a:pPr>
            <a:r>
              <a:rPr lang="zh-CN" altLang="en-US" sz="2000" kern="100" dirty="0" smtClean="0">
                <a:solidFill>
                  <a:schemeClr val="tx1">
                    <a:lumMod val="65000"/>
                    <a:lumOff val="35000"/>
                  </a:schemeClr>
                </a:solidFill>
                <a:latin typeface="微软雅黑" pitchFamily="34" charset="-122"/>
                <a:ea typeface="微软雅黑" pitchFamily="34" charset="-122"/>
              </a:rPr>
              <a:t>学号：</a:t>
            </a:r>
            <a:r>
              <a:rPr lang="en-US" altLang="zh-CN" sz="2000" kern="100" dirty="0" smtClean="0">
                <a:solidFill>
                  <a:schemeClr val="tx1">
                    <a:lumMod val="65000"/>
                    <a:lumOff val="35000"/>
                  </a:schemeClr>
                </a:solidFill>
                <a:latin typeface="微软雅黑" pitchFamily="34" charset="-122"/>
                <a:ea typeface="微软雅黑" pitchFamily="34" charset="-122"/>
              </a:rPr>
              <a:t>1145051199</a:t>
            </a:r>
          </a:p>
          <a:p>
            <a:pPr lvl="1" algn="r">
              <a:buNone/>
            </a:pPr>
            <a:r>
              <a:rPr lang="zh-CN" altLang="en-US" sz="2000" kern="100" baseline="0" dirty="0" smtClean="0">
                <a:solidFill>
                  <a:schemeClr val="tx1">
                    <a:lumMod val="65000"/>
                    <a:lumOff val="35000"/>
                  </a:schemeClr>
                </a:solidFill>
                <a:latin typeface="微软雅黑" pitchFamily="34" charset="-122"/>
                <a:ea typeface="微软雅黑" pitchFamily="34" charset="-122"/>
              </a:rPr>
              <a:t>指导教师：张志荣 教授</a:t>
            </a:r>
          </a:p>
        </p:txBody>
      </p:sp>
      <p:sp>
        <p:nvSpPr>
          <p:cNvPr id="4" name="矩形 3"/>
          <p:cNvSpPr/>
          <p:nvPr/>
        </p:nvSpPr>
        <p:spPr>
          <a:xfrm flipH="1">
            <a:off x="928662" y="1285866"/>
            <a:ext cx="285752" cy="1285884"/>
          </a:xfrm>
          <a:prstGeom prst="rect">
            <a:avLst/>
          </a:prstGeom>
          <a:solidFill>
            <a:srgbClr val="0070C0"/>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317650" y="3000378"/>
            <a:ext cx="45719" cy="1143007"/>
          </a:xfrm>
          <a:prstGeom prst="rect">
            <a:avLst/>
          </a:prstGeom>
          <a:solidFill>
            <a:schemeClr val="tx1">
              <a:lumMod val="50000"/>
              <a:lumOff val="50000"/>
            </a:schemeClr>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endParaRPr>
          </a:p>
        </p:txBody>
      </p:sp>
      <p:sp>
        <p:nvSpPr>
          <p:cNvPr id="6" name="直角三角形 5"/>
          <p:cNvSpPr/>
          <p:nvPr/>
        </p:nvSpPr>
        <p:spPr>
          <a:xfrm rot="10800000" flipV="1">
            <a:off x="3857620" y="4429139"/>
            <a:ext cx="5286380" cy="714362"/>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直角三角形 6"/>
          <p:cNvSpPr/>
          <p:nvPr/>
        </p:nvSpPr>
        <p:spPr>
          <a:xfrm rot="5400000">
            <a:off x="2368549" y="-2368548"/>
            <a:ext cx="1049349" cy="5786447"/>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8" name="图片 7" descr="图片1.png"/>
          <p:cNvPicPr>
            <a:picLocks noChangeAspect="1"/>
          </p:cNvPicPr>
          <p:nvPr/>
        </p:nvPicPr>
        <p:blipFill>
          <a:blip r:embed="rId2">
            <a:duotone>
              <a:schemeClr val="accent5">
                <a:shade val="45000"/>
                <a:satMod val="135000"/>
              </a:schemeClr>
              <a:prstClr val="white"/>
            </a:duotone>
          </a:blip>
          <a:stretch>
            <a:fillRect/>
          </a:stretch>
        </p:blipFill>
        <p:spPr>
          <a:xfrm>
            <a:off x="2928926" y="2618403"/>
            <a:ext cx="2357454" cy="24536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righ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2"/>
          <p:cNvSpPr>
            <a:spLocks noGrp="1"/>
          </p:cNvSpPr>
          <p:nvPr>
            <p:ph type="body" sz="quarter" idx="11"/>
          </p:nvPr>
        </p:nvSpPr>
        <p:spPr>
          <a:xfrm>
            <a:off x="2357460" y="285734"/>
            <a:ext cx="5500688" cy="500066"/>
          </a:xfrm>
        </p:spPr>
        <p:txBody>
          <a:bodyPr>
            <a:normAutofit fontScale="92500" lnSpcReduction="20000"/>
          </a:bodyPr>
          <a:lstStyle/>
          <a:p>
            <a:pPr>
              <a:buNone/>
            </a:pPr>
            <a:r>
              <a:rPr lang="zh-CN" altLang="en-US" b="1" dirty="0"/>
              <a:t>第一</a:t>
            </a:r>
            <a:r>
              <a:rPr lang="zh-CN" altLang="en-US" b="1" dirty="0" smtClean="0"/>
              <a:t>章</a:t>
            </a:r>
            <a:r>
              <a:rPr lang="zh-CN" altLang="en-US" b="1" dirty="0"/>
              <a:t> </a:t>
            </a:r>
            <a:r>
              <a:rPr lang="zh-CN" altLang="en-US" b="1" dirty="0" smtClean="0"/>
              <a:t> 含量测定</a:t>
            </a:r>
            <a:r>
              <a:rPr lang="zh-CN" altLang="en-US" b="1" dirty="0"/>
              <a:t>方法的建立</a:t>
            </a:r>
            <a:endParaRPr lang="zh-CN" altLang="en-US" dirty="0"/>
          </a:p>
          <a:p>
            <a:pPr>
              <a:buFont typeface="Wingdings" pitchFamily="2" charset="2"/>
              <a:buChar char="l"/>
            </a:pPr>
            <a:endParaRPr lang="zh-CN" altLang="en-US" b="1" dirty="0"/>
          </a:p>
        </p:txBody>
      </p:sp>
      <p:sp>
        <p:nvSpPr>
          <p:cNvPr id="7" name="矩形 6"/>
          <p:cNvSpPr/>
          <p:nvPr/>
        </p:nvSpPr>
        <p:spPr>
          <a:xfrm>
            <a:off x="2143108" y="857238"/>
            <a:ext cx="5214974" cy="45719"/>
          </a:xfrm>
          <a:prstGeom prst="rect">
            <a:avLst/>
          </a:prstGeom>
          <a:solidFill>
            <a:srgbClr val="0070C0"/>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内容占位符 3"/>
          <p:cNvSpPr>
            <a:spLocks noGrp="1"/>
          </p:cNvSpPr>
          <p:nvPr>
            <p:ph sz="quarter" idx="10"/>
          </p:nvPr>
        </p:nvSpPr>
        <p:spPr>
          <a:xfrm>
            <a:off x="2285984" y="1142990"/>
            <a:ext cx="6000792" cy="428628"/>
          </a:xfrm>
        </p:spPr>
        <p:txBody>
          <a:bodyPr>
            <a:noAutofit/>
          </a:bodyPr>
          <a:lstStyle/>
          <a:p>
            <a:r>
              <a:rPr lang="zh-CN" altLang="en-US" sz="2400" dirty="0" smtClean="0"/>
              <a:t>回收率实验</a:t>
            </a:r>
            <a:endParaRPr lang="zh-CN" altLang="en-US" sz="2400" dirty="0"/>
          </a:p>
        </p:txBody>
      </p:sp>
      <p:graphicFrame>
        <p:nvGraphicFramePr>
          <p:cNvPr id="9" name="表格 8"/>
          <p:cNvGraphicFramePr>
            <a:graphicFrameLocks noGrp="1"/>
          </p:cNvGraphicFramePr>
          <p:nvPr/>
        </p:nvGraphicFramePr>
        <p:xfrm>
          <a:off x="2714611" y="1635142"/>
          <a:ext cx="5857918" cy="3365500"/>
        </p:xfrm>
        <a:graphic>
          <a:graphicData uri="http://schemas.openxmlformats.org/drawingml/2006/table">
            <a:tbl>
              <a:tblPr>
                <a:tableStyleId>{B301B821-A1FF-4177-AEE7-76D212191A09}</a:tableStyleId>
              </a:tblPr>
              <a:tblGrid>
                <a:gridCol w="1139672"/>
                <a:gridCol w="1719006"/>
                <a:gridCol w="1016209"/>
                <a:gridCol w="892744"/>
                <a:gridCol w="1090287"/>
              </a:tblGrid>
              <a:tr h="331376">
                <a:tc>
                  <a:txBody>
                    <a:bodyPr/>
                    <a:lstStyle/>
                    <a:p>
                      <a:pPr marL="0" marR="0" algn="ctr">
                        <a:lnSpc>
                          <a:spcPct val="150000"/>
                        </a:lnSpc>
                        <a:spcBef>
                          <a:spcPts val="0"/>
                        </a:spcBef>
                        <a:spcAft>
                          <a:spcPts val="0"/>
                        </a:spcAft>
                      </a:pPr>
                      <a:r>
                        <a:rPr lang="en-US" sz="1200" kern="100" dirty="0"/>
                        <a:t>Added (</a:t>
                      </a:r>
                      <a:r>
                        <a:rPr lang="el-GR" sz="1200" kern="100" dirty="0"/>
                        <a:t>μ</a:t>
                      </a:r>
                      <a:r>
                        <a:rPr lang="en-US" sz="1200" kern="100" dirty="0"/>
                        <a:t>g/ml)</a:t>
                      </a:r>
                      <a:endParaRPr lang="en-US" sz="1200" kern="100" dirty="0">
                        <a:latin typeface="微软雅黑" pitchFamily="34" charset="-122"/>
                        <a:ea typeface="微软雅黑" pitchFamily="34" charset="-122"/>
                        <a:cs typeface="Times New Roman"/>
                      </a:endParaRPr>
                    </a:p>
                  </a:txBody>
                  <a:tcPr marL="68580" marR="68580" anchor="ctr"/>
                </a:tc>
                <a:tc>
                  <a:txBody>
                    <a:bodyPr/>
                    <a:lstStyle/>
                    <a:p>
                      <a:pPr marL="0" marR="0" algn="ctr">
                        <a:lnSpc>
                          <a:spcPct val="150000"/>
                        </a:lnSpc>
                        <a:spcBef>
                          <a:spcPts val="0"/>
                        </a:spcBef>
                        <a:spcAft>
                          <a:spcPts val="0"/>
                        </a:spcAft>
                      </a:pPr>
                      <a:r>
                        <a:rPr lang="en-US" sz="1200" kern="100" dirty="0"/>
                        <a:t>Measured (</a:t>
                      </a:r>
                      <a:r>
                        <a:rPr lang="el-GR" sz="1200" kern="100" dirty="0"/>
                        <a:t>μ</a:t>
                      </a:r>
                      <a:r>
                        <a:rPr lang="en-US" sz="1200" kern="100" dirty="0"/>
                        <a:t>g/ml)</a:t>
                      </a:r>
                      <a:endParaRPr lang="en-US" sz="1200" kern="100" dirty="0">
                        <a:latin typeface="微软雅黑" pitchFamily="34" charset="-122"/>
                        <a:ea typeface="微软雅黑" pitchFamily="34" charset="-122"/>
                        <a:cs typeface="Times New Roman"/>
                      </a:endParaRPr>
                    </a:p>
                  </a:txBody>
                  <a:tcPr marL="68580" marR="68580" anchor="ctr"/>
                </a:tc>
                <a:tc>
                  <a:txBody>
                    <a:bodyPr/>
                    <a:lstStyle/>
                    <a:p>
                      <a:pPr marL="0" marR="0" algn="ctr">
                        <a:lnSpc>
                          <a:spcPct val="150000"/>
                        </a:lnSpc>
                        <a:spcBef>
                          <a:spcPts val="0"/>
                        </a:spcBef>
                        <a:spcAft>
                          <a:spcPts val="0"/>
                        </a:spcAft>
                      </a:pPr>
                      <a:r>
                        <a:rPr lang="en-US" sz="1200" kern="100" dirty="0" smtClean="0"/>
                        <a:t>Recovery(%)</a:t>
                      </a:r>
                      <a:endParaRPr lang="en-US" sz="1200" kern="100" dirty="0">
                        <a:latin typeface="微软雅黑" pitchFamily="34" charset="-122"/>
                        <a:ea typeface="微软雅黑" pitchFamily="34" charset="-122"/>
                        <a:cs typeface="Times New Roman"/>
                      </a:endParaRPr>
                    </a:p>
                  </a:txBody>
                  <a:tcPr marL="68580" marR="68580" anchor="ctr"/>
                </a:tc>
                <a:tc>
                  <a:txBody>
                    <a:bodyPr/>
                    <a:lstStyle/>
                    <a:p>
                      <a:pPr marL="0" marR="0" algn="ctr">
                        <a:lnSpc>
                          <a:spcPct val="150000"/>
                        </a:lnSpc>
                        <a:spcBef>
                          <a:spcPts val="0"/>
                        </a:spcBef>
                        <a:spcAft>
                          <a:spcPts val="0"/>
                        </a:spcAft>
                      </a:pPr>
                      <a:r>
                        <a:rPr lang="en-US" sz="1200" kern="100" dirty="0"/>
                        <a:t>Mean (%)</a:t>
                      </a:r>
                      <a:endParaRPr lang="en-US" sz="1200" kern="100" dirty="0">
                        <a:latin typeface="微软雅黑" pitchFamily="34" charset="-122"/>
                        <a:ea typeface="微软雅黑" pitchFamily="34" charset="-122"/>
                        <a:cs typeface="Times New Roman"/>
                      </a:endParaRPr>
                    </a:p>
                  </a:txBody>
                  <a:tcPr marL="68580" marR="68580" anchor="ctr"/>
                </a:tc>
                <a:tc>
                  <a:txBody>
                    <a:bodyPr/>
                    <a:lstStyle/>
                    <a:p>
                      <a:pPr marL="0" marR="0" algn="ctr">
                        <a:lnSpc>
                          <a:spcPct val="150000"/>
                        </a:lnSpc>
                        <a:spcBef>
                          <a:spcPts val="0"/>
                        </a:spcBef>
                        <a:spcAft>
                          <a:spcPts val="0"/>
                        </a:spcAft>
                      </a:pPr>
                      <a:r>
                        <a:rPr lang="en-US" sz="1200" kern="100" dirty="0"/>
                        <a:t>RSD,(%)</a:t>
                      </a:r>
                      <a:endParaRPr lang="en-US" sz="1200" kern="100" dirty="0">
                        <a:latin typeface="微软雅黑" pitchFamily="34" charset="-122"/>
                        <a:ea typeface="微软雅黑" pitchFamily="34" charset="-122"/>
                        <a:cs typeface="Times New Roman"/>
                      </a:endParaRPr>
                    </a:p>
                  </a:txBody>
                  <a:tcPr marL="68580" marR="68580" anchor="ctr"/>
                </a:tc>
              </a:tr>
              <a:tr h="330055">
                <a:tc>
                  <a:txBody>
                    <a:bodyPr/>
                    <a:lstStyle/>
                    <a:p>
                      <a:pPr marL="0" marR="0" indent="304800" algn="ctr">
                        <a:lnSpc>
                          <a:spcPct val="150000"/>
                        </a:lnSpc>
                        <a:spcBef>
                          <a:spcPts val="0"/>
                        </a:spcBef>
                        <a:spcAft>
                          <a:spcPts val="0"/>
                        </a:spcAft>
                      </a:pPr>
                      <a:r>
                        <a:rPr lang="en-US" altLang="zh-CN" sz="1200" kern="100"/>
                        <a:t>1.00</a:t>
                      </a:r>
                      <a:endParaRPr lang="zh-CN" altLang="en-US" sz="1200" kern="100">
                        <a:latin typeface="微软雅黑" pitchFamily="34" charset="-122"/>
                        <a:ea typeface="微软雅黑" pitchFamily="34" charset="-122"/>
                        <a:cs typeface="Times New Roman"/>
                      </a:endParaRPr>
                    </a:p>
                  </a:txBody>
                  <a:tcPr marL="68580" marR="68580" anchor="ctr">
                    <a:lnB w="12700" cmpd="sng">
                      <a:noFill/>
                    </a:lnB>
                  </a:tcPr>
                </a:tc>
                <a:tc>
                  <a:txBody>
                    <a:bodyPr/>
                    <a:lstStyle/>
                    <a:p>
                      <a:pPr marL="0" marR="0" indent="304800" algn="ctr">
                        <a:lnSpc>
                          <a:spcPct val="150000"/>
                        </a:lnSpc>
                        <a:spcBef>
                          <a:spcPts val="0"/>
                        </a:spcBef>
                        <a:spcAft>
                          <a:spcPts val="0"/>
                        </a:spcAft>
                      </a:pPr>
                      <a:r>
                        <a:rPr lang="en-US" altLang="zh-CN" sz="1200" kern="100"/>
                        <a:t>1.00</a:t>
                      </a:r>
                      <a:endParaRPr lang="zh-CN" altLang="en-US" sz="1200" kern="100">
                        <a:latin typeface="微软雅黑" pitchFamily="34" charset="-122"/>
                        <a:ea typeface="微软雅黑" pitchFamily="34" charset="-122"/>
                        <a:cs typeface="Times New Roman"/>
                      </a:endParaRPr>
                    </a:p>
                  </a:txBody>
                  <a:tcPr marL="68580" marR="68580" anchor="ctr">
                    <a:lnB w="12700" cmpd="sng">
                      <a:noFill/>
                    </a:lnB>
                  </a:tcPr>
                </a:tc>
                <a:tc>
                  <a:txBody>
                    <a:bodyPr/>
                    <a:lstStyle/>
                    <a:p>
                      <a:pPr marL="0" marR="0" indent="304800" algn="ctr">
                        <a:lnSpc>
                          <a:spcPct val="150000"/>
                        </a:lnSpc>
                        <a:spcBef>
                          <a:spcPts val="0"/>
                        </a:spcBef>
                        <a:spcAft>
                          <a:spcPts val="0"/>
                        </a:spcAft>
                      </a:pPr>
                      <a:r>
                        <a:rPr lang="en-US" altLang="zh-CN" sz="1200" kern="100"/>
                        <a:t>100.00</a:t>
                      </a:r>
                      <a:endParaRPr lang="zh-CN" altLang="en-US" sz="1200" kern="100">
                        <a:latin typeface="微软雅黑" pitchFamily="34" charset="-122"/>
                        <a:ea typeface="微软雅黑" pitchFamily="34" charset="-122"/>
                        <a:cs typeface="Times New Roman"/>
                      </a:endParaRPr>
                    </a:p>
                  </a:txBody>
                  <a:tcPr marL="68580" marR="68580" anchor="ctr">
                    <a:lnB w="12700" cmpd="sng">
                      <a:noFill/>
                    </a:lnB>
                  </a:tcPr>
                </a:tc>
                <a:tc rowSpan="3">
                  <a:txBody>
                    <a:bodyPr/>
                    <a:lstStyle/>
                    <a:p>
                      <a:pPr marL="0" marR="0" indent="304800" algn="ctr">
                        <a:lnSpc>
                          <a:spcPct val="150000"/>
                        </a:lnSpc>
                        <a:spcBef>
                          <a:spcPts val="0"/>
                        </a:spcBef>
                        <a:spcAft>
                          <a:spcPts val="0"/>
                        </a:spcAft>
                      </a:pPr>
                      <a:r>
                        <a:rPr lang="en-US" altLang="zh-CN" sz="1200" kern="100" dirty="0"/>
                        <a:t>101.00</a:t>
                      </a:r>
                      <a:endParaRPr lang="zh-CN" altLang="en-US" sz="1200" kern="100" dirty="0">
                        <a:latin typeface="微软雅黑" pitchFamily="34" charset="-122"/>
                        <a:ea typeface="微软雅黑" pitchFamily="34" charset="-122"/>
                        <a:cs typeface="Times New Roman"/>
                      </a:endParaRPr>
                    </a:p>
                  </a:txBody>
                  <a:tcPr marL="68580" marR="68580" anchor="ctr"/>
                </a:tc>
                <a:tc rowSpan="3">
                  <a:txBody>
                    <a:bodyPr/>
                    <a:lstStyle/>
                    <a:p>
                      <a:pPr marL="0" marR="0" indent="304800" algn="ctr">
                        <a:lnSpc>
                          <a:spcPct val="150000"/>
                        </a:lnSpc>
                        <a:spcBef>
                          <a:spcPts val="0"/>
                        </a:spcBef>
                        <a:spcAft>
                          <a:spcPts val="0"/>
                        </a:spcAft>
                      </a:pPr>
                      <a:r>
                        <a:rPr lang="en-US" altLang="zh-CN" sz="1200" kern="100" dirty="0"/>
                        <a:t>1.73</a:t>
                      </a:r>
                      <a:endParaRPr lang="zh-CN" altLang="en-US" sz="1200" kern="100" dirty="0">
                        <a:latin typeface="微软雅黑" pitchFamily="34" charset="-122"/>
                        <a:ea typeface="微软雅黑" pitchFamily="34" charset="-122"/>
                        <a:cs typeface="Times New Roman"/>
                      </a:endParaRPr>
                    </a:p>
                  </a:txBody>
                  <a:tcPr marL="68580" marR="68580" anchor="ctr"/>
                </a:tc>
              </a:tr>
              <a:tr h="330055">
                <a:tc>
                  <a:txBody>
                    <a:bodyPr/>
                    <a:lstStyle/>
                    <a:p>
                      <a:pPr marL="0" marR="0" indent="304800" algn="ctr">
                        <a:lnSpc>
                          <a:spcPct val="150000"/>
                        </a:lnSpc>
                        <a:spcBef>
                          <a:spcPts val="0"/>
                        </a:spcBef>
                        <a:spcAft>
                          <a:spcPts val="0"/>
                        </a:spcAft>
                      </a:pPr>
                      <a:r>
                        <a:rPr lang="en-US" altLang="zh-CN" sz="1200" kern="100" dirty="0"/>
                        <a:t>1.00</a:t>
                      </a:r>
                      <a:endParaRPr lang="zh-CN" altLang="en-US" sz="1200" kern="100" dirty="0">
                        <a:latin typeface="微软雅黑" pitchFamily="34" charset="-122"/>
                        <a:ea typeface="微软雅黑" pitchFamily="34" charset="-122"/>
                        <a:cs typeface="Times New Roman"/>
                      </a:endParaRPr>
                    </a:p>
                  </a:txBody>
                  <a:tcPr marL="68580" marR="68580" anchor="ctr">
                    <a:lnL w="12700" cap="flat" cmpd="sng" algn="ctr">
                      <a:solidFill>
                        <a:srgbClr val="005DA2"/>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304800" algn="ctr">
                        <a:lnSpc>
                          <a:spcPct val="150000"/>
                        </a:lnSpc>
                        <a:spcBef>
                          <a:spcPts val="0"/>
                        </a:spcBef>
                        <a:spcAft>
                          <a:spcPts val="0"/>
                        </a:spcAft>
                      </a:pPr>
                      <a:r>
                        <a:rPr lang="en-US" altLang="zh-CN" sz="1200" kern="100" dirty="0"/>
                        <a:t>1.03</a:t>
                      </a:r>
                      <a:endParaRPr lang="zh-CN" altLang="en-US" sz="1200" kern="100" dirty="0">
                        <a:latin typeface="微软雅黑" pitchFamily="34" charset="-122"/>
                        <a:ea typeface="微软雅黑" pitchFamily="34" charset="-122"/>
                        <a:cs typeface="Times New Roman"/>
                      </a:endParaRPr>
                    </a:p>
                  </a:txBody>
                  <a:tcPr marL="68580" marR="6858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304800" algn="ctr">
                        <a:lnSpc>
                          <a:spcPct val="150000"/>
                        </a:lnSpc>
                        <a:spcBef>
                          <a:spcPts val="0"/>
                        </a:spcBef>
                        <a:spcAft>
                          <a:spcPts val="0"/>
                        </a:spcAft>
                      </a:pPr>
                      <a:r>
                        <a:rPr lang="en-US" altLang="zh-CN" sz="1200" kern="100" dirty="0"/>
                        <a:t>103.00</a:t>
                      </a:r>
                      <a:endParaRPr lang="zh-CN" altLang="en-US" sz="1200" kern="100" dirty="0">
                        <a:latin typeface="微软雅黑" pitchFamily="34" charset="-122"/>
                        <a:ea typeface="微软雅黑" pitchFamily="34" charset="-122"/>
                        <a:cs typeface="Times New Roman"/>
                      </a:endParaRPr>
                    </a:p>
                  </a:txBody>
                  <a:tcPr marL="68580" marR="68580" anchor="ctr">
                    <a:lnL>
                      <a:noFill/>
                    </a:lnL>
                    <a:lnR>
                      <a:noFill/>
                    </a:lnR>
                    <a:lnT w="12700" cmpd="sng">
                      <a:noFill/>
                    </a:lnT>
                    <a:lnB w="12700" cmpd="sng">
                      <a:noFill/>
                    </a:lnB>
                    <a:lnTlToBr w="12700" cmpd="sng">
                      <a:noFill/>
                      <a:prstDash val="solid"/>
                    </a:lnTlToBr>
                    <a:lnBlToTr w="12700" cmpd="sng">
                      <a:noFill/>
                      <a:prstDash val="solid"/>
                    </a:lnBlToTr>
                  </a:tcPr>
                </a:tc>
                <a:tc vMerge="1">
                  <a:txBody>
                    <a:bodyPr/>
                    <a:lstStyle/>
                    <a:p>
                      <a:endParaRPr lang="zh-CN" altLang="en-US"/>
                    </a:p>
                  </a:txBody>
                  <a:tcPr/>
                </a:tc>
                <a:tc vMerge="1">
                  <a:txBody>
                    <a:bodyPr/>
                    <a:lstStyle/>
                    <a:p>
                      <a:endParaRPr lang="zh-CN" altLang="en-US"/>
                    </a:p>
                  </a:txBody>
                  <a:tcPr/>
                </a:tc>
              </a:tr>
              <a:tr h="330055">
                <a:tc>
                  <a:txBody>
                    <a:bodyPr/>
                    <a:lstStyle/>
                    <a:p>
                      <a:pPr marL="0" marR="0" indent="304800" algn="ctr">
                        <a:lnSpc>
                          <a:spcPct val="150000"/>
                        </a:lnSpc>
                        <a:spcBef>
                          <a:spcPts val="0"/>
                        </a:spcBef>
                        <a:spcAft>
                          <a:spcPts val="0"/>
                        </a:spcAft>
                      </a:pPr>
                      <a:r>
                        <a:rPr lang="en-US" altLang="zh-CN" sz="1200" kern="100"/>
                        <a:t>1.00</a:t>
                      </a:r>
                      <a:endParaRPr lang="zh-CN" altLang="en-US" sz="1200" kern="100">
                        <a:latin typeface="微软雅黑" pitchFamily="34" charset="-122"/>
                        <a:ea typeface="微软雅黑" pitchFamily="34" charset="-122"/>
                        <a:cs typeface="Times New Roman"/>
                      </a:endParaRPr>
                    </a:p>
                  </a:txBody>
                  <a:tcPr marL="68580" marR="68580" anchor="ctr">
                    <a:lnT w="12700" cmpd="sng">
                      <a:noFill/>
                    </a:lnT>
                  </a:tcPr>
                </a:tc>
                <a:tc>
                  <a:txBody>
                    <a:bodyPr/>
                    <a:lstStyle/>
                    <a:p>
                      <a:pPr marL="0" marR="0" indent="304800" algn="ctr">
                        <a:lnSpc>
                          <a:spcPct val="150000"/>
                        </a:lnSpc>
                        <a:spcBef>
                          <a:spcPts val="0"/>
                        </a:spcBef>
                        <a:spcAft>
                          <a:spcPts val="0"/>
                        </a:spcAft>
                      </a:pPr>
                      <a:r>
                        <a:rPr lang="en-US" altLang="zh-CN" sz="1200" kern="100" dirty="0"/>
                        <a:t>1.00</a:t>
                      </a:r>
                      <a:endParaRPr lang="zh-CN" altLang="en-US" sz="1200" kern="100" dirty="0">
                        <a:latin typeface="微软雅黑" pitchFamily="34" charset="-122"/>
                        <a:ea typeface="微软雅黑" pitchFamily="34" charset="-122"/>
                        <a:cs typeface="Times New Roman"/>
                      </a:endParaRPr>
                    </a:p>
                  </a:txBody>
                  <a:tcPr marL="68580" marR="68580" anchor="ctr">
                    <a:lnT w="12700" cmpd="sng">
                      <a:noFill/>
                    </a:lnT>
                  </a:tcPr>
                </a:tc>
                <a:tc>
                  <a:txBody>
                    <a:bodyPr/>
                    <a:lstStyle/>
                    <a:p>
                      <a:pPr marL="0" marR="0" indent="304800" algn="ctr">
                        <a:lnSpc>
                          <a:spcPct val="150000"/>
                        </a:lnSpc>
                        <a:spcBef>
                          <a:spcPts val="0"/>
                        </a:spcBef>
                        <a:spcAft>
                          <a:spcPts val="0"/>
                        </a:spcAft>
                      </a:pPr>
                      <a:r>
                        <a:rPr lang="en-US" altLang="zh-CN" sz="1200" kern="100" dirty="0"/>
                        <a:t>100.00</a:t>
                      </a:r>
                      <a:endParaRPr lang="zh-CN" altLang="en-US" sz="1200" kern="100" dirty="0">
                        <a:latin typeface="微软雅黑" pitchFamily="34" charset="-122"/>
                        <a:ea typeface="微软雅黑" pitchFamily="34" charset="-122"/>
                        <a:cs typeface="Times New Roman"/>
                      </a:endParaRPr>
                    </a:p>
                  </a:txBody>
                  <a:tcPr marL="68580" marR="68580" anchor="ctr">
                    <a:lnT w="12700" cmpd="sng">
                      <a:noFill/>
                    </a:lnT>
                  </a:tcPr>
                </a:tc>
                <a:tc vMerge="1">
                  <a:txBody>
                    <a:bodyPr/>
                    <a:lstStyle/>
                    <a:p>
                      <a:endParaRPr lang="zh-CN" altLang="en-US"/>
                    </a:p>
                  </a:txBody>
                  <a:tcPr/>
                </a:tc>
                <a:tc vMerge="1">
                  <a:txBody>
                    <a:bodyPr/>
                    <a:lstStyle/>
                    <a:p>
                      <a:endParaRPr lang="zh-CN" altLang="en-US"/>
                    </a:p>
                  </a:txBody>
                  <a:tcPr/>
                </a:tc>
              </a:tr>
              <a:tr h="330055">
                <a:tc>
                  <a:txBody>
                    <a:bodyPr/>
                    <a:lstStyle/>
                    <a:p>
                      <a:pPr marL="0" marR="0" indent="304800" algn="ctr">
                        <a:lnSpc>
                          <a:spcPct val="150000"/>
                        </a:lnSpc>
                        <a:spcBef>
                          <a:spcPts val="0"/>
                        </a:spcBef>
                        <a:spcAft>
                          <a:spcPts val="0"/>
                        </a:spcAft>
                      </a:pPr>
                      <a:r>
                        <a:rPr lang="en-US" altLang="zh-CN" sz="1200" kern="100" dirty="0"/>
                        <a:t>2.00</a:t>
                      </a:r>
                      <a:endParaRPr lang="zh-CN" altLang="en-US" sz="1200" kern="100" dirty="0">
                        <a:latin typeface="微软雅黑" pitchFamily="34" charset="-122"/>
                        <a:ea typeface="微软雅黑" pitchFamily="34" charset="-122"/>
                        <a:cs typeface="Times New Roman"/>
                      </a:endParaRPr>
                    </a:p>
                  </a:txBody>
                  <a:tcPr marL="68580" marR="68580" anchor="ctr">
                    <a:lnB w="12700" cmpd="sng">
                      <a:noFill/>
                    </a:lnB>
                  </a:tcPr>
                </a:tc>
                <a:tc>
                  <a:txBody>
                    <a:bodyPr/>
                    <a:lstStyle/>
                    <a:p>
                      <a:pPr marL="0" marR="0" indent="304800" algn="ctr">
                        <a:lnSpc>
                          <a:spcPct val="150000"/>
                        </a:lnSpc>
                        <a:spcBef>
                          <a:spcPts val="0"/>
                        </a:spcBef>
                        <a:spcAft>
                          <a:spcPts val="0"/>
                        </a:spcAft>
                      </a:pPr>
                      <a:r>
                        <a:rPr lang="en-US" altLang="zh-CN" sz="1200" kern="100" dirty="0"/>
                        <a:t>2.01</a:t>
                      </a:r>
                      <a:endParaRPr lang="zh-CN" altLang="en-US" sz="1200" kern="100" dirty="0">
                        <a:latin typeface="微软雅黑" pitchFamily="34" charset="-122"/>
                        <a:ea typeface="微软雅黑" pitchFamily="34" charset="-122"/>
                        <a:cs typeface="Times New Roman"/>
                      </a:endParaRPr>
                    </a:p>
                  </a:txBody>
                  <a:tcPr marL="68580" marR="68580" anchor="ctr">
                    <a:lnB w="12700" cmpd="sng">
                      <a:noFill/>
                    </a:lnB>
                  </a:tcPr>
                </a:tc>
                <a:tc>
                  <a:txBody>
                    <a:bodyPr/>
                    <a:lstStyle/>
                    <a:p>
                      <a:pPr marL="0" marR="0" indent="304800" algn="ctr">
                        <a:lnSpc>
                          <a:spcPct val="150000"/>
                        </a:lnSpc>
                        <a:spcBef>
                          <a:spcPts val="0"/>
                        </a:spcBef>
                        <a:spcAft>
                          <a:spcPts val="0"/>
                        </a:spcAft>
                      </a:pPr>
                      <a:r>
                        <a:rPr lang="en-US" altLang="zh-CN" sz="1200" kern="100" dirty="0"/>
                        <a:t>100.50</a:t>
                      </a:r>
                      <a:endParaRPr lang="zh-CN" altLang="en-US" sz="1200" kern="100" dirty="0">
                        <a:latin typeface="微软雅黑" pitchFamily="34" charset="-122"/>
                        <a:ea typeface="微软雅黑" pitchFamily="34" charset="-122"/>
                        <a:cs typeface="Times New Roman"/>
                      </a:endParaRPr>
                    </a:p>
                  </a:txBody>
                  <a:tcPr marL="68580" marR="68580" anchor="ctr">
                    <a:lnB w="12700" cmpd="sng">
                      <a:noFill/>
                    </a:lnB>
                  </a:tcPr>
                </a:tc>
                <a:tc rowSpan="3">
                  <a:txBody>
                    <a:bodyPr/>
                    <a:lstStyle/>
                    <a:p>
                      <a:pPr marL="0" marR="0" indent="304800" algn="ctr">
                        <a:lnSpc>
                          <a:spcPct val="150000"/>
                        </a:lnSpc>
                        <a:spcBef>
                          <a:spcPts val="0"/>
                        </a:spcBef>
                        <a:spcAft>
                          <a:spcPts val="0"/>
                        </a:spcAft>
                      </a:pPr>
                      <a:r>
                        <a:rPr lang="en-US" altLang="zh-CN" sz="1200" kern="100" dirty="0"/>
                        <a:t>100.50</a:t>
                      </a:r>
                      <a:endParaRPr lang="zh-CN" altLang="en-US" sz="1200" kern="100" dirty="0">
                        <a:latin typeface="微软雅黑" pitchFamily="34" charset="-122"/>
                        <a:ea typeface="微软雅黑" pitchFamily="34" charset="-122"/>
                        <a:cs typeface="Times New Roman"/>
                      </a:endParaRPr>
                    </a:p>
                  </a:txBody>
                  <a:tcPr marL="68580" marR="68580" anchor="ctr"/>
                </a:tc>
                <a:tc rowSpan="3">
                  <a:txBody>
                    <a:bodyPr/>
                    <a:lstStyle/>
                    <a:p>
                      <a:pPr marL="0" marR="0" indent="304800" algn="ctr">
                        <a:lnSpc>
                          <a:spcPct val="150000"/>
                        </a:lnSpc>
                        <a:spcBef>
                          <a:spcPts val="0"/>
                        </a:spcBef>
                        <a:spcAft>
                          <a:spcPts val="0"/>
                        </a:spcAft>
                      </a:pPr>
                      <a:r>
                        <a:rPr lang="en-US" altLang="zh-CN" sz="1200" kern="100" dirty="0"/>
                        <a:t>0.50</a:t>
                      </a:r>
                      <a:endParaRPr lang="zh-CN" altLang="en-US" sz="1200" kern="100" dirty="0">
                        <a:latin typeface="微软雅黑" pitchFamily="34" charset="-122"/>
                        <a:ea typeface="微软雅黑" pitchFamily="34" charset="-122"/>
                        <a:cs typeface="Times New Roman"/>
                      </a:endParaRPr>
                    </a:p>
                  </a:txBody>
                  <a:tcPr marL="68580" marR="68580" anchor="ctr"/>
                </a:tc>
              </a:tr>
              <a:tr h="330055">
                <a:tc>
                  <a:txBody>
                    <a:bodyPr/>
                    <a:lstStyle/>
                    <a:p>
                      <a:pPr marL="0" marR="0" indent="304800" algn="ctr">
                        <a:lnSpc>
                          <a:spcPct val="150000"/>
                        </a:lnSpc>
                        <a:spcBef>
                          <a:spcPts val="0"/>
                        </a:spcBef>
                        <a:spcAft>
                          <a:spcPts val="0"/>
                        </a:spcAft>
                      </a:pPr>
                      <a:r>
                        <a:rPr lang="en-US" altLang="zh-CN" sz="1200" kern="100" dirty="0"/>
                        <a:t>2.00</a:t>
                      </a:r>
                      <a:endParaRPr lang="zh-CN" altLang="en-US" sz="1200" kern="100" dirty="0">
                        <a:latin typeface="微软雅黑" pitchFamily="34" charset="-122"/>
                        <a:ea typeface="微软雅黑" pitchFamily="34" charset="-122"/>
                        <a:cs typeface="Times New Roman"/>
                      </a:endParaRPr>
                    </a:p>
                  </a:txBody>
                  <a:tcPr marL="68580" marR="68580" anchor="ctr">
                    <a:lnL w="12700" cap="flat" cmpd="sng" algn="ctr">
                      <a:solidFill>
                        <a:srgbClr val="005DA2"/>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304800" algn="ctr">
                        <a:lnSpc>
                          <a:spcPct val="150000"/>
                        </a:lnSpc>
                        <a:spcBef>
                          <a:spcPts val="0"/>
                        </a:spcBef>
                        <a:spcAft>
                          <a:spcPts val="0"/>
                        </a:spcAft>
                      </a:pPr>
                      <a:r>
                        <a:rPr lang="en-US" altLang="zh-CN" sz="1200" kern="100" dirty="0"/>
                        <a:t>2.02</a:t>
                      </a:r>
                      <a:endParaRPr lang="zh-CN" altLang="en-US" sz="1200" kern="100" dirty="0">
                        <a:latin typeface="微软雅黑" pitchFamily="34" charset="-122"/>
                        <a:ea typeface="微软雅黑" pitchFamily="34" charset="-122"/>
                        <a:cs typeface="Times New Roman"/>
                      </a:endParaRPr>
                    </a:p>
                  </a:txBody>
                  <a:tcPr marL="68580" marR="6858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304800" algn="ctr">
                        <a:lnSpc>
                          <a:spcPct val="150000"/>
                        </a:lnSpc>
                        <a:spcBef>
                          <a:spcPts val="0"/>
                        </a:spcBef>
                        <a:spcAft>
                          <a:spcPts val="0"/>
                        </a:spcAft>
                      </a:pPr>
                      <a:r>
                        <a:rPr lang="en-US" altLang="zh-CN" sz="1200" kern="100" dirty="0"/>
                        <a:t>101.00</a:t>
                      </a:r>
                      <a:endParaRPr lang="zh-CN" altLang="en-US" sz="1200" kern="100" dirty="0">
                        <a:latin typeface="微软雅黑" pitchFamily="34" charset="-122"/>
                        <a:ea typeface="微软雅黑" pitchFamily="34" charset="-122"/>
                        <a:cs typeface="Times New Roman"/>
                      </a:endParaRPr>
                    </a:p>
                  </a:txBody>
                  <a:tcPr marL="68580" marR="68580" anchor="ctr">
                    <a:lnL>
                      <a:noFill/>
                    </a:lnL>
                    <a:lnR>
                      <a:noFill/>
                    </a:lnR>
                    <a:lnT w="12700" cmpd="sng">
                      <a:noFill/>
                    </a:lnT>
                    <a:lnB w="12700" cmpd="sng">
                      <a:noFill/>
                    </a:lnB>
                    <a:lnTlToBr w="12700" cmpd="sng">
                      <a:noFill/>
                      <a:prstDash val="solid"/>
                    </a:lnTlToBr>
                    <a:lnBlToTr w="12700" cmpd="sng">
                      <a:noFill/>
                      <a:prstDash val="solid"/>
                    </a:lnBlToTr>
                  </a:tcPr>
                </a:tc>
                <a:tc vMerge="1">
                  <a:txBody>
                    <a:bodyPr/>
                    <a:lstStyle/>
                    <a:p>
                      <a:endParaRPr lang="zh-CN" altLang="en-US"/>
                    </a:p>
                  </a:txBody>
                  <a:tcPr/>
                </a:tc>
                <a:tc vMerge="1">
                  <a:txBody>
                    <a:bodyPr/>
                    <a:lstStyle/>
                    <a:p>
                      <a:endParaRPr lang="zh-CN" altLang="en-US"/>
                    </a:p>
                  </a:txBody>
                  <a:tcPr/>
                </a:tc>
              </a:tr>
              <a:tr h="330055">
                <a:tc>
                  <a:txBody>
                    <a:bodyPr/>
                    <a:lstStyle/>
                    <a:p>
                      <a:pPr marL="0" marR="0" indent="304800" algn="ctr">
                        <a:lnSpc>
                          <a:spcPct val="150000"/>
                        </a:lnSpc>
                        <a:spcBef>
                          <a:spcPts val="0"/>
                        </a:spcBef>
                        <a:spcAft>
                          <a:spcPts val="0"/>
                        </a:spcAft>
                      </a:pPr>
                      <a:r>
                        <a:rPr lang="en-US" altLang="zh-CN" sz="1200" kern="100" dirty="0"/>
                        <a:t>2.00</a:t>
                      </a:r>
                      <a:endParaRPr lang="zh-CN" altLang="en-US" sz="1200" kern="100" dirty="0">
                        <a:latin typeface="微软雅黑" pitchFamily="34" charset="-122"/>
                        <a:ea typeface="微软雅黑" pitchFamily="34" charset="-122"/>
                        <a:cs typeface="Times New Roman"/>
                      </a:endParaRPr>
                    </a:p>
                  </a:txBody>
                  <a:tcPr marL="68580" marR="68580" anchor="ctr">
                    <a:lnT w="12700" cmpd="sng">
                      <a:noFill/>
                    </a:lnT>
                  </a:tcPr>
                </a:tc>
                <a:tc>
                  <a:txBody>
                    <a:bodyPr/>
                    <a:lstStyle/>
                    <a:p>
                      <a:pPr marL="0" marR="0" indent="304800" algn="ctr">
                        <a:lnSpc>
                          <a:spcPct val="150000"/>
                        </a:lnSpc>
                        <a:spcBef>
                          <a:spcPts val="0"/>
                        </a:spcBef>
                        <a:spcAft>
                          <a:spcPts val="0"/>
                        </a:spcAft>
                      </a:pPr>
                      <a:r>
                        <a:rPr lang="en-US" altLang="zh-CN" sz="1200" kern="100" dirty="0"/>
                        <a:t>2.00</a:t>
                      </a:r>
                      <a:endParaRPr lang="zh-CN" altLang="en-US" sz="1200" kern="100" dirty="0">
                        <a:latin typeface="微软雅黑" pitchFamily="34" charset="-122"/>
                        <a:ea typeface="微软雅黑" pitchFamily="34" charset="-122"/>
                        <a:cs typeface="Times New Roman"/>
                      </a:endParaRPr>
                    </a:p>
                  </a:txBody>
                  <a:tcPr marL="68580" marR="68580" anchor="ctr">
                    <a:lnT w="12700" cmpd="sng">
                      <a:noFill/>
                    </a:lnT>
                  </a:tcPr>
                </a:tc>
                <a:tc>
                  <a:txBody>
                    <a:bodyPr/>
                    <a:lstStyle/>
                    <a:p>
                      <a:pPr marL="0" marR="0" indent="304800" algn="ctr">
                        <a:lnSpc>
                          <a:spcPct val="150000"/>
                        </a:lnSpc>
                        <a:spcBef>
                          <a:spcPts val="0"/>
                        </a:spcBef>
                        <a:spcAft>
                          <a:spcPts val="0"/>
                        </a:spcAft>
                      </a:pPr>
                      <a:r>
                        <a:rPr lang="en-US" altLang="zh-CN" sz="1200" kern="100" dirty="0"/>
                        <a:t>100.00</a:t>
                      </a:r>
                      <a:endParaRPr lang="zh-CN" altLang="en-US" sz="1200" kern="100" dirty="0">
                        <a:latin typeface="微软雅黑" pitchFamily="34" charset="-122"/>
                        <a:ea typeface="微软雅黑" pitchFamily="34" charset="-122"/>
                        <a:cs typeface="Times New Roman"/>
                      </a:endParaRPr>
                    </a:p>
                  </a:txBody>
                  <a:tcPr marL="68580" marR="68580" anchor="ctr">
                    <a:lnT w="12700" cmpd="sng">
                      <a:noFill/>
                    </a:lnT>
                  </a:tcPr>
                </a:tc>
                <a:tc vMerge="1">
                  <a:txBody>
                    <a:bodyPr/>
                    <a:lstStyle/>
                    <a:p>
                      <a:endParaRPr lang="zh-CN" altLang="en-US"/>
                    </a:p>
                  </a:txBody>
                  <a:tcPr/>
                </a:tc>
                <a:tc vMerge="1">
                  <a:txBody>
                    <a:bodyPr/>
                    <a:lstStyle/>
                    <a:p>
                      <a:endParaRPr lang="zh-CN" altLang="en-US"/>
                    </a:p>
                  </a:txBody>
                  <a:tcPr/>
                </a:tc>
              </a:tr>
              <a:tr h="330055">
                <a:tc>
                  <a:txBody>
                    <a:bodyPr/>
                    <a:lstStyle/>
                    <a:p>
                      <a:pPr marL="0" marR="0" indent="304800" algn="ctr">
                        <a:lnSpc>
                          <a:spcPct val="150000"/>
                        </a:lnSpc>
                        <a:spcBef>
                          <a:spcPts val="0"/>
                        </a:spcBef>
                        <a:spcAft>
                          <a:spcPts val="0"/>
                        </a:spcAft>
                      </a:pPr>
                      <a:r>
                        <a:rPr lang="en-US" altLang="zh-CN" sz="1200" kern="100"/>
                        <a:t>4.00</a:t>
                      </a:r>
                      <a:endParaRPr lang="zh-CN" altLang="en-US" sz="1200" kern="100">
                        <a:latin typeface="微软雅黑" pitchFamily="34" charset="-122"/>
                        <a:ea typeface="微软雅黑" pitchFamily="34" charset="-122"/>
                        <a:cs typeface="Times New Roman"/>
                      </a:endParaRPr>
                    </a:p>
                  </a:txBody>
                  <a:tcPr marL="68580" marR="68580" anchor="ctr">
                    <a:lnB w="12700" cmpd="sng">
                      <a:noFill/>
                    </a:lnB>
                  </a:tcPr>
                </a:tc>
                <a:tc>
                  <a:txBody>
                    <a:bodyPr/>
                    <a:lstStyle/>
                    <a:p>
                      <a:pPr marL="0" marR="0" indent="304800" algn="ctr">
                        <a:lnSpc>
                          <a:spcPct val="150000"/>
                        </a:lnSpc>
                        <a:spcBef>
                          <a:spcPts val="0"/>
                        </a:spcBef>
                        <a:spcAft>
                          <a:spcPts val="0"/>
                        </a:spcAft>
                      </a:pPr>
                      <a:r>
                        <a:rPr lang="en-US" altLang="zh-CN" sz="1200" kern="100"/>
                        <a:t>3.97</a:t>
                      </a:r>
                      <a:endParaRPr lang="zh-CN" altLang="en-US" sz="1200" kern="100">
                        <a:latin typeface="微软雅黑" pitchFamily="34" charset="-122"/>
                        <a:ea typeface="微软雅黑" pitchFamily="34" charset="-122"/>
                        <a:cs typeface="Times New Roman"/>
                      </a:endParaRPr>
                    </a:p>
                  </a:txBody>
                  <a:tcPr marL="68580" marR="68580" anchor="ctr">
                    <a:lnB w="12700" cmpd="sng">
                      <a:noFill/>
                    </a:lnB>
                  </a:tcPr>
                </a:tc>
                <a:tc>
                  <a:txBody>
                    <a:bodyPr/>
                    <a:lstStyle/>
                    <a:p>
                      <a:pPr marL="0" marR="0" indent="304800" algn="ctr">
                        <a:lnSpc>
                          <a:spcPct val="150000"/>
                        </a:lnSpc>
                        <a:spcBef>
                          <a:spcPts val="0"/>
                        </a:spcBef>
                        <a:spcAft>
                          <a:spcPts val="0"/>
                        </a:spcAft>
                      </a:pPr>
                      <a:r>
                        <a:rPr lang="en-US" altLang="zh-CN" sz="1200" kern="100" dirty="0"/>
                        <a:t>99.25</a:t>
                      </a:r>
                      <a:endParaRPr lang="zh-CN" altLang="en-US" sz="1200" kern="100" dirty="0">
                        <a:latin typeface="微软雅黑" pitchFamily="34" charset="-122"/>
                        <a:ea typeface="微软雅黑" pitchFamily="34" charset="-122"/>
                        <a:cs typeface="Times New Roman"/>
                      </a:endParaRPr>
                    </a:p>
                  </a:txBody>
                  <a:tcPr marL="68580" marR="68580" anchor="ctr">
                    <a:lnB w="12700" cmpd="sng">
                      <a:noFill/>
                    </a:lnB>
                  </a:tcPr>
                </a:tc>
                <a:tc rowSpan="3">
                  <a:txBody>
                    <a:bodyPr/>
                    <a:lstStyle/>
                    <a:p>
                      <a:pPr marL="0" marR="0" indent="304800" algn="ctr">
                        <a:lnSpc>
                          <a:spcPct val="150000"/>
                        </a:lnSpc>
                        <a:spcBef>
                          <a:spcPts val="0"/>
                        </a:spcBef>
                        <a:spcAft>
                          <a:spcPts val="0"/>
                        </a:spcAft>
                      </a:pPr>
                      <a:r>
                        <a:rPr lang="en-US" altLang="zh-CN" sz="1200" kern="100" dirty="0"/>
                        <a:t>98.67</a:t>
                      </a:r>
                      <a:endParaRPr lang="zh-CN" altLang="en-US" sz="1200" kern="100" dirty="0">
                        <a:latin typeface="微软雅黑" pitchFamily="34" charset="-122"/>
                        <a:ea typeface="微软雅黑" pitchFamily="34" charset="-122"/>
                        <a:cs typeface="Times New Roman"/>
                      </a:endParaRPr>
                    </a:p>
                  </a:txBody>
                  <a:tcPr marL="68580" marR="68580" anchor="ctr"/>
                </a:tc>
                <a:tc rowSpan="3">
                  <a:txBody>
                    <a:bodyPr/>
                    <a:lstStyle/>
                    <a:p>
                      <a:pPr marL="0" marR="0" indent="304800" algn="ctr">
                        <a:lnSpc>
                          <a:spcPct val="150000"/>
                        </a:lnSpc>
                        <a:spcBef>
                          <a:spcPts val="0"/>
                        </a:spcBef>
                        <a:spcAft>
                          <a:spcPts val="0"/>
                        </a:spcAft>
                      </a:pPr>
                      <a:r>
                        <a:rPr lang="en-US" altLang="zh-CN" sz="1200" kern="100"/>
                        <a:t>0.52</a:t>
                      </a:r>
                      <a:endParaRPr lang="zh-CN" altLang="en-US" sz="1200" kern="100">
                        <a:latin typeface="微软雅黑" pitchFamily="34" charset="-122"/>
                        <a:ea typeface="微软雅黑" pitchFamily="34" charset="-122"/>
                        <a:cs typeface="Times New Roman"/>
                      </a:endParaRPr>
                    </a:p>
                  </a:txBody>
                  <a:tcPr marL="68580" marR="68580" anchor="ctr"/>
                </a:tc>
              </a:tr>
              <a:tr h="330055">
                <a:tc>
                  <a:txBody>
                    <a:bodyPr/>
                    <a:lstStyle/>
                    <a:p>
                      <a:pPr marL="0" marR="0" indent="304800" algn="ctr">
                        <a:lnSpc>
                          <a:spcPct val="150000"/>
                        </a:lnSpc>
                        <a:spcBef>
                          <a:spcPts val="0"/>
                        </a:spcBef>
                        <a:spcAft>
                          <a:spcPts val="0"/>
                        </a:spcAft>
                      </a:pPr>
                      <a:r>
                        <a:rPr lang="en-US" altLang="zh-CN" sz="1200" kern="100" dirty="0"/>
                        <a:t>4.00</a:t>
                      </a:r>
                      <a:endParaRPr lang="zh-CN" altLang="en-US" sz="1200" kern="100" dirty="0">
                        <a:latin typeface="微软雅黑" pitchFamily="34" charset="-122"/>
                        <a:ea typeface="微软雅黑" pitchFamily="34" charset="-122"/>
                        <a:cs typeface="Times New Roman"/>
                      </a:endParaRPr>
                    </a:p>
                  </a:txBody>
                  <a:tcPr marL="68580" marR="68580" anchor="ctr">
                    <a:lnL w="12700" cap="flat" cmpd="sng" algn="ctr">
                      <a:solidFill>
                        <a:srgbClr val="005DA2"/>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304800" algn="ctr">
                        <a:lnSpc>
                          <a:spcPct val="150000"/>
                        </a:lnSpc>
                        <a:spcBef>
                          <a:spcPts val="0"/>
                        </a:spcBef>
                        <a:spcAft>
                          <a:spcPts val="0"/>
                        </a:spcAft>
                      </a:pPr>
                      <a:r>
                        <a:rPr lang="en-US" altLang="zh-CN" sz="1200" kern="100" dirty="0"/>
                        <a:t>3.93</a:t>
                      </a:r>
                      <a:endParaRPr lang="zh-CN" altLang="en-US" sz="1200" kern="100" dirty="0">
                        <a:latin typeface="微软雅黑" pitchFamily="34" charset="-122"/>
                        <a:ea typeface="微软雅黑" pitchFamily="34" charset="-122"/>
                        <a:cs typeface="Times New Roman"/>
                      </a:endParaRPr>
                    </a:p>
                  </a:txBody>
                  <a:tcPr marL="68580" marR="6858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304800" algn="ctr">
                        <a:lnSpc>
                          <a:spcPct val="150000"/>
                        </a:lnSpc>
                        <a:spcBef>
                          <a:spcPts val="0"/>
                        </a:spcBef>
                        <a:spcAft>
                          <a:spcPts val="0"/>
                        </a:spcAft>
                      </a:pPr>
                      <a:r>
                        <a:rPr lang="en-US" altLang="zh-CN" sz="1200" kern="100" dirty="0"/>
                        <a:t>98.25</a:t>
                      </a:r>
                      <a:endParaRPr lang="zh-CN" altLang="en-US" sz="1200" kern="100" dirty="0">
                        <a:latin typeface="微软雅黑" pitchFamily="34" charset="-122"/>
                        <a:ea typeface="微软雅黑" pitchFamily="34" charset="-122"/>
                        <a:cs typeface="Times New Roman"/>
                      </a:endParaRPr>
                    </a:p>
                  </a:txBody>
                  <a:tcPr marL="68580" marR="68580" anchor="ctr">
                    <a:lnL>
                      <a:noFill/>
                    </a:lnL>
                    <a:lnR>
                      <a:noFill/>
                    </a:lnR>
                    <a:lnT w="12700" cmpd="sng">
                      <a:noFill/>
                    </a:lnT>
                    <a:lnB w="12700" cmpd="sng">
                      <a:noFill/>
                    </a:lnB>
                    <a:lnTlToBr w="12700" cmpd="sng">
                      <a:noFill/>
                      <a:prstDash val="solid"/>
                    </a:lnTlToBr>
                    <a:lnBlToTr w="12700" cmpd="sng">
                      <a:noFill/>
                      <a:prstDash val="solid"/>
                    </a:lnBlToTr>
                  </a:tcPr>
                </a:tc>
                <a:tc vMerge="1">
                  <a:txBody>
                    <a:bodyPr/>
                    <a:lstStyle/>
                    <a:p>
                      <a:endParaRPr lang="zh-CN" altLang="en-US"/>
                    </a:p>
                  </a:txBody>
                  <a:tcPr/>
                </a:tc>
                <a:tc vMerge="1">
                  <a:txBody>
                    <a:bodyPr/>
                    <a:lstStyle/>
                    <a:p>
                      <a:endParaRPr lang="zh-CN" altLang="en-US"/>
                    </a:p>
                  </a:txBody>
                  <a:tcPr/>
                </a:tc>
              </a:tr>
              <a:tr h="330055">
                <a:tc>
                  <a:txBody>
                    <a:bodyPr/>
                    <a:lstStyle/>
                    <a:p>
                      <a:pPr marL="0" marR="0" indent="304800" algn="ctr">
                        <a:lnSpc>
                          <a:spcPct val="150000"/>
                        </a:lnSpc>
                        <a:spcBef>
                          <a:spcPts val="0"/>
                        </a:spcBef>
                        <a:spcAft>
                          <a:spcPts val="0"/>
                        </a:spcAft>
                      </a:pPr>
                      <a:r>
                        <a:rPr lang="en-US" altLang="zh-CN" sz="1200" kern="100" dirty="0"/>
                        <a:t>4.00</a:t>
                      </a:r>
                      <a:endParaRPr lang="zh-CN" altLang="en-US" sz="1200" kern="100" dirty="0">
                        <a:latin typeface="微软雅黑" pitchFamily="34" charset="-122"/>
                        <a:ea typeface="微软雅黑" pitchFamily="34" charset="-122"/>
                        <a:cs typeface="Times New Roman"/>
                      </a:endParaRPr>
                    </a:p>
                  </a:txBody>
                  <a:tcPr marL="68580" marR="68580" anchor="ctr">
                    <a:lnT w="12700" cmpd="sng">
                      <a:noFill/>
                    </a:lnT>
                  </a:tcPr>
                </a:tc>
                <a:tc>
                  <a:txBody>
                    <a:bodyPr/>
                    <a:lstStyle/>
                    <a:p>
                      <a:pPr marL="0" marR="0" indent="304800" algn="ctr">
                        <a:lnSpc>
                          <a:spcPct val="150000"/>
                        </a:lnSpc>
                        <a:spcBef>
                          <a:spcPts val="0"/>
                        </a:spcBef>
                        <a:spcAft>
                          <a:spcPts val="0"/>
                        </a:spcAft>
                      </a:pPr>
                      <a:r>
                        <a:rPr lang="en-US" altLang="zh-CN" sz="1200" kern="100" dirty="0"/>
                        <a:t>3.94</a:t>
                      </a:r>
                      <a:endParaRPr lang="zh-CN" altLang="en-US" sz="1200" kern="100" dirty="0">
                        <a:latin typeface="微软雅黑" pitchFamily="34" charset="-122"/>
                        <a:ea typeface="微软雅黑" pitchFamily="34" charset="-122"/>
                        <a:cs typeface="Times New Roman"/>
                      </a:endParaRPr>
                    </a:p>
                  </a:txBody>
                  <a:tcPr marL="68580" marR="68580" anchor="ctr">
                    <a:lnT w="12700" cmpd="sng">
                      <a:noFill/>
                    </a:lnT>
                  </a:tcPr>
                </a:tc>
                <a:tc>
                  <a:txBody>
                    <a:bodyPr/>
                    <a:lstStyle/>
                    <a:p>
                      <a:pPr marL="0" marR="0" indent="304800" algn="ctr">
                        <a:lnSpc>
                          <a:spcPct val="150000"/>
                        </a:lnSpc>
                        <a:spcBef>
                          <a:spcPts val="0"/>
                        </a:spcBef>
                        <a:spcAft>
                          <a:spcPts val="0"/>
                        </a:spcAft>
                      </a:pPr>
                      <a:r>
                        <a:rPr lang="en-US" altLang="zh-CN" sz="1200" kern="100" dirty="0"/>
                        <a:t>98.50</a:t>
                      </a:r>
                      <a:endParaRPr lang="zh-CN" altLang="en-US" sz="1200" kern="100" dirty="0">
                        <a:latin typeface="微软雅黑" pitchFamily="34" charset="-122"/>
                        <a:ea typeface="微软雅黑" pitchFamily="34" charset="-122"/>
                        <a:cs typeface="Times New Roman"/>
                      </a:endParaRPr>
                    </a:p>
                  </a:txBody>
                  <a:tcPr marL="68580" marR="68580" anchor="ctr">
                    <a:lnT w="12700" cmpd="sng">
                      <a:noFill/>
                    </a:lnT>
                  </a:tcPr>
                </a:tc>
                <a:tc vMerge="1">
                  <a:txBody>
                    <a:bodyPr/>
                    <a:lstStyle/>
                    <a:p>
                      <a:endParaRPr lang="zh-CN" altLang="en-US"/>
                    </a:p>
                  </a:txBody>
                  <a:tcPr/>
                </a:tc>
                <a:tc vMerge="1">
                  <a:txBody>
                    <a:bodyPr/>
                    <a:lstStyle/>
                    <a:p>
                      <a:endParaRPr lang="zh-CN" altLang="en-US"/>
                    </a:p>
                  </a:txBody>
                  <a:tcPr/>
                </a:tc>
              </a:tr>
            </a:tbl>
          </a:graphicData>
        </a:graphic>
      </p:graphicFrame>
      <p:sp>
        <p:nvSpPr>
          <p:cNvPr id="8" name="矩形 1"/>
          <p:cNvSpPr>
            <a:spLocks noChangeArrowheads="1"/>
          </p:cNvSpPr>
          <p:nvPr/>
        </p:nvSpPr>
        <p:spPr bwMode="auto">
          <a:xfrm>
            <a:off x="8604000" y="4603500"/>
            <a:ext cx="540000" cy="540000"/>
          </a:xfrm>
          <a:prstGeom prst="rect">
            <a:avLst/>
          </a:prstGeom>
          <a:solidFill>
            <a:srgbClr val="0053A3"/>
          </a:solidFill>
          <a:ln>
            <a:noFill/>
          </a:ln>
          <a:extLst/>
        </p:spPr>
        <p:txBody>
          <a:bodyPr anchor="ct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9</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2"/>
          <p:cNvSpPr>
            <a:spLocks noGrp="1"/>
          </p:cNvSpPr>
          <p:nvPr>
            <p:ph type="body" sz="quarter" idx="11"/>
          </p:nvPr>
        </p:nvSpPr>
        <p:spPr>
          <a:xfrm>
            <a:off x="2357460" y="285734"/>
            <a:ext cx="5500688" cy="500066"/>
          </a:xfrm>
        </p:spPr>
        <p:txBody>
          <a:bodyPr>
            <a:normAutofit fontScale="92500" lnSpcReduction="20000"/>
          </a:bodyPr>
          <a:lstStyle/>
          <a:p>
            <a:pPr>
              <a:buNone/>
            </a:pPr>
            <a:r>
              <a:rPr lang="zh-CN" altLang="en-US" b="1" dirty="0" smtClean="0"/>
              <a:t>第</a:t>
            </a:r>
            <a:r>
              <a:rPr lang="zh-CN" altLang="en-US" b="1" dirty="0"/>
              <a:t>二</a:t>
            </a:r>
            <a:r>
              <a:rPr lang="zh-CN" altLang="en-US" b="1" dirty="0" smtClean="0"/>
              <a:t>章  </a:t>
            </a:r>
            <a:r>
              <a:rPr lang="zh-CN" altLang="en-US" b="1" dirty="0" smtClean="0">
                <a:solidFill>
                  <a:srgbClr val="0069B8"/>
                </a:solidFill>
              </a:rPr>
              <a:t>纳米</a:t>
            </a:r>
            <a:r>
              <a:rPr lang="zh-CN" altLang="en-US" b="1" dirty="0">
                <a:solidFill>
                  <a:srgbClr val="0069B8"/>
                </a:solidFill>
              </a:rPr>
              <a:t>粒的制备及表征</a:t>
            </a:r>
            <a:endParaRPr lang="zh-CN" altLang="en-US" dirty="0"/>
          </a:p>
          <a:p>
            <a:pPr>
              <a:buFont typeface="Wingdings" pitchFamily="2" charset="2"/>
              <a:buChar char="l"/>
            </a:pPr>
            <a:endParaRPr lang="zh-CN" altLang="en-US" b="1" dirty="0"/>
          </a:p>
        </p:txBody>
      </p:sp>
      <p:sp>
        <p:nvSpPr>
          <p:cNvPr id="7" name="矩形 6"/>
          <p:cNvSpPr/>
          <p:nvPr/>
        </p:nvSpPr>
        <p:spPr>
          <a:xfrm>
            <a:off x="2143108" y="857238"/>
            <a:ext cx="5214974" cy="45719"/>
          </a:xfrm>
          <a:prstGeom prst="rect">
            <a:avLst/>
          </a:prstGeom>
          <a:solidFill>
            <a:srgbClr val="0070C0"/>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3"/>
          <p:cNvSpPr txBox="1">
            <a:spLocks/>
          </p:cNvSpPr>
          <p:nvPr/>
        </p:nvSpPr>
        <p:spPr>
          <a:xfrm>
            <a:off x="2428860" y="1428742"/>
            <a:ext cx="6572296" cy="2143140"/>
          </a:xfrm>
          <a:prstGeom prst="rect">
            <a:avLst/>
          </a:prstGeom>
        </p:spPr>
        <p:txBody>
          <a:bodyPr vert="horz" lIns="91440" tIns="45720" rIns="91440" bIns="45720" rtlCol="0">
            <a:noAutofit/>
          </a:bodyPr>
          <a:lstStyle/>
          <a:p>
            <a:pPr>
              <a:buFont typeface="Arial" pitchFamily="34" charset="0"/>
              <a:buChar char="•"/>
            </a:pPr>
            <a:r>
              <a:rPr lang="zh-CN" altLang="en-US" sz="2400" dirty="0" smtClean="0">
                <a:solidFill>
                  <a:schemeClr val="tx1">
                    <a:lumMod val="65000"/>
                    <a:lumOff val="35000"/>
                  </a:schemeClr>
                </a:solidFill>
                <a:latin typeface="微软雅黑" pitchFamily="34" charset="-122"/>
                <a:ea typeface="微软雅黑" pitchFamily="34" charset="-122"/>
              </a:rPr>
              <a:t>  </a:t>
            </a:r>
            <a:r>
              <a:rPr lang="zh-CN" altLang="en-US" sz="2400" dirty="0" smtClean="0">
                <a:solidFill>
                  <a:schemeClr val="tx1">
                    <a:lumMod val="65000"/>
                    <a:lumOff val="35000"/>
                  </a:schemeClr>
                </a:solidFill>
                <a:latin typeface="微软雅黑" pitchFamily="34" charset="-122"/>
                <a:ea typeface="微软雅黑" pitchFamily="34" charset="-122"/>
              </a:rPr>
              <a:t> 本</a:t>
            </a:r>
            <a:r>
              <a:rPr lang="zh-CN" altLang="en-US" sz="2400" dirty="0">
                <a:solidFill>
                  <a:schemeClr val="tx1">
                    <a:lumMod val="65000"/>
                    <a:lumOff val="35000"/>
                  </a:schemeClr>
                </a:solidFill>
                <a:latin typeface="微软雅黑" pitchFamily="34" charset="-122"/>
                <a:ea typeface="微软雅黑" pitchFamily="34" charset="-122"/>
              </a:rPr>
              <a:t>课题以雷公藤红素作为模型药物制备白蛋白纳米粒</a:t>
            </a:r>
            <a:r>
              <a:rPr lang="zh-CN" altLang="en-US" sz="2400" dirty="0" smtClean="0">
                <a:solidFill>
                  <a:schemeClr val="tx1">
                    <a:lumMod val="65000"/>
                    <a:lumOff val="35000"/>
                  </a:schemeClr>
                </a:solidFill>
                <a:latin typeface="微软雅黑" pitchFamily="34" charset="-122"/>
                <a:ea typeface="微软雅黑" pitchFamily="34" charset="-122"/>
              </a:rPr>
              <a:t>。</a:t>
            </a:r>
            <a:endParaRPr lang="en-US" altLang="zh-CN" sz="2400" dirty="0" smtClean="0">
              <a:solidFill>
                <a:schemeClr val="tx1">
                  <a:lumMod val="65000"/>
                  <a:lumOff val="35000"/>
                </a:schemeClr>
              </a:solidFill>
              <a:latin typeface="微软雅黑" pitchFamily="34" charset="-122"/>
              <a:ea typeface="微软雅黑" pitchFamily="34" charset="-122"/>
            </a:endParaRPr>
          </a:p>
          <a:p>
            <a:pPr>
              <a:buFont typeface="Arial" pitchFamily="34" charset="0"/>
              <a:buChar char="•"/>
            </a:pPr>
            <a:endParaRPr lang="en-US" altLang="zh-CN" sz="2400" dirty="0" smtClean="0">
              <a:solidFill>
                <a:schemeClr val="tx1">
                  <a:lumMod val="65000"/>
                  <a:lumOff val="35000"/>
                </a:schemeClr>
              </a:solidFill>
              <a:latin typeface="微软雅黑" pitchFamily="34" charset="-122"/>
              <a:ea typeface="微软雅黑" pitchFamily="34" charset="-122"/>
            </a:endParaRPr>
          </a:p>
          <a:p>
            <a:pPr>
              <a:buFont typeface="Arial" pitchFamily="34" charset="0"/>
              <a:buChar char="•"/>
            </a:pPr>
            <a:r>
              <a:rPr lang="zh-CN" altLang="en-US" sz="2400" dirty="0" smtClean="0">
                <a:solidFill>
                  <a:schemeClr val="tx1">
                    <a:lumMod val="65000"/>
                    <a:lumOff val="35000"/>
                  </a:schemeClr>
                </a:solidFill>
                <a:latin typeface="微软雅黑" pitchFamily="34" charset="-122"/>
                <a:ea typeface="微软雅黑" pitchFamily="34" charset="-122"/>
              </a:rPr>
              <a:t>   采用</a:t>
            </a:r>
            <a:r>
              <a:rPr lang="zh-CN" altLang="en-US" sz="2400" b="1" dirty="0">
                <a:solidFill>
                  <a:srgbClr val="0069B8"/>
                </a:solidFill>
                <a:latin typeface="微软雅黑" pitchFamily="34" charset="-122"/>
                <a:ea typeface="微软雅黑" pitchFamily="34" charset="-122"/>
              </a:rPr>
              <a:t>单因素试验筛选</a:t>
            </a:r>
            <a:r>
              <a:rPr lang="zh-CN" altLang="en-US" sz="2400" dirty="0">
                <a:solidFill>
                  <a:schemeClr val="tx1">
                    <a:lumMod val="65000"/>
                    <a:lumOff val="35000"/>
                  </a:schemeClr>
                </a:solidFill>
                <a:latin typeface="微软雅黑" pitchFamily="34" charset="-122"/>
                <a:ea typeface="微软雅黑" pitchFamily="34" charset="-122"/>
              </a:rPr>
              <a:t>的方法，以</a:t>
            </a:r>
            <a:r>
              <a:rPr lang="zh-CN" altLang="en-US" sz="2400" b="1" dirty="0">
                <a:solidFill>
                  <a:srgbClr val="0069B8"/>
                </a:solidFill>
                <a:latin typeface="微软雅黑" pitchFamily="34" charset="-122"/>
                <a:ea typeface="微软雅黑" pitchFamily="34" charset="-122"/>
              </a:rPr>
              <a:t>粒径</a:t>
            </a:r>
            <a:r>
              <a:rPr lang="zh-CN" altLang="en-US" sz="2400" b="1" dirty="0" smtClean="0">
                <a:solidFill>
                  <a:schemeClr val="tx1">
                    <a:lumMod val="65000"/>
                    <a:lumOff val="35000"/>
                  </a:schemeClr>
                </a:solidFill>
                <a:latin typeface="微软雅黑" pitchFamily="34" charset="-122"/>
                <a:ea typeface="微软雅黑" pitchFamily="34" charset="-122"/>
              </a:rPr>
              <a:t>及</a:t>
            </a:r>
            <a:r>
              <a:rPr lang="en-US" altLang="zh-CN" sz="2400" b="1" dirty="0" smtClean="0">
                <a:solidFill>
                  <a:srgbClr val="0069B8"/>
                </a:solidFill>
                <a:latin typeface="微软雅黑" pitchFamily="34" charset="-122"/>
                <a:ea typeface="微软雅黑" pitchFamily="34" charset="-122"/>
              </a:rPr>
              <a:t>PDI</a:t>
            </a:r>
            <a:r>
              <a:rPr lang="zh-CN" altLang="en-US" sz="2400" dirty="0" smtClean="0">
                <a:solidFill>
                  <a:schemeClr val="tx1">
                    <a:lumMod val="65000"/>
                    <a:lumOff val="35000"/>
                  </a:schemeClr>
                </a:solidFill>
                <a:latin typeface="微软雅黑" pitchFamily="34" charset="-122"/>
                <a:ea typeface="微软雅黑" pitchFamily="34" charset="-122"/>
              </a:rPr>
              <a:t>作为</a:t>
            </a:r>
            <a:r>
              <a:rPr lang="zh-CN" altLang="en-US" sz="2400" dirty="0">
                <a:solidFill>
                  <a:schemeClr val="tx1">
                    <a:lumMod val="65000"/>
                    <a:lumOff val="35000"/>
                  </a:schemeClr>
                </a:solidFill>
                <a:latin typeface="微软雅黑" pitchFamily="34" charset="-122"/>
                <a:ea typeface="微软雅黑" pitchFamily="34" charset="-122"/>
              </a:rPr>
              <a:t>指标</a:t>
            </a:r>
            <a:r>
              <a:rPr lang="zh-CN" altLang="en-US" sz="2400" dirty="0" smtClean="0">
                <a:solidFill>
                  <a:schemeClr val="tx1">
                    <a:lumMod val="65000"/>
                    <a:lumOff val="35000"/>
                  </a:schemeClr>
                </a:solidFill>
                <a:latin typeface="微软雅黑" pitchFamily="34" charset="-122"/>
                <a:ea typeface="微软雅黑" pitchFamily="34" charset="-122"/>
              </a:rPr>
              <a:t>，筛选</a:t>
            </a:r>
            <a:r>
              <a:rPr lang="zh-CN" altLang="en-US" sz="2400" dirty="0">
                <a:solidFill>
                  <a:schemeClr val="tx1">
                    <a:lumMod val="65000"/>
                    <a:lumOff val="35000"/>
                  </a:schemeClr>
                </a:solidFill>
                <a:latin typeface="微软雅黑" pitchFamily="34" charset="-122"/>
                <a:ea typeface="微软雅黑" pitchFamily="34" charset="-122"/>
              </a:rPr>
              <a:t>以确定最佳工艺</a:t>
            </a:r>
            <a:r>
              <a:rPr lang="zh-CN" altLang="en-US" sz="2400" dirty="0" smtClean="0">
                <a:solidFill>
                  <a:schemeClr val="tx1">
                    <a:lumMod val="65000"/>
                    <a:lumOff val="35000"/>
                  </a:schemeClr>
                </a:solidFill>
                <a:latin typeface="微软雅黑" pitchFamily="34" charset="-122"/>
                <a:ea typeface="微软雅黑" pitchFamily="34" charset="-122"/>
              </a:rPr>
              <a:t>。</a:t>
            </a:r>
            <a:endParaRPr lang="en-US" altLang="zh-CN" sz="2400" dirty="0" smtClean="0">
              <a:solidFill>
                <a:schemeClr val="tx1">
                  <a:lumMod val="65000"/>
                  <a:lumOff val="35000"/>
                </a:schemeClr>
              </a:solidFill>
              <a:latin typeface="微软雅黑" pitchFamily="34" charset="-122"/>
              <a:ea typeface="微软雅黑" pitchFamily="34" charset="-122"/>
            </a:endParaRPr>
          </a:p>
        </p:txBody>
      </p:sp>
      <p:sp>
        <p:nvSpPr>
          <p:cNvPr id="11" name="内容占位符 1"/>
          <p:cNvSpPr txBox="1">
            <a:spLocks/>
          </p:cNvSpPr>
          <p:nvPr/>
        </p:nvSpPr>
        <p:spPr>
          <a:xfrm>
            <a:off x="3357554" y="3786196"/>
            <a:ext cx="6786610" cy="1000132"/>
          </a:xfrm>
          <a:prstGeom prst="rect">
            <a:avLst/>
          </a:prstGeom>
        </p:spPr>
        <p:txBody>
          <a:bodyPr vert="horz" lIns="91440" tIns="45720" rIns="91440" bIns="45720" rtlCol="0">
            <a:noAutofit/>
          </a:bodyPr>
          <a:lstStyle/>
          <a:p>
            <a:r>
              <a:rPr lang="en-US" altLang="zh-CN" sz="2100" dirty="0" smtClean="0">
                <a:solidFill>
                  <a:schemeClr val="tx1">
                    <a:lumMod val="65000"/>
                    <a:lumOff val="35000"/>
                  </a:schemeClr>
                </a:solidFill>
                <a:latin typeface="微软雅黑" panose="020B0503020204020204" pitchFamily="34" charset="-122"/>
                <a:ea typeface="微软雅黑" panose="020B0503020204020204" pitchFamily="34" charset="-122"/>
              </a:rPr>
              <a:t>2.1</a:t>
            </a:r>
            <a:r>
              <a:rPr lang="zh-CN" altLang="en-US" sz="2100" dirty="0" smtClean="0">
                <a:solidFill>
                  <a:schemeClr val="tx1">
                    <a:lumMod val="65000"/>
                    <a:lumOff val="35000"/>
                  </a:schemeClr>
                </a:solidFill>
                <a:latin typeface="微软雅黑" panose="020B0503020204020204" pitchFamily="34" charset="-122"/>
                <a:ea typeface="微软雅黑" panose="020B0503020204020204" pitchFamily="34" charset="-122"/>
              </a:rPr>
              <a:t>  雷公藤人血清白蛋白纳米粒的制备工艺研究</a:t>
            </a:r>
            <a:endParaRPr lang="en-US" altLang="zh-CN" sz="21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3214678" y="3500444"/>
            <a:ext cx="6000792" cy="71438"/>
          </a:xfrm>
          <a:prstGeom prst="rect">
            <a:avLst/>
          </a:prstGeom>
          <a:solidFill>
            <a:srgbClr val="0070C0"/>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内容占位符 1"/>
          <p:cNvSpPr txBox="1">
            <a:spLocks/>
          </p:cNvSpPr>
          <p:nvPr/>
        </p:nvSpPr>
        <p:spPr>
          <a:xfrm>
            <a:off x="3357554" y="4286262"/>
            <a:ext cx="6786610" cy="500066"/>
          </a:xfrm>
          <a:prstGeom prst="rect">
            <a:avLst/>
          </a:prstGeom>
        </p:spPr>
        <p:txBody>
          <a:bodyPr vert="horz" lIns="91440" tIns="45720" rIns="91440" bIns="45720" rtlCol="0">
            <a:noAutofit/>
          </a:bodyPr>
          <a:lstStyle/>
          <a:p>
            <a:pPr marL="342900" lvl="0" indent="-342900">
              <a:spcBef>
                <a:spcPct val="20000"/>
              </a:spcBef>
              <a:defRPr/>
            </a:pPr>
            <a:r>
              <a:rPr lang="en-US" altLang="zh-CN" sz="2100" dirty="0" smtClean="0">
                <a:solidFill>
                  <a:schemeClr val="tx1">
                    <a:lumMod val="65000"/>
                    <a:lumOff val="35000"/>
                  </a:schemeClr>
                </a:solidFill>
                <a:latin typeface="微软雅黑" panose="020B0503020204020204" pitchFamily="34" charset="-122"/>
                <a:ea typeface="微软雅黑" panose="020B0503020204020204" pitchFamily="34" charset="-122"/>
              </a:rPr>
              <a:t>2.2  </a:t>
            </a:r>
            <a:r>
              <a:rPr lang="zh-CN" altLang="en-US" sz="2100" dirty="0" smtClean="0">
                <a:solidFill>
                  <a:schemeClr val="tx1">
                    <a:lumMod val="65000"/>
                    <a:lumOff val="35000"/>
                  </a:schemeClr>
                </a:solidFill>
                <a:latin typeface="微软雅黑" panose="020B0503020204020204" pitchFamily="34" charset="-122"/>
                <a:ea typeface="微软雅黑" panose="020B0503020204020204" pitchFamily="34" charset="-122"/>
              </a:rPr>
              <a:t>雷公</a:t>
            </a:r>
            <a:r>
              <a:rPr lang="zh-CN" altLang="en-US" sz="2100" dirty="0">
                <a:solidFill>
                  <a:schemeClr val="tx1">
                    <a:lumMod val="65000"/>
                    <a:lumOff val="35000"/>
                  </a:schemeClr>
                </a:solidFill>
                <a:latin typeface="微软雅黑" panose="020B0503020204020204" pitchFamily="34" charset="-122"/>
                <a:ea typeface="微软雅黑" panose="020B0503020204020204" pitchFamily="34" charset="-122"/>
              </a:rPr>
              <a:t>藤人血清白蛋白纳米</a:t>
            </a:r>
            <a:r>
              <a:rPr lang="zh-CN" altLang="en-US" sz="2100" dirty="0" smtClean="0">
                <a:solidFill>
                  <a:schemeClr val="tx1">
                    <a:lumMod val="65000"/>
                    <a:lumOff val="35000"/>
                  </a:schemeClr>
                </a:solidFill>
                <a:latin typeface="微软雅黑" panose="020B0503020204020204" pitchFamily="34" charset="-122"/>
                <a:ea typeface="微软雅黑" panose="020B0503020204020204" pitchFamily="34" charset="-122"/>
              </a:rPr>
              <a:t>粒的表征</a:t>
            </a:r>
            <a:endParaRPr lang="zh-CN" altLang="en-US" sz="2100" dirty="0">
              <a:solidFill>
                <a:schemeClr val="tx1">
                  <a:lumMod val="65000"/>
                  <a:lumOff val="35000"/>
                </a:schemeClr>
              </a:solidFill>
              <a:latin typeface="微软雅黑" pitchFamily="34" charset="-122"/>
              <a:ea typeface="微软雅黑" pitchFamily="34" charset="-122"/>
            </a:endParaRPr>
          </a:p>
        </p:txBody>
      </p:sp>
      <p:sp>
        <p:nvSpPr>
          <p:cNvPr id="9" name="矩形 1"/>
          <p:cNvSpPr>
            <a:spLocks noChangeArrowheads="1"/>
          </p:cNvSpPr>
          <p:nvPr/>
        </p:nvSpPr>
        <p:spPr bwMode="auto">
          <a:xfrm>
            <a:off x="8604000" y="4603500"/>
            <a:ext cx="540000" cy="540000"/>
          </a:xfrm>
          <a:prstGeom prst="rect">
            <a:avLst/>
          </a:prstGeom>
          <a:solidFill>
            <a:srgbClr val="0053A3"/>
          </a:solidFill>
          <a:ln>
            <a:noFill/>
          </a:ln>
          <a:extLst/>
        </p:spPr>
        <p:txBody>
          <a:bodyPr anchor="ct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10</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6"/>
          <p:cNvSpPr txBox="1"/>
          <p:nvPr/>
        </p:nvSpPr>
        <p:spPr>
          <a:xfrm>
            <a:off x="2306636" y="-18"/>
            <a:ext cx="4837132" cy="400110"/>
          </a:xfrm>
          <a:prstGeom prst="rect">
            <a:avLst/>
          </a:prstGeom>
          <a:noFill/>
        </p:spPr>
        <p:txBody>
          <a:bodyPr wrap="square" rtlCol="0">
            <a:spAutoFit/>
          </a:bodyPr>
          <a:lstStyle/>
          <a:p>
            <a:r>
              <a:rPr lang="en-US" altLang="zh-CN" sz="2000" b="1" dirty="0" smtClean="0">
                <a:solidFill>
                  <a:srgbClr val="0053A3"/>
                </a:solidFill>
                <a:latin typeface="微软雅黑" panose="020B0503020204020204" pitchFamily="34" charset="-122"/>
                <a:ea typeface="微软雅黑" panose="020B0503020204020204" pitchFamily="34" charset="-122"/>
              </a:rPr>
              <a:t>2.1   </a:t>
            </a:r>
            <a:r>
              <a:rPr lang="zh-CN" altLang="en-US" sz="2000" b="1" dirty="0" smtClean="0">
                <a:solidFill>
                  <a:srgbClr val="0053A3"/>
                </a:solidFill>
                <a:latin typeface="微软雅黑" panose="020B0503020204020204" pitchFamily="34" charset="-122"/>
                <a:ea typeface="微软雅黑" panose="020B0503020204020204" pitchFamily="34" charset="-122"/>
              </a:rPr>
              <a:t>雷公藤人血清白蛋白纳米粒的制备</a:t>
            </a:r>
            <a:endParaRPr lang="zh-CN" altLang="en-US" sz="2000" b="1" dirty="0">
              <a:solidFill>
                <a:srgbClr val="0053A3"/>
              </a:solidFill>
              <a:latin typeface="微软雅黑" panose="020B0503020204020204" pitchFamily="34" charset="-122"/>
              <a:ea typeface="微软雅黑" panose="020B0503020204020204" pitchFamily="34" charset="-122"/>
            </a:endParaRPr>
          </a:p>
        </p:txBody>
      </p:sp>
      <p:sp>
        <p:nvSpPr>
          <p:cNvPr id="9" name="矩形 1"/>
          <p:cNvSpPr>
            <a:spLocks noChangeArrowheads="1"/>
          </p:cNvSpPr>
          <p:nvPr/>
        </p:nvSpPr>
        <p:spPr bwMode="auto">
          <a:xfrm>
            <a:off x="8604000" y="4603500"/>
            <a:ext cx="540000" cy="540000"/>
          </a:xfrm>
          <a:prstGeom prst="rect">
            <a:avLst/>
          </a:prstGeom>
          <a:solidFill>
            <a:srgbClr val="0053A3"/>
          </a:solidFill>
          <a:ln>
            <a:noFill/>
          </a:ln>
          <a:extLst/>
        </p:spPr>
        <p:txBody>
          <a:bodyPr anchor="ct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11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2143108" y="382891"/>
            <a:ext cx="5214974" cy="45719"/>
          </a:xfrm>
          <a:prstGeom prst="rect">
            <a:avLst/>
          </a:prstGeom>
          <a:solidFill>
            <a:srgbClr val="0070C0"/>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16"/>
          <p:cNvSpPr txBox="1"/>
          <p:nvPr/>
        </p:nvSpPr>
        <p:spPr>
          <a:xfrm>
            <a:off x="2306636" y="-18"/>
            <a:ext cx="5908702" cy="400110"/>
          </a:xfrm>
          <a:prstGeom prst="rect">
            <a:avLst/>
          </a:prstGeom>
          <a:noFill/>
        </p:spPr>
        <p:txBody>
          <a:bodyPr wrap="square" rtlCol="0">
            <a:spAutoFit/>
          </a:bodyPr>
          <a:lstStyle/>
          <a:p>
            <a:r>
              <a:rPr lang="en-US" altLang="zh-CN" sz="2000" b="1" dirty="0" smtClean="0">
                <a:solidFill>
                  <a:srgbClr val="0053A3"/>
                </a:solidFill>
                <a:latin typeface="微软雅黑" panose="020B0503020204020204" pitchFamily="34" charset="-122"/>
                <a:ea typeface="微软雅黑" panose="020B0503020204020204" pitchFamily="34" charset="-122"/>
              </a:rPr>
              <a:t>2.1   </a:t>
            </a:r>
            <a:r>
              <a:rPr lang="zh-CN" altLang="en-US" sz="2000" b="1" dirty="0" smtClean="0">
                <a:solidFill>
                  <a:srgbClr val="0053A3"/>
                </a:solidFill>
                <a:latin typeface="微软雅黑" panose="020B0503020204020204" pitchFamily="34" charset="-122"/>
                <a:ea typeface="微软雅黑" panose="020B0503020204020204" pitchFamily="34" charset="-122"/>
              </a:rPr>
              <a:t>雷公藤人血清白蛋白纳米粒的制备工艺研究</a:t>
            </a:r>
            <a:endParaRPr lang="zh-CN" altLang="en-US" sz="2000" b="1" dirty="0">
              <a:solidFill>
                <a:srgbClr val="0053A3"/>
              </a:solidFill>
              <a:latin typeface="微软雅黑" panose="020B0503020204020204" pitchFamily="34" charset="-122"/>
              <a:ea typeface="微软雅黑" panose="020B0503020204020204" pitchFamily="34" charset="-122"/>
            </a:endParaRPr>
          </a:p>
        </p:txBody>
      </p:sp>
      <p:sp>
        <p:nvSpPr>
          <p:cNvPr id="30" name="矩形 29"/>
          <p:cNvSpPr/>
          <p:nvPr/>
        </p:nvSpPr>
        <p:spPr>
          <a:xfrm>
            <a:off x="2143108" y="382891"/>
            <a:ext cx="5643602" cy="45719"/>
          </a:xfrm>
          <a:prstGeom prst="rect">
            <a:avLst/>
          </a:prstGeom>
          <a:solidFill>
            <a:srgbClr val="0070C0"/>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内容占位符 1"/>
          <p:cNvSpPr txBox="1">
            <a:spLocks/>
          </p:cNvSpPr>
          <p:nvPr/>
        </p:nvSpPr>
        <p:spPr>
          <a:xfrm>
            <a:off x="2714612" y="1142990"/>
            <a:ext cx="4714908" cy="464230"/>
          </a:xfrm>
          <a:prstGeom prst="rect">
            <a:avLst/>
          </a:prstGeom>
        </p:spPr>
        <p:txBody>
          <a:bodyPr vert="horz" wrap="square" lIns="91440" tIns="45720" rIns="91440" bIns="45720" rtlCol="0">
            <a:spAutoFit/>
          </a:bodyPr>
          <a:lstStyle/>
          <a:p>
            <a:pPr>
              <a:lnSpc>
                <a:spcPts val="2880"/>
              </a:lnSpc>
              <a:spcAft>
                <a:spcPts val="600"/>
              </a:spcAft>
              <a:buFont typeface="Wingdings" pitchFamily="2" charset="2"/>
              <a:buChar char="l"/>
            </a:pPr>
            <a:r>
              <a:rPr lang="zh-CN" altLang="en-US" sz="2800" b="1" dirty="0" smtClean="0">
                <a:solidFill>
                  <a:srgbClr val="005DA2"/>
                </a:solidFill>
                <a:latin typeface="微软雅黑" pitchFamily="34" charset="-122"/>
                <a:ea typeface="微软雅黑" pitchFamily="34" charset="-122"/>
              </a:rPr>
              <a:t>   基本</a:t>
            </a:r>
            <a:r>
              <a:rPr lang="zh-CN" altLang="en-US" sz="2800" b="1" dirty="0">
                <a:solidFill>
                  <a:srgbClr val="005DA2"/>
                </a:solidFill>
                <a:latin typeface="微软雅黑" pitchFamily="34" charset="-122"/>
                <a:ea typeface="微软雅黑" pitchFamily="34" charset="-122"/>
              </a:rPr>
              <a:t>处方与工艺的</a:t>
            </a:r>
            <a:r>
              <a:rPr lang="zh-CN" altLang="en-US" sz="2800" b="1" dirty="0" smtClean="0">
                <a:solidFill>
                  <a:srgbClr val="005DA2"/>
                </a:solidFill>
                <a:latin typeface="微软雅黑" pitchFamily="34" charset="-122"/>
                <a:ea typeface="微软雅黑" pitchFamily="34" charset="-122"/>
              </a:rPr>
              <a:t>确定</a:t>
            </a:r>
            <a:endParaRPr lang="zh-CN" altLang="en-US" sz="2800" b="1" dirty="0">
              <a:solidFill>
                <a:srgbClr val="005DA2"/>
              </a:solidFill>
              <a:latin typeface="微软雅黑" pitchFamily="34" charset="-122"/>
              <a:ea typeface="微软雅黑" pitchFamily="34" charset="-122"/>
            </a:endParaRPr>
          </a:p>
        </p:txBody>
      </p:sp>
      <p:sp>
        <p:nvSpPr>
          <p:cNvPr id="32" name="内容占位符 1"/>
          <p:cNvSpPr>
            <a:spLocks noGrp="1"/>
          </p:cNvSpPr>
          <p:nvPr>
            <p:ph sz="quarter" idx="10"/>
          </p:nvPr>
        </p:nvSpPr>
        <p:spPr>
          <a:xfrm>
            <a:off x="2928926" y="1928806"/>
            <a:ext cx="3857652" cy="1000134"/>
          </a:xfrm>
        </p:spPr>
        <p:txBody>
          <a:bodyPr>
            <a:noAutofit/>
          </a:bodyPr>
          <a:lstStyle/>
          <a:p>
            <a:pPr>
              <a:lnSpc>
                <a:spcPct val="120000"/>
              </a:lnSpc>
              <a:spcAft>
                <a:spcPts val="600"/>
              </a:spcAft>
              <a:buFont typeface="Times New Roman" pitchFamily="18" charset="0"/>
              <a:buChar char="ͻ"/>
            </a:pPr>
            <a:r>
              <a:rPr lang="en-US" altLang="zh-CN" sz="2400" dirty="0" smtClean="0"/>
              <a:t>1g </a:t>
            </a:r>
            <a:r>
              <a:rPr lang="en-US" altLang="zh-CN" sz="2400" dirty="0"/>
              <a:t>·L </a:t>
            </a:r>
            <a:r>
              <a:rPr lang="en-US" altLang="zh-CN" sz="2400" baseline="30000" dirty="0"/>
              <a:t>- </a:t>
            </a:r>
            <a:r>
              <a:rPr lang="en-US" altLang="zh-CN" sz="2400" baseline="30000" dirty="0" smtClean="0"/>
              <a:t>1</a:t>
            </a:r>
            <a:r>
              <a:rPr lang="en-US" altLang="zh-CN" sz="2400" dirty="0" smtClean="0"/>
              <a:t>CLT</a:t>
            </a:r>
          </a:p>
          <a:p>
            <a:pPr lvl="0">
              <a:lnSpc>
                <a:spcPct val="120000"/>
              </a:lnSpc>
              <a:spcAft>
                <a:spcPts val="600"/>
              </a:spcAft>
              <a:buFont typeface="Times New Roman" pitchFamily="18" charset="0"/>
              <a:buChar char="ͻ"/>
            </a:pPr>
            <a:r>
              <a:rPr lang="en-US" altLang="zh-CN" sz="2400" dirty="0"/>
              <a:t>4</a:t>
            </a:r>
            <a:r>
              <a:rPr lang="zh-CN" altLang="en-US" sz="2400" dirty="0"/>
              <a:t>～</a:t>
            </a:r>
            <a:r>
              <a:rPr lang="en-US" altLang="zh-CN" sz="2400" dirty="0"/>
              <a:t>5 </a:t>
            </a:r>
            <a:r>
              <a:rPr lang="en-US" altLang="zh-CN" sz="2400" dirty="0" err="1"/>
              <a:t>g·L</a:t>
            </a:r>
            <a:r>
              <a:rPr lang="en-US" altLang="zh-CN" sz="2400" dirty="0"/>
              <a:t> </a:t>
            </a:r>
            <a:r>
              <a:rPr lang="en-US" altLang="zh-CN" sz="2400" baseline="30000" dirty="0"/>
              <a:t>-</a:t>
            </a:r>
            <a:r>
              <a:rPr lang="en-US" altLang="zh-CN" sz="2400" dirty="0"/>
              <a:t> </a:t>
            </a:r>
            <a:r>
              <a:rPr lang="en-US" altLang="zh-CN" sz="2400" baseline="30000" dirty="0"/>
              <a:t>1</a:t>
            </a:r>
            <a:r>
              <a:rPr lang="zh-CN" altLang="en-US" sz="2400" dirty="0"/>
              <a:t>油类</a:t>
            </a:r>
            <a:endParaRPr lang="en-US" altLang="zh-CN" sz="2400" dirty="0"/>
          </a:p>
          <a:p>
            <a:pPr>
              <a:lnSpc>
                <a:spcPct val="120000"/>
              </a:lnSpc>
              <a:spcAft>
                <a:spcPts val="600"/>
              </a:spcAft>
              <a:buFont typeface="Times New Roman" pitchFamily="18" charset="0"/>
              <a:buChar char="ͻ"/>
            </a:pPr>
            <a:endParaRPr lang="en-US" altLang="zh-CN" sz="2400" dirty="0" smtClean="0"/>
          </a:p>
        </p:txBody>
      </p:sp>
      <p:sp>
        <p:nvSpPr>
          <p:cNvPr id="50" name="内容占位符 1"/>
          <p:cNvSpPr txBox="1">
            <a:spLocks/>
          </p:cNvSpPr>
          <p:nvPr/>
        </p:nvSpPr>
        <p:spPr>
          <a:xfrm>
            <a:off x="2928926" y="2643188"/>
            <a:ext cx="4429156" cy="1500198"/>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20000"/>
              </a:lnSpc>
              <a:spcBef>
                <a:spcPct val="20000"/>
              </a:spcBef>
              <a:spcAft>
                <a:spcPts val="600"/>
              </a:spcAft>
              <a:buClrTx/>
              <a:buSzTx/>
              <a:tabLst/>
              <a:defRPr/>
            </a:pPr>
            <a:endParaRPr kumimoji="0" lang="en-US" altLang="zh-CN" sz="2400" b="0" i="0" u="none" strike="noStrike" kern="12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cs typeface="+mn-cs"/>
            </a:endParaRPr>
          </a:p>
          <a:p>
            <a:pPr marL="342900" indent="-342900">
              <a:lnSpc>
                <a:spcPct val="120000"/>
              </a:lnSpc>
              <a:spcBef>
                <a:spcPct val="20000"/>
              </a:spcBef>
              <a:spcAft>
                <a:spcPts val="600"/>
              </a:spcAft>
              <a:buFont typeface="Times New Roman" pitchFamily="18" charset="0"/>
              <a:buChar char="ͻ"/>
            </a:pPr>
            <a:r>
              <a:rPr lang="zh-CN" altLang="en-US" sz="2400" dirty="0">
                <a:solidFill>
                  <a:schemeClr val="tx1">
                    <a:lumMod val="65000"/>
                    <a:lumOff val="35000"/>
                  </a:schemeClr>
                </a:solidFill>
                <a:latin typeface="微软雅黑" pitchFamily="34" charset="-122"/>
                <a:ea typeface="微软雅黑" pitchFamily="34" charset="-122"/>
              </a:rPr>
              <a:t>体积分数为</a:t>
            </a:r>
            <a:r>
              <a:rPr lang="en-US" altLang="zh-CN" sz="2400" dirty="0">
                <a:solidFill>
                  <a:schemeClr val="tx1">
                    <a:lumMod val="65000"/>
                    <a:lumOff val="35000"/>
                  </a:schemeClr>
                </a:solidFill>
                <a:latin typeface="微软雅黑" pitchFamily="34" charset="-122"/>
                <a:ea typeface="微软雅黑" pitchFamily="34" charset="-122"/>
              </a:rPr>
              <a:t>15 %</a:t>
            </a:r>
            <a:r>
              <a:rPr lang="zh-CN" altLang="en-US" sz="2400" dirty="0">
                <a:solidFill>
                  <a:schemeClr val="tx1">
                    <a:lumMod val="65000"/>
                    <a:lumOff val="35000"/>
                  </a:schemeClr>
                </a:solidFill>
                <a:latin typeface="微软雅黑" pitchFamily="34" charset="-122"/>
                <a:ea typeface="微软雅黑" pitchFamily="34" charset="-122"/>
              </a:rPr>
              <a:t>的二氯甲烷</a:t>
            </a:r>
            <a:endParaRPr lang="en-US" altLang="zh-CN" sz="2400" dirty="0">
              <a:solidFill>
                <a:schemeClr val="tx1">
                  <a:lumMod val="65000"/>
                  <a:lumOff val="35000"/>
                </a:schemeClr>
              </a:solidFill>
              <a:latin typeface="微软雅黑" pitchFamily="34" charset="-122"/>
              <a:ea typeface="微软雅黑" pitchFamily="34" charset="-122"/>
            </a:endParaRPr>
          </a:p>
          <a:p>
            <a:pPr marL="342900" marR="0" lvl="0" indent="-342900" algn="l" defTabSz="914400" rtl="0" eaLnBrk="1" fontAlgn="auto" latinLnBrk="0" hangingPunct="1">
              <a:lnSpc>
                <a:spcPct val="120000"/>
              </a:lnSpc>
              <a:spcBef>
                <a:spcPct val="20000"/>
              </a:spcBef>
              <a:spcAft>
                <a:spcPts val="600"/>
              </a:spcAft>
              <a:buClrTx/>
              <a:buSzTx/>
              <a:buFont typeface="Times New Roman" pitchFamily="18" charset="0"/>
              <a:buChar char="ͻ"/>
              <a:tabLst/>
              <a:defRPr/>
            </a:pPr>
            <a:r>
              <a:rPr kumimoji="0" lang="zh-CN" altLang="en-US" sz="2400" b="0" i="0" u="none" strike="noStrike" kern="12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cs typeface="+mn-cs"/>
              </a:rPr>
              <a:t>质量分数为</a:t>
            </a:r>
            <a:r>
              <a:rPr kumimoji="0" lang="en-US" altLang="zh-CN" sz="2400" b="0" i="0" u="none" strike="noStrike" kern="12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cs typeface="+mn-cs"/>
              </a:rPr>
              <a:t>2 %</a:t>
            </a:r>
            <a:r>
              <a:rPr kumimoji="0" lang="zh-CN" altLang="en-US" sz="2400" b="0" i="0" u="none" strike="noStrike" kern="12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cs typeface="+mn-cs"/>
              </a:rPr>
              <a:t>的</a:t>
            </a:r>
            <a:r>
              <a:rPr kumimoji="0" lang="en-US" altLang="zh-CN" sz="2400" b="0" i="0" u="none" strike="noStrike" kern="12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cs typeface="+mn-cs"/>
              </a:rPr>
              <a:t>HSA</a:t>
            </a:r>
            <a:endParaRPr kumimoji="0" lang="zh-CN" altLang="en-US" sz="2400" b="0" i="0" u="none" strike="noStrike" kern="12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cs typeface="+mn-cs"/>
            </a:endParaRPr>
          </a:p>
          <a:p>
            <a:pPr marL="342900" marR="0" lvl="0" indent="-342900" algn="l" defTabSz="914400" rtl="0" eaLnBrk="1" fontAlgn="auto" latinLnBrk="0" hangingPunct="1">
              <a:lnSpc>
                <a:spcPct val="120000"/>
              </a:lnSpc>
              <a:spcBef>
                <a:spcPct val="20000"/>
              </a:spcBef>
              <a:spcAft>
                <a:spcPts val="600"/>
              </a:spcAft>
              <a:buClrTx/>
              <a:buSzTx/>
              <a:buFont typeface="Times New Roman" pitchFamily="18" charset="0"/>
              <a:buChar char="ͻ"/>
              <a:tabLst/>
              <a:defRPr/>
            </a:pPr>
            <a:endParaRPr kumimoji="0" lang="zh-CN" altLang="en-US" sz="2400" b="0" i="0" u="none" strike="noStrike" kern="12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cs typeface="+mn-cs"/>
            </a:endParaRPr>
          </a:p>
        </p:txBody>
      </p:sp>
      <p:sp>
        <p:nvSpPr>
          <p:cNvPr id="15" name="矩形 14"/>
          <p:cNvSpPr/>
          <p:nvPr/>
        </p:nvSpPr>
        <p:spPr>
          <a:xfrm rot="5400000">
            <a:off x="5965042" y="3250411"/>
            <a:ext cx="2571766" cy="71437"/>
          </a:xfrm>
          <a:prstGeom prst="rect">
            <a:avLst/>
          </a:prstGeom>
          <a:solidFill>
            <a:srgbClr val="0070C0"/>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0800000">
            <a:off x="7250926" y="3214690"/>
            <a:ext cx="535784" cy="71439"/>
          </a:xfrm>
          <a:prstGeom prst="rect">
            <a:avLst/>
          </a:prstGeom>
          <a:solidFill>
            <a:srgbClr val="0070C0"/>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
          <p:cNvSpPr txBox="1">
            <a:spLocks/>
          </p:cNvSpPr>
          <p:nvPr/>
        </p:nvSpPr>
        <p:spPr>
          <a:xfrm>
            <a:off x="7786710" y="2500312"/>
            <a:ext cx="500066" cy="1579920"/>
          </a:xfrm>
          <a:prstGeom prst="rect">
            <a:avLst/>
          </a:prstGeom>
        </p:spPr>
        <p:txBody>
          <a:bodyPr vert="horz" wrap="square" lIns="91440" tIns="45720" rIns="91440" bIns="45720" rtlCol="0">
            <a:spAutoFit/>
          </a:bodyPr>
          <a:lstStyle/>
          <a:p>
            <a:pPr algn="ctr">
              <a:lnSpc>
                <a:spcPts val="2880"/>
              </a:lnSpc>
              <a:spcAft>
                <a:spcPts val="600"/>
              </a:spcAft>
            </a:pPr>
            <a:r>
              <a:rPr lang="zh-CN" altLang="en-US" sz="2800" b="1" dirty="0" smtClean="0">
                <a:solidFill>
                  <a:srgbClr val="005DA2"/>
                </a:solidFill>
                <a:latin typeface="微软雅黑" pitchFamily="34" charset="-122"/>
                <a:ea typeface="微软雅黑" pitchFamily="34" charset="-122"/>
              </a:rPr>
              <a:t>基本</a:t>
            </a:r>
            <a:r>
              <a:rPr lang="zh-CN" altLang="en-US" sz="2800" b="1" dirty="0" smtClean="0">
                <a:solidFill>
                  <a:srgbClr val="005DA2"/>
                </a:solidFill>
                <a:latin typeface="微软雅黑" pitchFamily="34" charset="-122"/>
                <a:ea typeface="微软雅黑" pitchFamily="34" charset="-122"/>
              </a:rPr>
              <a:t>处方</a:t>
            </a:r>
            <a:endParaRPr lang="zh-CN" altLang="en-US" sz="2800" b="1" dirty="0">
              <a:solidFill>
                <a:srgbClr val="005DA2"/>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肘形连接符 30"/>
          <p:cNvCxnSpPr/>
          <p:nvPr/>
        </p:nvCxnSpPr>
        <p:spPr>
          <a:xfrm>
            <a:off x="4286248" y="928676"/>
            <a:ext cx="1928826" cy="428628"/>
          </a:xfrm>
          <a:prstGeom prst="bentConnector3">
            <a:avLst>
              <a:gd name="adj1" fmla="val 100945"/>
            </a:avLst>
          </a:prstGeom>
          <a:ln w="76200"/>
        </p:spPr>
        <p:style>
          <a:lnRef idx="3">
            <a:schemeClr val="accent1"/>
          </a:lnRef>
          <a:fillRef idx="0">
            <a:schemeClr val="accent1"/>
          </a:fillRef>
          <a:effectRef idx="2">
            <a:schemeClr val="accent1"/>
          </a:effectRef>
          <a:fontRef idx="minor">
            <a:schemeClr val="tx1"/>
          </a:fontRef>
        </p:style>
      </p:cxnSp>
      <p:sp>
        <p:nvSpPr>
          <p:cNvPr id="8" name="文本框 16"/>
          <p:cNvSpPr txBox="1"/>
          <p:nvPr/>
        </p:nvSpPr>
        <p:spPr>
          <a:xfrm>
            <a:off x="2306636" y="-18"/>
            <a:ext cx="5908702" cy="400110"/>
          </a:xfrm>
          <a:prstGeom prst="rect">
            <a:avLst/>
          </a:prstGeom>
          <a:noFill/>
        </p:spPr>
        <p:txBody>
          <a:bodyPr wrap="square" rtlCol="0">
            <a:spAutoFit/>
          </a:bodyPr>
          <a:lstStyle/>
          <a:p>
            <a:r>
              <a:rPr lang="en-US" altLang="zh-CN" sz="2000" b="1" dirty="0" smtClean="0">
                <a:solidFill>
                  <a:srgbClr val="0053A3"/>
                </a:solidFill>
                <a:latin typeface="微软雅黑" panose="020B0503020204020204" pitchFamily="34" charset="-122"/>
                <a:ea typeface="微软雅黑" panose="020B0503020204020204" pitchFamily="34" charset="-122"/>
              </a:rPr>
              <a:t>2.1   </a:t>
            </a:r>
            <a:r>
              <a:rPr lang="zh-CN" altLang="en-US" sz="2000" b="1" dirty="0" smtClean="0">
                <a:solidFill>
                  <a:srgbClr val="0053A3"/>
                </a:solidFill>
                <a:latin typeface="微软雅黑" panose="020B0503020204020204" pitchFamily="34" charset="-122"/>
                <a:ea typeface="微软雅黑" panose="020B0503020204020204" pitchFamily="34" charset="-122"/>
              </a:rPr>
              <a:t>雷公藤人血清白蛋白纳米粒的制备工艺研究</a:t>
            </a:r>
            <a:endParaRPr lang="zh-CN" altLang="en-US" sz="2000" b="1" dirty="0">
              <a:solidFill>
                <a:srgbClr val="0053A3"/>
              </a:solidFill>
              <a:latin typeface="微软雅黑" panose="020B0503020204020204" pitchFamily="34" charset="-122"/>
              <a:ea typeface="微软雅黑" panose="020B0503020204020204" pitchFamily="34" charset="-122"/>
            </a:endParaRPr>
          </a:p>
        </p:txBody>
      </p:sp>
      <p:sp>
        <p:nvSpPr>
          <p:cNvPr id="9" name="矩形 1"/>
          <p:cNvSpPr>
            <a:spLocks noChangeArrowheads="1"/>
          </p:cNvSpPr>
          <p:nvPr/>
        </p:nvSpPr>
        <p:spPr bwMode="auto">
          <a:xfrm>
            <a:off x="8604000" y="5754193"/>
            <a:ext cx="540000" cy="540000"/>
          </a:xfrm>
          <a:prstGeom prst="rect">
            <a:avLst/>
          </a:prstGeom>
          <a:solidFill>
            <a:srgbClr val="0053A3"/>
          </a:solidFill>
          <a:ln>
            <a:noFill/>
          </a:ln>
          <a:extLst/>
        </p:spPr>
        <p:txBody>
          <a:bodyPr anchor="ct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rPr>
              <a:t>9</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3357554" y="1357304"/>
            <a:ext cx="6000792" cy="741338"/>
            <a:chOff x="3473325" y="2201090"/>
            <a:chExt cx="5400675" cy="818918"/>
          </a:xfrm>
        </p:grpSpPr>
        <p:sp>
          <p:nvSpPr>
            <p:cNvPr id="17" name="矩形 16"/>
            <p:cNvSpPr/>
            <p:nvPr/>
          </p:nvSpPr>
          <p:spPr>
            <a:xfrm>
              <a:off x="3871667" y="2201090"/>
              <a:ext cx="4480171" cy="818918"/>
            </a:xfrm>
            <a:prstGeom prst="rect">
              <a:avLst/>
            </a:prstGeom>
            <a:ln w="12700">
              <a:solidFill>
                <a:srgbClr val="0053A3"/>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2" tIns="63608" rIns="63608" bIns="63608" numCol="1" spcCol="1270" anchor="ctr" anchorCtr="0">
              <a:noAutofit/>
            </a:bodyPr>
            <a:lstStyle/>
            <a:p>
              <a:pPr marL="228600" lvl="1" indent="-228600" defTabSz="1155700">
                <a:lnSpc>
                  <a:spcPct val="90000"/>
                </a:lnSpc>
                <a:spcBef>
                  <a:spcPct val="0"/>
                </a:spcBef>
                <a:spcAft>
                  <a:spcPct val="15000"/>
                </a:spcAft>
                <a:buChar char="••"/>
              </a:pPr>
              <a:endParaRPr lang="zh-CN" altLang="en-US" sz="2000" kern="1200">
                <a:solidFill>
                  <a:schemeClr val="tx1">
                    <a:lumMod val="75000"/>
                    <a:lumOff val="25000"/>
                  </a:schemeClr>
                </a:solidFill>
              </a:endParaRPr>
            </a:p>
            <a:p>
              <a:pPr marL="228600" lvl="1" indent="-228600" defTabSz="1155700">
                <a:lnSpc>
                  <a:spcPct val="90000"/>
                </a:lnSpc>
                <a:spcBef>
                  <a:spcPct val="0"/>
                </a:spcBef>
                <a:spcAft>
                  <a:spcPct val="15000"/>
                </a:spcAft>
                <a:buChar char="••"/>
              </a:pPr>
              <a:endParaRPr lang="zh-CN" altLang="en-US" sz="2000" kern="1200">
                <a:solidFill>
                  <a:schemeClr val="tx1">
                    <a:lumMod val="75000"/>
                    <a:lumOff val="25000"/>
                  </a:schemeClr>
                </a:solidFill>
              </a:endParaRPr>
            </a:p>
          </p:txBody>
        </p:sp>
        <p:sp>
          <p:nvSpPr>
            <p:cNvPr id="18" name="文本框 42"/>
            <p:cNvSpPr txBox="1"/>
            <p:nvPr/>
          </p:nvSpPr>
          <p:spPr>
            <a:xfrm>
              <a:off x="3473325" y="2453251"/>
              <a:ext cx="5400675" cy="441981"/>
            </a:xfrm>
            <a:prstGeom prst="rect">
              <a:avLst/>
            </a:prstGeom>
            <a:noFill/>
          </p:spPr>
          <p:txBody>
            <a:bodyPr wrap="square" rtlCol="0">
              <a:spAutoFit/>
            </a:bodyPr>
            <a:lstStyle/>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      分别制备油相与水相，将两相混合</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3357554" y="2451113"/>
            <a:ext cx="6000792" cy="741338"/>
            <a:chOff x="3473325" y="3294898"/>
            <a:chExt cx="5400675" cy="818919"/>
          </a:xfrm>
        </p:grpSpPr>
        <p:sp>
          <p:nvSpPr>
            <p:cNvPr id="20" name="矩形 19"/>
            <p:cNvSpPr/>
            <p:nvPr/>
          </p:nvSpPr>
          <p:spPr>
            <a:xfrm>
              <a:off x="3871667" y="3294898"/>
              <a:ext cx="4480171" cy="818919"/>
            </a:xfrm>
            <a:prstGeom prst="rect">
              <a:avLst/>
            </a:prstGeom>
            <a:ln w="12700">
              <a:solidFill>
                <a:srgbClr val="0053A3"/>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2" tIns="63608" rIns="63608" bIns="63609" numCol="1" spcCol="1270" anchor="ctr" anchorCtr="0">
              <a:noAutofit/>
            </a:bodyPr>
            <a:lstStyle/>
            <a:p>
              <a:pPr marL="228600" lvl="1" indent="-228600" defTabSz="1155700">
                <a:lnSpc>
                  <a:spcPct val="90000"/>
                </a:lnSpc>
                <a:spcBef>
                  <a:spcPct val="0"/>
                </a:spcBef>
                <a:spcAft>
                  <a:spcPct val="15000"/>
                </a:spcAft>
                <a:buChar char="••"/>
              </a:pPr>
              <a:endParaRPr lang="zh-CN" altLang="en-US" sz="2000" kern="1200">
                <a:solidFill>
                  <a:schemeClr val="tx1">
                    <a:lumMod val="75000"/>
                    <a:lumOff val="25000"/>
                  </a:schemeClr>
                </a:solidFill>
              </a:endParaRPr>
            </a:p>
            <a:p>
              <a:pPr marL="228600" lvl="1" indent="-228600" defTabSz="1155700">
                <a:lnSpc>
                  <a:spcPct val="90000"/>
                </a:lnSpc>
                <a:spcBef>
                  <a:spcPct val="0"/>
                </a:spcBef>
                <a:spcAft>
                  <a:spcPct val="15000"/>
                </a:spcAft>
                <a:buChar char="••"/>
              </a:pPr>
              <a:endParaRPr lang="zh-CN" altLang="en-US" sz="2000" kern="1200">
                <a:solidFill>
                  <a:schemeClr val="tx1">
                    <a:lumMod val="75000"/>
                    <a:lumOff val="25000"/>
                  </a:schemeClr>
                </a:solidFill>
              </a:endParaRPr>
            </a:p>
          </p:txBody>
        </p:sp>
        <p:sp>
          <p:nvSpPr>
            <p:cNvPr id="21" name="文本框 43"/>
            <p:cNvSpPr txBox="1"/>
            <p:nvPr/>
          </p:nvSpPr>
          <p:spPr>
            <a:xfrm>
              <a:off x="3473325" y="3530728"/>
              <a:ext cx="5400675" cy="441981"/>
            </a:xfrm>
            <a:prstGeom prst="rect">
              <a:avLst/>
            </a:prstGeom>
            <a:noFill/>
          </p:spPr>
          <p:txBody>
            <a:bodyPr wrap="square" rtlCol="0">
              <a:spAutoFit/>
            </a:bodyPr>
            <a:lstStyle/>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      混合后于冰浴中超声制成白蛋白纳米粒</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3357554" y="3544923"/>
            <a:ext cx="6000792" cy="741338"/>
            <a:chOff x="3473325" y="4388708"/>
            <a:chExt cx="5400675" cy="818919"/>
          </a:xfrm>
        </p:grpSpPr>
        <p:sp>
          <p:nvSpPr>
            <p:cNvPr id="23" name="矩形 22"/>
            <p:cNvSpPr/>
            <p:nvPr/>
          </p:nvSpPr>
          <p:spPr>
            <a:xfrm>
              <a:off x="3871668" y="4388708"/>
              <a:ext cx="4480171" cy="818919"/>
            </a:xfrm>
            <a:prstGeom prst="rect">
              <a:avLst/>
            </a:prstGeom>
            <a:ln w="12700">
              <a:solidFill>
                <a:srgbClr val="0053A3"/>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84912" tIns="63608" rIns="63608" bIns="63609" numCol="1" spcCol="1270" anchor="ctr" anchorCtr="0">
              <a:noAutofit/>
            </a:bodyPr>
            <a:lstStyle/>
            <a:p>
              <a:pPr marL="228600" lvl="1" indent="-228600" defTabSz="1155700">
                <a:lnSpc>
                  <a:spcPct val="90000"/>
                </a:lnSpc>
                <a:spcBef>
                  <a:spcPct val="0"/>
                </a:spcBef>
                <a:spcAft>
                  <a:spcPct val="15000"/>
                </a:spcAft>
                <a:buChar char="••"/>
              </a:pPr>
              <a:endParaRPr lang="zh-CN" altLang="en-US" sz="2000" kern="1200">
                <a:solidFill>
                  <a:schemeClr val="tx1">
                    <a:lumMod val="75000"/>
                    <a:lumOff val="25000"/>
                  </a:schemeClr>
                </a:solidFill>
              </a:endParaRPr>
            </a:p>
            <a:p>
              <a:pPr marL="228600" lvl="1" indent="-228600" defTabSz="1155700">
                <a:lnSpc>
                  <a:spcPct val="90000"/>
                </a:lnSpc>
                <a:spcBef>
                  <a:spcPct val="0"/>
                </a:spcBef>
                <a:spcAft>
                  <a:spcPct val="15000"/>
                </a:spcAft>
                <a:buChar char="••"/>
              </a:pPr>
              <a:endParaRPr lang="zh-CN" altLang="en-US" sz="2000" kern="1200">
                <a:solidFill>
                  <a:schemeClr val="tx1">
                    <a:lumMod val="75000"/>
                    <a:lumOff val="25000"/>
                  </a:schemeClr>
                </a:solidFill>
              </a:endParaRPr>
            </a:p>
          </p:txBody>
        </p:sp>
        <p:sp>
          <p:nvSpPr>
            <p:cNvPr id="24" name="文本框 44"/>
            <p:cNvSpPr txBox="1"/>
            <p:nvPr/>
          </p:nvSpPr>
          <p:spPr>
            <a:xfrm>
              <a:off x="3473325" y="4633327"/>
              <a:ext cx="5400675" cy="441981"/>
            </a:xfrm>
            <a:prstGeom prst="rect">
              <a:avLst/>
            </a:prstGeom>
            <a:noFill/>
          </p:spPr>
          <p:txBody>
            <a:bodyPr wrap="square" rtlCol="0">
              <a:spAutoFit/>
            </a:bodyPr>
            <a:lstStyle/>
            <a:p>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      通过旋蒸除去有机溶剂即得纳米粒混悬制剂</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5" name="任意多边形 24"/>
          <p:cNvSpPr/>
          <p:nvPr/>
        </p:nvSpPr>
        <p:spPr>
          <a:xfrm>
            <a:off x="2857489" y="3544923"/>
            <a:ext cx="928694" cy="1140518"/>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0053A3"/>
          </a:solidFill>
          <a:ln>
            <a:solidFill>
              <a:srgbClr val="0053A3"/>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45" tIns="536655" rIns="17146" bIns="536654" numCol="1" spcCol="1270" anchor="ctr" anchorCtr="0">
            <a:noAutofit/>
          </a:bodyPr>
          <a:lstStyle/>
          <a:p>
            <a:pPr algn="ctr" defTabSz="1200150">
              <a:lnSpc>
                <a:spcPct val="90000"/>
              </a:lnSpc>
              <a:spcAft>
                <a:spcPct val="35000"/>
              </a:spcAft>
            </a:pPr>
            <a:endParaRPr lang="zh-CN" altLang="en-US" sz="2700"/>
          </a:p>
        </p:txBody>
      </p:sp>
      <p:sp>
        <p:nvSpPr>
          <p:cNvPr id="26" name="矩形 25"/>
          <p:cNvSpPr/>
          <p:nvPr/>
        </p:nvSpPr>
        <p:spPr>
          <a:xfrm>
            <a:off x="2143108" y="382891"/>
            <a:ext cx="5643602" cy="45719"/>
          </a:xfrm>
          <a:prstGeom prst="rect">
            <a:avLst/>
          </a:prstGeom>
          <a:solidFill>
            <a:srgbClr val="0070C0"/>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2857488" y="1357304"/>
            <a:ext cx="928695" cy="1140520"/>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0053A3"/>
          </a:solidFill>
          <a:ln>
            <a:solidFill>
              <a:srgbClr val="0053A3"/>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45" tIns="536655" rIns="17146" bIns="536654" numCol="1" spcCol="1270" anchor="ctr" anchorCtr="0">
            <a:noAutofit/>
          </a:bodyPr>
          <a:lstStyle/>
          <a:p>
            <a:pPr lvl="0" algn="ctr" defTabSz="1200150">
              <a:lnSpc>
                <a:spcPct val="90000"/>
              </a:lnSpc>
              <a:spcBef>
                <a:spcPct val="0"/>
              </a:spcBef>
              <a:spcAft>
                <a:spcPct val="35000"/>
              </a:spcAft>
            </a:pPr>
            <a:endParaRPr lang="zh-CN" altLang="en-US" sz="2700" kern="1200"/>
          </a:p>
        </p:txBody>
      </p:sp>
      <p:sp>
        <p:nvSpPr>
          <p:cNvPr id="28" name="任意多边形 27"/>
          <p:cNvSpPr/>
          <p:nvPr/>
        </p:nvSpPr>
        <p:spPr>
          <a:xfrm>
            <a:off x="2857489" y="2451113"/>
            <a:ext cx="928694" cy="1140518"/>
          </a:xfrm>
          <a:custGeom>
            <a:avLst/>
            <a:gdLst>
              <a:gd name="connsiteX0" fmla="*/ 0 w 1484312"/>
              <a:gd name="connsiteY0" fmla="*/ 0 h 1039018"/>
              <a:gd name="connsiteX1" fmla="*/ 964803 w 1484312"/>
              <a:gd name="connsiteY1" fmla="*/ 0 h 1039018"/>
              <a:gd name="connsiteX2" fmla="*/ 1484312 w 1484312"/>
              <a:gd name="connsiteY2" fmla="*/ 519509 h 1039018"/>
              <a:gd name="connsiteX3" fmla="*/ 964803 w 1484312"/>
              <a:gd name="connsiteY3" fmla="*/ 1039018 h 1039018"/>
              <a:gd name="connsiteX4" fmla="*/ 0 w 1484312"/>
              <a:gd name="connsiteY4" fmla="*/ 1039018 h 1039018"/>
              <a:gd name="connsiteX5" fmla="*/ 519509 w 1484312"/>
              <a:gd name="connsiteY5" fmla="*/ 519509 h 1039018"/>
              <a:gd name="connsiteX6" fmla="*/ 0 w 1484312"/>
              <a:gd name="connsiteY6" fmla="*/ 0 h 10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312" h="1039018">
                <a:moveTo>
                  <a:pt x="1484312" y="0"/>
                </a:moveTo>
                <a:lnTo>
                  <a:pt x="1484312" y="675362"/>
                </a:lnTo>
                <a:lnTo>
                  <a:pt x="742156" y="1039018"/>
                </a:lnTo>
                <a:lnTo>
                  <a:pt x="0" y="675362"/>
                </a:lnTo>
                <a:lnTo>
                  <a:pt x="0" y="0"/>
                </a:lnTo>
                <a:lnTo>
                  <a:pt x="742156" y="363656"/>
                </a:lnTo>
                <a:lnTo>
                  <a:pt x="1484312" y="0"/>
                </a:lnTo>
                <a:close/>
              </a:path>
            </a:pathLst>
          </a:custGeom>
          <a:solidFill>
            <a:srgbClr val="0053A3"/>
          </a:solidFill>
          <a:ln>
            <a:solidFill>
              <a:srgbClr val="0053A3"/>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45" tIns="536654" rIns="17145" bIns="536654" numCol="1" spcCol="1270" anchor="ctr" anchorCtr="0">
            <a:noAutofit/>
          </a:bodyPr>
          <a:lstStyle/>
          <a:p>
            <a:pPr lvl="0" algn="ctr" defTabSz="1200150">
              <a:lnSpc>
                <a:spcPct val="90000"/>
              </a:lnSpc>
              <a:spcBef>
                <a:spcPct val="0"/>
              </a:spcBef>
              <a:spcAft>
                <a:spcPct val="35000"/>
              </a:spcAft>
            </a:pPr>
            <a:endParaRPr lang="zh-CN" altLang="en-US" sz="2700" kern="1200"/>
          </a:p>
        </p:txBody>
      </p:sp>
      <p:sp>
        <p:nvSpPr>
          <p:cNvPr id="29" name="内容占位符 1"/>
          <p:cNvSpPr txBox="1">
            <a:spLocks/>
          </p:cNvSpPr>
          <p:nvPr/>
        </p:nvSpPr>
        <p:spPr>
          <a:xfrm>
            <a:off x="2714612" y="714362"/>
            <a:ext cx="1714512" cy="464230"/>
          </a:xfrm>
          <a:prstGeom prst="rect">
            <a:avLst/>
          </a:prstGeom>
        </p:spPr>
        <p:txBody>
          <a:bodyPr vert="horz" wrap="square" lIns="91440" tIns="45720" rIns="91440" bIns="45720" rtlCol="0">
            <a:spAutoFit/>
          </a:bodyPr>
          <a:lstStyle/>
          <a:p>
            <a:pPr>
              <a:lnSpc>
                <a:spcPts val="2880"/>
              </a:lnSpc>
              <a:spcAft>
                <a:spcPts val="600"/>
              </a:spcAft>
            </a:pPr>
            <a:r>
              <a:rPr lang="zh-CN" altLang="en-US" sz="2800" b="1" dirty="0" smtClean="0">
                <a:solidFill>
                  <a:srgbClr val="005DA2"/>
                </a:solidFill>
                <a:latin typeface="微软雅黑" pitchFamily="34" charset="-122"/>
                <a:ea typeface="微软雅黑" pitchFamily="34" charset="-122"/>
              </a:rPr>
              <a:t>基本工艺</a:t>
            </a:r>
            <a:endParaRPr lang="zh-CN" altLang="en-US" sz="2800" b="1" dirty="0">
              <a:solidFill>
                <a:srgbClr val="005DA2"/>
              </a:solidFill>
              <a:latin typeface="微软雅黑" pitchFamily="34" charset="-122"/>
              <a:ea typeface="微软雅黑" pitchFamily="34" charset="-122"/>
            </a:endParaRPr>
          </a:p>
        </p:txBody>
      </p:sp>
      <p:sp>
        <p:nvSpPr>
          <p:cNvPr id="42" name="矩形 1"/>
          <p:cNvSpPr>
            <a:spLocks noChangeArrowheads="1"/>
          </p:cNvSpPr>
          <p:nvPr/>
        </p:nvSpPr>
        <p:spPr bwMode="auto">
          <a:xfrm>
            <a:off x="8604000" y="4603500"/>
            <a:ext cx="540000" cy="540000"/>
          </a:xfrm>
          <a:prstGeom prst="rect">
            <a:avLst/>
          </a:prstGeom>
          <a:solidFill>
            <a:srgbClr val="0053A3"/>
          </a:solidFill>
          <a:ln>
            <a:noFill/>
          </a:ln>
          <a:extLst/>
        </p:spPr>
        <p:txBody>
          <a:bodyPr anchor="ct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12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6"/>
          <p:cNvSpPr txBox="1"/>
          <p:nvPr/>
        </p:nvSpPr>
        <p:spPr>
          <a:xfrm>
            <a:off x="2306636" y="-18"/>
            <a:ext cx="5908702" cy="400110"/>
          </a:xfrm>
          <a:prstGeom prst="rect">
            <a:avLst/>
          </a:prstGeom>
          <a:noFill/>
        </p:spPr>
        <p:txBody>
          <a:bodyPr wrap="square" rtlCol="0">
            <a:spAutoFit/>
          </a:bodyPr>
          <a:lstStyle/>
          <a:p>
            <a:r>
              <a:rPr lang="en-US" altLang="zh-CN" sz="2000" b="1" dirty="0" smtClean="0">
                <a:solidFill>
                  <a:srgbClr val="0053A3"/>
                </a:solidFill>
                <a:latin typeface="微软雅黑" panose="020B0503020204020204" pitchFamily="34" charset="-122"/>
                <a:ea typeface="微软雅黑" panose="020B0503020204020204" pitchFamily="34" charset="-122"/>
              </a:rPr>
              <a:t>2.1   </a:t>
            </a:r>
            <a:r>
              <a:rPr lang="zh-CN" altLang="en-US" sz="2000" b="1" dirty="0" smtClean="0">
                <a:solidFill>
                  <a:srgbClr val="0053A3"/>
                </a:solidFill>
                <a:latin typeface="微软雅黑" panose="020B0503020204020204" pitchFamily="34" charset="-122"/>
                <a:ea typeface="微软雅黑" panose="020B0503020204020204" pitchFamily="34" charset="-122"/>
              </a:rPr>
              <a:t>雷公藤人血清白蛋白纳米粒的制备工艺研究</a:t>
            </a:r>
            <a:endParaRPr lang="zh-CN" altLang="en-US" sz="2000" b="1" dirty="0">
              <a:solidFill>
                <a:srgbClr val="0053A3"/>
              </a:solidFill>
              <a:latin typeface="微软雅黑" panose="020B0503020204020204" pitchFamily="34" charset="-122"/>
              <a:ea typeface="微软雅黑" panose="020B0503020204020204" pitchFamily="34" charset="-122"/>
            </a:endParaRPr>
          </a:p>
        </p:txBody>
      </p:sp>
      <p:sp>
        <p:nvSpPr>
          <p:cNvPr id="5" name="矩形 4"/>
          <p:cNvSpPr/>
          <p:nvPr/>
        </p:nvSpPr>
        <p:spPr>
          <a:xfrm>
            <a:off x="2143108" y="382891"/>
            <a:ext cx="5643602" cy="45719"/>
          </a:xfrm>
          <a:prstGeom prst="rect">
            <a:avLst/>
          </a:prstGeom>
          <a:solidFill>
            <a:srgbClr val="0070C0"/>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p:cNvGraphicFramePr>
            <a:graphicFrameLocks noGrp="1"/>
          </p:cNvGraphicFramePr>
          <p:nvPr/>
        </p:nvGraphicFramePr>
        <p:xfrm>
          <a:off x="2571736" y="1000114"/>
          <a:ext cx="5749925" cy="1477010"/>
        </p:xfrm>
        <a:graphic>
          <a:graphicData uri="http://schemas.openxmlformats.org/drawingml/2006/table">
            <a:tbl>
              <a:tblPr>
                <a:tableStyleId>{B301B821-A1FF-4177-AEE7-76D212191A09}</a:tableStyleId>
              </a:tblPr>
              <a:tblGrid>
                <a:gridCol w="2063750"/>
                <a:gridCol w="285750"/>
                <a:gridCol w="1571625"/>
                <a:gridCol w="323850"/>
                <a:gridCol w="1504950"/>
              </a:tblGrid>
              <a:tr h="370840">
                <a:tc>
                  <a:txBody>
                    <a:bodyPr/>
                    <a:lstStyle/>
                    <a:p>
                      <a:pPr marL="0" marR="0" algn="ctr">
                        <a:lnSpc>
                          <a:spcPts val="2000"/>
                        </a:lnSpc>
                        <a:spcBef>
                          <a:spcPts val="0"/>
                        </a:spcBef>
                        <a:spcAft>
                          <a:spcPts val="0"/>
                        </a:spcAft>
                      </a:pPr>
                      <a:r>
                        <a:rPr lang="zh-CN" altLang="en-US" sz="1800" kern="100" dirty="0">
                          <a:solidFill>
                            <a:schemeClr val="tx1">
                              <a:lumMod val="65000"/>
                              <a:lumOff val="35000"/>
                            </a:schemeClr>
                          </a:solidFill>
                          <a:effectLst/>
                          <a:latin typeface="微软雅黑" pitchFamily="34" charset="-122"/>
                          <a:ea typeface="微软雅黑" pitchFamily="34" charset="-122"/>
                        </a:rPr>
                        <a:t>油相种类</a:t>
                      </a:r>
                    </a:p>
                  </a:txBody>
                  <a:tcPr marL="68580" marR="68580"/>
                </a:tc>
                <a:tc>
                  <a:txBody>
                    <a:bodyPr/>
                    <a:lstStyle/>
                    <a:p>
                      <a:pPr marL="0" marR="0" algn="just">
                        <a:lnSpc>
                          <a:spcPts val="2000"/>
                        </a:lnSpc>
                        <a:spcBef>
                          <a:spcPts val="0"/>
                        </a:spcBef>
                        <a:spcAft>
                          <a:spcPts val="0"/>
                        </a:spcAft>
                      </a:pPr>
                      <a:endParaRPr lang="zh-CN" altLang="en-US" sz="1800" kern="100">
                        <a:solidFill>
                          <a:schemeClr val="tx1">
                            <a:lumMod val="65000"/>
                            <a:lumOff val="35000"/>
                          </a:schemeClr>
                        </a:solidFill>
                        <a:effectLst/>
                        <a:latin typeface="微软雅黑" pitchFamily="34" charset="-122"/>
                        <a:ea typeface="微软雅黑" pitchFamily="34" charset="-122"/>
                        <a:cs typeface="Times New Roman"/>
                      </a:endParaRPr>
                    </a:p>
                  </a:txBody>
                  <a:tcPr marL="68580" marR="68580"/>
                </a:tc>
                <a:tc>
                  <a:txBody>
                    <a:bodyPr/>
                    <a:lstStyle/>
                    <a:p>
                      <a:pPr marL="0" marR="0" algn="ctr">
                        <a:lnSpc>
                          <a:spcPts val="2000"/>
                        </a:lnSpc>
                        <a:spcBef>
                          <a:spcPts val="0"/>
                        </a:spcBef>
                        <a:spcAft>
                          <a:spcPts val="0"/>
                        </a:spcAft>
                      </a:pPr>
                      <a:r>
                        <a:rPr lang="zh-CN" altLang="en-US" sz="1800" kern="100" dirty="0" smtClean="0">
                          <a:solidFill>
                            <a:schemeClr val="tx1">
                              <a:lumMod val="65000"/>
                              <a:lumOff val="35000"/>
                            </a:schemeClr>
                          </a:solidFill>
                          <a:effectLst/>
                          <a:latin typeface="微软雅黑" pitchFamily="34" charset="-122"/>
                          <a:ea typeface="微软雅黑" pitchFamily="34" charset="-122"/>
                        </a:rPr>
                        <a:t> 粒径</a:t>
                      </a:r>
                      <a:r>
                        <a:rPr lang="en-US" altLang="zh-CN" sz="1800" kern="100" dirty="0" smtClean="0">
                          <a:solidFill>
                            <a:schemeClr val="tx1">
                              <a:lumMod val="65000"/>
                              <a:lumOff val="35000"/>
                            </a:schemeClr>
                          </a:solidFill>
                          <a:effectLst/>
                          <a:latin typeface="微软雅黑" pitchFamily="34" charset="-122"/>
                          <a:ea typeface="微软雅黑" pitchFamily="34" charset="-122"/>
                        </a:rPr>
                        <a:t>nm</a:t>
                      </a:r>
                      <a:endParaRPr lang="zh-CN" altLang="en-US" sz="1800" kern="100" dirty="0">
                        <a:solidFill>
                          <a:schemeClr val="tx1">
                            <a:lumMod val="65000"/>
                            <a:lumOff val="35000"/>
                          </a:schemeClr>
                        </a:solidFill>
                        <a:effectLst/>
                        <a:latin typeface="微软雅黑" pitchFamily="34" charset="-122"/>
                        <a:ea typeface="微软雅黑" pitchFamily="34" charset="-122"/>
                      </a:endParaRPr>
                    </a:p>
                  </a:txBody>
                  <a:tcPr marL="68580" marR="68580"/>
                </a:tc>
                <a:tc>
                  <a:txBody>
                    <a:bodyPr/>
                    <a:lstStyle/>
                    <a:p>
                      <a:pPr marL="0" marR="0" algn="ctr">
                        <a:lnSpc>
                          <a:spcPts val="2000"/>
                        </a:lnSpc>
                        <a:spcBef>
                          <a:spcPts val="0"/>
                        </a:spcBef>
                        <a:spcAft>
                          <a:spcPts val="0"/>
                        </a:spcAft>
                      </a:pPr>
                      <a:endParaRPr lang="zh-CN" altLang="en-US" sz="1800" b="1" kern="100">
                        <a:solidFill>
                          <a:schemeClr val="tx1">
                            <a:lumMod val="65000"/>
                            <a:lumOff val="35000"/>
                          </a:schemeClr>
                        </a:solidFill>
                        <a:effectLst/>
                        <a:latin typeface="微软雅黑" pitchFamily="34" charset="-122"/>
                        <a:ea typeface="微软雅黑" pitchFamily="34" charset="-122"/>
                        <a:cs typeface="Times New Roman"/>
                      </a:endParaRPr>
                    </a:p>
                  </a:txBody>
                  <a:tcPr marL="68580" marR="68580"/>
                </a:tc>
                <a:tc>
                  <a:txBody>
                    <a:bodyPr/>
                    <a:lstStyle/>
                    <a:p>
                      <a:pPr marL="0" marR="0" algn="ctr">
                        <a:lnSpc>
                          <a:spcPts val="2000"/>
                        </a:lnSpc>
                        <a:spcBef>
                          <a:spcPts val="0"/>
                        </a:spcBef>
                        <a:spcAft>
                          <a:spcPts val="0"/>
                        </a:spcAft>
                      </a:pPr>
                      <a:r>
                        <a:rPr lang="en-US" sz="1800" kern="100">
                          <a:solidFill>
                            <a:schemeClr val="tx1">
                              <a:lumMod val="65000"/>
                              <a:lumOff val="35000"/>
                            </a:schemeClr>
                          </a:solidFill>
                          <a:effectLst/>
                          <a:latin typeface="微软雅黑" pitchFamily="34" charset="-122"/>
                          <a:ea typeface="微软雅黑" pitchFamily="34" charset="-122"/>
                        </a:rPr>
                        <a:t>PDI</a:t>
                      </a:r>
                    </a:p>
                  </a:txBody>
                  <a:tcPr marL="68580" marR="68580"/>
                </a:tc>
              </a:tr>
              <a:tr h="370840">
                <a:tc>
                  <a:txBody>
                    <a:bodyPr/>
                    <a:lstStyle/>
                    <a:p>
                      <a:pPr marL="0" marR="0" algn="ctr">
                        <a:lnSpc>
                          <a:spcPts val="2000"/>
                        </a:lnSpc>
                        <a:spcBef>
                          <a:spcPts val="0"/>
                        </a:spcBef>
                        <a:spcAft>
                          <a:spcPts val="0"/>
                        </a:spcAft>
                      </a:pPr>
                      <a:r>
                        <a:rPr lang="zh-CN" altLang="en-US" sz="1800" kern="100" dirty="0">
                          <a:solidFill>
                            <a:srgbClr val="C00000"/>
                          </a:solidFill>
                          <a:effectLst/>
                          <a:latin typeface="微软雅黑" pitchFamily="34" charset="-122"/>
                          <a:ea typeface="微软雅黑" pitchFamily="34" charset="-122"/>
                        </a:rPr>
                        <a:t>大豆油</a:t>
                      </a:r>
                    </a:p>
                  </a:txBody>
                  <a:tcPr marL="68580" marR="68580">
                    <a:lnB w="12700" cmpd="sng">
                      <a:noFill/>
                    </a:lnB>
                  </a:tcPr>
                </a:tc>
                <a:tc>
                  <a:txBody>
                    <a:bodyPr/>
                    <a:lstStyle/>
                    <a:p>
                      <a:pPr marL="0" marR="0" algn="just">
                        <a:lnSpc>
                          <a:spcPts val="2000"/>
                        </a:lnSpc>
                        <a:spcBef>
                          <a:spcPts val="0"/>
                        </a:spcBef>
                        <a:spcAft>
                          <a:spcPts val="0"/>
                        </a:spcAft>
                      </a:pPr>
                      <a:endParaRPr lang="zh-CN" altLang="en-US" sz="1800" kern="100" dirty="0">
                        <a:solidFill>
                          <a:srgbClr val="C00000"/>
                        </a:solidFill>
                        <a:effectLst/>
                        <a:latin typeface="微软雅黑" pitchFamily="34" charset="-122"/>
                        <a:ea typeface="微软雅黑" pitchFamily="34" charset="-122"/>
                        <a:cs typeface="Times New Roman"/>
                      </a:endParaRPr>
                    </a:p>
                  </a:txBody>
                  <a:tcPr marL="68580" marR="68580">
                    <a:lnB w="12700" cmpd="sng">
                      <a:noFill/>
                    </a:lnB>
                  </a:tcPr>
                </a:tc>
                <a:tc>
                  <a:txBody>
                    <a:bodyPr/>
                    <a:lstStyle/>
                    <a:p>
                      <a:pPr marL="0" marR="0" algn="ctr">
                        <a:lnSpc>
                          <a:spcPts val="2000"/>
                        </a:lnSpc>
                        <a:spcBef>
                          <a:spcPts val="0"/>
                        </a:spcBef>
                        <a:spcAft>
                          <a:spcPts val="0"/>
                        </a:spcAft>
                      </a:pPr>
                      <a:r>
                        <a:rPr lang="en-US" altLang="zh-CN" sz="1800" kern="100" dirty="0">
                          <a:solidFill>
                            <a:srgbClr val="C00000"/>
                          </a:solidFill>
                          <a:effectLst/>
                          <a:latin typeface="微软雅黑" pitchFamily="34" charset="-122"/>
                          <a:ea typeface="微软雅黑" pitchFamily="34" charset="-122"/>
                        </a:rPr>
                        <a:t>141.3</a:t>
                      </a:r>
                      <a:endParaRPr lang="zh-CN" altLang="en-US" sz="1800" kern="100" dirty="0">
                        <a:solidFill>
                          <a:srgbClr val="C00000"/>
                        </a:solidFill>
                        <a:effectLst/>
                        <a:latin typeface="微软雅黑" pitchFamily="34" charset="-122"/>
                        <a:ea typeface="微软雅黑" pitchFamily="34" charset="-122"/>
                      </a:endParaRPr>
                    </a:p>
                  </a:txBody>
                  <a:tcPr marL="68580" marR="68580">
                    <a:lnB w="12700" cmpd="sng">
                      <a:noFill/>
                    </a:lnB>
                  </a:tcPr>
                </a:tc>
                <a:tc>
                  <a:txBody>
                    <a:bodyPr/>
                    <a:lstStyle/>
                    <a:p>
                      <a:pPr marL="0" marR="0" algn="ctr">
                        <a:lnSpc>
                          <a:spcPts val="2000"/>
                        </a:lnSpc>
                        <a:spcBef>
                          <a:spcPts val="0"/>
                        </a:spcBef>
                        <a:spcAft>
                          <a:spcPts val="0"/>
                        </a:spcAft>
                      </a:pPr>
                      <a:endParaRPr lang="zh-CN" altLang="en-US" sz="1800" kern="100" dirty="0">
                        <a:solidFill>
                          <a:srgbClr val="C00000"/>
                        </a:solidFill>
                        <a:effectLst/>
                        <a:latin typeface="微软雅黑" pitchFamily="34" charset="-122"/>
                        <a:ea typeface="微软雅黑" pitchFamily="34" charset="-122"/>
                        <a:cs typeface="Times New Roman"/>
                      </a:endParaRPr>
                    </a:p>
                  </a:txBody>
                  <a:tcPr marL="68580" marR="68580">
                    <a:lnB w="12700" cmpd="sng">
                      <a:noFill/>
                    </a:lnB>
                  </a:tcPr>
                </a:tc>
                <a:tc>
                  <a:txBody>
                    <a:bodyPr/>
                    <a:lstStyle/>
                    <a:p>
                      <a:pPr marL="0" marR="0" algn="ctr">
                        <a:lnSpc>
                          <a:spcPts val="2000"/>
                        </a:lnSpc>
                        <a:spcBef>
                          <a:spcPts val="0"/>
                        </a:spcBef>
                        <a:spcAft>
                          <a:spcPts val="0"/>
                        </a:spcAft>
                      </a:pPr>
                      <a:r>
                        <a:rPr lang="en-US" altLang="zh-CN" sz="1800" kern="100" dirty="0">
                          <a:solidFill>
                            <a:srgbClr val="C00000"/>
                          </a:solidFill>
                          <a:effectLst/>
                          <a:latin typeface="微软雅黑" pitchFamily="34" charset="-122"/>
                          <a:ea typeface="微软雅黑" pitchFamily="34" charset="-122"/>
                        </a:rPr>
                        <a:t>0.162</a:t>
                      </a:r>
                      <a:endParaRPr lang="zh-CN" altLang="en-US" sz="1800" kern="100" dirty="0">
                        <a:solidFill>
                          <a:srgbClr val="C00000"/>
                        </a:solidFill>
                        <a:effectLst/>
                        <a:latin typeface="微软雅黑" pitchFamily="34" charset="-122"/>
                        <a:ea typeface="微软雅黑" pitchFamily="34" charset="-122"/>
                      </a:endParaRPr>
                    </a:p>
                  </a:txBody>
                  <a:tcPr marL="68580" marR="68580">
                    <a:lnB w="12700" cmpd="sng">
                      <a:noFill/>
                    </a:lnB>
                  </a:tcPr>
                </a:tc>
              </a:tr>
              <a:tr h="364490">
                <a:tc>
                  <a:txBody>
                    <a:bodyPr/>
                    <a:lstStyle/>
                    <a:p>
                      <a:pPr marL="0" marR="0" algn="ctr">
                        <a:lnSpc>
                          <a:spcPts val="2000"/>
                        </a:lnSpc>
                        <a:spcBef>
                          <a:spcPts val="0"/>
                        </a:spcBef>
                        <a:spcAft>
                          <a:spcPts val="0"/>
                        </a:spcAft>
                      </a:pPr>
                      <a:r>
                        <a:rPr lang="zh-CN" altLang="en-US" sz="1800" kern="100" dirty="0">
                          <a:solidFill>
                            <a:schemeClr val="tx1">
                              <a:lumMod val="65000"/>
                              <a:lumOff val="35000"/>
                            </a:schemeClr>
                          </a:solidFill>
                          <a:effectLst/>
                          <a:latin typeface="微软雅黑" pitchFamily="34" charset="-122"/>
                          <a:ea typeface="微软雅黑" pitchFamily="34" charset="-122"/>
                        </a:rPr>
                        <a:t>中链油</a:t>
                      </a:r>
                    </a:p>
                  </a:txBody>
                  <a:tcPr marL="68580" marR="68580">
                    <a:lnL w="12700" cap="flat" cmpd="sng" algn="ctr">
                      <a:solidFill>
                        <a:srgbClr val="005DA2"/>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tc>
                  <a:txBody>
                    <a:bodyPr/>
                    <a:lstStyle/>
                    <a:p>
                      <a:pPr marL="0" marR="0" algn="just">
                        <a:lnSpc>
                          <a:spcPts val="2000"/>
                        </a:lnSpc>
                        <a:spcBef>
                          <a:spcPts val="0"/>
                        </a:spcBef>
                        <a:spcAft>
                          <a:spcPts val="0"/>
                        </a:spcAft>
                      </a:pPr>
                      <a:endParaRPr lang="zh-CN" altLang="en-US" sz="1800" kern="100" dirty="0">
                        <a:solidFill>
                          <a:schemeClr val="tx1">
                            <a:lumMod val="65000"/>
                            <a:lumOff val="35000"/>
                          </a:schemeClr>
                        </a:solidFill>
                        <a:effectLst/>
                        <a:latin typeface="微软雅黑" pitchFamily="34" charset="-122"/>
                        <a:ea typeface="微软雅黑" pitchFamily="34" charset="-122"/>
                        <a:cs typeface="Times New Roman"/>
                      </a:endParaRPr>
                    </a:p>
                  </a:txBody>
                  <a:tcPr marL="68580" marR="6858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ts val="2000"/>
                        </a:lnSpc>
                        <a:spcBef>
                          <a:spcPts val="0"/>
                        </a:spcBef>
                        <a:spcAft>
                          <a:spcPts val="0"/>
                        </a:spcAft>
                      </a:pPr>
                      <a:r>
                        <a:rPr lang="en-US" altLang="zh-CN" sz="1800" kern="100" dirty="0">
                          <a:solidFill>
                            <a:schemeClr val="tx1">
                              <a:lumMod val="65000"/>
                              <a:lumOff val="35000"/>
                            </a:schemeClr>
                          </a:solidFill>
                          <a:effectLst/>
                          <a:latin typeface="微软雅黑" pitchFamily="34" charset="-122"/>
                          <a:ea typeface="微软雅黑" pitchFamily="34" charset="-122"/>
                        </a:rPr>
                        <a:t>189.6</a:t>
                      </a:r>
                      <a:endParaRPr lang="zh-CN" altLang="en-US" sz="1800" kern="100" dirty="0">
                        <a:solidFill>
                          <a:schemeClr val="tx1">
                            <a:lumMod val="65000"/>
                            <a:lumOff val="35000"/>
                          </a:schemeClr>
                        </a:solidFill>
                        <a:effectLst/>
                        <a:latin typeface="微软雅黑" pitchFamily="34" charset="-122"/>
                        <a:ea typeface="微软雅黑" pitchFamily="34" charset="-122"/>
                      </a:endParaRPr>
                    </a:p>
                  </a:txBody>
                  <a:tcPr marL="68580" marR="6858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ts val="2000"/>
                        </a:lnSpc>
                        <a:spcBef>
                          <a:spcPts val="0"/>
                        </a:spcBef>
                        <a:spcAft>
                          <a:spcPts val="0"/>
                        </a:spcAft>
                      </a:pPr>
                      <a:endParaRPr lang="zh-CN" altLang="en-US" sz="1800" kern="100" dirty="0">
                        <a:solidFill>
                          <a:schemeClr val="tx1">
                            <a:lumMod val="65000"/>
                            <a:lumOff val="35000"/>
                          </a:schemeClr>
                        </a:solidFill>
                        <a:effectLst/>
                        <a:latin typeface="微软雅黑" pitchFamily="34" charset="-122"/>
                        <a:ea typeface="微软雅黑" pitchFamily="34" charset="-122"/>
                        <a:cs typeface="Times New Roman"/>
                      </a:endParaRPr>
                    </a:p>
                  </a:txBody>
                  <a:tcPr marL="68580" marR="6858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ts val="2000"/>
                        </a:lnSpc>
                        <a:spcBef>
                          <a:spcPts val="0"/>
                        </a:spcBef>
                        <a:spcAft>
                          <a:spcPts val="0"/>
                        </a:spcAft>
                      </a:pPr>
                      <a:r>
                        <a:rPr lang="en-US" altLang="zh-CN" sz="1800" kern="100" dirty="0">
                          <a:solidFill>
                            <a:schemeClr val="tx1">
                              <a:lumMod val="65000"/>
                              <a:lumOff val="35000"/>
                            </a:schemeClr>
                          </a:solidFill>
                          <a:effectLst/>
                          <a:latin typeface="微软雅黑" pitchFamily="34" charset="-122"/>
                          <a:ea typeface="微软雅黑" pitchFamily="34" charset="-122"/>
                        </a:rPr>
                        <a:t>0.192</a:t>
                      </a:r>
                      <a:endParaRPr lang="zh-CN" altLang="en-US" sz="1800" kern="100" dirty="0">
                        <a:solidFill>
                          <a:schemeClr val="tx1">
                            <a:lumMod val="65000"/>
                            <a:lumOff val="35000"/>
                          </a:schemeClr>
                        </a:solidFill>
                        <a:effectLst/>
                        <a:latin typeface="微软雅黑" pitchFamily="34" charset="-122"/>
                        <a:ea typeface="微软雅黑" pitchFamily="34" charset="-122"/>
                      </a:endParaRPr>
                    </a:p>
                  </a:txBody>
                  <a:tcPr marL="68580" marR="68580">
                    <a:lnL>
                      <a:noFill/>
                    </a:lnL>
                    <a:lnR w="12700" cap="flat" cmpd="sng" algn="ctr">
                      <a:solidFill>
                        <a:srgbClr val="005DA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pPr marL="0" marR="0" algn="ctr">
                        <a:lnSpc>
                          <a:spcPts val="2000"/>
                        </a:lnSpc>
                        <a:spcBef>
                          <a:spcPts val="0"/>
                        </a:spcBef>
                        <a:spcAft>
                          <a:spcPts val="0"/>
                        </a:spcAft>
                      </a:pPr>
                      <a:r>
                        <a:rPr lang="zh-CN" altLang="en-US" sz="1800" kern="100">
                          <a:solidFill>
                            <a:schemeClr val="tx1">
                              <a:lumMod val="65000"/>
                              <a:lumOff val="35000"/>
                            </a:schemeClr>
                          </a:solidFill>
                          <a:effectLst/>
                          <a:latin typeface="微软雅黑" pitchFamily="34" charset="-122"/>
                          <a:ea typeface="微软雅黑" pitchFamily="34" charset="-122"/>
                        </a:rPr>
                        <a:t>油酸</a:t>
                      </a:r>
                    </a:p>
                  </a:txBody>
                  <a:tcPr marL="68580" marR="68580">
                    <a:lnT w="12700" cmpd="sng">
                      <a:noFill/>
                    </a:lnT>
                  </a:tcPr>
                </a:tc>
                <a:tc>
                  <a:txBody>
                    <a:bodyPr/>
                    <a:lstStyle/>
                    <a:p>
                      <a:pPr marL="0" marR="0" algn="just">
                        <a:lnSpc>
                          <a:spcPts val="2000"/>
                        </a:lnSpc>
                        <a:spcBef>
                          <a:spcPts val="0"/>
                        </a:spcBef>
                        <a:spcAft>
                          <a:spcPts val="0"/>
                        </a:spcAft>
                      </a:pPr>
                      <a:endParaRPr lang="zh-CN" altLang="en-US" sz="1800" kern="100">
                        <a:solidFill>
                          <a:schemeClr val="tx1">
                            <a:lumMod val="65000"/>
                            <a:lumOff val="35000"/>
                          </a:schemeClr>
                        </a:solidFill>
                        <a:effectLst/>
                        <a:latin typeface="微软雅黑" pitchFamily="34" charset="-122"/>
                        <a:ea typeface="微软雅黑" pitchFamily="34" charset="-122"/>
                        <a:cs typeface="Times New Roman"/>
                      </a:endParaRPr>
                    </a:p>
                  </a:txBody>
                  <a:tcPr marL="68580" marR="68580">
                    <a:lnT w="12700" cmpd="sng">
                      <a:noFill/>
                    </a:lnT>
                  </a:tcPr>
                </a:tc>
                <a:tc>
                  <a:txBody>
                    <a:bodyPr/>
                    <a:lstStyle/>
                    <a:p>
                      <a:pPr marL="0" marR="0" algn="ctr">
                        <a:lnSpc>
                          <a:spcPts val="2000"/>
                        </a:lnSpc>
                        <a:spcBef>
                          <a:spcPts val="0"/>
                        </a:spcBef>
                        <a:spcAft>
                          <a:spcPts val="0"/>
                        </a:spcAft>
                      </a:pPr>
                      <a:r>
                        <a:rPr lang="en-US" altLang="zh-CN" sz="1800" kern="100">
                          <a:solidFill>
                            <a:schemeClr val="tx1">
                              <a:lumMod val="65000"/>
                              <a:lumOff val="35000"/>
                            </a:schemeClr>
                          </a:solidFill>
                          <a:effectLst/>
                          <a:latin typeface="微软雅黑" pitchFamily="34" charset="-122"/>
                          <a:ea typeface="微软雅黑" pitchFamily="34" charset="-122"/>
                        </a:rPr>
                        <a:t>212.4</a:t>
                      </a:r>
                      <a:endParaRPr lang="zh-CN" altLang="en-US" sz="1800" kern="100">
                        <a:solidFill>
                          <a:schemeClr val="tx1">
                            <a:lumMod val="65000"/>
                            <a:lumOff val="35000"/>
                          </a:schemeClr>
                        </a:solidFill>
                        <a:effectLst/>
                        <a:latin typeface="微软雅黑" pitchFamily="34" charset="-122"/>
                        <a:ea typeface="微软雅黑" pitchFamily="34" charset="-122"/>
                      </a:endParaRPr>
                    </a:p>
                  </a:txBody>
                  <a:tcPr marL="68580" marR="68580">
                    <a:lnT w="12700" cmpd="sng">
                      <a:noFill/>
                    </a:lnT>
                  </a:tcPr>
                </a:tc>
                <a:tc>
                  <a:txBody>
                    <a:bodyPr/>
                    <a:lstStyle/>
                    <a:p>
                      <a:pPr marL="0" marR="0" algn="ctr">
                        <a:lnSpc>
                          <a:spcPts val="2000"/>
                        </a:lnSpc>
                        <a:spcBef>
                          <a:spcPts val="0"/>
                        </a:spcBef>
                        <a:spcAft>
                          <a:spcPts val="0"/>
                        </a:spcAft>
                      </a:pPr>
                      <a:endParaRPr lang="zh-CN" altLang="en-US" sz="1800" kern="100">
                        <a:solidFill>
                          <a:schemeClr val="tx1">
                            <a:lumMod val="65000"/>
                            <a:lumOff val="35000"/>
                          </a:schemeClr>
                        </a:solidFill>
                        <a:effectLst/>
                        <a:latin typeface="微软雅黑" pitchFamily="34" charset="-122"/>
                        <a:ea typeface="微软雅黑" pitchFamily="34" charset="-122"/>
                        <a:cs typeface="Times New Roman"/>
                      </a:endParaRPr>
                    </a:p>
                  </a:txBody>
                  <a:tcPr marL="68580" marR="68580">
                    <a:lnT w="12700" cmpd="sng">
                      <a:noFill/>
                    </a:lnT>
                  </a:tcPr>
                </a:tc>
                <a:tc>
                  <a:txBody>
                    <a:bodyPr/>
                    <a:lstStyle/>
                    <a:p>
                      <a:pPr marL="0" marR="0" algn="ctr">
                        <a:lnSpc>
                          <a:spcPts val="2000"/>
                        </a:lnSpc>
                        <a:spcBef>
                          <a:spcPts val="0"/>
                        </a:spcBef>
                        <a:spcAft>
                          <a:spcPts val="0"/>
                        </a:spcAft>
                      </a:pPr>
                      <a:r>
                        <a:rPr lang="en-US" altLang="zh-CN" sz="1800" kern="100" dirty="0">
                          <a:solidFill>
                            <a:schemeClr val="tx1">
                              <a:lumMod val="65000"/>
                              <a:lumOff val="35000"/>
                            </a:schemeClr>
                          </a:solidFill>
                          <a:effectLst/>
                          <a:latin typeface="微软雅黑" pitchFamily="34" charset="-122"/>
                          <a:ea typeface="微软雅黑" pitchFamily="34" charset="-122"/>
                        </a:rPr>
                        <a:t>0.198</a:t>
                      </a:r>
                      <a:endParaRPr lang="zh-CN" altLang="en-US" sz="1800" kern="100" dirty="0">
                        <a:solidFill>
                          <a:schemeClr val="tx1">
                            <a:lumMod val="65000"/>
                            <a:lumOff val="35000"/>
                          </a:schemeClr>
                        </a:solidFill>
                        <a:effectLst/>
                        <a:latin typeface="微软雅黑" pitchFamily="34" charset="-122"/>
                        <a:ea typeface="微软雅黑" pitchFamily="34" charset="-122"/>
                      </a:endParaRPr>
                    </a:p>
                  </a:txBody>
                  <a:tcPr marL="68580" marR="68580">
                    <a:lnT w="12700" cmpd="sng">
                      <a:noFill/>
                    </a:lnT>
                  </a:tcPr>
                </a:tc>
              </a:tr>
            </a:tbl>
          </a:graphicData>
        </a:graphic>
      </p:graphicFrame>
      <p:graphicFrame>
        <p:nvGraphicFramePr>
          <p:cNvPr id="8" name="表格 7"/>
          <p:cNvGraphicFramePr>
            <a:graphicFrameLocks noGrp="1"/>
          </p:cNvGraphicFramePr>
          <p:nvPr/>
        </p:nvGraphicFramePr>
        <p:xfrm>
          <a:off x="2571736" y="2632726"/>
          <a:ext cx="5746754" cy="2208202"/>
        </p:xfrm>
        <a:graphic>
          <a:graphicData uri="http://schemas.openxmlformats.org/drawingml/2006/table">
            <a:tbl>
              <a:tblPr>
                <a:tableStyleId>{B301B821-A1FF-4177-AEE7-76D212191A09}</a:tableStyleId>
              </a:tblPr>
              <a:tblGrid>
                <a:gridCol w="2135818"/>
                <a:gridCol w="331408"/>
                <a:gridCol w="1454669"/>
                <a:gridCol w="246793"/>
                <a:gridCol w="1578066"/>
              </a:tblGrid>
              <a:tr h="370840">
                <a:tc>
                  <a:txBody>
                    <a:bodyPr/>
                    <a:lstStyle/>
                    <a:p>
                      <a:pPr marL="0" marR="0" indent="0" algn="ctr">
                        <a:lnSpc>
                          <a:spcPts val="2000"/>
                        </a:lnSpc>
                        <a:spcBef>
                          <a:spcPts val="0"/>
                        </a:spcBef>
                        <a:spcAft>
                          <a:spcPts val="0"/>
                        </a:spcAft>
                      </a:pPr>
                      <a:r>
                        <a:rPr lang="zh-CN" altLang="en-US" sz="1800" kern="100" dirty="0">
                          <a:solidFill>
                            <a:schemeClr val="tx1">
                              <a:lumMod val="65000"/>
                              <a:lumOff val="35000"/>
                            </a:schemeClr>
                          </a:solidFill>
                          <a:effectLst/>
                          <a:latin typeface="微软雅黑" pitchFamily="34" charset="-122"/>
                          <a:ea typeface="微软雅黑" pitchFamily="34" charset="-122"/>
                        </a:rPr>
                        <a:t>油相浓度（</a:t>
                      </a:r>
                      <a:r>
                        <a:rPr lang="en-US" altLang="zh-CN" sz="1800" kern="100" spc="0" dirty="0" err="1">
                          <a:solidFill>
                            <a:schemeClr val="tx1">
                              <a:lumMod val="65000"/>
                              <a:lumOff val="35000"/>
                            </a:schemeClr>
                          </a:solidFill>
                          <a:effectLst/>
                          <a:latin typeface="微软雅黑" pitchFamily="34" charset="-122"/>
                          <a:ea typeface="微软雅黑" pitchFamily="34" charset="-122"/>
                        </a:rPr>
                        <a:t>g·L</a:t>
                      </a:r>
                      <a:r>
                        <a:rPr lang="en-US" altLang="zh-CN" sz="1800" kern="100" spc="0" dirty="0">
                          <a:solidFill>
                            <a:schemeClr val="tx1">
                              <a:lumMod val="65000"/>
                              <a:lumOff val="35000"/>
                            </a:schemeClr>
                          </a:solidFill>
                          <a:effectLst/>
                          <a:latin typeface="微软雅黑" pitchFamily="34" charset="-122"/>
                          <a:ea typeface="微软雅黑" pitchFamily="34" charset="-122"/>
                        </a:rPr>
                        <a:t> </a:t>
                      </a:r>
                      <a:r>
                        <a:rPr lang="en-US" altLang="zh-CN" sz="1800" kern="100" spc="0" baseline="30000" dirty="0">
                          <a:solidFill>
                            <a:schemeClr val="tx1">
                              <a:lumMod val="65000"/>
                              <a:lumOff val="35000"/>
                            </a:schemeClr>
                          </a:solidFill>
                          <a:effectLst/>
                          <a:latin typeface="微软雅黑" pitchFamily="34" charset="-122"/>
                          <a:ea typeface="微软雅黑" pitchFamily="34" charset="-122"/>
                        </a:rPr>
                        <a:t>- 1</a:t>
                      </a:r>
                      <a:r>
                        <a:rPr lang="zh-CN" altLang="en-US" sz="1800" kern="100" dirty="0">
                          <a:solidFill>
                            <a:schemeClr val="tx1">
                              <a:lumMod val="65000"/>
                              <a:lumOff val="35000"/>
                            </a:schemeClr>
                          </a:solidFill>
                          <a:effectLst/>
                          <a:latin typeface="微软雅黑" pitchFamily="34" charset="-122"/>
                          <a:ea typeface="微软雅黑" pitchFamily="34" charset="-122"/>
                        </a:rPr>
                        <a:t>）</a:t>
                      </a:r>
                    </a:p>
                  </a:txBody>
                  <a:tcPr marL="68580" marR="68580"/>
                </a:tc>
                <a:tc>
                  <a:txBody>
                    <a:bodyPr/>
                    <a:lstStyle/>
                    <a:p>
                      <a:pPr marL="0" marR="0" indent="0" algn="ctr">
                        <a:lnSpc>
                          <a:spcPts val="2000"/>
                        </a:lnSpc>
                        <a:spcBef>
                          <a:spcPts val="0"/>
                        </a:spcBef>
                        <a:spcAft>
                          <a:spcPts val="0"/>
                        </a:spcAft>
                      </a:pPr>
                      <a:endParaRPr lang="zh-CN" altLang="en-US" sz="1800" kern="100">
                        <a:solidFill>
                          <a:schemeClr val="tx1">
                            <a:lumMod val="65000"/>
                            <a:lumOff val="35000"/>
                          </a:schemeClr>
                        </a:solidFill>
                        <a:effectLst/>
                        <a:latin typeface="微软雅黑" pitchFamily="34" charset="-122"/>
                        <a:ea typeface="微软雅黑" pitchFamily="34" charset="-122"/>
                        <a:cs typeface="Times New Roman"/>
                      </a:endParaRPr>
                    </a:p>
                  </a:txBody>
                  <a:tcPr marL="68580" marR="68580"/>
                </a:tc>
                <a:tc>
                  <a:txBody>
                    <a:bodyPr/>
                    <a:lstStyle/>
                    <a:p>
                      <a:pPr marL="0" marR="0" indent="0" algn="ctr">
                        <a:lnSpc>
                          <a:spcPts val="2000"/>
                        </a:lnSpc>
                        <a:spcBef>
                          <a:spcPts val="0"/>
                        </a:spcBef>
                        <a:spcAft>
                          <a:spcPts val="0"/>
                        </a:spcAft>
                      </a:pPr>
                      <a:r>
                        <a:rPr lang="zh-CN" altLang="en-US" sz="1800" kern="100" dirty="0" smtClean="0">
                          <a:solidFill>
                            <a:schemeClr val="tx1">
                              <a:lumMod val="65000"/>
                              <a:lumOff val="35000"/>
                            </a:schemeClr>
                          </a:solidFill>
                          <a:effectLst/>
                          <a:latin typeface="微软雅黑" pitchFamily="34" charset="-122"/>
                          <a:ea typeface="微软雅黑" pitchFamily="34" charset="-122"/>
                        </a:rPr>
                        <a:t>粒径</a:t>
                      </a:r>
                      <a:r>
                        <a:rPr lang="en-US" altLang="zh-CN" sz="1800" kern="100" dirty="0" smtClean="0">
                          <a:solidFill>
                            <a:schemeClr val="tx1">
                              <a:lumMod val="65000"/>
                              <a:lumOff val="35000"/>
                            </a:schemeClr>
                          </a:solidFill>
                          <a:effectLst/>
                          <a:latin typeface="微软雅黑" pitchFamily="34" charset="-122"/>
                          <a:ea typeface="微软雅黑" pitchFamily="34" charset="-122"/>
                        </a:rPr>
                        <a:t>nm</a:t>
                      </a:r>
                      <a:endParaRPr lang="en-US" sz="1800" kern="100" dirty="0">
                        <a:solidFill>
                          <a:schemeClr val="tx1">
                            <a:lumMod val="65000"/>
                            <a:lumOff val="35000"/>
                          </a:schemeClr>
                        </a:solidFill>
                        <a:effectLst/>
                        <a:latin typeface="微软雅黑" pitchFamily="34" charset="-122"/>
                        <a:ea typeface="微软雅黑" pitchFamily="34" charset="-122"/>
                      </a:endParaRPr>
                    </a:p>
                  </a:txBody>
                  <a:tcPr marL="68580" marR="68580"/>
                </a:tc>
                <a:tc>
                  <a:txBody>
                    <a:bodyPr/>
                    <a:lstStyle/>
                    <a:p>
                      <a:pPr marL="0" marR="0" indent="0" algn="ctr">
                        <a:lnSpc>
                          <a:spcPts val="2000"/>
                        </a:lnSpc>
                        <a:spcBef>
                          <a:spcPts val="0"/>
                        </a:spcBef>
                        <a:spcAft>
                          <a:spcPts val="0"/>
                        </a:spcAft>
                      </a:pPr>
                      <a:endParaRPr lang="zh-CN" altLang="en-US" sz="1800" kern="100" dirty="0">
                        <a:solidFill>
                          <a:schemeClr val="tx1">
                            <a:lumMod val="65000"/>
                            <a:lumOff val="35000"/>
                          </a:schemeClr>
                        </a:solidFill>
                        <a:effectLst/>
                        <a:latin typeface="微软雅黑" pitchFamily="34" charset="-122"/>
                        <a:ea typeface="微软雅黑" pitchFamily="34" charset="-122"/>
                        <a:cs typeface="Times New Roman"/>
                      </a:endParaRPr>
                    </a:p>
                  </a:txBody>
                  <a:tcPr marL="68580" marR="68580"/>
                </a:tc>
                <a:tc>
                  <a:txBody>
                    <a:bodyPr/>
                    <a:lstStyle/>
                    <a:p>
                      <a:pPr marL="0" marR="0" indent="0" algn="ctr">
                        <a:lnSpc>
                          <a:spcPts val="2000"/>
                        </a:lnSpc>
                        <a:spcBef>
                          <a:spcPts val="0"/>
                        </a:spcBef>
                        <a:spcAft>
                          <a:spcPts val="0"/>
                        </a:spcAft>
                      </a:pPr>
                      <a:r>
                        <a:rPr lang="en-US" sz="1800" kern="100">
                          <a:solidFill>
                            <a:schemeClr val="tx1">
                              <a:lumMod val="65000"/>
                              <a:lumOff val="35000"/>
                            </a:schemeClr>
                          </a:solidFill>
                          <a:effectLst/>
                          <a:latin typeface="微软雅黑" pitchFamily="34" charset="-122"/>
                          <a:ea typeface="微软雅黑" pitchFamily="34" charset="-122"/>
                        </a:rPr>
                        <a:t>PDI</a:t>
                      </a:r>
                    </a:p>
                  </a:txBody>
                  <a:tcPr marL="68580" marR="68580"/>
                </a:tc>
              </a:tr>
              <a:tr h="354002">
                <a:tc>
                  <a:txBody>
                    <a:bodyPr/>
                    <a:lstStyle/>
                    <a:p>
                      <a:pPr marL="0" marR="0" indent="0" algn="ctr">
                        <a:lnSpc>
                          <a:spcPts val="2000"/>
                        </a:lnSpc>
                        <a:spcBef>
                          <a:spcPts val="0"/>
                        </a:spcBef>
                        <a:spcAft>
                          <a:spcPts val="0"/>
                        </a:spcAft>
                      </a:pPr>
                      <a:r>
                        <a:rPr lang="en-US" altLang="zh-CN" sz="1800" kern="100" dirty="0">
                          <a:solidFill>
                            <a:srgbClr val="C00000"/>
                          </a:solidFill>
                          <a:effectLst/>
                          <a:latin typeface="微软雅黑" pitchFamily="34" charset="-122"/>
                          <a:ea typeface="微软雅黑" pitchFamily="34" charset="-122"/>
                        </a:rPr>
                        <a:t>4</a:t>
                      </a:r>
                      <a:endParaRPr lang="zh-CN" altLang="en-US" sz="1800" kern="100" dirty="0">
                        <a:solidFill>
                          <a:srgbClr val="C00000"/>
                        </a:solidFill>
                        <a:effectLst/>
                        <a:latin typeface="微软雅黑" pitchFamily="34" charset="-122"/>
                        <a:ea typeface="微软雅黑" pitchFamily="34" charset="-122"/>
                      </a:endParaRPr>
                    </a:p>
                  </a:txBody>
                  <a:tcPr marL="68580" marR="68580">
                    <a:lnB w="12700" cmpd="sng">
                      <a:noFill/>
                    </a:lnB>
                  </a:tcPr>
                </a:tc>
                <a:tc>
                  <a:txBody>
                    <a:bodyPr/>
                    <a:lstStyle/>
                    <a:p>
                      <a:pPr marL="0" marR="0" indent="0" algn="ctr">
                        <a:lnSpc>
                          <a:spcPts val="2000"/>
                        </a:lnSpc>
                        <a:spcBef>
                          <a:spcPts val="0"/>
                        </a:spcBef>
                        <a:spcAft>
                          <a:spcPts val="0"/>
                        </a:spcAft>
                      </a:pPr>
                      <a:endParaRPr lang="zh-CN" altLang="en-US" sz="1800" kern="100" dirty="0">
                        <a:solidFill>
                          <a:srgbClr val="C00000"/>
                        </a:solidFill>
                        <a:effectLst/>
                        <a:latin typeface="微软雅黑" pitchFamily="34" charset="-122"/>
                        <a:ea typeface="微软雅黑" pitchFamily="34" charset="-122"/>
                        <a:cs typeface="Times New Roman"/>
                      </a:endParaRPr>
                    </a:p>
                  </a:txBody>
                  <a:tcPr marL="68580" marR="68580">
                    <a:lnB w="12700" cmpd="sng">
                      <a:noFill/>
                    </a:lnB>
                  </a:tcPr>
                </a:tc>
                <a:tc>
                  <a:txBody>
                    <a:bodyPr/>
                    <a:lstStyle/>
                    <a:p>
                      <a:pPr marL="0" marR="0" indent="0" algn="ctr">
                        <a:lnSpc>
                          <a:spcPts val="2000"/>
                        </a:lnSpc>
                        <a:spcBef>
                          <a:spcPts val="0"/>
                        </a:spcBef>
                        <a:spcAft>
                          <a:spcPts val="0"/>
                        </a:spcAft>
                      </a:pPr>
                      <a:r>
                        <a:rPr lang="en-US" altLang="zh-CN" sz="1800" kern="100" dirty="0">
                          <a:solidFill>
                            <a:srgbClr val="C00000"/>
                          </a:solidFill>
                          <a:effectLst/>
                          <a:latin typeface="微软雅黑" pitchFamily="34" charset="-122"/>
                          <a:ea typeface="微软雅黑" pitchFamily="34" charset="-122"/>
                        </a:rPr>
                        <a:t>141.3</a:t>
                      </a:r>
                      <a:endParaRPr lang="zh-CN" altLang="en-US" sz="1800" kern="100" dirty="0">
                        <a:solidFill>
                          <a:srgbClr val="C00000"/>
                        </a:solidFill>
                        <a:effectLst/>
                        <a:latin typeface="微软雅黑" pitchFamily="34" charset="-122"/>
                        <a:ea typeface="微软雅黑" pitchFamily="34" charset="-122"/>
                      </a:endParaRPr>
                    </a:p>
                  </a:txBody>
                  <a:tcPr marL="68580" marR="68580">
                    <a:lnB w="12700" cmpd="sng">
                      <a:noFill/>
                    </a:lnB>
                  </a:tcPr>
                </a:tc>
                <a:tc>
                  <a:txBody>
                    <a:bodyPr/>
                    <a:lstStyle/>
                    <a:p>
                      <a:pPr marL="0" marR="0" indent="0" algn="ctr">
                        <a:lnSpc>
                          <a:spcPts val="2000"/>
                        </a:lnSpc>
                        <a:spcBef>
                          <a:spcPts val="0"/>
                        </a:spcBef>
                        <a:spcAft>
                          <a:spcPts val="0"/>
                        </a:spcAft>
                      </a:pPr>
                      <a:endParaRPr lang="zh-CN" altLang="en-US" sz="1800" kern="100" dirty="0">
                        <a:solidFill>
                          <a:srgbClr val="C00000"/>
                        </a:solidFill>
                        <a:effectLst/>
                        <a:latin typeface="微软雅黑" pitchFamily="34" charset="-122"/>
                        <a:ea typeface="微软雅黑" pitchFamily="34" charset="-122"/>
                        <a:cs typeface="Times New Roman"/>
                      </a:endParaRPr>
                    </a:p>
                  </a:txBody>
                  <a:tcPr marL="68580" marR="68580">
                    <a:lnB w="12700" cmpd="sng">
                      <a:noFill/>
                    </a:lnB>
                  </a:tcPr>
                </a:tc>
                <a:tc>
                  <a:txBody>
                    <a:bodyPr/>
                    <a:lstStyle/>
                    <a:p>
                      <a:pPr marL="0" marR="0" indent="0" algn="ctr">
                        <a:lnSpc>
                          <a:spcPts val="2000"/>
                        </a:lnSpc>
                        <a:spcBef>
                          <a:spcPts val="0"/>
                        </a:spcBef>
                        <a:spcAft>
                          <a:spcPts val="0"/>
                        </a:spcAft>
                      </a:pPr>
                      <a:r>
                        <a:rPr lang="en-US" altLang="zh-CN" sz="1800" kern="100" dirty="0">
                          <a:solidFill>
                            <a:srgbClr val="C00000"/>
                          </a:solidFill>
                          <a:effectLst/>
                          <a:latin typeface="微软雅黑" pitchFamily="34" charset="-122"/>
                          <a:ea typeface="微软雅黑" pitchFamily="34" charset="-122"/>
                        </a:rPr>
                        <a:t>0.152</a:t>
                      </a:r>
                      <a:endParaRPr lang="zh-CN" altLang="en-US" sz="1800" kern="100" dirty="0">
                        <a:solidFill>
                          <a:srgbClr val="C00000"/>
                        </a:solidFill>
                        <a:effectLst/>
                        <a:latin typeface="微软雅黑" pitchFamily="34" charset="-122"/>
                        <a:ea typeface="微软雅黑" pitchFamily="34" charset="-122"/>
                      </a:endParaRPr>
                    </a:p>
                  </a:txBody>
                  <a:tcPr marL="68580" marR="68580">
                    <a:lnB w="12700" cmpd="sng">
                      <a:noFill/>
                    </a:lnB>
                  </a:tcPr>
                </a:tc>
              </a:tr>
              <a:tr h="370840">
                <a:tc>
                  <a:txBody>
                    <a:bodyPr/>
                    <a:lstStyle/>
                    <a:p>
                      <a:pPr marL="0" marR="0" indent="0" algn="ctr">
                        <a:lnSpc>
                          <a:spcPts val="2000"/>
                        </a:lnSpc>
                        <a:spcBef>
                          <a:spcPts val="0"/>
                        </a:spcBef>
                        <a:spcAft>
                          <a:spcPts val="0"/>
                        </a:spcAft>
                      </a:pPr>
                      <a:r>
                        <a:rPr lang="en-US" altLang="zh-CN" sz="1800" kern="100" dirty="0">
                          <a:solidFill>
                            <a:srgbClr val="C00000"/>
                          </a:solidFill>
                          <a:effectLst/>
                          <a:latin typeface="微软雅黑" pitchFamily="34" charset="-122"/>
                          <a:ea typeface="微软雅黑" pitchFamily="34" charset="-122"/>
                        </a:rPr>
                        <a:t>5</a:t>
                      </a:r>
                      <a:endParaRPr lang="zh-CN" altLang="en-US" sz="1800" kern="100" dirty="0">
                        <a:solidFill>
                          <a:srgbClr val="C00000"/>
                        </a:solidFill>
                        <a:effectLst/>
                        <a:latin typeface="微软雅黑" pitchFamily="34" charset="-122"/>
                        <a:ea typeface="微软雅黑" pitchFamily="34" charset="-122"/>
                      </a:endParaRPr>
                    </a:p>
                  </a:txBody>
                  <a:tcPr marL="68580" marR="68580">
                    <a:lnL w="12700" cap="flat" cmpd="sng" algn="ctr">
                      <a:solidFill>
                        <a:srgbClr val="005DA2"/>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ts val="2000"/>
                        </a:lnSpc>
                        <a:spcBef>
                          <a:spcPts val="0"/>
                        </a:spcBef>
                        <a:spcAft>
                          <a:spcPts val="0"/>
                        </a:spcAft>
                      </a:pPr>
                      <a:endParaRPr lang="zh-CN" altLang="en-US" sz="1800" kern="100">
                        <a:solidFill>
                          <a:srgbClr val="C00000"/>
                        </a:solidFill>
                        <a:effectLst/>
                        <a:latin typeface="微软雅黑" pitchFamily="34" charset="-122"/>
                        <a:ea typeface="微软雅黑" pitchFamily="34" charset="-122"/>
                        <a:cs typeface="Times New Roman"/>
                      </a:endParaRPr>
                    </a:p>
                  </a:txBody>
                  <a:tcPr marL="68580" marR="6858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ts val="2000"/>
                        </a:lnSpc>
                        <a:spcBef>
                          <a:spcPts val="0"/>
                        </a:spcBef>
                        <a:spcAft>
                          <a:spcPts val="0"/>
                        </a:spcAft>
                      </a:pPr>
                      <a:r>
                        <a:rPr lang="en-US" altLang="zh-CN" sz="1800" kern="100">
                          <a:solidFill>
                            <a:srgbClr val="C00000"/>
                          </a:solidFill>
                          <a:effectLst/>
                          <a:latin typeface="微软雅黑" pitchFamily="34" charset="-122"/>
                          <a:ea typeface="微软雅黑" pitchFamily="34" charset="-122"/>
                        </a:rPr>
                        <a:t>149.6</a:t>
                      </a:r>
                      <a:endParaRPr lang="zh-CN" altLang="en-US" sz="1800" kern="100">
                        <a:solidFill>
                          <a:srgbClr val="C00000"/>
                        </a:solidFill>
                        <a:effectLst/>
                        <a:latin typeface="微软雅黑" pitchFamily="34" charset="-122"/>
                        <a:ea typeface="微软雅黑" pitchFamily="34" charset="-122"/>
                      </a:endParaRPr>
                    </a:p>
                  </a:txBody>
                  <a:tcPr marL="68580" marR="6858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ts val="2000"/>
                        </a:lnSpc>
                        <a:spcBef>
                          <a:spcPts val="0"/>
                        </a:spcBef>
                        <a:spcAft>
                          <a:spcPts val="0"/>
                        </a:spcAft>
                      </a:pPr>
                      <a:endParaRPr lang="zh-CN" altLang="en-US" sz="1800" kern="100" dirty="0">
                        <a:solidFill>
                          <a:srgbClr val="C00000"/>
                        </a:solidFill>
                        <a:effectLst/>
                        <a:latin typeface="微软雅黑" pitchFamily="34" charset="-122"/>
                        <a:ea typeface="微软雅黑" pitchFamily="34" charset="-122"/>
                        <a:cs typeface="Times New Roman"/>
                      </a:endParaRPr>
                    </a:p>
                  </a:txBody>
                  <a:tcPr marL="68580" marR="6858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ts val="2000"/>
                        </a:lnSpc>
                        <a:spcBef>
                          <a:spcPts val="0"/>
                        </a:spcBef>
                        <a:spcAft>
                          <a:spcPts val="0"/>
                        </a:spcAft>
                      </a:pPr>
                      <a:r>
                        <a:rPr lang="en-US" altLang="zh-CN" sz="1800" kern="100" dirty="0">
                          <a:solidFill>
                            <a:srgbClr val="C00000"/>
                          </a:solidFill>
                          <a:effectLst/>
                          <a:latin typeface="微软雅黑" pitchFamily="34" charset="-122"/>
                          <a:ea typeface="微软雅黑" pitchFamily="34" charset="-122"/>
                        </a:rPr>
                        <a:t>0.161</a:t>
                      </a:r>
                      <a:endParaRPr lang="zh-CN" altLang="en-US" sz="1800" kern="100" dirty="0">
                        <a:solidFill>
                          <a:srgbClr val="C00000"/>
                        </a:solidFill>
                        <a:effectLst/>
                        <a:latin typeface="微软雅黑" pitchFamily="34" charset="-122"/>
                        <a:ea typeface="微软雅黑" pitchFamily="34" charset="-122"/>
                      </a:endParaRPr>
                    </a:p>
                  </a:txBody>
                  <a:tcPr marL="68580" marR="68580">
                    <a:lnL>
                      <a:noFill/>
                    </a:lnL>
                    <a:lnR w="12700" cap="flat" cmpd="sng" algn="ctr">
                      <a:solidFill>
                        <a:srgbClr val="005DA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pPr marL="0" marR="0" indent="0" algn="ctr">
                        <a:lnSpc>
                          <a:spcPts val="2000"/>
                        </a:lnSpc>
                        <a:spcBef>
                          <a:spcPts val="0"/>
                        </a:spcBef>
                        <a:spcAft>
                          <a:spcPts val="0"/>
                        </a:spcAft>
                      </a:pPr>
                      <a:r>
                        <a:rPr lang="en-US" altLang="zh-CN" sz="1800" kern="100" dirty="0">
                          <a:solidFill>
                            <a:schemeClr val="tx1">
                              <a:lumMod val="65000"/>
                              <a:lumOff val="35000"/>
                            </a:schemeClr>
                          </a:solidFill>
                          <a:effectLst/>
                          <a:latin typeface="微软雅黑" pitchFamily="34" charset="-122"/>
                          <a:ea typeface="微软雅黑" pitchFamily="34" charset="-122"/>
                        </a:rPr>
                        <a:t>6</a:t>
                      </a:r>
                      <a:endParaRPr lang="zh-CN" altLang="en-US" sz="1800" kern="100" dirty="0">
                        <a:solidFill>
                          <a:schemeClr val="tx1">
                            <a:lumMod val="65000"/>
                            <a:lumOff val="35000"/>
                          </a:schemeClr>
                        </a:solidFill>
                        <a:effectLst/>
                        <a:latin typeface="微软雅黑" pitchFamily="34" charset="-122"/>
                        <a:ea typeface="微软雅黑" pitchFamily="34" charset="-122"/>
                      </a:endParaRPr>
                    </a:p>
                  </a:txBody>
                  <a:tcPr marL="68580" marR="68580">
                    <a:lnL w="12700" cap="flat" cmpd="sng" algn="ctr">
                      <a:solidFill>
                        <a:srgbClr val="005DA2"/>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ts val="2000"/>
                        </a:lnSpc>
                        <a:spcBef>
                          <a:spcPts val="0"/>
                        </a:spcBef>
                        <a:spcAft>
                          <a:spcPts val="0"/>
                        </a:spcAft>
                      </a:pPr>
                      <a:endParaRPr lang="zh-CN" altLang="en-US" sz="1800" kern="100" dirty="0">
                        <a:solidFill>
                          <a:schemeClr val="tx1">
                            <a:lumMod val="65000"/>
                            <a:lumOff val="35000"/>
                          </a:schemeClr>
                        </a:solidFill>
                        <a:effectLst/>
                        <a:latin typeface="微软雅黑" pitchFamily="34" charset="-122"/>
                        <a:ea typeface="微软雅黑" pitchFamily="34" charset="-122"/>
                        <a:cs typeface="Times New Roman"/>
                      </a:endParaRPr>
                    </a:p>
                  </a:txBody>
                  <a:tcPr marL="68580" marR="6858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ts val="2000"/>
                        </a:lnSpc>
                        <a:spcBef>
                          <a:spcPts val="0"/>
                        </a:spcBef>
                        <a:spcAft>
                          <a:spcPts val="0"/>
                        </a:spcAft>
                      </a:pPr>
                      <a:r>
                        <a:rPr lang="en-US" altLang="zh-CN" sz="1800" kern="100">
                          <a:solidFill>
                            <a:schemeClr val="tx1">
                              <a:lumMod val="65000"/>
                              <a:lumOff val="35000"/>
                            </a:schemeClr>
                          </a:solidFill>
                          <a:effectLst/>
                          <a:latin typeface="微软雅黑" pitchFamily="34" charset="-122"/>
                          <a:ea typeface="微软雅黑" pitchFamily="34" charset="-122"/>
                        </a:rPr>
                        <a:t>189.6</a:t>
                      </a:r>
                      <a:endParaRPr lang="zh-CN" altLang="en-US" sz="1800" kern="100">
                        <a:solidFill>
                          <a:schemeClr val="tx1">
                            <a:lumMod val="65000"/>
                            <a:lumOff val="35000"/>
                          </a:schemeClr>
                        </a:solidFill>
                        <a:effectLst/>
                        <a:latin typeface="微软雅黑" pitchFamily="34" charset="-122"/>
                        <a:ea typeface="微软雅黑" pitchFamily="34" charset="-122"/>
                      </a:endParaRPr>
                    </a:p>
                  </a:txBody>
                  <a:tcPr marL="68580" marR="6858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ts val="2000"/>
                        </a:lnSpc>
                        <a:spcBef>
                          <a:spcPts val="0"/>
                        </a:spcBef>
                        <a:spcAft>
                          <a:spcPts val="0"/>
                        </a:spcAft>
                      </a:pPr>
                      <a:endParaRPr lang="zh-CN" altLang="en-US" sz="1800" kern="100" dirty="0">
                        <a:solidFill>
                          <a:schemeClr val="tx1">
                            <a:lumMod val="65000"/>
                            <a:lumOff val="35000"/>
                          </a:schemeClr>
                        </a:solidFill>
                        <a:effectLst/>
                        <a:latin typeface="微软雅黑" pitchFamily="34" charset="-122"/>
                        <a:ea typeface="微软雅黑" pitchFamily="34" charset="-122"/>
                        <a:cs typeface="Times New Roman"/>
                      </a:endParaRPr>
                    </a:p>
                  </a:txBody>
                  <a:tcPr marL="68580" marR="6858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ts val="2000"/>
                        </a:lnSpc>
                        <a:spcBef>
                          <a:spcPts val="0"/>
                        </a:spcBef>
                        <a:spcAft>
                          <a:spcPts val="0"/>
                        </a:spcAft>
                      </a:pPr>
                      <a:r>
                        <a:rPr lang="en-US" altLang="zh-CN" sz="1800" kern="100">
                          <a:solidFill>
                            <a:schemeClr val="tx1">
                              <a:lumMod val="65000"/>
                              <a:lumOff val="35000"/>
                            </a:schemeClr>
                          </a:solidFill>
                          <a:effectLst/>
                          <a:latin typeface="微软雅黑" pitchFamily="34" charset="-122"/>
                          <a:ea typeface="微软雅黑" pitchFamily="34" charset="-122"/>
                        </a:rPr>
                        <a:t>0.192</a:t>
                      </a:r>
                      <a:endParaRPr lang="zh-CN" altLang="en-US" sz="1800" kern="100">
                        <a:solidFill>
                          <a:schemeClr val="tx1">
                            <a:lumMod val="65000"/>
                            <a:lumOff val="35000"/>
                          </a:schemeClr>
                        </a:solidFill>
                        <a:effectLst/>
                        <a:latin typeface="微软雅黑" pitchFamily="34" charset="-122"/>
                        <a:ea typeface="微软雅黑" pitchFamily="34" charset="-122"/>
                      </a:endParaRPr>
                    </a:p>
                  </a:txBody>
                  <a:tcPr marL="68580" marR="68580">
                    <a:lnL>
                      <a:noFill/>
                    </a:lnL>
                    <a:lnR w="12700" cap="flat" cmpd="sng" algn="ctr">
                      <a:solidFill>
                        <a:srgbClr val="005DA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pPr marL="0" marR="0" indent="0" algn="ctr">
                        <a:lnSpc>
                          <a:spcPts val="2000"/>
                        </a:lnSpc>
                        <a:spcBef>
                          <a:spcPts val="0"/>
                        </a:spcBef>
                        <a:spcAft>
                          <a:spcPts val="0"/>
                        </a:spcAft>
                      </a:pPr>
                      <a:r>
                        <a:rPr lang="en-US" altLang="zh-CN" sz="1800" kern="100">
                          <a:solidFill>
                            <a:schemeClr val="tx1">
                              <a:lumMod val="65000"/>
                              <a:lumOff val="35000"/>
                            </a:schemeClr>
                          </a:solidFill>
                          <a:effectLst/>
                          <a:latin typeface="微软雅黑" pitchFamily="34" charset="-122"/>
                          <a:ea typeface="微软雅黑" pitchFamily="34" charset="-122"/>
                        </a:rPr>
                        <a:t>7.5</a:t>
                      </a:r>
                      <a:endParaRPr lang="zh-CN" altLang="en-US" sz="1800" kern="100">
                        <a:solidFill>
                          <a:schemeClr val="tx1">
                            <a:lumMod val="65000"/>
                            <a:lumOff val="35000"/>
                          </a:schemeClr>
                        </a:solidFill>
                        <a:effectLst/>
                        <a:latin typeface="微软雅黑" pitchFamily="34" charset="-122"/>
                        <a:ea typeface="微软雅黑" pitchFamily="34" charset="-122"/>
                      </a:endParaRPr>
                    </a:p>
                  </a:txBody>
                  <a:tcPr marL="68580" marR="68580">
                    <a:lnL w="12700" cap="flat" cmpd="sng" algn="ctr">
                      <a:solidFill>
                        <a:srgbClr val="005DA2"/>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ts val="2000"/>
                        </a:lnSpc>
                        <a:spcBef>
                          <a:spcPts val="0"/>
                        </a:spcBef>
                        <a:spcAft>
                          <a:spcPts val="0"/>
                        </a:spcAft>
                      </a:pPr>
                      <a:endParaRPr lang="zh-CN" altLang="en-US" sz="1800" kern="100" dirty="0">
                        <a:solidFill>
                          <a:schemeClr val="tx1">
                            <a:lumMod val="65000"/>
                            <a:lumOff val="35000"/>
                          </a:schemeClr>
                        </a:solidFill>
                        <a:effectLst/>
                        <a:latin typeface="微软雅黑" pitchFamily="34" charset="-122"/>
                        <a:ea typeface="微软雅黑" pitchFamily="34" charset="-122"/>
                        <a:cs typeface="Times New Roman"/>
                      </a:endParaRPr>
                    </a:p>
                  </a:txBody>
                  <a:tcPr marL="68580" marR="6858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ts val="2000"/>
                        </a:lnSpc>
                        <a:spcBef>
                          <a:spcPts val="0"/>
                        </a:spcBef>
                        <a:spcAft>
                          <a:spcPts val="0"/>
                        </a:spcAft>
                      </a:pPr>
                      <a:r>
                        <a:rPr lang="en-US" altLang="zh-CN" sz="1800" kern="100" dirty="0">
                          <a:solidFill>
                            <a:schemeClr val="tx1">
                              <a:lumMod val="65000"/>
                              <a:lumOff val="35000"/>
                            </a:schemeClr>
                          </a:solidFill>
                          <a:effectLst/>
                          <a:latin typeface="微软雅黑" pitchFamily="34" charset="-122"/>
                          <a:ea typeface="微软雅黑" pitchFamily="34" charset="-122"/>
                        </a:rPr>
                        <a:t>198.3</a:t>
                      </a:r>
                      <a:endParaRPr lang="zh-CN" altLang="en-US" sz="1800" kern="100" dirty="0">
                        <a:solidFill>
                          <a:schemeClr val="tx1">
                            <a:lumMod val="65000"/>
                            <a:lumOff val="35000"/>
                          </a:schemeClr>
                        </a:solidFill>
                        <a:effectLst/>
                        <a:latin typeface="微软雅黑" pitchFamily="34" charset="-122"/>
                        <a:ea typeface="微软雅黑" pitchFamily="34" charset="-122"/>
                      </a:endParaRPr>
                    </a:p>
                  </a:txBody>
                  <a:tcPr marL="68580" marR="6858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ts val="2000"/>
                        </a:lnSpc>
                        <a:spcBef>
                          <a:spcPts val="0"/>
                        </a:spcBef>
                        <a:spcAft>
                          <a:spcPts val="0"/>
                        </a:spcAft>
                      </a:pPr>
                      <a:endParaRPr lang="zh-CN" altLang="en-US" sz="1800" kern="100" dirty="0">
                        <a:solidFill>
                          <a:schemeClr val="tx1">
                            <a:lumMod val="65000"/>
                            <a:lumOff val="35000"/>
                          </a:schemeClr>
                        </a:solidFill>
                        <a:effectLst/>
                        <a:latin typeface="微软雅黑" pitchFamily="34" charset="-122"/>
                        <a:ea typeface="微软雅黑" pitchFamily="34" charset="-122"/>
                        <a:cs typeface="Times New Roman"/>
                      </a:endParaRPr>
                    </a:p>
                  </a:txBody>
                  <a:tcPr marL="68580" marR="6858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ts val="2000"/>
                        </a:lnSpc>
                        <a:spcBef>
                          <a:spcPts val="0"/>
                        </a:spcBef>
                        <a:spcAft>
                          <a:spcPts val="0"/>
                        </a:spcAft>
                      </a:pPr>
                      <a:r>
                        <a:rPr lang="en-US" altLang="zh-CN" sz="1800" kern="100" dirty="0">
                          <a:solidFill>
                            <a:schemeClr val="tx1">
                              <a:lumMod val="65000"/>
                              <a:lumOff val="35000"/>
                            </a:schemeClr>
                          </a:solidFill>
                          <a:effectLst/>
                          <a:latin typeface="微软雅黑" pitchFamily="34" charset="-122"/>
                          <a:ea typeface="微软雅黑" pitchFamily="34" charset="-122"/>
                        </a:rPr>
                        <a:t>0.203</a:t>
                      </a:r>
                      <a:endParaRPr lang="zh-CN" altLang="en-US" sz="1800" kern="100" dirty="0">
                        <a:solidFill>
                          <a:schemeClr val="tx1">
                            <a:lumMod val="65000"/>
                            <a:lumOff val="35000"/>
                          </a:schemeClr>
                        </a:solidFill>
                        <a:effectLst/>
                        <a:latin typeface="微软雅黑" pitchFamily="34" charset="-122"/>
                        <a:ea typeface="微软雅黑" pitchFamily="34" charset="-122"/>
                      </a:endParaRPr>
                    </a:p>
                  </a:txBody>
                  <a:tcPr marL="68580" marR="68580">
                    <a:lnL>
                      <a:noFill/>
                    </a:lnL>
                    <a:lnR w="12700" cap="flat" cmpd="sng" algn="ctr">
                      <a:solidFill>
                        <a:srgbClr val="005DA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pPr marL="0" marR="0" indent="0" algn="ctr">
                        <a:lnSpc>
                          <a:spcPts val="2000"/>
                        </a:lnSpc>
                        <a:spcBef>
                          <a:spcPts val="0"/>
                        </a:spcBef>
                        <a:spcAft>
                          <a:spcPts val="0"/>
                        </a:spcAft>
                      </a:pPr>
                      <a:r>
                        <a:rPr lang="en-US" altLang="zh-CN" sz="1800" kern="100" dirty="0">
                          <a:solidFill>
                            <a:schemeClr val="tx1">
                              <a:lumMod val="65000"/>
                              <a:lumOff val="35000"/>
                            </a:schemeClr>
                          </a:solidFill>
                          <a:effectLst/>
                          <a:latin typeface="微软雅黑" pitchFamily="34" charset="-122"/>
                          <a:ea typeface="微软雅黑" pitchFamily="34" charset="-122"/>
                        </a:rPr>
                        <a:t>10</a:t>
                      </a:r>
                      <a:endParaRPr lang="zh-CN" altLang="en-US" sz="1800" kern="100" dirty="0">
                        <a:solidFill>
                          <a:schemeClr val="tx1">
                            <a:lumMod val="65000"/>
                            <a:lumOff val="35000"/>
                          </a:schemeClr>
                        </a:solidFill>
                        <a:effectLst/>
                        <a:latin typeface="微软雅黑" pitchFamily="34" charset="-122"/>
                        <a:ea typeface="微软雅黑" pitchFamily="34" charset="-122"/>
                      </a:endParaRPr>
                    </a:p>
                  </a:txBody>
                  <a:tcPr marL="68580" marR="68580">
                    <a:lnT w="12700" cmpd="sng">
                      <a:noFill/>
                    </a:lnT>
                  </a:tcPr>
                </a:tc>
                <a:tc>
                  <a:txBody>
                    <a:bodyPr/>
                    <a:lstStyle/>
                    <a:p>
                      <a:pPr marL="0" marR="0" indent="0" algn="ctr">
                        <a:lnSpc>
                          <a:spcPts val="2000"/>
                        </a:lnSpc>
                        <a:spcBef>
                          <a:spcPts val="0"/>
                        </a:spcBef>
                        <a:spcAft>
                          <a:spcPts val="0"/>
                        </a:spcAft>
                      </a:pPr>
                      <a:endParaRPr lang="zh-CN" altLang="en-US" sz="1800" kern="100">
                        <a:solidFill>
                          <a:schemeClr val="tx1">
                            <a:lumMod val="65000"/>
                            <a:lumOff val="35000"/>
                          </a:schemeClr>
                        </a:solidFill>
                        <a:effectLst/>
                        <a:latin typeface="微软雅黑" pitchFamily="34" charset="-122"/>
                        <a:ea typeface="微软雅黑" pitchFamily="34" charset="-122"/>
                        <a:cs typeface="Times New Roman"/>
                      </a:endParaRPr>
                    </a:p>
                  </a:txBody>
                  <a:tcPr marL="68580" marR="68580">
                    <a:lnT w="12700" cmpd="sng">
                      <a:noFill/>
                    </a:lnT>
                  </a:tcPr>
                </a:tc>
                <a:tc>
                  <a:txBody>
                    <a:bodyPr/>
                    <a:lstStyle/>
                    <a:p>
                      <a:pPr marL="0" marR="0" indent="0" algn="ctr">
                        <a:lnSpc>
                          <a:spcPts val="2000"/>
                        </a:lnSpc>
                        <a:spcBef>
                          <a:spcPts val="0"/>
                        </a:spcBef>
                        <a:spcAft>
                          <a:spcPts val="0"/>
                        </a:spcAft>
                      </a:pPr>
                      <a:r>
                        <a:rPr lang="en-US" altLang="zh-CN" sz="1800" kern="100">
                          <a:solidFill>
                            <a:schemeClr val="tx1">
                              <a:lumMod val="65000"/>
                              <a:lumOff val="35000"/>
                            </a:schemeClr>
                          </a:solidFill>
                          <a:effectLst/>
                          <a:latin typeface="微软雅黑" pitchFamily="34" charset="-122"/>
                          <a:ea typeface="微软雅黑" pitchFamily="34" charset="-122"/>
                        </a:rPr>
                        <a:t>207.9</a:t>
                      </a:r>
                      <a:endParaRPr lang="zh-CN" altLang="en-US" sz="1800" kern="100">
                        <a:solidFill>
                          <a:schemeClr val="tx1">
                            <a:lumMod val="65000"/>
                            <a:lumOff val="35000"/>
                          </a:schemeClr>
                        </a:solidFill>
                        <a:effectLst/>
                        <a:latin typeface="微软雅黑" pitchFamily="34" charset="-122"/>
                        <a:ea typeface="微软雅黑" pitchFamily="34" charset="-122"/>
                      </a:endParaRPr>
                    </a:p>
                  </a:txBody>
                  <a:tcPr marL="68580" marR="68580">
                    <a:lnT w="12700" cmpd="sng">
                      <a:noFill/>
                    </a:lnT>
                  </a:tcPr>
                </a:tc>
                <a:tc>
                  <a:txBody>
                    <a:bodyPr/>
                    <a:lstStyle/>
                    <a:p>
                      <a:pPr marL="0" marR="0" indent="0" algn="ctr">
                        <a:lnSpc>
                          <a:spcPts val="2000"/>
                        </a:lnSpc>
                        <a:spcBef>
                          <a:spcPts val="0"/>
                        </a:spcBef>
                        <a:spcAft>
                          <a:spcPts val="0"/>
                        </a:spcAft>
                      </a:pPr>
                      <a:endParaRPr lang="zh-CN" altLang="en-US" sz="1800" kern="100">
                        <a:solidFill>
                          <a:schemeClr val="tx1">
                            <a:lumMod val="65000"/>
                            <a:lumOff val="35000"/>
                          </a:schemeClr>
                        </a:solidFill>
                        <a:effectLst/>
                        <a:latin typeface="微软雅黑" pitchFamily="34" charset="-122"/>
                        <a:ea typeface="微软雅黑" pitchFamily="34" charset="-122"/>
                        <a:cs typeface="Times New Roman"/>
                      </a:endParaRPr>
                    </a:p>
                  </a:txBody>
                  <a:tcPr marL="68580" marR="68580">
                    <a:lnT w="12700" cmpd="sng">
                      <a:noFill/>
                    </a:lnT>
                  </a:tcPr>
                </a:tc>
                <a:tc>
                  <a:txBody>
                    <a:bodyPr/>
                    <a:lstStyle/>
                    <a:p>
                      <a:pPr marL="0" marR="0" indent="0" algn="ctr">
                        <a:lnSpc>
                          <a:spcPts val="2000"/>
                        </a:lnSpc>
                        <a:spcBef>
                          <a:spcPts val="0"/>
                        </a:spcBef>
                        <a:spcAft>
                          <a:spcPts val="0"/>
                        </a:spcAft>
                      </a:pPr>
                      <a:r>
                        <a:rPr lang="en-US" altLang="zh-CN" sz="1800" kern="100" dirty="0">
                          <a:solidFill>
                            <a:schemeClr val="tx1">
                              <a:lumMod val="65000"/>
                              <a:lumOff val="35000"/>
                            </a:schemeClr>
                          </a:solidFill>
                          <a:effectLst/>
                          <a:latin typeface="微软雅黑" pitchFamily="34" charset="-122"/>
                          <a:ea typeface="微软雅黑" pitchFamily="34" charset="-122"/>
                        </a:rPr>
                        <a:t>0.217</a:t>
                      </a:r>
                      <a:endParaRPr lang="zh-CN" altLang="en-US" sz="1800" kern="100" dirty="0">
                        <a:solidFill>
                          <a:schemeClr val="tx1">
                            <a:lumMod val="65000"/>
                            <a:lumOff val="35000"/>
                          </a:schemeClr>
                        </a:solidFill>
                        <a:effectLst/>
                        <a:latin typeface="微软雅黑" pitchFamily="34" charset="-122"/>
                        <a:ea typeface="微软雅黑" pitchFamily="34" charset="-122"/>
                      </a:endParaRPr>
                    </a:p>
                  </a:txBody>
                  <a:tcPr marL="68580" marR="68580">
                    <a:lnT w="12700" cmpd="sng">
                      <a:noFill/>
                    </a:lnT>
                  </a:tcPr>
                </a:tc>
              </a:tr>
            </a:tbl>
          </a:graphicData>
        </a:graphic>
      </p:graphicFrame>
      <p:sp>
        <p:nvSpPr>
          <p:cNvPr id="9" name="内容占位符 3"/>
          <p:cNvSpPr txBox="1">
            <a:spLocks/>
          </p:cNvSpPr>
          <p:nvPr/>
        </p:nvSpPr>
        <p:spPr>
          <a:xfrm>
            <a:off x="2500298" y="500048"/>
            <a:ext cx="5786478" cy="464230"/>
          </a:xfrm>
          <a:prstGeom prst="rect">
            <a:avLst/>
          </a:prstGeom>
        </p:spPr>
        <p:txBody>
          <a:bodyPr vert="horz" wrap="square" lIns="91440" tIns="45720" rIns="91440" bIns="45720" rtlCol="0">
            <a:spAutoFit/>
          </a:bodyPr>
          <a:lstStyle/>
          <a:p>
            <a:pPr algn="ctr">
              <a:lnSpc>
                <a:spcPts val="2880"/>
              </a:lnSpc>
              <a:spcAft>
                <a:spcPts val="600"/>
              </a:spcAft>
            </a:pPr>
            <a:r>
              <a:rPr lang="zh-CN" altLang="en-US" sz="2000" b="1" dirty="0" smtClean="0">
                <a:solidFill>
                  <a:srgbClr val="005DA2"/>
                </a:solidFill>
                <a:latin typeface="微软雅黑" pitchFamily="34" charset="-122"/>
                <a:ea typeface="微软雅黑" pitchFamily="34" charset="-122"/>
              </a:rPr>
              <a:t>油</a:t>
            </a:r>
            <a:r>
              <a:rPr lang="zh-CN" altLang="en-US" sz="2000" b="1" dirty="0">
                <a:solidFill>
                  <a:srgbClr val="005DA2"/>
                </a:solidFill>
                <a:latin typeface="微软雅黑" pitchFamily="34" charset="-122"/>
                <a:ea typeface="微软雅黑" pitchFamily="34" charset="-122"/>
              </a:rPr>
              <a:t>相</a:t>
            </a:r>
            <a:r>
              <a:rPr lang="zh-CN" altLang="en-US" sz="2000" b="1" dirty="0" smtClean="0">
                <a:solidFill>
                  <a:srgbClr val="005DA2"/>
                </a:solidFill>
                <a:latin typeface="微软雅黑" pitchFamily="34" charset="-122"/>
                <a:ea typeface="微软雅黑" pitchFamily="34" charset="-122"/>
              </a:rPr>
              <a:t>种类与用量的考察</a:t>
            </a:r>
            <a:endParaRPr lang="zh-CN" altLang="en-US" sz="2000" b="1" dirty="0">
              <a:solidFill>
                <a:srgbClr val="005DA2"/>
              </a:solidFill>
              <a:latin typeface="微软雅黑" pitchFamily="34" charset="-122"/>
              <a:ea typeface="微软雅黑" pitchFamily="34" charset="-122"/>
            </a:endParaRPr>
          </a:p>
        </p:txBody>
      </p:sp>
      <p:pic>
        <p:nvPicPr>
          <p:cNvPr id="10" name="图片 9" descr="图片1.png"/>
          <p:cNvPicPr>
            <a:picLocks noChangeAspect="1"/>
          </p:cNvPicPr>
          <p:nvPr/>
        </p:nvPicPr>
        <p:blipFill>
          <a:blip r:embed="rId3">
            <a:duotone>
              <a:schemeClr val="accent5">
                <a:shade val="45000"/>
                <a:satMod val="135000"/>
              </a:schemeClr>
              <a:prstClr val="white"/>
            </a:duotone>
          </a:blip>
          <a:stretch>
            <a:fillRect/>
          </a:stretch>
        </p:blipFill>
        <p:spPr>
          <a:xfrm>
            <a:off x="7715272" y="-18"/>
            <a:ext cx="1357290" cy="1412690"/>
          </a:xfrm>
          <a:prstGeom prst="rect">
            <a:avLst/>
          </a:prstGeom>
        </p:spPr>
      </p:pic>
      <p:sp>
        <p:nvSpPr>
          <p:cNvPr id="11" name="矩形 1"/>
          <p:cNvSpPr>
            <a:spLocks noChangeArrowheads="1"/>
          </p:cNvSpPr>
          <p:nvPr/>
        </p:nvSpPr>
        <p:spPr bwMode="auto">
          <a:xfrm>
            <a:off x="8604000" y="4603500"/>
            <a:ext cx="540000" cy="540000"/>
          </a:xfrm>
          <a:prstGeom prst="rect">
            <a:avLst/>
          </a:prstGeom>
          <a:solidFill>
            <a:srgbClr val="0053A3"/>
          </a:solidFill>
          <a:ln>
            <a:noFill/>
          </a:ln>
          <a:extLst/>
        </p:spPr>
        <p:txBody>
          <a:bodyPr anchor="ct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13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6"/>
          <p:cNvSpPr txBox="1"/>
          <p:nvPr/>
        </p:nvSpPr>
        <p:spPr>
          <a:xfrm>
            <a:off x="2306636" y="-18"/>
            <a:ext cx="5908702" cy="400110"/>
          </a:xfrm>
          <a:prstGeom prst="rect">
            <a:avLst/>
          </a:prstGeom>
          <a:noFill/>
        </p:spPr>
        <p:txBody>
          <a:bodyPr wrap="square" rtlCol="0">
            <a:spAutoFit/>
          </a:bodyPr>
          <a:lstStyle/>
          <a:p>
            <a:r>
              <a:rPr lang="en-US" altLang="zh-CN" sz="2000" b="1" dirty="0" smtClean="0">
                <a:solidFill>
                  <a:srgbClr val="0053A3"/>
                </a:solidFill>
                <a:latin typeface="微软雅黑" panose="020B0503020204020204" pitchFamily="34" charset="-122"/>
                <a:ea typeface="微软雅黑" panose="020B0503020204020204" pitchFamily="34" charset="-122"/>
              </a:rPr>
              <a:t>2.1   </a:t>
            </a:r>
            <a:r>
              <a:rPr lang="zh-CN" altLang="en-US" sz="2000" b="1" dirty="0" smtClean="0">
                <a:solidFill>
                  <a:srgbClr val="0053A3"/>
                </a:solidFill>
                <a:latin typeface="微软雅黑" panose="020B0503020204020204" pitchFamily="34" charset="-122"/>
                <a:ea typeface="微软雅黑" panose="020B0503020204020204" pitchFamily="34" charset="-122"/>
              </a:rPr>
              <a:t>雷公藤人血清白蛋白纳米粒的制备工艺研究</a:t>
            </a:r>
            <a:endParaRPr lang="zh-CN" altLang="en-US" sz="2000" b="1" dirty="0">
              <a:solidFill>
                <a:srgbClr val="0053A3"/>
              </a:solidFill>
              <a:latin typeface="微软雅黑" panose="020B0503020204020204" pitchFamily="34" charset="-122"/>
              <a:ea typeface="微软雅黑" panose="020B0503020204020204" pitchFamily="34" charset="-122"/>
            </a:endParaRPr>
          </a:p>
        </p:txBody>
      </p:sp>
      <p:sp>
        <p:nvSpPr>
          <p:cNvPr id="5" name="矩形 4"/>
          <p:cNvSpPr/>
          <p:nvPr/>
        </p:nvSpPr>
        <p:spPr>
          <a:xfrm>
            <a:off x="2143108" y="382891"/>
            <a:ext cx="5643602" cy="45719"/>
          </a:xfrm>
          <a:prstGeom prst="rect">
            <a:avLst/>
          </a:prstGeom>
          <a:solidFill>
            <a:srgbClr val="0070C0"/>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16"/>
          <p:cNvSpPr txBox="1"/>
          <p:nvPr/>
        </p:nvSpPr>
        <p:spPr>
          <a:xfrm>
            <a:off x="2306636" y="-18"/>
            <a:ext cx="5908702" cy="400110"/>
          </a:xfrm>
          <a:prstGeom prst="rect">
            <a:avLst/>
          </a:prstGeom>
          <a:noFill/>
        </p:spPr>
        <p:txBody>
          <a:bodyPr wrap="square" rtlCol="0">
            <a:spAutoFit/>
          </a:bodyPr>
          <a:lstStyle/>
          <a:p>
            <a:r>
              <a:rPr lang="en-US" altLang="zh-CN" sz="2000" b="1" dirty="0" smtClean="0">
                <a:solidFill>
                  <a:srgbClr val="0053A3"/>
                </a:solidFill>
                <a:latin typeface="微软雅黑" panose="020B0503020204020204" pitchFamily="34" charset="-122"/>
                <a:ea typeface="微软雅黑" panose="020B0503020204020204" pitchFamily="34" charset="-122"/>
              </a:rPr>
              <a:t>2.1   </a:t>
            </a:r>
            <a:r>
              <a:rPr lang="zh-CN" altLang="en-US" sz="2000" b="1" dirty="0" smtClean="0">
                <a:solidFill>
                  <a:srgbClr val="0053A3"/>
                </a:solidFill>
                <a:latin typeface="微软雅黑" panose="020B0503020204020204" pitchFamily="34" charset="-122"/>
                <a:ea typeface="微软雅黑" panose="020B0503020204020204" pitchFamily="34" charset="-122"/>
              </a:rPr>
              <a:t>雷公藤人血清白蛋白纳米粒的制备工艺研究</a:t>
            </a:r>
            <a:endParaRPr lang="zh-CN" altLang="en-US" sz="2000" b="1" dirty="0">
              <a:solidFill>
                <a:srgbClr val="0053A3"/>
              </a:solidFill>
              <a:latin typeface="微软雅黑" panose="020B0503020204020204" pitchFamily="34" charset="-122"/>
              <a:ea typeface="微软雅黑" panose="020B0503020204020204" pitchFamily="34" charset="-122"/>
            </a:endParaRPr>
          </a:p>
        </p:txBody>
      </p:sp>
      <p:sp>
        <p:nvSpPr>
          <p:cNvPr id="7" name="矩形 6"/>
          <p:cNvSpPr/>
          <p:nvPr/>
        </p:nvSpPr>
        <p:spPr>
          <a:xfrm>
            <a:off x="2143108" y="382891"/>
            <a:ext cx="5643602" cy="45719"/>
          </a:xfrm>
          <a:prstGeom prst="rect">
            <a:avLst/>
          </a:prstGeom>
          <a:solidFill>
            <a:srgbClr val="0070C0"/>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p:nvGraphicFramePr>
        <p:xfrm>
          <a:off x="2571736" y="785800"/>
          <a:ext cx="5715041" cy="1854200"/>
        </p:xfrm>
        <a:graphic>
          <a:graphicData uri="http://schemas.openxmlformats.org/drawingml/2006/table">
            <a:tbl>
              <a:tblPr>
                <a:tableStyleId>{B301B821-A1FF-4177-AEE7-76D212191A09}</a:tableStyleId>
              </a:tblPr>
              <a:tblGrid>
                <a:gridCol w="2420940"/>
                <a:gridCol w="244681"/>
                <a:gridCol w="1249269"/>
                <a:gridCol w="244681"/>
                <a:gridCol w="1555470"/>
              </a:tblGrid>
              <a:tr h="370840">
                <a:tc>
                  <a:txBody>
                    <a:bodyPr/>
                    <a:lstStyle/>
                    <a:p>
                      <a:pPr marL="0" marR="0" indent="0" algn="ctr">
                        <a:lnSpc>
                          <a:spcPts val="2000"/>
                        </a:lnSpc>
                        <a:spcBef>
                          <a:spcPts val="0"/>
                        </a:spcBef>
                        <a:spcAft>
                          <a:spcPts val="0"/>
                        </a:spcAft>
                      </a:pPr>
                      <a:r>
                        <a:rPr lang="en-US" sz="1600" kern="100" dirty="0">
                          <a:solidFill>
                            <a:schemeClr val="tx1">
                              <a:lumMod val="65000"/>
                              <a:lumOff val="35000"/>
                            </a:schemeClr>
                          </a:solidFill>
                          <a:effectLst/>
                          <a:latin typeface="微软雅黑" pitchFamily="34" charset="-122"/>
                          <a:ea typeface="微软雅黑" pitchFamily="34" charset="-122"/>
                        </a:rPr>
                        <a:t>W（HSA）/%</a:t>
                      </a:r>
                    </a:p>
                  </a:txBody>
                  <a:tcPr marL="68580" marR="68580"/>
                </a:tc>
                <a:tc>
                  <a:txBody>
                    <a:bodyPr/>
                    <a:lstStyle/>
                    <a:p>
                      <a:pPr marL="0" marR="0" indent="0" algn="ctr">
                        <a:lnSpc>
                          <a:spcPts val="2000"/>
                        </a:lnSpc>
                        <a:spcBef>
                          <a:spcPts val="0"/>
                        </a:spcBef>
                        <a:spcAft>
                          <a:spcPts val="0"/>
                        </a:spcAft>
                      </a:pPr>
                      <a:endParaRPr lang="zh-CN" altLang="en-US" sz="1600" kern="100">
                        <a:solidFill>
                          <a:schemeClr val="tx1">
                            <a:lumMod val="65000"/>
                            <a:lumOff val="35000"/>
                          </a:schemeClr>
                        </a:solidFill>
                        <a:effectLst/>
                        <a:latin typeface="微软雅黑" pitchFamily="34" charset="-122"/>
                        <a:ea typeface="微软雅黑" pitchFamily="34" charset="-122"/>
                        <a:cs typeface="Times New Roman"/>
                      </a:endParaRPr>
                    </a:p>
                  </a:txBody>
                  <a:tcPr marL="68580" marR="68580"/>
                </a:tc>
                <a:tc>
                  <a:txBody>
                    <a:bodyPr/>
                    <a:lstStyle/>
                    <a:p>
                      <a:pPr marL="0" marR="0" indent="0" algn="ctr">
                        <a:lnSpc>
                          <a:spcPts val="2000"/>
                        </a:lnSpc>
                        <a:spcBef>
                          <a:spcPts val="0"/>
                        </a:spcBef>
                        <a:spcAft>
                          <a:spcPts val="0"/>
                        </a:spcAft>
                      </a:pPr>
                      <a:r>
                        <a:rPr lang="zh-CN" altLang="en-US" sz="1600" kern="100" dirty="0" smtClean="0">
                          <a:solidFill>
                            <a:schemeClr val="tx1">
                              <a:lumMod val="65000"/>
                              <a:lumOff val="35000"/>
                            </a:schemeClr>
                          </a:solidFill>
                          <a:effectLst/>
                          <a:latin typeface="微软雅黑" pitchFamily="34" charset="-122"/>
                          <a:ea typeface="微软雅黑" pitchFamily="34" charset="-122"/>
                        </a:rPr>
                        <a:t> </a:t>
                      </a:r>
                      <a:r>
                        <a:rPr lang="zh-CN" altLang="en-US" sz="1600" kern="100" dirty="0">
                          <a:solidFill>
                            <a:schemeClr val="tx1">
                              <a:lumMod val="65000"/>
                              <a:lumOff val="35000"/>
                            </a:schemeClr>
                          </a:solidFill>
                          <a:effectLst/>
                          <a:latin typeface="微软雅黑" pitchFamily="34" charset="-122"/>
                          <a:ea typeface="微软雅黑" pitchFamily="34" charset="-122"/>
                        </a:rPr>
                        <a:t>粒径</a:t>
                      </a:r>
                      <a:r>
                        <a:rPr lang="en-US" altLang="zh-CN" sz="1600" kern="100" dirty="0">
                          <a:solidFill>
                            <a:schemeClr val="tx1">
                              <a:lumMod val="65000"/>
                              <a:lumOff val="35000"/>
                            </a:schemeClr>
                          </a:solidFill>
                          <a:effectLst/>
                          <a:latin typeface="微软雅黑" pitchFamily="34" charset="-122"/>
                          <a:ea typeface="微软雅黑" pitchFamily="34" charset="-122"/>
                        </a:rPr>
                        <a:t>(</a:t>
                      </a:r>
                      <a:r>
                        <a:rPr lang="en-US" sz="1600" kern="100" dirty="0">
                          <a:solidFill>
                            <a:schemeClr val="tx1">
                              <a:lumMod val="65000"/>
                              <a:lumOff val="35000"/>
                            </a:schemeClr>
                          </a:solidFill>
                          <a:effectLst/>
                          <a:latin typeface="微软雅黑" pitchFamily="34" charset="-122"/>
                          <a:ea typeface="微软雅黑" pitchFamily="34" charset="-122"/>
                        </a:rPr>
                        <a:t>nm）</a:t>
                      </a:r>
                    </a:p>
                  </a:txBody>
                  <a:tcPr marL="68580" marR="68580"/>
                </a:tc>
                <a:tc>
                  <a:txBody>
                    <a:bodyPr/>
                    <a:lstStyle/>
                    <a:p>
                      <a:pPr marL="0" marR="0" indent="0" algn="ctr">
                        <a:lnSpc>
                          <a:spcPts val="2000"/>
                        </a:lnSpc>
                        <a:spcBef>
                          <a:spcPts val="0"/>
                        </a:spcBef>
                        <a:spcAft>
                          <a:spcPts val="0"/>
                        </a:spcAft>
                      </a:pPr>
                      <a:endParaRPr lang="zh-CN" altLang="en-US" sz="1600" kern="100">
                        <a:solidFill>
                          <a:schemeClr val="tx1">
                            <a:lumMod val="65000"/>
                            <a:lumOff val="35000"/>
                          </a:schemeClr>
                        </a:solidFill>
                        <a:effectLst/>
                        <a:latin typeface="微软雅黑" pitchFamily="34" charset="-122"/>
                        <a:ea typeface="微软雅黑" pitchFamily="34" charset="-122"/>
                        <a:cs typeface="Times New Roman"/>
                      </a:endParaRPr>
                    </a:p>
                  </a:txBody>
                  <a:tcPr marL="68580" marR="68580"/>
                </a:tc>
                <a:tc>
                  <a:txBody>
                    <a:bodyPr/>
                    <a:lstStyle/>
                    <a:p>
                      <a:pPr marL="0" marR="0" indent="0" algn="ctr">
                        <a:lnSpc>
                          <a:spcPts val="2000"/>
                        </a:lnSpc>
                        <a:spcBef>
                          <a:spcPts val="0"/>
                        </a:spcBef>
                        <a:spcAft>
                          <a:spcPts val="0"/>
                        </a:spcAft>
                      </a:pPr>
                      <a:r>
                        <a:rPr lang="en-US" sz="1600" kern="100" dirty="0">
                          <a:solidFill>
                            <a:schemeClr val="tx1">
                              <a:lumMod val="65000"/>
                              <a:lumOff val="35000"/>
                            </a:schemeClr>
                          </a:solidFill>
                          <a:effectLst/>
                          <a:latin typeface="微软雅黑" pitchFamily="34" charset="-122"/>
                          <a:ea typeface="微软雅黑" pitchFamily="34" charset="-122"/>
                        </a:rPr>
                        <a:t>PDI</a:t>
                      </a:r>
                    </a:p>
                  </a:txBody>
                  <a:tcPr marL="68580" marR="68580"/>
                </a:tc>
              </a:tr>
              <a:tr h="370840">
                <a:tc>
                  <a:txBody>
                    <a:bodyPr/>
                    <a:lstStyle/>
                    <a:p>
                      <a:pPr marL="0" marR="0" indent="0" algn="ctr">
                        <a:lnSpc>
                          <a:spcPts val="2000"/>
                        </a:lnSpc>
                        <a:spcBef>
                          <a:spcPts val="0"/>
                        </a:spcBef>
                        <a:spcAft>
                          <a:spcPts val="0"/>
                        </a:spcAft>
                      </a:pPr>
                      <a:r>
                        <a:rPr lang="en-US" altLang="zh-CN" sz="1600" kern="100" dirty="0">
                          <a:solidFill>
                            <a:schemeClr val="tx1">
                              <a:lumMod val="65000"/>
                              <a:lumOff val="35000"/>
                            </a:schemeClr>
                          </a:solidFill>
                          <a:effectLst/>
                          <a:latin typeface="微软雅黑" pitchFamily="34" charset="-122"/>
                          <a:ea typeface="微软雅黑" pitchFamily="34" charset="-122"/>
                        </a:rPr>
                        <a:t>0</a:t>
                      </a:r>
                      <a:endParaRPr lang="zh-CN" altLang="en-US" sz="1600" kern="100" dirty="0">
                        <a:solidFill>
                          <a:schemeClr val="tx1">
                            <a:lumMod val="65000"/>
                            <a:lumOff val="35000"/>
                          </a:schemeClr>
                        </a:solidFill>
                        <a:effectLst/>
                        <a:latin typeface="微软雅黑" pitchFamily="34" charset="-122"/>
                        <a:ea typeface="微软雅黑" pitchFamily="34" charset="-122"/>
                      </a:endParaRPr>
                    </a:p>
                  </a:txBody>
                  <a:tcPr marL="68580" marR="68580">
                    <a:lnB w="12700" cmpd="sng">
                      <a:noFill/>
                    </a:lnB>
                  </a:tcPr>
                </a:tc>
                <a:tc>
                  <a:txBody>
                    <a:bodyPr/>
                    <a:lstStyle/>
                    <a:p>
                      <a:pPr marL="0" marR="0" indent="0" algn="ctr">
                        <a:lnSpc>
                          <a:spcPts val="2000"/>
                        </a:lnSpc>
                        <a:spcBef>
                          <a:spcPts val="0"/>
                        </a:spcBef>
                        <a:spcAft>
                          <a:spcPts val="0"/>
                        </a:spcAft>
                      </a:pPr>
                      <a:endParaRPr lang="zh-CN" altLang="en-US" sz="1600" kern="100" dirty="0">
                        <a:solidFill>
                          <a:schemeClr val="tx1">
                            <a:lumMod val="65000"/>
                            <a:lumOff val="35000"/>
                          </a:schemeClr>
                        </a:solidFill>
                        <a:effectLst/>
                        <a:latin typeface="微软雅黑" pitchFamily="34" charset="-122"/>
                        <a:ea typeface="微软雅黑" pitchFamily="34" charset="-122"/>
                        <a:cs typeface="Times New Roman"/>
                      </a:endParaRPr>
                    </a:p>
                  </a:txBody>
                  <a:tcPr marL="68580" marR="68580">
                    <a:lnB w="12700" cmpd="sng">
                      <a:noFill/>
                    </a:lnB>
                  </a:tcPr>
                </a:tc>
                <a:tc>
                  <a:txBody>
                    <a:bodyPr/>
                    <a:lstStyle/>
                    <a:p>
                      <a:pPr marL="0" marR="0" indent="0" algn="ctr">
                        <a:lnSpc>
                          <a:spcPts val="2000"/>
                        </a:lnSpc>
                        <a:spcBef>
                          <a:spcPts val="0"/>
                        </a:spcBef>
                        <a:spcAft>
                          <a:spcPts val="0"/>
                        </a:spcAft>
                      </a:pPr>
                      <a:r>
                        <a:rPr lang="zh-CN" altLang="en-US" sz="1600" kern="100" dirty="0">
                          <a:solidFill>
                            <a:schemeClr val="tx1">
                              <a:lumMod val="65000"/>
                              <a:lumOff val="35000"/>
                            </a:schemeClr>
                          </a:solidFill>
                          <a:effectLst/>
                          <a:latin typeface="微软雅黑" pitchFamily="34" charset="-122"/>
                          <a:ea typeface="微软雅黑" pitchFamily="34" charset="-122"/>
                        </a:rPr>
                        <a:t>较多大颗粒</a:t>
                      </a:r>
                    </a:p>
                  </a:txBody>
                  <a:tcPr marL="68580" marR="68580">
                    <a:lnB w="12700" cmpd="sng">
                      <a:noFill/>
                    </a:lnB>
                  </a:tcPr>
                </a:tc>
                <a:tc>
                  <a:txBody>
                    <a:bodyPr/>
                    <a:lstStyle/>
                    <a:p>
                      <a:pPr marL="0" marR="0" indent="0" algn="ctr">
                        <a:lnSpc>
                          <a:spcPts val="2000"/>
                        </a:lnSpc>
                        <a:spcBef>
                          <a:spcPts val="0"/>
                        </a:spcBef>
                        <a:spcAft>
                          <a:spcPts val="0"/>
                        </a:spcAft>
                      </a:pPr>
                      <a:endParaRPr lang="zh-CN" altLang="en-US" sz="1600" kern="100" dirty="0">
                        <a:solidFill>
                          <a:schemeClr val="tx1">
                            <a:lumMod val="65000"/>
                            <a:lumOff val="35000"/>
                          </a:schemeClr>
                        </a:solidFill>
                        <a:effectLst/>
                        <a:latin typeface="微软雅黑" pitchFamily="34" charset="-122"/>
                        <a:ea typeface="微软雅黑" pitchFamily="34" charset="-122"/>
                        <a:cs typeface="Times New Roman"/>
                      </a:endParaRPr>
                    </a:p>
                  </a:txBody>
                  <a:tcPr marL="68580" marR="68580">
                    <a:lnB w="12700" cmpd="sng">
                      <a:noFill/>
                    </a:lnB>
                  </a:tcPr>
                </a:tc>
                <a:tc>
                  <a:txBody>
                    <a:bodyPr/>
                    <a:lstStyle/>
                    <a:p>
                      <a:pPr marL="0" marR="0" indent="0" algn="ctr">
                        <a:lnSpc>
                          <a:spcPts val="2000"/>
                        </a:lnSpc>
                        <a:spcBef>
                          <a:spcPts val="0"/>
                        </a:spcBef>
                        <a:spcAft>
                          <a:spcPts val="0"/>
                        </a:spcAft>
                      </a:pPr>
                      <a:r>
                        <a:rPr lang="zh-CN" altLang="en-US" sz="1600" kern="100" dirty="0">
                          <a:solidFill>
                            <a:schemeClr val="tx1">
                              <a:lumMod val="65000"/>
                              <a:lumOff val="35000"/>
                            </a:schemeClr>
                          </a:solidFill>
                          <a:effectLst/>
                          <a:latin typeface="微软雅黑" pitchFamily="34" charset="-122"/>
                          <a:ea typeface="微软雅黑" pitchFamily="34" charset="-122"/>
                        </a:rPr>
                        <a:t>分散较困难</a:t>
                      </a:r>
                    </a:p>
                  </a:txBody>
                  <a:tcPr marL="68580" marR="68580">
                    <a:lnB w="12700" cmpd="sng">
                      <a:noFill/>
                    </a:lnB>
                  </a:tcPr>
                </a:tc>
              </a:tr>
              <a:tr h="370840">
                <a:tc>
                  <a:txBody>
                    <a:bodyPr/>
                    <a:lstStyle/>
                    <a:p>
                      <a:pPr marL="0" marR="0" indent="0" algn="ctr">
                        <a:lnSpc>
                          <a:spcPts val="2000"/>
                        </a:lnSpc>
                        <a:spcBef>
                          <a:spcPts val="0"/>
                        </a:spcBef>
                        <a:spcAft>
                          <a:spcPts val="0"/>
                        </a:spcAft>
                      </a:pPr>
                      <a:r>
                        <a:rPr lang="en-US" altLang="zh-CN" sz="1600" kern="100" dirty="0">
                          <a:solidFill>
                            <a:schemeClr val="tx1">
                              <a:lumMod val="65000"/>
                              <a:lumOff val="35000"/>
                            </a:schemeClr>
                          </a:solidFill>
                          <a:effectLst/>
                          <a:latin typeface="微软雅黑" pitchFamily="34" charset="-122"/>
                          <a:ea typeface="微软雅黑" pitchFamily="34" charset="-122"/>
                        </a:rPr>
                        <a:t>1</a:t>
                      </a:r>
                      <a:endParaRPr lang="zh-CN" altLang="en-US" sz="1600" kern="100" dirty="0">
                        <a:solidFill>
                          <a:schemeClr val="tx1">
                            <a:lumMod val="65000"/>
                            <a:lumOff val="35000"/>
                          </a:schemeClr>
                        </a:solidFill>
                        <a:effectLst/>
                        <a:latin typeface="微软雅黑" pitchFamily="34" charset="-122"/>
                        <a:ea typeface="微软雅黑" pitchFamily="34" charset="-122"/>
                      </a:endParaRPr>
                    </a:p>
                  </a:txBody>
                  <a:tcPr marL="68580" marR="68580">
                    <a:lnL w="12700" cap="flat" cmpd="sng" algn="ctr">
                      <a:solidFill>
                        <a:srgbClr val="005DA2"/>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ts val="2000"/>
                        </a:lnSpc>
                        <a:spcBef>
                          <a:spcPts val="0"/>
                        </a:spcBef>
                        <a:spcAft>
                          <a:spcPts val="0"/>
                        </a:spcAft>
                      </a:pPr>
                      <a:endParaRPr lang="zh-CN" altLang="en-US" sz="1600" kern="100" dirty="0">
                        <a:solidFill>
                          <a:schemeClr val="tx1">
                            <a:lumMod val="65000"/>
                            <a:lumOff val="35000"/>
                          </a:schemeClr>
                        </a:solidFill>
                        <a:effectLst/>
                        <a:latin typeface="微软雅黑" pitchFamily="34" charset="-122"/>
                        <a:ea typeface="微软雅黑" pitchFamily="34" charset="-122"/>
                        <a:cs typeface="Times New Roman"/>
                      </a:endParaRPr>
                    </a:p>
                  </a:txBody>
                  <a:tcPr marL="68580" marR="6858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ts val="2000"/>
                        </a:lnSpc>
                        <a:spcBef>
                          <a:spcPts val="0"/>
                        </a:spcBef>
                        <a:spcAft>
                          <a:spcPts val="0"/>
                        </a:spcAft>
                      </a:pPr>
                      <a:r>
                        <a:rPr lang="en-US" altLang="zh-CN" sz="1600" kern="100" dirty="0">
                          <a:solidFill>
                            <a:schemeClr val="tx1">
                              <a:lumMod val="65000"/>
                              <a:lumOff val="35000"/>
                            </a:schemeClr>
                          </a:solidFill>
                          <a:effectLst/>
                          <a:latin typeface="微软雅黑" pitchFamily="34" charset="-122"/>
                          <a:ea typeface="微软雅黑" pitchFamily="34" charset="-122"/>
                        </a:rPr>
                        <a:t>189.6</a:t>
                      </a:r>
                      <a:endParaRPr lang="zh-CN" altLang="en-US" sz="1600" kern="100" dirty="0">
                        <a:solidFill>
                          <a:schemeClr val="tx1">
                            <a:lumMod val="65000"/>
                            <a:lumOff val="35000"/>
                          </a:schemeClr>
                        </a:solidFill>
                        <a:effectLst/>
                        <a:latin typeface="微软雅黑" pitchFamily="34" charset="-122"/>
                        <a:ea typeface="微软雅黑" pitchFamily="34" charset="-122"/>
                      </a:endParaRPr>
                    </a:p>
                  </a:txBody>
                  <a:tcPr marL="68580" marR="6858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ts val="2000"/>
                        </a:lnSpc>
                        <a:spcBef>
                          <a:spcPts val="0"/>
                        </a:spcBef>
                        <a:spcAft>
                          <a:spcPts val="0"/>
                        </a:spcAft>
                      </a:pPr>
                      <a:endParaRPr lang="zh-CN" altLang="en-US" sz="1600" kern="100">
                        <a:solidFill>
                          <a:schemeClr val="tx1">
                            <a:lumMod val="65000"/>
                            <a:lumOff val="35000"/>
                          </a:schemeClr>
                        </a:solidFill>
                        <a:effectLst/>
                        <a:latin typeface="微软雅黑" pitchFamily="34" charset="-122"/>
                        <a:ea typeface="微软雅黑" pitchFamily="34" charset="-122"/>
                        <a:cs typeface="Times New Roman"/>
                      </a:endParaRPr>
                    </a:p>
                  </a:txBody>
                  <a:tcPr marL="68580" marR="6858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ts val="2000"/>
                        </a:lnSpc>
                        <a:spcBef>
                          <a:spcPts val="0"/>
                        </a:spcBef>
                        <a:spcAft>
                          <a:spcPts val="0"/>
                        </a:spcAft>
                      </a:pPr>
                      <a:r>
                        <a:rPr lang="en-US" altLang="zh-CN" sz="1600" kern="100" dirty="0">
                          <a:solidFill>
                            <a:schemeClr val="tx1">
                              <a:lumMod val="65000"/>
                              <a:lumOff val="35000"/>
                            </a:schemeClr>
                          </a:solidFill>
                          <a:effectLst/>
                          <a:latin typeface="微软雅黑" pitchFamily="34" charset="-122"/>
                          <a:ea typeface="微软雅黑" pitchFamily="34" charset="-122"/>
                        </a:rPr>
                        <a:t>0.171</a:t>
                      </a:r>
                      <a:endParaRPr lang="zh-CN" altLang="en-US" sz="1600" kern="100" dirty="0">
                        <a:solidFill>
                          <a:schemeClr val="tx1">
                            <a:lumMod val="65000"/>
                            <a:lumOff val="35000"/>
                          </a:schemeClr>
                        </a:solidFill>
                        <a:effectLst/>
                        <a:latin typeface="微软雅黑" pitchFamily="34" charset="-122"/>
                        <a:ea typeface="微软雅黑" pitchFamily="34" charset="-122"/>
                      </a:endParaRPr>
                    </a:p>
                  </a:txBody>
                  <a:tcPr marL="68580" marR="68580">
                    <a:lnL>
                      <a:noFill/>
                    </a:lnL>
                    <a:lnR w="12700" cap="flat" cmpd="sng" algn="ctr">
                      <a:solidFill>
                        <a:srgbClr val="005DA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pPr marL="0" marR="0" indent="0" algn="ctr">
                        <a:lnSpc>
                          <a:spcPts val="2000"/>
                        </a:lnSpc>
                        <a:spcBef>
                          <a:spcPts val="0"/>
                        </a:spcBef>
                        <a:spcAft>
                          <a:spcPts val="0"/>
                        </a:spcAft>
                      </a:pPr>
                      <a:r>
                        <a:rPr lang="en-US" altLang="zh-CN" sz="1600" b="1" kern="100" dirty="0">
                          <a:solidFill>
                            <a:srgbClr val="C00000"/>
                          </a:solidFill>
                          <a:effectLst/>
                          <a:latin typeface="微软雅黑" pitchFamily="34" charset="-122"/>
                          <a:ea typeface="微软雅黑" pitchFamily="34" charset="-122"/>
                        </a:rPr>
                        <a:t>2</a:t>
                      </a:r>
                      <a:endParaRPr lang="zh-CN" altLang="en-US" sz="1600" b="1" kern="100" dirty="0">
                        <a:solidFill>
                          <a:srgbClr val="C00000"/>
                        </a:solidFill>
                        <a:effectLst/>
                        <a:latin typeface="微软雅黑" pitchFamily="34" charset="-122"/>
                        <a:ea typeface="微软雅黑" pitchFamily="34" charset="-122"/>
                      </a:endParaRPr>
                    </a:p>
                  </a:txBody>
                  <a:tcPr marL="68580" marR="68580">
                    <a:lnL w="12700" cap="flat" cmpd="sng" algn="ctr">
                      <a:solidFill>
                        <a:srgbClr val="005DA2"/>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ts val="2000"/>
                        </a:lnSpc>
                        <a:spcBef>
                          <a:spcPts val="0"/>
                        </a:spcBef>
                        <a:spcAft>
                          <a:spcPts val="0"/>
                        </a:spcAft>
                      </a:pPr>
                      <a:endParaRPr lang="zh-CN" altLang="en-US" sz="1600" b="1" kern="100" dirty="0">
                        <a:solidFill>
                          <a:srgbClr val="C00000"/>
                        </a:solidFill>
                        <a:effectLst/>
                        <a:latin typeface="微软雅黑" pitchFamily="34" charset="-122"/>
                        <a:ea typeface="微软雅黑" pitchFamily="34" charset="-122"/>
                        <a:cs typeface="Times New Roman"/>
                      </a:endParaRPr>
                    </a:p>
                  </a:txBody>
                  <a:tcPr marL="68580" marR="6858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ts val="2000"/>
                        </a:lnSpc>
                        <a:spcBef>
                          <a:spcPts val="0"/>
                        </a:spcBef>
                        <a:spcAft>
                          <a:spcPts val="0"/>
                        </a:spcAft>
                      </a:pPr>
                      <a:r>
                        <a:rPr lang="en-US" altLang="zh-CN" sz="1600" b="1" kern="100" dirty="0">
                          <a:solidFill>
                            <a:srgbClr val="C00000"/>
                          </a:solidFill>
                          <a:effectLst/>
                          <a:latin typeface="微软雅黑" pitchFamily="34" charset="-122"/>
                          <a:ea typeface="微软雅黑" pitchFamily="34" charset="-122"/>
                        </a:rPr>
                        <a:t>149.6</a:t>
                      </a:r>
                      <a:endParaRPr lang="zh-CN" altLang="en-US" sz="1600" b="1" kern="100" dirty="0">
                        <a:solidFill>
                          <a:srgbClr val="C00000"/>
                        </a:solidFill>
                        <a:effectLst/>
                        <a:latin typeface="微软雅黑" pitchFamily="34" charset="-122"/>
                        <a:ea typeface="微软雅黑" pitchFamily="34" charset="-122"/>
                      </a:endParaRPr>
                    </a:p>
                  </a:txBody>
                  <a:tcPr marL="68580" marR="6858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ts val="2000"/>
                        </a:lnSpc>
                        <a:spcBef>
                          <a:spcPts val="0"/>
                        </a:spcBef>
                        <a:spcAft>
                          <a:spcPts val="0"/>
                        </a:spcAft>
                      </a:pPr>
                      <a:endParaRPr lang="zh-CN" altLang="en-US" sz="1600" b="1" kern="100" dirty="0">
                        <a:solidFill>
                          <a:srgbClr val="C00000"/>
                        </a:solidFill>
                        <a:effectLst/>
                        <a:latin typeface="微软雅黑" pitchFamily="34" charset="-122"/>
                        <a:ea typeface="微软雅黑" pitchFamily="34" charset="-122"/>
                        <a:cs typeface="Times New Roman"/>
                      </a:endParaRPr>
                    </a:p>
                  </a:txBody>
                  <a:tcPr marL="68580" marR="6858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ts val="2000"/>
                        </a:lnSpc>
                        <a:spcBef>
                          <a:spcPts val="0"/>
                        </a:spcBef>
                        <a:spcAft>
                          <a:spcPts val="0"/>
                        </a:spcAft>
                      </a:pPr>
                      <a:r>
                        <a:rPr lang="en-US" altLang="zh-CN" sz="1600" b="1" kern="100" dirty="0">
                          <a:solidFill>
                            <a:srgbClr val="C00000"/>
                          </a:solidFill>
                          <a:effectLst/>
                          <a:latin typeface="微软雅黑" pitchFamily="34" charset="-122"/>
                          <a:ea typeface="微软雅黑" pitchFamily="34" charset="-122"/>
                        </a:rPr>
                        <a:t>0.153</a:t>
                      </a:r>
                      <a:endParaRPr lang="zh-CN" altLang="en-US" sz="1600" b="1" kern="100" dirty="0">
                        <a:solidFill>
                          <a:srgbClr val="C00000"/>
                        </a:solidFill>
                        <a:effectLst/>
                        <a:latin typeface="微软雅黑" pitchFamily="34" charset="-122"/>
                        <a:ea typeface="微软雅黑" pitchFamily="34" charset="-122"/>
                      </a:endParaRPr>
                    </a:p>
                  </a:txBody>
                  <a:tcPr marL="68580" marR="68580">
                    <a:lnL>
                      <a:noFill/>
                    </a:lnL>
                    <a:lnR w="12700" cap="flat" cmpd="sng" algn="ctr">
                      <a:solidFill>
                        <a:srgbClr val="005DA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pPr marL="0" marR="0" indent="0" algn="ctr">
                        <a:lnSpc>
                          <a:spcPts val="2000"/>
                        </a:lnSpc>
                        <a:spcBef>
                          <a:spcPts val="0"/>
                        </a:spcBef>
                        <a:spcAft>
                          <a:spcPts val="0"/>
                        </a:spcAft>
                      </a:pPr>
                      <a:r>
                        <a:rPr lang="en-US" altLang="zh-CN" sz="1600" kern="100">
                          <a:solidFill>
                            <a:schemeClr val="tx1">
                              <a:lumMod val="65000"/>
                              <a:lumOff val="35000"/>
                            </a:schemeClr>
                          </a:solidFill>
                          <a:effectLst/>
                          <a:latin typeface="微软雅黑" pitchFamily="34" charset="-122"/>
                          <a:ea typeface="微软雅黑" pitchFamily="34" charset="-122"/>
                        </a:rPr>
                        <a:t>3</a:t>
                      </a:r>
                      <a:endParaRPr lang="zh-CN" altLang="en-US" sz="1600" kern="100">
                        <a:solidFill>
                          <a:schemeClr val="tx1">
                            <a:lumMod val="65000"/>
                            <a:lumOff val="35000"/>
                          </a:schemeClr>
                        </a:solidFill>
                        <a:effectLst/>
                        <a:latin typeface="微软雅黑" pitchFamily="34" charset="-122"/>
                        <a:ea typeface="微软雅黑" pitchFamily="34" charset="-122"/>
                      </a:endParaRPr>
                    </a:p>
                  </a:txBody>
                  <a:tcPr marL="68580" marR="68580">
                    <a:lnT w="12700" cmpd="sng">
                      <a:noFill/>
                    </a:lnT>
                  </a:tcPr>
                </a:tc>
                <a:tc>
                  <a:txBody>
                    <a:bodyPr/>
                    <a:lstStyle/>
                    <a:p>
                      <a:pPr marL="0" marR="0" indent="0" algn="ctr">
                        <a:lnSpc>
                          <a:spcPts val="2000"/>
                        </a:lnSpc>
                        <a:spcBef>
                          <a:spcPts val="0"/>
                        </a:spcBef>
                        <a:spcAft>
                          <a:spcPts val="0"/>
                        </a:spcAft>
                      </a:pPr>
                      <a:endParaRPr lang="zh-CN" altLang="en-US" sz="1600" kern="100">
                        <a:solidFill>
                          <a:schemeClr val="tx1">
                            <a:lumMod val="65000"/>
                            <a:lumOff val="35000"/>
                          </a:schemeClr>
                        </a:solidFill>
                        <a:effectLst/>
                        <a:latin typeface="微软雅黑" pitchFamily="34" charset="-122"/>
                        <a:ea typeface="微软雅黑" pitchFamily="34" charset="-122"/>
                        <a:cs typeface="Times New Roman"/>
                      </a:endParaRPr>
                    </a:p>
                  </a:txBody>
                  <a:tcPr marL="68580" marR="68580">
                    <a:lnT w="12700" cmpd="sng">
                      <a:noFill/>
                    </a:lnT>
                  </a:tcPr>
                </a:tc>
                <a:tc>
                  <a:txBody>
                    <a:bodyPr/>
                    <a:lstStyle/>
                    <a:p>
                      <a:pPr marL="0" marR="0" indent="0" algn="ctr">
                        <a:lnSpc>
                          <a:spcPts val="2000"/>
                        </a:lnSpc>
                        <a:spcBef>
                          <a:spcPts val="0"/>
                        </a:spcBef>
                        <a:spcAft>
                          <a:spcPts val="0"/>
                        </a:spcAft>
                      </a:pPr>
                      <a:r>
                        <a:rPr lang="en-US" altLang="zh-CN" sz="1600" kern="100">
                          <a:solidFill>
                            <a:schemeClr val="tx1">
                              <a:lumMod val="65000"/>
                              <a:lumOff val="35000"/>
                            </a:schemeClr>
                          </a:solidFill>
                          <a:effectLst/>
                          <a:latin typeface="微软雅黑" pitchFamily="34" charset="-122"/>
                          <a:ea typeface="微软雅黑" pitchFamily="34" charset="-122"/>
                        </a:rPr>
                        <a:t>207.9</a:t>
                      </a:r>
                      <a:endParaRPr lang="zh-CN" altLang="en-US" sz="1600" kern="100">
                        <a:solidFill>
                          <a:schemeClr val="tx1">
                            <a:lumMod val="65000"/>
                            <a:lumOff val="35000"/>
                          </a:schemeClr>
                        </a:solidFill>
                        <a:effectLst/>
                        <a:latin typeface="微软雅黑" pitchFamily="34" charset="-122"/>
                        <a:ea typeface="微软雅黑" pitchFamily="34" charset="-122"/>
                      </a:endParaRPr>
                    </a:p>
                  </a:txBody>
                  <a:tcPr marL="68580" marR="68580">
                    <a:lnT w="12700" cmpd="sng">
                      <a:noFill/>
                    </a:lnT>
                  </a:tcPr>
                </a:tc>
                <a:tc>
                  <a:txBody>
                    <a:bodyPr/>
                    <a:lstStyle/>
                    <a:p>
                      <a:pPr marL="0" marR="0" indent="0" algn="ctr">
                        <a:lnSpc>
                          <a:spcPts val="2000"/>
                        </a:lnSpc>
                        <a:spcBef>
                          <a:spcPts val="0"/>
                        </a:spcBef>
                        <a:spcAft>
                          <a:spcPts val="0"/>
                        </a:spcAft>
                      </a:pPr>
                      <a:endParaRPr lang="zh-CN" altLang="en-US" sz="1600" kern="100" dirty="0">
                        <a:solidFill>
                          <a:schemeClr val="tx1">
                            <a:lumMod val="65000"/>
                            <a:lumOff val="35000"/>
                          </a:schemeClr>
                        </a:solidFill>
                        <a:effectLst/>
                        <a:latin typeface="微软雅黑" pitchFamily="34" charset="-122"/>
                        <a:ea typeface="微软雅黑" pitchFamily="34" charset="-122"/>
                        <a:cs typeface="Times New Roman"/>
                      </a:endParaRPr>
                    </a:p>
                  </a:txBody>
                  <a:tcPr marL="68580" marR="68580">
                    <a:lnT w="12700" cmpd="sng">
                      <a:noFill/>
                    </a:lnT>
                  </a:tcPr>
                </a:tc>
                <a:tc>
                  <a:txBody>
                    <a:bodyPr/>
                    <a:lstStyle/>
                    <a:p>
                      <a:pPr marL="0" marR="0" indent="0" algn="ctr">
                        <a:lnSpc>
                          <a:spcPts val="2000"/>
                        </a:lnSpc>
                        <a:spcBef>
                          <a:spcPts val="0"/>
                        </a:spcBef>
                        <a:spcAft>
                          <a:spcPts val="0"/>
                        </a:spcAft>
                      </a:pPr>
                      <a:r>
                        <a:rPr lang="en-US" altLang="zh-CN" sz="1600" kern="100" dirty="0">
                          <a:solidFill>
                            <a:schemeClr val="tx1">
                              <a:lumMod val="65000"/>
                              <a:lumOff val="35000"/>
                            </a:schemeClr>
                          </a:solidFill>
                          <a:effectLst/>
                          <a:latin typeface="微软雅黑" pitchFamily="34" charset="-122"/>
                          <a:ea typeface="微软雅黑" pitchFamily="34" charset="-122"/>
                        </a:rPr>
                        <a:t>0.207</a:t>
                      </a:r>
                      <a:endParaRPr lang="zh-CN" altLang="en-US" sz="1600" kern="100" dirty="0">
                        <a:solidFill>
                          <a:schemeClr val="tx1">
                            <a:lumMod val="65000"/>
                            <a:lumOff val="35000"/>
                          </a:schemeClr>
                        </a:solidFill>
                        <a:effectLst/>
                        <a:latin typeface="微软雅黑" pitchFamily="34" charset="-122"/>
                        <a:ea typeface="微软雅黑" pitchFamily="34" charset="-122"/>
                      </a:endParaRPr>
                    </a:p>
                  </a:txBody>
                  <a:tcPr marL="68580" marR="68580">
                    <a:lnT w="12700" cmpd="sng">
                      <a:noFill/>
                    </a:lnT>
                  </a:tcPr>
                </a:tc>
              </a:tr>
            </a:tbl>
          </a:graphicData>
        </a:graphic>
      </p:graphicFrame>
      <p:graphicFrame>
        <p:nvGraphicFramePr>
          <p:cNvPr id="9" name="表格 8"/>
          <p:cNvGraphicFramePr>
            <a:graphicFrameLocks noGrp="1"/>
          </p:cNvGraphicFramePr>
          <p:nvPr/>
        </p:nvGraphicFramePr>
        <p:xfrm>
          <a:off x="2571736" y="3071816"/>
          <a:ext cx="5715042" cy="1711960"/>
        </p:xfrm>
        <a:graphic>
          <a:graphicData uri="http://schemas.openxmlformats.org/drawingml/2006/table">
            <a:tbl>
              <a:tblPr>
                <a:tableStyleId>{B301B821-A1FF-4177-AEE7-76D212191A09}</a:tableStyleId>
              </a:tblPr>
              <a:tblGrid>
                <a:gridCol w="796359"/>
                <a:gridCol w="1208591"/>
                <a:gridCol w="1227328"/>
                <a:gridCol w="1264804"/>
                <a:gridCol w="1217960"/>
              </a:tblGrid>
              <a:tr h="370840">
                <a:tc>
                  <a:txBody>
                    <a:bodyPr/>
                    <a:lstStyle/>
                    <a:p>
                      <a:pPr marL="0" marR="0" algn="ctr">
                        <a:lnSpc>
                          <a:spcPts val="2000"/>
                        </a:lnSpc>
                        <a:spcBef>
                          <a:spcPts val="0"/>
                        </a:spcBef>
                        <a:spcAft>
                          <a:spcPts val="0"/>
                        </a:spcAft>
                      </a:pPr>
                      <a:r>
                        <a:rPr lang="en-US" sz="1800" kern="100" dirty="0">
                          <a:solidFill>
                            <a:schemeClr val="tx1">
                              <a:lumMod val="65000"/>
                              <a:lumOff val="35000"/>
                            </a:schemeClr>
                          </a:solidFill>
                          <a:effectLst/>
                          <a:latin typeface="+mj-lt"/>
                        </a:rPr>
                        <a:t>P/ W  </a:t>
                      </a:r>
                    </a:p>
                  </a:txBody>
                  <a:tcPr marL="68580" marR="68580"/>
                </a:tc>
                <a:tc>
                  <a:txBody>
                    <a:bodyPr/>
                    <a:lstStyle/>
                    <a:p>
                      <a:pPr marL="0" marR="0" algn="just">
                        <a:lnSpc>
                          <a:spcPts val="2000"/>
                        </a:lnSpc>
                        <a:spcBef>
                          <a:spcPts val="0"/>
                        </a:spcBef>
                        <a:spcAft>
                          <a:spcPts val="0"/>
                        </a:spcAft>
                      </a:pPr>
                      <a:r>
                        <a:rPr lang="en-US" sz="1800" kern="100" dirty="0">
                          <a:solidFill>
                            <a:schemeClr val="tx1">
                              <a:lumMod val="65000"/>
                              <a:lumOff val="35000"/>
                            </a:schemeClr>
                          </a:solidFill>
                          <a:effectLst/>
                          <a:latin typeface="+mj-lt"/>
                        </a:rPr>
                        <a:t>t</a:t>
                      </a:r>
                      <a:r>
                        <a:rPr lang="en-US" sz="1800" kern="100" baseline="-25000" dirty="0">
                          <a:solidFill>
                            <a:schemeClr val="tx1">
                              <a:lumMod val="65000"/>
                              <a:lumOff val="35000"/>
                            </a:schemeClr>
                          </a:solidFill>
                          <a:effectLst/>
                          <a:latin typeface="+mj-lt"/>
                        </a:rPr>
                        <a:t>sonication</a:t>
                      </a:r>
                      <a:r>
                        <a:rPr lang="en-US" sz="1800" kern="100" dirty="0">
                          <a:solidFill>
                            <a:schemeClr val="tx1">
                              <a:lumMod val="65000"/>
                              <a:lumOff val="35000"/>
                            </a:schemeClr>
                          </a:solidFill>
                          <a:effectLst/>
                          <a:latin typeface="+mj-lt"/>
                        </a:rPr>
                        <a:t>4/ min  </a:t>
                      </a:r>
                    </a:p>
                  </a:txBody>
                  <a:tcPr marL="68580" marR="68580"/>
                </a:tc>
                <a:tc>
                  <a:txBody>
                    <a:bodyPr/>
                    <a:lstStyle/>
                    <a:p>
                      <a:pPr marL="0" marR="0" algn="ctr">
                        <a:lnSpc>
                          <a:spcPts val="2000"/>
                        </a:lnSpc>
                        <a:spcBef>
                          <a:spcPts val="0"/>
                        </a:spcBef>
                        <a:spcAft>
                          <a:spcPts val="0"/>
                        </a:spcAft>
                      </a:pPr>
                      <a:r>
                        <a:rPr lang="en-US" sz="1800" kern="100">
                          <a:solidFill>
                            <a:schemeClr val="tx1">
                              <a:lumMod val="65000"/>
                              <a:lumOff val="35000"/>
                            </a:schemeClr>
                          </a:solidFill>
                          <a:effectLst/>
                          <a:latin typeface="+mj-lt"/>
                        </a:rPr>
                        <a:t>t</a:t>
                      </a:r>
                      <a:r>
                        <a:rPr lang="en-US" sz="1800" kern="100" baseline="-25000">
                          <a:solidFill>
                            <a:schemeClr val="tx1">
                              <a:lumMod val="65000"/>
                              <a:lumOff val="35000"/>
                            </a:schemeClr>
                          </a:solidFill>
                          <a:effectLst/>
                          <a:latin typeface="+mj-lt"/>
                        </a:rPr>
                        <a:t>sonication</a:t>
                      </a:r>
                      <a:r>
                        <a:rPr lang="en-US" sz="1800" kern="100">
                          <a:solidFill>
                            <a:schemeClr val="tx1">
                              <a:lumMod val="65000"/>
                              <a:lumOff val="35000"/>
                            </a:schemeClr>
                          </a:solidFill>
                          <a:effectLst/>
                          <a:latin typeface="+mj-lt"/>
                        </a:rPr>
                        <a:t> 5/ min </a:t>
                      </a:r>
                    </a:p>
                  </a:txBody>
                  <a:tcPr marL="68580" marR="68580"/>
                </a:tc>
                <a:tc>
                  <a:txBody>
                    <a:bodyPr/>
                    <a:lstStyle/>
                    <a:p>
                      <a:pPr marL="0" marR="0" algn="ctr">
                        <a:lnSpc>
                          <a:spcPts val="2000"/>
                        </a:lnSpc>
                        <a:spcBef>
                          <a:spcPts val="0"/>
                        </a:spcBef>
                        <a:spcAft>
                          <a:spcPts val="0"/>
                        </a:spcAft>
                      </a:pPr>
                      <a:r>
                        <a:rPr lang="en-US" sz="1800" kern="100" dirty="0" err="1">
                          <a:solidFill>
                            <a:schemeClr val="tx1">
                              <a:lumMod val="65000"/>
                              <a:lumOff val="35000"/>
                            </a:schemeClr>
                          </a:solidFill>
                          <a:effectLst/>
                          <a:latin typeface="+mj-lt"/>
                        </a:rPr>
                        <a:t>t</a:t>
                      </a:r>
                      <a:r>
                        <a:rPr lang="en-US" sz="1800" kern="100" baseline="-25000" dirty="0" err="1">
                          <a:solidFill>
                            <a:schemeClr val="tx1">
                              <a:lumMod val="65000"/>
                              <a:lumOff val="35000"/>
                            </a:schemeClr>
                          </a:solidFill>
                          <a:effectLst/>
                          <a:latin typeface="+mj-lt"/>
                        </a:rPr>
                        <a:t>sonication</a:t>
                      </a:r>
                      <a:r>
                        <a:rPr lang="en-US" sz="1800" kern="100" dirty="0">
                          <a:solidFill>
                            <a:schemeClr val="tx1">
                              <a:lumMod val="65000"/>
                              <a:lumOff val="35000"/>
                            </a:schemeClr>
                          </a:solidFill>
                          <a:effectLst/>
                          <a:latin typeface="+mj-lt"/>
                        </a:rPr>
                        <a:t> 6/ min </a:t>
                      </a:r>
                    </a:p>
                  </a:txBody>
                  <a:tcPr marL="68580" marR="68580"/>
                </a:tc>
                <a:tc>
                  <a:txBody>
                    <a:bodyPr/>
                    <a:lstStyle/>
                    <a:p>
                      <a:pPr marL="0" marR="0" algn="ctr">
                        <a:lnSpc>
                          <a:spcPts val="2000"/>
                        </a:lnSpc>
                        <a:spcBef>
                          <a:spcPts val="0"/>
                        </a:spcBef>
                        <a:spcAft>
                          <a:spcPts val="0"/>
                        </a:spcAft>
                      </a:pPr>
                      <a:r>
                        <a:rPr lang="en-US" sz="1800" kern="100" dirty="0" err="1">
                          <a:solidFill>
                            <a:schemeClr val="tx1">
                              <a:lumMod val="65000"/>
                              <a:lumOff val="35000"/>
                            </a:schemeClr>
                          </a:solidFill>
                          <a:effectLst/>
                          <a:latin typeface="+mj-lt"/>
                        </a:rPr>
                        <a:t>t</a:t>
                      </a:r>
                      <a:r>
                        <a:rPr lang="en-US" sz="1800" kern="100" baseline="-25000" dirty="0" err="1">
                          <a:solidFill>
                            <a:schemeClr val="tx1">
                              <a:lumMod val="65000"/>
                              <a:lumOff val="35000"/>
                            </a:schemeClr>
                          </a:solidFill>
                          <a:effectLst/>
                          <a:latin typeface="+mj-lt"/>
                        </a:rPr>
                        <a:t>sonication</a:t>
                      </a:r>
                      <a:r>
                        <a:rPr lang="en-US" sz="1800" kern="100" dirty="0">
                          <a:solidFill>
                            <a:schemeClr val="tx1">
                              <a:lumMod val="65000"/>
                              <a:lumOff val="35000"/>
                            </a:schemeClr>
                          </a:solidFill>
                          <a:effectLst/>
                          <a:latin typeface="+mj-lt"/>
                        </a:rPr>
                        <a:t> 8/ min</a:t>
                      </a:r>
                    </a:p>
                  </a:txBody>
                  <a:tcPr marL="68580" marR="68580"/>
                </a:tc>
              </a:tr>
              <a:tr h="370840">
                <a:tc>
                  <a:txBody>
                    <a:bodyPr/>
                    <a:lstStyle/>
                    <a:p>
                      <a:pPr marL="0" marR="0" algn="ctr">
                        <a:lnSpc>
                          <a:spcPts val="2000"/>
                        </a:lnSpc>
                        <a:spcBef>
                          <a:spcPts val="0"/>
                        </a:spcBef>
                        <a:spcAft>
                          <a:spcPts val="0"/>
                        </a:spcAft>
                      </a:pPr>
                      <a:r>
                        <a:rPr lang="en-US" altLang="zh-CN" sz="1800" kern="100" dirty="0">
                          <a:solidFill>
                            <a:schemeClr val="tx1">
                              <a:lumMod val="65000"/>
                              <a:lumOff val="35000"/>
                            </a:schemeClr>
                          </a:solidFill>
                          <a:effectLst/>
                          <a:latin typeface="+mj-lt"/>
                        </a:rPr>
                        <a:t>200</a:t>
                      </a:r>
                      <a:endParaRPr lang="zh-CN" altLang="en-US" sz="1800" kern="100" dirty="0">
                        <a:solidFill>
                          <a:schemeClr val="tx1">
                            <a:lumMod val="65000"/>
                            <a:lumOff val="35000"/>
                          </a:schemeClr>
                        </a:solidFill>
                        <a:effectLst/>
                        <a:latin typeface="+mj-lt"/>
                      </a:endParaRPr>
                    </a:p>
                  </a:txBody>
                  <a:tcPr marL="68580" marR="68580">
                    <a:lnB w="12700" cmpd="sng">
                      <a:noFill/>
                    </a:lnB>
                  </a:tcPr>
                </a:tc>
                <a:tc>
                  <a:txBody>
                    <a:bodyPr/>
                    <a:lstStyle/>
                    <a:p>
                      <a:pPr marL="0" marR="0" algn="ctr">
                        <a:lnSpc>
                          <a:spcPts val="2000"/>
                        </a:lnSpc>
                        <a:spcBef>
                          <a:spcPts val="0"/>
                        </a:spcBef>
                        <a:spcAft>
                          <a:spcPts val="0"/>
                        </a:spcAft>
                      </a:pPr>
                      <a:r>
                        <a:rPr lang="en-US" altLang="zh-CN" sz="1800" kern="100" dirty="0">
                          <a:solidFill>
                            <a:schemeClr val="tx1">
                              <a:lumMod val="65000"/>
                              <a:lumOff val="35000"/>
                            </a:schemeClr>
                          </a:solidFill>
                          <a:effectLst/>
                          <a:latin typeface="+mj-lt"/>
                        </a:rPr>
                        <a:t>2</a:t>
                      </a:r>
                      <a:endParaRPr lang="zh-CN" altLang="en-US" sz="1800" kern="100" dirty="0">
                        <a:solidFill>
                          <a:schemeClr val="tx1">
                            <a:lumMod val="65000"/>
                            <a:lumOff val="35000"/>
                          </a:schemeClr>
                        </a:solidFill>
                        <a:effectLst/>
                        <a:latin typeface="+mj-lt"/>
                      </a:endParaRPr>
                    </a:p>
                  </a:txBody>
                  <a:tcPr marL="68580" marR="68580">
                    <a:lnB w="12700" cmpd="sng">
                      <a:noFill/>
                    </a:lnB>
                  </a:tcPr>
                </a:tc>
                <a:tc>
                  <a:txBody>
                    <a:bodyPr/>
                    <a:lstStyle/>
                    <a:p>
                      <a:pPr marL="0" marR="0" algn="ctr">
                        <a:lnSpc>
                          <a:spcPts val="2000"/>
                        </a:lnSpc>
                        <a:spcBef>
                          <a:spcPts val="0"/>
                        </a:spcBef>
                        <a:spcAft>
                          <a:spcPts val="0"/>
                        </a:spcAft>
                      </a:pPr>
                      <a:r>
                        <a:rPr lang="en-US" altLang="zh-CN" sz="1800" kern="100" dirty="0">
                          <a:solidFill>
                            <a:schemeClr val="tx1">
                              <a:lumMod val="65000"/>
                              <a:lumOff val="35000"/>
                            </a:schemeClr>
                          </a:solidFill>
                          <a:effectLst/>
                          <a:latin typeface="+mj-lt"/>
                        </a:rPr>
                        <a:t>2</a:t>
                      </a:r>
                      <a:endParaRPr lang="zh-CN" altLang="en-US" sz="1800" kern="100" dirty="0">
                        <a:solidFill>
                          <a:schemeClr val="tx1">
                            <a:lumMod val="65000"/>
                            <a:lumOff val="35000"/>
                          </a:schemeClr>
                        </a:solidFill>
                        <a:effectLst/>
                        <a:latin typeface="+mj-lt"/>
                      </a:endParaRPr>
                    </a:p>
                  </a:txBody>
                  <a:tcPr marL="68580" marR="68580">
                    <a:lnB w="12700" cmpd="sng">
                      <a:noFill/>
                    </a:lnB>
                  </a:tcPr>
                </a:tc>
                <a:tc>
                  <a:txBody>
                    <a:bodyPr/>
                    <a:lstStyle/>
                    <a:p>
                      <a:pPr marL="0" marR="0" algn="ctr">
                        <a:lnSpc>
                          <a:spcPts val="2000"/>
                        </a:lnSpc>
                        <a:spcBef>
                          <a:spcPts val="0"/>
                        </a:spcBef>
                        <a:spcAft>
                          <a:spcPts val="0"/>
                        </a:spcAft>
                      </a:pPr>
                      <a:r>
                        <a:rPr lang="en-US" altLang="zh-CN" sz="1800" kern="100" dirty="0">
                          <a:solidFill>
                            <a:schemeClr val="tx1">
                              <a:lumMod val="65000"/>
                              <a:lumOff val="35000"/>
                            </a:schemeClr>
                          </a:solidFill>
                          <a:effectLst/>
                          <a:latin typeface="+mj-lt"/>
                        </a:rPr>
                        <a:t>2</a:t>
                      </a:r>
                      <a:endParaRPr lang="zh-CN" altLang="en-US" sz="1800" kern="100" dirty="0">
                        <a:solidFill>
                          <a:schemeClr val="tx1">
                            <a:lumMod val="65000"/>
                            <a:lumOff val="35000"/>
                          </a:schemeClr>
                        </a:solidFill>
                        <a:effectLst/>
                        <a:latin typeface="+mj-lt"/>
                      </a:endParaRPr>
                    </a:p>
                  </a:txBody>
                  <a:tcPr marL="68580" marR="68580">
                    <a:lnB w="12700" cmpd="sng">
                      <a:noFill/>
                    </a:lnB>
                  </a:tcPr>
                </a:tc>
                <a:tc>
                  <a:txBody>
                    <a:bodyPr/>
                    <a:lstStyle/>
                    <a:p>
                      <a:pPr marL="0" marR="0" algn="ctr">
                        <a:lnSpc>
                          <a:spcPts val="2000"/>
                        </a:lnSpc>
                        <a:spcBef>
                          <a:spcPts val="0"/>
                        </a:spcBef>
                        <a:spcAft>
                          <a:spcPts val="0"/>
                        </a:spcAft>
                      </a:pPr>
                      <a:r>
                        <a:rPr lang="en-US" altLang="zh-CN" sz="1800" b="1" kern="100" dirty="0">
                          <a:solidFill>
                            <a:srgbClr val="C00000"/>
                          </a:solidFill>
                          <a:effectLst/>
                          <a:latin typeface="+mj-lt"/>
                        </a:rPr>
                        <a:t>2</a:t>
                      </a:r>
                      <a:endParaRPr lang="zh-CN" altLang="en-US" sz="1800" b="1" kern="100" dirty="0">
                        <a:solidFill>
                          <a:srgbClr val="C00000"/>
                        </a:solidFill>
                        <a:effectLst/>
                        <a:latin typeface="+mj-lt"/>
                      </a:endParaRPr>
                    </a:p>
                  </a:txBody>
                  <a:tcPr marL="68580" marR="68580">
                    <a:lnB w="12700" cmpd="sng">
                      <a:noFill/>
                    </a:lnB>
                  </a:tcPr>
                </a:tc>
              </a:tr>
              <a:tr h="370840">
                <a:tc>
                  <a:txBody>
                    <a:bodyPr/>
                    <a:lstStyle/>
                    <a:p>
                      <a:pPr marL="0" marR="0" algn="ctr">
                        <a:lnSpc>
                          <a:spcPts val="2000"/>
                        </a:lnSpc>
                        <a:spcBef>
                          <a:spcPts val="0"/>
                        </a:spcBef>
                        <a:spcAft>
                          <a:spcPts val="0"/>
                        </a:spcAft>
                      </a:pPr>
                      <a:r>
                        <a:rPr lang="en-US" altLang="zh-CN" sz="1800" kern="100" dirty="0">
                          <a:solidFill>
                            <a:schemeClr val="tx1">
                              <a:lumMod val="65000"/>
                              <a:lumOff val="35000"/>
                            </a:schemeClr>
                          </a:solidFill>
                          <a:effectLst/>
                          <a:latin typeface="+mj-lt"/>
                        </a:rPr>
                        <a:t>400</a:t>
                      </a:r>
                      <a:endParaRPr lang="zh-CN" altLang="en-US" sz="1800" kern="100" dirty="0">
                        <a:solidFill>
                          <a:schemeClr val="tx1">
                            <a:lumMod val="65000"/>
                            <a:lumOff val="35000"/>
                          </a:schemeClr>
                        </a:solidFill>
                        <a:effectLst/>
                        <a:latin typeface="+mj-lt"/>
                      </a:endParaRPr>
                    </a:p>
                  </a:txBody>
                  <a:tcPr marL="68580" marR="68580">
                    <a:lnL w="12700" cap="flat" cmpd="sng" algn="ctr">
                      <a:solidFill>
                        <a:srgbClr val="005DA2"/>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ts val="2000"/>
                        </a:lnSpc>
                        <a:spcBef>
                          <a:spcPts val="0"/>
                        </a:spcBef>
                        <a:spcAft>
                          <a:spcPts val="0"/>
                        </a:spcAft>
                      </a:pPr>
                      <a:r>
                        <a:rPr lang="en-US" altLang="zh-CN" sz="1800" kern="100" dirty="0">
                          <a:solidFill>
                            <a:schemeClr val="tx1">
                              <a:lumMod val="65000"/>
                              <a:lumOff val="35000"/>
                            </a:schemeClr>
                          </a:solidFill>
                          <a:effectLst/>
                          <a:latin typeface="+mj-lt"/>
                        </a:rPr>
                        <a:t>2</a:t>
                      </a:r>
                      <a:endParaRPr lang="zh-CN" altLang="en-US" sz="1800" kern="100" dirty="0">
                        <a:solidFill>
                          <a:schemeClr val="tx1">
                            <a:lumMod val="65000"/>
                            <a:lumOff val="35000"/>
                          </a:schemeClr>
                        </a:solidFill>
                        <a:effectLst/>
                        <a:latin typeface="+mj-lt"/>
                      </a:endParaRPr>
                    </a:p>
                  </a:txBody>
                  <a:tcPr marL="68580" marR="6858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ts val="2000"/>
                        </a:lnSpc>
                        <a:spcBef>
                          <a:spcPts val="0"/>
                        </a:spcBef>
                        <a:spcAft>
                          <a:spcPts val="0"/>
                        </a:spcAft>
                      </a:pPr>
                      <a:r>
                        <a:rPr lang="en-US" altLang="zh-CN" sz="1800" kern="100" dirty="0">
                          <a:solidFill>
                            <a:schemeClr val="tx1">
                              <a:lumMod val="65000"/>
                              <a:lumOff val="35000"/>
                            </a:schemeClr>
                          </a:solidFill>
                          <a:effectLst/>
                          <a:latin typeface="+mj-lt"/>
                        </a:rPr>
                        <a:t>2</a:t>
                      </a:r>
                      <a:endParaRPr lang="zh-CN" altLang="en-US" sz="1800" kern="100" dirty="0">
                        <a:solidFill>
                          <a:schemeClr val="tx1">
                            <a:lumMod val="65000"/>
                            <a:lumOff val="35000"/>
                          </a:schemeClr>
                        </a:solidFill>
                        <a:effectLst/>
                        <a:latin typeface="+mj-lt"/>
                      </a:endParaRPr>
                    </a:p>
                  </a:txBody>
                  <a:tcPr marL="68580" marR="6858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ts val="2000"/>
                        </a:lnSpc>
                        <a:spcBef>
                          <a:spcPts val="0"/>
                        </a:spcBef>
                        <a:spcAft>
                          <a:spcPts val="0"/>
                        </a:spcAft>
                      </a:pPr>
                      <a:r>
                        <a:rPr lang="en-US" altLang="zh-CN" sz="1800" kern="100" dirty="0">
                          <a:solidFill>
                            <a:schemeClr val="tx1">
                              <a:lumMod val="65000"/>
                              <a:lumOff val="35000"/>
                            </a:schemeClr>
                          </a:solidFill>
                          <a:effectLst/>
                          <a:latin typeface="+mj-lt"/>
                        </a:rPr>
                        <a:t>2</a:t>
                      </a:r>
                      <a:endParaRPr lang="zh-CN" altLang="en-US" sz="1800" kern="100" dirty="0">
                        <a:solidFill>
                          <a:schemeClr val="tx1">
                            <a:lumMod val="65000"/>
                            <a:lumOff val="35000"/>
                          </a:schemeClr>
                        </a:solidFill>
                        <a:effectLst/>
                        <a:latin typeface="+mj-lt"/>
                      </a:endParaRPr>
                    </a:p>
                  </a:txBody>
                  <a:tcPr marL="68580" marR="6858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ts val="2000"/>
                        </a:lnSpc>
                        <a:spcBef>
                          <a:spcPts val="0"/>
                        </a:spcBef>
                        <a:spcAft>
                          <a:spcPts val="0"/>
                        </a:spcAft>
                      </a:pPr>
                      <a:r>
                        <a:rPr lang="en-US" altLang="zh-CN" sz="1800" b="1" kern="100" dirty="0">
                          <a:solidFill>
                            <a:srgbClr val="C00000"/>
                          </a:solidFill>
                          <a:effectLst/>
                          <a:latin typeface="+mj-lt"/>
                        </a:rPr>
                        <a:t>2</a:t>
                      </a:r>
                      <a:endParaRPr lang="zh-CN" altLang="en-US" sz="1800" b="1" kern="100" dirty="0">
                        <a:solidFill>
                          <a:srgbClr val="C00000"/>
                        </a:solidFill>
                        <a:effectLst/>
                        <a:latin typeface="+mj-lt"/>
                      </a:endParaRPr>
                    </a:p>
                  </a:txBody>
                  <a:tcPr marL="68580" marR="68580">
                    <a:lnL>
                      <a:noFill/>
                    </a:lnL>
                    <a:lnR w="12700" cap="flat" cmpd="sng" algn="ctr">
                      <a:solidFill>
                        <a:srgbClr val="005DA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70840">
                <a:tc>
                  <a:txBody>
                    <a:bodyPr/>
                    <a:lstStyle/>
                    <a:p>
                      <a:pPr marL="0" marR="0" algn="ctr">
                        <a:lnSpc>
                          <a:spcPts val="2000"/>
                        </a:lnSpc>
                        <a:spcBef>
                          <a:spcPts val="0"/>
                        </a:spcBef>
                        <a:spcAft>
                          <a:spcPts val="0"/>
                        </a:spcAft>
                      </a:pPr>
                      <a:r>
                        <a:rPr lang="en-US" altLang="zh-CN" sz="1800" kern="100">
                          <a:solidFill>
                            <a:schemeClr val="tx1">
                              <a:lumMod val="65000"/>
                              <a:lumOff val="35000"/>
                            </a:schemeClr>
                          </a:solidFill>
                          <a:effectLst/>
                          <a:latin typeface="+mj-lt"/>
                        </a:rPr>
                        <a:t>600</a:t>
                      </a:r>
                      <a:endParaRPr lang="zh-CN" altLang="en-US" sz="1800" kern="100">
                        <a:solidFill>
                          <a:schemeClr val="tx1">
                            <a:lumMod val="65000"/>
                            <a:lumOff val="35000"/>
                          </a:schemeClr>
                        </a:solidFill>
                        <a:effectLst/>
                        <a:latin typeface="+mj-lt"/>
                      </a:endParaRPr>
                    </a:p>
                  </a:txBody>
                  <a:tcPr marL="68580" marR="68580">
                    <a:lnT w="12700" cmpd="sng">
                      <a:noFill/>
                    </a:lnT>
                  </a:tcPr>
                </a:tc>
                <a:tc>
                  <a:txBody>
                    <a:bodyPr/>
                    <a:lstStyle/>
                    <a:p>
                      <a:pPr marL="0" marR="0" algn="ctr">
                        <a:lnSpc>
                          <a:spcPts val="2000"/>
                        </a:lnSpc>
                        <a:spcBef>
                          <a:spcPts val="0"/>
                        </a:spcBef>
                        <a:spcAft>
                          <a:spcPts val="0"/>
                        </a:spcAft>
                      </a:pPr>
                      <a:r>
                        <a:rPr lang="en-US" altLang="zh-CN" sz="1800" kern="100">
                          <a:solidFill>
                            <a:schemeClr val="tx1">
                              <a:lumMod val="65000"/>
                              <a:lumOff val="35000"/>
                            </a:schemeClr>
                          </a:solidFill>
                          <a:effectLst/>
                          <a:latin typeface="+mj-lt"/>
                        </a:rPr>
                        <a:t>-</a:t>
                      </a:r>
                      <a:endParaRPr lang="zh-CN" altLang="en-US" sz="1800" kern="100">
                        <a:solidFill>
                          <a:schemeClr val="tx1">
                            <a:lumMod val="65000"/>
                            <a:lumOff val="35000"/>
                          </a:schemeClr>
                        </a:solidFill>
                        <a:effectLst/>
                        <a:latin typeface="+mj-lt"/>
                      </a:endParaRPr>
                    </a:p>
                  </a:txBody>
                  <a:tcPr marL="68580" marR="68580">
                    <a:lnT w="12700" cmpd="sng">
                      <a:noFill/>
                    </a:lnT>
                  </a:tcPr>
                </a:tc>
                <a:tc>
                  <a:txBody>
                    <a:bodyPr/>
                    <a:lstStyle/>
                    <a:p>
                      <a:pPr marL="0" marR="0" algn="ctr">
                        <a:lnSpc>
                          <a:spcPts val="2000"/>
                        </a:lnSpc>
                        <a:spcBef>
                          <a:spcPts val="0"/>
                        </a:spcBef>
                        <a:spcAft>
                          <a:spcPts val="0"/>
                        </a:spcAft>
                      </a:pPr>
                      <a:r>
                        <a:rPr lang="en-US" altLang="zh-CN" sz="1800" kern="100" dirty="0">
                          <a:solidFill>
                            <a:schemeClr val="tx1">
                              <a:lumMod val="65000"/>
                              <a:lumOff val="35000"/>
                            </a:schemeClr>
                          </a:solidFill>
                          <a:effectLst/>
                          <a:latin typeface="+mj-lt"/>
                        </a:rPr>
                        <a:t>1</a:t>
                      </a:r>
                      <a:endParaRPr lang="zh-CN" altLang="en-US" sz="1800" kern="100" dirty="0">
                        <a:solidFill>
                          <a:schemeClr val="tx1">
                            <a:lumMod val="65000"/>
                            <a:lumOff val="35000"/>
                          </a:schemeClr>
                        </a:solidFill>
                        <a:effectLst/>
                        <a:latin typeface="+mj-lt"/>
                      </a:endParaRPr>
                    </a:p>
                  </a:txBody>
                  <a:tcPr marL="68580" marR="68580">
                    <a:lnT w="12700" cmpd="sng">
                      <a:noFill/>
                    </a:lnT>
                  </a:tcPr>
                </a:tc>
                <a:tc>
                  <a:txBody>
                    <a:bodyPr/>
                    <a:lstStyle/>
                    <a:p>
                      <a:pPr marL="0" marR="0" algn="ctr">
                        <a:lnSpc>
                          <a:spcPts val="2000"/>
                        </a:lnSpc>
                        <a:spcBef>
                          <a:spcPts val="0"/>
                        </a:spcBef>
                        <a:spcAft>
                          <a:spcPts val="0"/>
                        </a:spcAft>
                      </a:pPr>
                      <a:r>
                        <a:rPr lang="en-US" altLang="zh-CN" sz="1800" kern="100">
                          <a:solidFill>
                            <a:schemeClr val="tx1">
                              <a:lumMod val="65000"/>
                              <a:lumOff val="35000"/>
                            </a:schemeClr>
                          </a:solidFill>
                          <a:effectLst/>
                          <a:latin typeface="+mj-lt"/>
                        </a:rPr>
                        <a:t>2</a:t>
                      </a:r>
                      <a:endParaRPr lang="zh-CN" altLang="en-US" sz="1800" kern="100">
                        <a:solidFill>
                          <a:schemeClr val="tx1">
                            <a:lumMod val="65000"/>
                            <a:lumOff val="35000"/>
                          </a:schemeClr>
                        </a:solidFill>
                        <a:effectLst/>
                        <a:latin typeface="+mj-lt"/>
                      </a:endParaRPr>
                    </a:p>
                  </a:txBody>
                  <a:tcPr marL="68580" marR="68580">
                    <a:lnT w="12700" cmpd="sng">
                      <a:noFill/>
                    </a:lnT>
                  </a:tcPr>
                </a:tc>
                <a:tc>
                  <a:txBody>
                    <a:bodyPr/>
                    <a:lstStyle/>
                    <a:p>
                      <a:pPr marL="0" marR="0" algn="ctr">
                        <a:lnSpc>
                          <a:spcPts val="2000"/>
                        </a:lnSpc>
                        <a:spcBef>
                          <a:spcPts val="0"/>
                        </a:spcBef>
                        <a:spcAft>
                          <a:spcPts val="0"/>
                        </a:spcAft>
                      </a:pPr>
                      <a:r>
                        <a:rPr lang="en-US" altLang="zh-CN" sz="1800" b="1" kern="100" dirty="0">
                          <a:solidFill>
                            <a:srgbClr val="C00000"/>
                          </a:solidFill>
                          <a:effectLst/>
                          <a:latin typeface="+mj-lt"/>
                        </a:rPr>
                        <a:t>4</a:t>
                      </a:r>
                      <a:endParaRPr lang="zh-CN" altLang="en-US" sz="1800" b="1" kern="100" dirty="0">
                        <a:solidFill>
                          <a:srgbClr val="C00000"/>
                        </a:solidFill>
                        <a:effectLst/>
                        <a:latin typeface="+mj-lt"/>
                      </a:endParaRPr>
                    </a:p>
                  </a:txBody>
                  <a:tcPr marL="68580" marR="68580">
                    <a:lnT w="12700" cmpd="sng">
                      <a:noFill/>
                    </a:lnT>
                  </a:tcPr>
                </a:tc>
              </a:tr>
            </a:tbl>
          </a:graphicData>
        </a:graphic>
      </p:graphicFrame>
      <p:sp>
        <p:nvSpPr>
          <p:cNvPr id="10" name="矩形 9"/>
          <p:cNvSpPr/>
          <p:nvPr/>
        </p:nvSpPr>
        <p:spPr>
          <a:xfrm>
            <a:off x="6500826" y="4786328"/>
            <a:ext cx="1800493" cy="369332"/>
          </a:xfrm>
          <a:prstGeom prst="rect">
            <a:avLst/>
          </a:prstGeom>
        </p:spPr>
        <p:txBody>
          <a:bodyPr wrap="square">
            <a:spAutoFit/>
          </a:bodyPr>
          <a:lstStyle/>
          <a:p>
            <a:r>
              <a:rPr lang="zh-CN" altLang="en-US" dirty="0">
                <a:solidFill>
                  <a:schemeClr val="tx1">
                    <a:lumMod val="65000"/>
                    <a:lumOff val="35000"/>
                  </a:schemeClr>
                </a:solidFill>
                <a:latin typeface="微软雅黑" pitchFamily="34" charset="-122"/>
                <a:ea typeface="微软雅黑" pitchFamily="34" charset="-122"/>
              </a:rPr>
              <a:t>超声时间和功率</a:t>
            </a:r>
          </a:p>
        </p:txBody>
      </p:sp>
      <p:sp>
        <p:nvSpPr>
          <p:cNvPr id="11" name="矩形 10"/>
          <p:cNvSpPr/>
          <p:nvPr/>
        </p:nvSpPr>
        <p:spPr>
          <a:xfrm>
            <a:off x="2643174" y="2643188"/>
            <a:ext cx="6786578" cy="369332"/>
          </a:xfrm>
          <a:prstGeom prst="rect">
            <a:avLst/>
          </a:prstGeom>
        </p:spPr>
        <p:txBody>
          <a:bodyPr wrap="square">
            <a:spAutoFit/>
          </a:bodyPr>
          <a:lstStyle/>
          <a:p>
            <a:r>
              <a:rPr lang="zh-CN" altLang="en-US" dirty="0">
                <a:solidFill>
                  <a:schemeClr val="tx1">
                    <a:lumMod val="65000"/>
                    <a:lumOff val="35000"/>
                  </a:schemeClr>
                </a:solidFill>
                <a:latin typeface="微软雅黑" pitchFamily="34" charset="-122"/>
                <a:ea typeface="微软雅黑" pitchFamily="34" charset="-122"/>
              </a:rPr>
              <a:t>不同</a:t>
            </a:r>
            <a:r>
              <a:rPr lang="zh-CN" altLang="en-US" dirty="0" smtClean="0">
                <a:solidFill>
                  <a:schemeClr val="tx1">
                    <a:lumMod val="65000"/>
                    <a:lumOff val="35000"/>
                  </a:schemeClr>
                </a:solidFill>
                <a:latin typeface="微软雅黑" pitchFamily="34" charset="-122"/>
                <a:ea typeface="微软雅黑" pitchFamily="34" charset="-122"/>
              </a:rPr>
              <a:t>浓度的</a:t>
            </a:r>
            <a:r>
              <a:rPr lang="en-US" altLang="zh-CN" dirty="0" smtClean="0">
                <a:solidFill>
                  <a:schemeClr val="tx1">
                    <a:lumMod val="65000"/>
                    <a:lumOff val="35000"/>
                  </a:schemeClr>
                </a:solidFill>
                <a:latin typeface="微软雅黑" pitchFamily="34" charset="-122"/>
                <a:ea typeface="微软雅黑" pitchFamily="34" charset="-122"/>
              </a:rPr>
              <a:t>HSA</a:t>
            </a:r>
            <a:r>
              <a:rPr lang="zh-CN" altLang="en-US" dirty="0" smtClean="0">
                <a:solidFill>
                  <a:schemeClr val="tx1">
                    <a:lumMod val="65000"/>
                    <a:lumOff val="35000"/>
                  </a:schemeClr>
                </a:solidFill>
                <a:latin typeface="微软雅黑" pitchFamily="34" charset="-122"/>
                <a:ea typeface="微软雅黑" pitchFamily="34" charset="-122"/>
              </a:rPr>
              <a:t>质量</a:t>
            </a:r>
            <a:r>
              <a:rPr lang="zh-CN" altLang="en-US" dirty="0">
                <a:solidFill>
                  <a:schemeClr val="tx1">
                    <a:lumMod val="65000"/>
                    <a:lumOff val="35000"/>
                  </a:schemeClr>
                </a:solidFill>
                <a:latin typeface="微软雅黑" pitchFamily="34" charset="-122"/>
                <a:ea typeface="微软雅黑" pitchFamily="34" charset="-122"/>
              </a:rPr>
              <a:t>分数对</a:t>
            </a:r>
            <a:r>
              <a:rPr lang="en-US" altLang="zh-CN" dirty="0">
                <a:solidFill>
                  <a:schemeClr val="tx1">
                    <a:lumMod val="65000"/>
                    <a:lumOff val="35000"/>
                  </a:schemeClr>
                </a:solidFill>
                <a:latin typeface="微软雅黑" pitchFamily="34" charset="-122"/>
                <a:ea typeface="微软雅黑" pitchFamily="34" charset="-122"/>
              </a:rPr>
              <a:t>CLT-HSA </a:t>
            </a:r>
            <a:r>
              <a:rPr lang="zh-CN" altLang="en-US" dirty="0">
                <a:solidFill>
                  <a:schemeClr val="tx1">
                    <a:lumMod val="65000"/>
                    <a:lumOff val="35000"/>
                  </a:schemeClr>
                </a:solidFill>
                <a:latin typeface="微软雅黑" pitchFamily="34" charset="-122"/>
                <a:ea typeface="微软雅黑" pitchFamily="34" charset="-122"/>
              </a:rPr>
              <a:t>纳米粒的影响</a:t>
            </a:r>
          </a:p>
        </p:txBody>
      </p:sp>
      <p:cxnSp>
        <p:nvCxnSpPr>
          <p:cNvPr id="13" name="肘形连接符 26"/>
          <p:cNvCxnSpPr/>
          <p:nvPr/>
        </p:nvCxnSpPr>
        <p:spPr>
          <a:xfrm>
            <a:off x="6286512" y="4798470"/>
            <a:ext cx="285752" cy="214314"/>
          </a:xfrm>
          <a:prstGeom prst="bentConnector3">
            <a:avLst>
              <a:gd name="adj1" fmla="val 4286"/>
            </a:avLst>
          </a:prstGeom>
          <a:ln>
            <a:solidFill>
              <a:schemeClr val="tx1">
                <a:lumMod val="50000"/>
                <a:lumOff val="50000"/>
              </a:schemeClr>
            </a:solidFill>
          </a:ln>
        </p:spPr>
        <p:style>
          <a:lnRef idx="3">
            <a:schemeClr val="dk1"/>
          </a:lnRef>
          <a:fillRef idx="0">
            <a:schemeClr val="dk1"/>
          </a:fillRef>
          <a:effectRef idx="2">
            <a:schemeClr val="dk1"/>
          </a:effectRef>
          <a:fontRef idx="minor">
            <a:schemeClr val="tx1"/>
          </a:fontRef>
        </p:style>
      </p:cxnSp>
      <p:cxnSp>
        <p:nvCxnSpPr>
          <p:cNvPr id="16" name="肘形连接符 26"/>
          <p:cNvCxnSpPr/>
          <p:nvPr/>
        </p:nvCxnSpPr>
        <p:spPr>
          <a:xfrm rot="10800000" flipV="1">
            <a:off x="7929586" y="2643188"/>
            <a:ext cx="285752" cy="214314"/>
          </a:xfrm>
          <a:prstGeom prst="bentConnector3">
            <a:avLst>
              <a:gd name="adj1" fmla="val 130"/>
            </a:avLst>
          </a:prstGeom>
          <a:ln>
            <a:solidFill>
              <a:schemeClr val="tx1">
                <a:lumMod val="50000"/>
                <a:lumOff val="50000"/>
              </a:schemeClr>
            </a:solidFill>
          </a:ln>
        </p:spPr>
        <p:style>
          <a:lnRef idx="3">
            <a:schemeClr val="dk1"/>
          </a:lnRef>
          <a:fillRef idx="0">
            <a:schemeClr val="dk1"/>
          </a:fillRef>
          <a:effectRef idx="2">
            <a:schemeClr val="dk1"/>
          </a:effectRef>
          <a:fontRef idx="minor">
            <a:schemeClr val="tx1"/>
          </a:fontRef>
        </p:style>
      </p:cxnSp>
      <p:pic>
        <p:nvPicPr>
          <p:cNvPr id="12" name="图片 11" descr="图片1.png"/>
          <p:cNvPicPr>
            <a:picLocks noChangeAspect="1"/>
          </p:cNvPicPr>
          <p:nvPr/>
        </p:nvPicPr>
        <p:blipFill>
          <a:blip r:embed="rId3">
            <a:duotone>
              <a:schemeClr val="accent5">
                <a:shade val="45000"/>
                <a:satMod val="135000"/>
              </a:schemeClr>
              <a:prstClr val="white"/>
            </a:duotone>
          </a:blip>
          <a:stretch>
            <a:fillRect/>
          </a:stretch>
        </p:blipFill>
        <p:spPr>
          <a:xfrm>
            <a:off x="7715272" y="-18"/>
            <a:ext cx="1357290" cy="1412690"/>
          </a:xfrm>
          <a:prstGeom prst="rect">
            <a:avLst/>
          </a:prstGeom>
        </p:spPr>
      </p:pic>
      <p:sp>
        <p:nvSpPr>
          <p:cNvPr id="14" name="矩形 1"/>
          <p:cNvSpPr>
            <a:spLocks noChangeArrowheads="1"/>
          </p:cNvSpPr>
          <p:nvPr/>
        </p:nvSpPr>
        <p:spPr bwMode="auto">
          <a:xfrm>
            <a:off x="8604000" y="4603500"/>
            <a:ext cx="540000" cy="540000"/>
          </a:xfrm>
          <a:prstGeom prst="rect">
            <a:avLst/>
          </a:prstGeom>
          <a:solidFill>
            <a:srgbClr val="0053A3"/>
          </a:solidFill>
          <a:ln>
            <a:noFill/>
          </a:ln>
          <a:extLst/>
        </p:spPr>
        <p:txBody>
          <a:bodyPr anchor="ct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14</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6"/>
          <p:cNvSpPr txBox="1"/>
          <p:nvPr/>
        </p:nvSpPr>
        <p:spPr>
          <a:xfrm>
            <a:off x="2306636" y="-18"/>
            <a:ext cx="5908702" cy="400110"/>
          </a:xfrm>
          <a:prstGeom prst="rect">
            <a:avLst/>
          </a:prstGeom>
          <a:noFill/>
        </p:spPr>
        <p:txBody>
          <a:bodyPr wrap="square" rtlCol="0">
            <a:spAutoFit/>
          </a:bodyPr>
          <a:lstStyle/>
          <a:p>
            <a:r>
              <a:rPr lang="en-US" altLang="zh-CN" sz="2000" b="1" dirty="0" smtClean="0">
                <a:solidFill>
                  <a:srgbClr val="0053A3"/>
                </a:solidFill>
                <a:latin typeface="微软雅黑" panose="020B0503020204020204" pitchFamily="34" charset="-122"/>
                <a:ea typeface="微软雅黑" panose="020B0503020204020204" pitchFamily="34" charset="-122"/>
              </a:rPr>
              <a:t>2.1   </a:t>
            </a:r>
            <a:r>
              <a:rPr lang="zh-CN" altLang="en-US" sz="2000" b="1" dirty="0" smtClean="0">
                <a:solidFill>
                  <a:srgbClr val="0053A3"/>
                </a:solidFill>
                <a:latin typeface="微软雅黑" panose="020B0503020204020204" pitchFamily="34" charset="-122"/>
                <a:ea typeface="微软雅黑" panose="020B0503020204020204" pitchFamily="34" charset="-122"/>
              </a:rPr>
              <a:t>雷公藤人血清白蛋白纳米粒的制备工艺研究</a:t>
            </a:r>
            <a:endParaRPr lang="zh-CN" altLang="en-US" sz="2000" b="1" dirty="0">
              <a:solidFill>
                <a:srgbClr val="0053A3"/>
              </a:solidFill>
              <a:latin typeface="微软雅黑" panose="020B0503020204020204" pitchFamily="34" charset="-122"/>
              <a:ea typeface="微软雅黑" panose="020B0503020204020204" pitchFamily="34" charset="-122"/>
            </a:endParaRPr>
          </a:p>
        </p:txBody>
      </p:sp>
      <p:sp>
        <p:nvSpPr>
          <p:cNvPr id="5" name="矩形 4"/>
          <p:cNvSpPr/>
          <p:nvPr/>
        </p:nvSpPr>
        <p:spPr>
          <a:xfrm>
            <a:off x="2143108" y="382891"/>
            <a:ext cx="5643602" cy="45719"/>
          </a:xfrm>
          <a:prstGeom prst="rect">
            <a:avLst/>
          </a:prstGeom>
          <a:solidFill>
            <a:srgbClr val="0070C0"/>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内容占位符 3"/>
          <p:cNvSpPr>
            <a:spLocks noGrp="1"/>
          </p:cNvSpPr>
          <p:nvPr>
            <p:ph sz="quarter" idx="10"/>
          </p:nvPr>
        </p:nvSpPr>
        <p:spPr>
          <a:xfrm>
            <a:off x="5500694" y="1500180"/>
            <a:ext cx="3357586" cy="3500462"/>
          </a:xfrm>
        </p:spPr>
        <p:txBody>
          <a:bodyPr>
            <a:normAutofit/>
          </a:bodyPr>
          <a:lstStyle/>
          <a:p>
            <a:pPr marL="354013" indent="1588" algn="just">
              <a:buNone/>
            </a:pPr>
            <a:r>
              <a:rPr lang="zh-CN" altLang="en-US" sz="2000" b="1" dirty="0" smtClean="0"/>
              <a:t>油相</a:t>
            </a:r>
            <a:r>
              <a:rPr lang="zh-CN" altLang="en-US" sz="2000" dirty="0" smtClean="0"/>
              <a:t>为处方量的</a:t>
            </a:r>
            <a:r>
              <a:rPr lang="en-US" altLang="zh-CN" sz="2000" dirty="0" smtClean="0"/>
              <a:t>CLT</a:t>
            </a:r>
            <a:r>
              <a:rPr lang="zh-CN" altLang="en-US" sz="2000" dirty="0" smtClean="0"/>
              <a:t>、大豆油与二氯甲烷相混合</a:t>
            </a:r>
            <a:r>
              <a:rPr lang="en-US" altLang="zh-CN" sz="2000" dirty="0" smtClean="0"/>
              <a:t>;</a:t>
            </a:r>
          </a:p>
          <a:p>
            <a:pPr indent="12700" algn="just">
              <a:buNone/>
            </a:pPr>
            <a:r>
              <a:rPr lang="zh-CN" altLang="en-US" sz="2000" b="1" dirty="0" smtClean="0"/>
              <a:t>水相</a:t>
            </a:r>
            <a:r>
              <a:rPr lang="zh-CN" altLang="en-US" sz="2000" dirty="0" smtClean="0"/>
              <a:t>为</a:t>
            </a:r>
            <a:r>
              <a:rPr lang="en-US" altLang="zh-CN" sz="2000" dirty="0" smtClean="0"/>
              <a:t>2 %</a:t>
            </a:r>
            <a:r>
              <a:rPr lang="zh-CN" altLang="en-US" sz="2000" dirty="0" smtClean="0"/>
              <a:t>的</a:t>
            </a:r>
            <a:r>
              <a:rPr lang="en-US" altLang="zh-CN" sz="2000" dirty="0" smtClean="0"/>
              <a:t>HSA</a:t>
            </a:r>
            <a:r>
              <a:rPr lang="zh-CN" altLang="en-US" sz="2000" dirty="0" smtClean="0"/>
              <a:t>水溶液</a:t>
            </a:r>
            <a:r>
              <a:rPr lang="en-US" altLang="zh-CN" sz="2000" dirty="0" smtClean="0"/>
              <a:t>,</a:t>
            </a:r>
          </a:p>
          <a:p>
            <a:pPr indent="12700" algn="just">
              <a:buNone/>
            </a:pPr>
            <a:r>
              <a:rPr lang="zh-CN" altLang="en-US" sz="2000" dirty="0" smtClean="0"/>
              <a:t>油相、水相用</a:t>
            </a:r>
            <a:r>
              <a:rPr lang="zh-CN" altLang="en-US" sz="2000" b="1" dirty="0" smtClean="0"/>
              <a:t>超声</a:t>
            </a:r>
            <a:r>
              <a:rPr lang="zh-CN" altLang="en-US" sz="2000" dirty="0" smtClean="0"/>
              <a:t>波细胞粉碎机超声处理进行</a:t>
            </a:r>
            <a:r>
              <a:rPr lang="zh-CN" altLang="en-US" sz="2000" b="1" dirty="0" smtClean="0"/>
              <a:t>混合</a:t>
            </a:r>
            <a:r>
              <a:rPr lang="en-US" altLang="zh-CN" sz="2000" dirty="0" smtClean="0"/>
              <a:t>,</a:t>
            </a:r>
            <a:r>
              <a:rPr lang="zh-CN" altLang="en-US" sz="2000" dirty="0" smtClean="0"/>
              <a:t>总超声时间</a:t>
            </a:r>
            <a:r>
              <a:rPr lang="en-US" altLang="zh-CN" sz="2400" b="1" dirty="0" smtClean="0">
                <a:solidFill>
                  <a:srgbClr val="0069B8"/>
                </a:solidFill>
              </a:rPr>
              <a:t>8min</a:t>
            </a:r>
            <a:r>
              <a:rPr lang="en-US" altLang="zh-CN" sz="2000" dirty="0" smtClean="0"/>
              <a:t> </a:t>
            </a:r>
            <a:r>
              <a:rPr lang="zh-CN" altLang="en-US" sz="2000" dirty="0" smtClean="0"/>
              <a:t>具体为超声功率</a:t>
            </a:r>
            <a:r>
              <a:rPr lang="en-US" altLang="zh-CN" sz="2000" dirty="0" smtClean="0"/>
              <a:t>200 </a:t>
            </a:r>
            <a:r>
              <a:rPr lang="zh-CN" altLang="en-US" sz="2000" dirty="0" smtClean="0"/>
              <a:t>瓦</a:t>
            </a:r>
            <a:r>
              <a:rPr lang="en-US" altLang="zh-CN" sz="2000" dirty="0" smtClean="0"/>
              <a:t>2</a:t>
            </a:r>
            <a:r>
              <a:rPr lang="zh-CN" altLang="en-US" sz="2000" dirty="0" smtClean="0"/>
              <a:t>分钟、</a:t>
            </a:r>
            <a:r>
              <a:rPr lang="en-US" altLang="zh-CN" sz="2000" dirty="0" smtClean="0"/>
              <a:t>400 </a:t>
            </a:r>
            <a:r>
              <a:rPr lang="zh-CN" altLang="en-US" sz="2000" dirty="0" smtClean="0"/>
              <a:t>瓦 </a:t>
            </a:r>
            <a:r>
              <a:rPr lang="en-US" altLang="zh-CN" sz="2000" dirty="0" smtClean="0"/>
              <a:t>2</a:t>
            </a:r>
            <a:r>
              <a:rPr lang="zh-CN" altLang="en-US" sz="2000" dirty="0" smtClean="0"/>
              <a:t>分钟、</a:t>
            </a:r>
            <a:r>
              <a:rPr lang="en-US" altLang="zh-CN" sz="2000" dirty="0" smtClean="0"/>
              <a:t>600 </a:t>
            </a:r>
            <a:r>
              <a:rPr lang="zh-CN" altLang="en-US" sz="2000" dirty="0" smtClean="0"/>
              <a:t>瓦 </a:t>
            </a:r>
            <a:r>
              <a:rPr lang="en-US" altLang="zh-CN" sz="2000" dirty="0" smtClean="0"/>
              <a:t>4</a:t>
            </a:r>
            <a:r>
              <a:rPr lang="zh-CN" altLang="en-US" sz="2000" dirty="0" smtClean="0"/>
              <a:t>分钟</a:t>
            </a:r>
            <a:r>
              <a:rPr lang="zh-CN" altLang="en-US" sz="2000" dirty="0" smtClean="0"/>
              <a:t>。</a:t>
            </a:r>
            <a:endParaRPr lang="zh-CN" altLang="en-US" sz="2000" dirty="0"/>
          </a:p>
        </p:txBody>
      </p:sp>
      <p:sp>
        <p:nvSpPr>
          <p:cNvPr id="7" name="文本占位符 4"/>
          <p:cNvSpPr>
            <a:spLocks noGrp="1"/>
          </p:cNvSpPr>
          <p:nvPr>
            <p:ph type="body" sz="quarter" idx="11"/>
          </p:nvPr>
        </p:nvSpPr>
        <p:spPr>
          <a:xfrm>
            <a:off x="2857488" y="500049"/>
            <a:ext cx="5500688" cy="785818"/>
          </a:xfrm>
        </p:spPr>
        <p:txBody>
          <a:bodyPr/>
          <a:lstStyle/>
          <a:p>
            <a:r>
              <a:rPr lang="zh-CN" altLang="en-US" b="1" dirty="0">
                <a:solidFill>
                  <a:srgbClr val="0069B8"/>
                </a:solidFill>
              </a:rPr>
              <a:t>处方及工艺的</a:t>
            </a:r>
            <a:r>
              <a:rPr lang="zh-CN" altLang="en-US" b="1" dirty="0" smtClean="0">
                <a:solidFill>
                  <a:srgbClr val="0069B8"/>
                </a:solidFill>
              </a:rPr>
              <a:t>优选</a:t>
            </a:r>
            <a:endParaRPr lang="zh-CN" altLang="en-US" b="1" dirty="0">
              <a:solidFill>
                <a:srgbClr val="0069B8"/>
              </a:solidFill>
            </a:endParaRPr>
          </a:p>
        </p:txBody>
      </p:sp>
      <p:sp>
        <p:nvSpPr>
          <p:cNvPr id="8" name="内容占位符 3"/>
          <p:cNvSpPr txBox="1">
            <a:spLocks/>
          </p:cNvSpPr>
          <p:nvPr/>
        </p:nvSpPr>
        <p:spPr>
          <a:xfrm>
            <a:off x="2786050" y="1428742"/>
            <a:ext cx="3429023" cy="271464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2800" b="0" i="0" u="none" strike="noStrike" kern="12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cs typeface="+mn-cs"/>
              </a:rPr>
              <a:t>最优处方</a:t>
            </a:r>
            <a:r>
              <a:rPr kumimoji="0" lang="en-US" altLang="zh-CN" sz="2800" b="0" i="0" u="none" strike="noStrike" kern="12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cs typeface="+mn-cs"/>
              </a:rPr>
              <a:t>:</a:t>
            </a:r>
          </a:p>
          <a:p>
            <a:pPr marL="342900" marR="0" lvl="0" indent="-342900" algn="l" defTabSz="914400" rtl="0" eaLnBrk="1" fontAlgn="auto" latinLnBrk="0" hangingPunct="1">
              <a:lnSpc>
                <a:spcPct val="100000"/>
              </a:lnSpc>
              <a:spcBef>
                <a:spcPct val="20000"/>
              </a:spcBef>
              <a:spcAft>
                <a:spcPts val="0"/>
              </a:spcAft>
              <a:buClrTx/>
              <a:buSzTx/>
              <a:buFont typeface="Times New Roman" pitchFamily="18" charset="0"/>
              <a:buChar char="ͻ"/>
              <a:tabLst/>
              <a:defRPr/>
            </a:pPr>
            <a:r>
              <a:rPr kumimoji="0" lang="en-US" altLang="zh-CN" sz="2400" b="1" i="0" u="none" strike="noStrike" kern="1200" cap="none" spc="0" normalizeH="0" baseline="0" noProof="0" dirty="0" smtClean="0">
                <a:ln>
                  <a:noFill/>
                </a:ln>
                <a:solidFill>
                  <a:srgbClr val="0069B8"/>
                </a:solidFill>
                <a:effectLst/>
                <a:uLnTx/>
                <a:uFillTx/>
                <a:latin typeface="微软雅黑" pitchFamily="34" charset="-122"/>
                <a:ea typeface="微软雅黑" pitchFamily="34" charset="-122"/>
                <a:cs typeface="+mn-cs"/>
              </a:rPr>
              <a:t>1</a:t>
            </a:r>
            <a:r>
              <a:rPr kumimoji="0" lang="en-US" altLang="zh-CN" sz="2400" b="0" i="0" u="none" strike="noStrike" kern="12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cs typeface="+mn-cs"/>
              </a:rPr>
              <a:t> </a:t>
            </a:r>
            <a:r>
              <a:rPr lang="en-US" altLang="zh-CN" sz="2400" b="1" dirty="0" err="1" smtClean="0">
                <a:solidFill>
                  <a:srgbClr val="0069B8"/>
                </a:solidFill>
                <a:latin typeface="微软雅黑" pitchFamily="34" charset="-122"/>
                <a:ea typeface="微软雅黑" pitchFamily="34" charset="-122"/>
              </a:rPr>
              <a:t>g·L</a:t>
            </a:r>
            <a:r>
              <a:rPr lang="en-US" altLang="zh-CN" sz="2400" b="1" dirty="0" smtClean="0">
                <a:solidFill>
                  <a:srgbClr val="0069B8"/>
                </a:solidFill>
                <a:latin typeface="微软雅黑" pitchFamily="34" charset="-122"/>
                <a:ea typeface="微软雅黑" pitchFamily="34" charset="-122"/>
              </a:rPr>
              <a:t> </a:t>
            </a:r>
            <a:r>
              <a:rPr lang="en-US" altLang="zh-CN" sz="2400" b="1" baseline="30000" dirty="0" smtClean="0">
                <a:solidFill>
                  <a:srgbClr val="0069B8"/>
                </a:solidFill>
                <a:latin typeface="微软雅黑" pitchFamily="34" charset="-122"/>
                <a:ea typeface="微软雅黑" pitchFamily="34" charset="-122"/>
              </a:rPr>
              <a:t>– </a:t>
            </a:r>
            <a:r>
              <a:rPr lang="en-US" altLang="zh-CN" sz="2400" b="1" baseline="30000" dirty="0" smtClean="0">
                <a:solidFill>
                  <a:srgbClr val="0069B8"/>
                </a:solidFill>
                <a:latin typeface="微软雅黑" pitchFamily="34" charset="-122"/>
                <a:ea typeface="微软雅黑" pitchFamily="34" charset="-122"/>
              </a:rPr>
              <a:t>1</a:t>
            </a:r>
            <a:r>
              <a:rPr lang="en-US" altLang="zh-CN" sz="2400" b="1" dirty="0" smtClean="0">
                <a:solidFill>
                  <a:srgbClr val="0069B8"/>
                </a:solidFill>
                <a:latin typeface="微软雅黑" pitchFamily="34" charset="-122"/>
                <a:ea typeface="微软雅黑" pitchFamily="34" charset="-122"/>
              </a:rPr>
              <a:t>CLT</a:t>
            </a:r>
          </a:p>
          <a:p>
            <a:pPr marL="342900" indent="-342900">
              <a:spcBef>
                <a:spcPct val="20000"/>
              </a:spcBef>
              <a:buFont typeface="Times New Roman" pitchFamily="18" charset="0"/>
              <a:buChar char="ͻ"/>
              <a:defRPr/>
            </a:pPr>
            <a:r>
              <a:rPr lang="en-US" altLang="zh-CN" sz="2400" b="1" dirty="0" smtClean="0">
                <a:solidFill>
                  <a:srgbClr val="0069B8"/>
                </a:solidFill>
                <a:latin typeface="微软雅黑" pitchFamily="34" charset="-122"/>
                <a:ea typeface="微软雅黑" pitchFamily="34" charset="-122"/>
              </a:rPr>
              <a:t>15 %</a:t>
            </a:r>
            <a:r>
              <a:rPr lang="zh-CN" altLang="en-US" sz="2400" b="1" dirty="0" smtClean="0">
                <a:solidFill>
                  <a:srgbClr val="0069B8"/>
                </a:solidFill>
                <a:latin typeface="微软雅黑" pitchFamily="34" charset="-122"/>
                <a:ea typeface="微软雅黑" pitchFamily="34" charset="-122"/>
              </a:rPr>
              <a:t>二氯甲烷</a:t>
            </a:r>
            <a:endParaRPr lang="en-US" altLang="zh-CN" sz="2400" b="1" dirty="0" smtClean="0">
              <a:solidFill>
                <a:srgbClr val="0069B8"/>
              </a:solidFill>
              <a:latin typeface="微软雅黑" pitchFamily="34" charset="-122"/>
              <a:ea typeface="微软雅黑" pitchFamily="34" charset="-122"/>
            </a:endParaRPr>
          </a:p>
          <a:p>
            <a:pPr marL="342900" marR="0" lvl="0" indent="-342900" algn="l" defTabSz="914400" rtl="0" eaLnBrk="1" fontAlgn="auto" latinLnBrk="0" hangingPunct="1">
              <a:lnSpc>
                <a:spcPct val="100000"/>
              </a:lnSpc>
              <a:spcBef>
                <a:spcPct val="20000"/>
              </a:spcBef>
              <a:spcAft>
                <a:spcPts val="0"/>
              </a:spcAft>
              <a:buClrTx/>
              <a:buSzTx/>
              <a:buFont typeface="Times New Roman" pitchFamily="18" charset="0"/>
              <a:buChar char="ͻ"/>
              <a:tabLst/>
              <a:defRPr/>
            </a:pPr>
            <a:r>
              <a:rPr lang="en-US" altLang="zh-CN" sz="2400" b="1" dirty="0" smtClean="0">
                <a:solidFill>
                  <a:srgbClr val="0069B8"/>
                </a:solidFill>
                <a:latin typeface="微软雅黑" pitchFamily="34" charset="-122"/>
                <a:ea typeface="微软雅黑" pitchFamily="34" charset="-122"/>
              </a:rPr>
              <a:t>4.0</a:t>
            </a:r>
            <a:r>
              <a:rPr lang="zh-CN" altLang="en-US" sz="2400" b="1" dirty="0" smtClean="0">
                <a:solidFill>
                  <a:srgbClr val="0069B8"/>
                </a:solidFill>
                <a:latin typeface="微软雅黑" pitchFamily="34" charset="-122"/>
                <a:ea typeface="微软雅黑" pitchFamily="34" charset="-122"/>
              </a:rPr>
              <a:t>～</a:t>
            </a:r>
            <a:r>
              <a:rPr lang="en-US" altLang="zh-CN" sz="2400" b="1" dirty="0" smtClean="0">
                <a:solidFill>
                  <a:srgbClr val="0069B8"/>
                </a:solidFill>
                <a:latin typeface="微软雅黑" pitchFamily="34" charset="-122"/>
                <a:ea typeface="微软雅黑" pitchFamily="34" charset="-122"/>
              </a:rPr>
              <a:t>5.0 </a:t>
            </a:r>
            <a:r>
              <a:rPr lang="en-US" altLang="zh-CN" sz="2400" b="1" dirty="0" err="1" smtClean="0">
                <a:solidFill>
                  <a:srgbClr val="0069B8"/>
                </a:solidFill>
                <a:latin typeface="微软雅黑" pitchFamily="34" charset="-122"/>
                <a:ea typeface="微软雅黑" pitchFamily="34" charset="-122"/>
              </a:rPr>
              <a:t>g·L</a:t>
            </a:r>
            <a:r>
              <a:rPr lang="en-US" altLang="zh-CN" sz="2400" b="1" dirty="0" smtClean="0">
                <a:solidFill>
                  <a:srgbClr val="0069B8"/>
                </a:solidFill>
                <a:latin typeface="微软雅黑" pitchFamily="34" charset="-122"/>
                <a:ea typeface="微软雅黑" pitchFamily="34" charset="-122"/>
              </a:rPr>
              <a:t> </a:t>
            </a:r>
            <a:r>
              <a:rPr lang="en-US" altLang="zh-CN" sz="2400" b="1" baseline="30000" dirty="0" smtClean="0">
                <a:solidFill>
                  <a:srgbClr val="0069B8"/>
                </a:solidFill>
                <a:latin typeface="微软雅黑" pitchFamily="34" charset="-122"/>
                <a:ea typeface="微软雅黑" pitchFamily="34" charset="-122"/>
              </a:rPr>
              <a:t>– 1</a:t>
            </a:r>
          </a:p>
          <a:p>
            <a:pPr marL="342900" marR="0" lvl="0" indent="-342900" algn="l" defTabSz="914400" rtl="0" eaLnBrk="1" fontAlgn="auto" latinLnBrk="0" hangingPunct="1">
              <a:lnSpc>
                <a:spcPct val="100000"/>
              </a:lnSpc>
              <a:spcBef>
                <a:spcPct val="20000"/>
              </a:spcBef>
              <a:spcAft>
                <a:spcPts val="0"/>
              </a:spcAft>
              <a:buClrTx/>
              <a:buSzTx/>
              <a:buFont typeface="Times New Roman" pitchFamily="18" charset="0"/>
              <a:buChar char="ͻ"/>
              <a:tabLst/>
              <a:defRPr/>
            </a:pPr>
            <a:r>
              <a:rPr lang="en-US" altLang="zh-CN" sz="2400" b="1" dirty="0" smtClean="0">
                <a:solidFill>
                  <a:srgbClr val="0069B8"/>
                </a:solidFill>
                <a:latin typeface="微软雅黑" pitchFamily="34" charset="-122"/>
                <a:ea typeface="微软雅黑" pitchFamily="34" charset="-122"/>
              </a:rPr>
              <a:t>2 </a:t>
            </a:r>
            <a:r>
              <a:rPr lang="en-US" altLang="zh-CN" sz="2400" b="1" dirty="0" smtClean="0">
                <a:solidFill>
                  <a:srgbClr val="0069B8"/>
                </a:solidFill>
                <a:latin typeface="微软雅黑" pitchFamily="34" charset="-122"/>
                <a:ea typeface="微软雅黑" pitchFamily="34" charset="-122"/>
              </a:rPr>
              <a:t>%HSA</a:t>
            </a:r>
            <a:endParaRPr lang="zh-CN" altLang="en-US" sz="2400" b="1" dirty="0" smtClean="0">
              <a:solidFill>
                <a:srgbClr val="0069B8"/>
              </a:solidFill>
              <a:latin typeface="微软雅黑" pitchFamily="34" charset="-122"/>
              <a:ea typeface="微软雅黑" pitchFamily="34" charset="-122"/>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2800" b="0" i="0" u="none" strike="noStrike" kern="12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cs typeface="+mn-cs"/>
            </a:endParaRPr>
          </a:p>
        </p:txBody>
      </p:sp>
      <p:sp>
        <p:nvSpPr>
          <p:cNvPr id="9" name="矩形 8"/>
          <p:cNvSpPr/>
          <p:nvPr/>
        </p:nvSpPr>
        <p:spPr>
          <a:xfrm rot="16200000">
            <a:off x="4107654" y="3036098"/>
            <a:ext cx="3000394" cy="71438"/>
          </a:xfrm>
          <a:prstGeom prst="rect">
            <a:avLst/>
          </a:prstGeom>
          <a:solidFill>
            <a:srgbClr val="0070C0"/>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714876" y="1714494"/>
            <a:ext cx="857254" cy="61916"/>
          </a:xfrm>
          <a:prstGeom prst="rect">
            <a:avLst/>
          </a:prstGeom>
          <a:solidFill>
            <a:srgbClr val="0070C0"/>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572134" y="2571750"/>
            <a:ext cx="285750" cy="61916"/>
          </a:xfrm>
          <a:prstGeom prst="rect">
            <a:avLst/>
          </a:prstGeom>
          <a:solidFill>
            <a:srgbClr val="0070C0"/>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
          <p:cNvSpPr>
            <a:spLocks noChangeArrowheads="1"/>
          </p:cNvSpPr>
          <p:nvPr/>
        </p:nvSpPr>
        <p:spPr bwMode="auto">
          <a:xfrm>
            <a:off x="8604000" y="4603500"/>
            <a:ext cx="540000" cy="540000"/>
          </a:xfrm>
          <a:prstGeom prst="rect">
            <a:avLst/>
          </a:prstGeom>
          <a:solidFill>
            <a:srgbClr val="0053A3"/>
          </a:solidFill>
          <a:ln>
            <a:noFill/>
          </a:ln>
          <a:extLst/>
        </p:spPr>
        <p:txBody>
          <a:bodyPr anchor="ct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15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6"/>
          <p:cNvSpPr txBox="1"/>
          <p:nvPr/>
        </p:nvSpPr>
        <p:spPr>
          <a:xfrm>
            <a:off x="2306636" y="-18"/>
            <a:ext cx="5908702" cy="400110"/>
          </a:xfrm>
          <a:prstGeom prst="rect">
            <a:avLst/>
          </a:prstGeom>
          <a:noFill/>
        </p:spPr>
        <p:txBody>
          <a:bodyPr wrap="square" rtlCol="0">
            <a:spAutoFit/>
          </a:bodyPr>
          <a:lstStyle/>
          <a:p>
            <a:r>
              <a:rPr lang="en-US" altLang="zh-CN" sz="2000" b="1" dirty="0" smtClean="0">
                <a:solidFill>
                  <a:srgbClr val="0053A3"/>
                </a:solidFill>
                <a:latin typeface="微软雅黑" panose="020B0503020204020204" pitchFamily="34" charset="-122"/>
                <a:ea typeface="微软雅黑" panose="020B0503020204020204" pitchFamily="34" charset="-122"/>
              </a:rPr>
              <a:t>2.2   </a:t>
            </a:r>
            <a:r>
              <a:rPr lang="zh-CN" altLang="en-US" sz="2000" b="1" dirty="0" smtClean="0">
                <a:solidFill>
                  <a:srgbClr val="0053A3"/>
                </a:solidFill>
                <a:latin typeface="微软雅黑" panose="020B0503020204020204" pitchFamily="34" charset="-122"/>
                <a:ea typeface="微软雅黑" panose="020B0503020204020204" pitchFamily="34" charset="-122"/>
              </a:rPr>
              <a:t>雷公藤人血清白蛋白纳米粒的表征</a:t>
            </a:r>
            <a:endParaRPr lang="zh-CN" altLang="en-US" sz="2000" b="1" dirty="0">
              <a:solidFill>
                <a:srgbClr val="0053A3"/>
              </a:solidFill>
              <a:latin typeface="微软雅黑" panose="020B0503020204020204" pitchFamily="34" charset="-122"/>
              <a:ea typeface="微软雅黑" panose="020B0503020204020204" pitchFamily="34" charset="-122"/>
            </a:endParaRPr>
          </a:p>
        </p:txBody>
      </p:sp>
      <p:sp>
        <p:nvSpPr>
          <p:cNvPr id="5" name="矩形 4"/>
          <p:cNvSpPr/>
          <p:nvPr/>
        </p:nvSpPr>
        <p:spPr>
          <a:xfrm>
            <a:off x="2143108" y="382891"/>
            <a:ext cx="5643602" cy="45719"/>
          </a:xfrm>
          <a:prstGeom prst="rect">
            <a:avLst/>
          </a:prstGeom>
          <a:solidFill>
            <a:srgbClr val="0070C0"/>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6200000">
            <a:off x="2035934" y="2691783"/>
            <a:ext cx="3130413" cy="58545"/>
          </a:xfrm>
          <a:prstGeom prst="rect">
            <a:avLst/>
          </a:prstGeom>
          <a:solidFill>
            <a:srgbClr val="0070C0"/>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1"/>
          <p:cNvSpPr txBox="1">
            <a:spLocks/>
          </p:cNvSpPr>
          <p:nvPr/>
        </p:nvSpPr>
        <p:spPr>
          <a:xfrm>
            <a:off x="3786182" y="1155849"/>
            <a:ext cx="4286280" cy="523220"/>
          </a:xfrm>
          <a:prstGeom prst="rect">
            <a:avLst/>
          </a:prstGeom>
        </p:spPr>
        <p:txBody>
          <a:bodyPr vert="horz" lIns="91440" tIns="45720" rIns="91440" bIns="45720" rtlCol="0">
            <a:spAutoFit/>
          </a:bodyPr>
          <a:lstStyle/>
          <a:p>
            <a:pPr>
              <a:buFont typeface="Arial" pitchFamily="34" charset="0"/>
              <a:buChar char="•"/>
            </a:pPr>
            <a:r>
              <a:rPr lang="zh-CN" altLang="en-US" sz="2800" dirty="0" smtClean="0">
                <a:solidFill>
                  <a:schemeClr val="tx1">
                    <a:lumMod val="65000"/>
                    <a:lumOff val="35000"/>
                  </a:schemeClr>
                </a:solidFill>
                <a:latin typeface="微软雅黑" pitchFamily="34" charset="-122"/>
                <a:ea typeface="微软雅黑" pitchFamily="34" charset="-122"/>
              </a:rPr>
              <a:t> 粒径</a:t>
            </a:r>
            <a:r>
              <a:rPr lang="zh-CN" altLang="en-US" sz="2800" dirty="0">
                <a:solidFill>
                  <a:schemeClr val="tx1">
                    <a:lumMod val="65000"/>
                    <a:lumOff val="35000"/>
                  </a:schemeClr>
                </a:solidFill>
                <a:latin typeface="微软雅黑" pitchFamily="34" charset="-122"/>
                <a:ea typeface="微软雅黑" pitchFamily="34" charset="-122"/>
              </a:rPr>
              <a:t>与</a:t>
            </a:r>
            <a:r>
              <a:rPr lang="en-US" altLang="zh-CN" sz="2800" dirty="0">
                <a:solidFill>
                  <a:schemeClr val="tx1">
                    <a:lumMod val="65000"/>
                    <a:lumOff val="35000"/>
                  </a:schemeClr>
                </a:solidFill>
                <a:latin typeface="微软雅黑" pitchFamily="34" charset="-122"/>
                <a:ea typeface="微软雅黑" pitchFamily="34" charset="-122"/>
              </a:rPr>
              <a:t>Zeta</a:t>
            </a:r>
            <a:r>
              <a:rPr lang="zh-CN" altLang="en-US" sz="2800" dirty="0" smtClean="0">
                <a:solidFill>
                  <a:schemeClr val="tx1">
                    <a:lumMod val="65000"/>
                    <a:lumOff val="35000"/>
                  </a:schemeClr>
                </a:solidFill>
                <a:latin typeface="微软雅黑" pitchFamily="34" charset="-122"/>
                <a:ea typeface="微软雅黑" pitchFamily="34" charset="-122"/>
              </a:rPr>
              <a:t>电位</a:t>
            </a:r>
            <a:endParaRPr lang="zh-CN" altLang="en-US" sz="2800" dirty="0">
              <a:solidFill>
                <a:schemeClr val="tx1">
                  <a:lumMod val="65000"/>
                  <a:lumOff val="35000"/>
                </a:schemeClr>
              </a:solidFill>
              <a:latin typeface="微软雅黑" pitchFamily="34" charset="-122"/>
              <a:ea typeface="微软雅黑" pitchFamily="34" charset="-122"/>
            </a:endParaRPr>
          </a:p>
        </p:txBody>
      </p:sp>
      <p:sp>
        <p:nvSpPr>
          <p:cNvPr id="11" name="内容占位符 1"/>
          <p:cNvSpPr txBox="1">
            <a:spLocks/>
          </p:cNvSpPr>
          <p:nvPr/>
        </p:nvSpPr>
        <p:spPr>
          <a:xfrm>
            <a:off x="3786182" y="2357436"/>
            <a:ext cx="4286280" cy="954107"/>
          </a:xfrm>
          <a:prstGeom prst="rect">
            <a:avLst/>
          </a:prstGeom>
        </p:spPr>
        <p:txBody>
          <a:bodyPr vert="horz" lIns="91440" tIns="45720" rIns="91440" bIns="45720" rtlCol="0">
            <a:spAutoFit/>
          </a:bodyPr>
          <a:lstStyle/>
          <a:p>
            <a:pPr>
              <a:buFont typeface="Arial" pitchFamily="34" charset="0"/>
              <a:buChar char="•"/>
            </a:pPr>
            <a:r>
              <a:rPr lang="zh-CN" altLang="en-US" sz="2800" dirty="0" smtClean="0">
                <a:solidFill>
                  <a:schemeClr val="tx1">
                    <a:lumMod val="65000"/>
                    <a:lumOff val="35000"/>
                  </a:schemeClr>
                </a:solidFill>
                <a:latin typeface="微软雅黑" pitchFamily="34" charset="-122"/>
                <a:ea typeface="微软雅黑" pitchFamily="34" charset="-122"/>
              </a:rPr>
              <a:t> 透射电镜</a:t>
            </a:r>
            <a:r>
              <a:rPr lang="zh-CN" altLang="en-US" sz="2800" dirty="0">
                <a:solidFill>
                  <a:schemeClr val="tx1">
                    <a:lumMod val="65000"/>
                    <a:lumOff val="35000"/>
                  </a:schemeClr>
                </a:solidFill>
                <a:latin typeface="微软雅黑" pitchFamily="34" charset="-122"/>
                <a:ea typeface="微软雅黑" pitchFamily="34" charset="-122"/>
              </a:rPr>
              <a:t>下观察形态</a:t>
            </a:r>
            <a:endParaRPr lang="en-US" altLang="zh-CN" sz="2800" dirty="0">
              <a:solidFill>
                <a:schemeClr val="tx1">
                  <a:lumMod val="65000"/>
                  <a:lumOff val="35000"/>
                </a:schemeClr>
              </a:solidFill>
              <a:latin typeface="微软雅黑" pitchFamily="34" charset="-122"/>
              <a:ea typeface="微软雅黑" pitchFamily="34" charset="-122"/>
            </a:endParaRPr>
          </a:p>
          <a:p>
            <a:endParaRPr lang="zh-CN" altLang="en-US" sz="2800" dirty="0">
              <a:solidFill>
                <a:schemeClr val="tx1">
                  <a:lumMod val="65000"/>
                  <a:lumOff val="35000"/>
                </a:schemeClr>
              </a:solidFill>
              <a:latin typeface="微软雅黑" pitchFamily="34" charset="-122"/>
              <a:ea typeface="微软雅黑" pitchFamily="34" charset="-122"/>
            </a:endParaRPr>
          </a:p>
        </p:txBody>
      </p:sp>
      <p:sp>
        <p:nvSpPr>
          <p:cNvPr id="12" name="内容占位符 1"/>
          <p:cNvSpPr txBox="1">
            <a:spLocks/>
          </p:cNvSpPr>
          <p:nvPr/>
        </p:nvSpPr>
        <p:spPr>
          <a:xfrm>
            <a:off x="3786182" y="3571882"/>
            <a:ext cx="4286280" cy="954107"/>
          </a:xfrm>
          <a:prstGeom prst="rect">
            <a:avLst/>
          </a:prstGeom>
        </p:spPr>
        <p:txBody>
          <a:bodyPr vert="horz" lIns="91440" tIns="45720" rIns="91440" bIns="45720" rtlCol="0">
            <a:spAutoFit/>
          </a:bodyPr>
          <a:lstStyle/>
          <a:p>
            <a:pPr>
              <a:buFont typeface="Arial" pitchFamily="34" charset="0"/>
              <a:buChar char="•"/>
            </a:pPr>
            <a:r>
              <a:rPr lang="zh-CN" altLang="en-US" sz="2800" dirty="0" smtClean="0">
                <a:solidFill>
                  <a:schemeClr val="tx1">
                    <a:lumMod val="65000"/>
                    <a:lumOff val="35000"/>
                  </a:schemeClr>
                </a:solidFill>
                <a:latin typeface="微软雅黑" pitchFamily="34" charset="-122"/>
                <a:ea typeface="微软雅黑" pitchFamily="34" charset="-122"/>
              </a:rPr>
              <a:t> 包封</a:t>
            </a:r>
            <a:r>
              <a:rPr lang="zh-CN" altLang="en-US" sz="2800" dirty="0">
                <a:solidFill>
                  <a:schemeClr val="tx1">
                    <a:lumMod val="65000"/>
                    <a:lumOff val="35000"/>
                  </a:schemeClr>
                </a:solidFill>
                <a:latin typeface="微软雅黑" pitchFamily="34" charset="-122"/>
                <a:ea typeface="微软雅黑" pitchFamily="34" charset="-122"/>
              </a:rPr>
              <a:t>率和载药量测定</a:t>
            </a:r>
          </a:p>
          <a:p>
            <a:pPr>
              <a:buFont typeface="Arial" pitchFamily="34" charset="0"/>
              <a:buChar char="•"/>
            </a:pPr>
            <a:endParaRPr lang="zh-CN" altLang="en-US" sz="2800" dirty="0">
              <a:solidFill>
                <a:schemeClr val="tx1">
                  <a:lumMod val="65000"/>
                  <a:lumOff val="35000"/>
                </a:schemeClr>
              </a:solidFill>
              <a:latin typeface="微软雅黑" pitchFamily="34" charset="-122"/>
              <a:ea typeface="微软雅黑" pitchFamily="34" charset="-122"/>
            </a:endParaRPr>
          </a:p>
        </p:txBody>
      </p:sp>
      <p:sp>
        <p:nvSpPr>
          <p:cNvPr id="8" name="矩形 1"/>
          <p:cNvSpPr>
            <a:spLocks noChangeArrowheads="1"/>
          </p:cNvSpPr>
          <p:nvPr/>
        </p:nvSpPr>
        <p:spPr bwMode="auto">
          <a:xfrm>
            <a:off x="8604000" y="4603500"/>
            <a:ext cx="540000" cy="540000"/>
          </a:xfrm>
          <a:prstGeom prst="rect">
            <a:avLst/>
          </a:prstGeom>
          <a:solidFill>
            <a:srgbClr val="0053A3"/>
          </a:solidFill>
          <a:ln>
            <a:noFill/>
          </a:ln>
          <a:extLst/>
        </p:spPr>
        <p:txBody>
          <a:bodyPr anchor="ct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16</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6"/>
          <p:cNvSpPr txBox="1"/>
          <p:nvPr/>
        </p:nvSpPr>
        <p:spPr>
          <a:xfrm>
            <a:off x="2306636" y="-18"/>
            <a:ext cx="5908702" cy="400110"/>
          </a:xfrm>
          <a:prstGeom prst="rect">
            <a:avLst/>
          </a:prstGeom>
          <a:noFill/>
        </p:spPr>
        <p:txBody>
          <a:bodyPr wrap="square" rtlCol="0">
            <a:spAutoFit/>
          </a:bodyPr>
          <a:lstStyle/>
          <a:p>
            <a:r>
              <a:rPr lang="en-US" altLang="zh-CN" sz="2000" b="1" dirty="0" smtClean="0">
                <a:solidFill>
                  <a:srgbClr val="0053A3"/>
                </a:solidFill>
                <a:latin typeface="微软雅黑" panose="020B0503020204020204" pitchFamily="34" charset="-122"/>
                <a:ea typeface="微软雅黑" panose="020B0503020204020204" pitchFamily="34" charset="-122"/>
              </a:rPr>
              <a:t>2.2   </a:t>
            </a:r>
            <a:r>
              <a:rPr lang="zh-CN" altLang="en-US" sz="2000" b="1" dirty="0" smtClean="0">
                <a:solidFill>
                  <a:srgbClr val="0053A3"/>
                </a:solidFill>
                <a:latin typeface="微软雅黑" panose="020B0503020204020204" pitchFamily="34" charset="-122"/>
                <a:ea typeface="微软雅黑" panose="020B0503020204020204" pitchFamily="34" charset="-122"/>
              </a:rPr>
              <a:t>雷公藤人血清白蛋白纳米粒的表征</a:t>
            </a:r>
            <a:endParaRPr lang="zh-CN" altLang="en-US" sz="2000" b="1" dirty="0">
              <a:solidFill>
                <a:srgbClr val="0053A3"/>
              </a:solidFill>
              <a:latin typeface="微软雅黑" panose="020B0503020204020204" pitchFamily="34" charset="-122"/>
              <a:ea typeface="微软雅黑" panose="020B0503020204020204" pitchFamily="34" charset="-122"/>
            </a:endParaRPr>
          </a:p>
        </p:txBody>
      </p:sp>
      <p:sp>
        <p:nvSpPr>
          <p:cNvPr id="5" name="矩形 4"/>
          <p:cNvSpPr/>
          <p:nvPr/>
        </p:nvSpPr>
        <p:spPr>
          <a:xfrm>
            <a:off x="2143108" y="382891"/>
            <a:ext cx="5643602" cy="45719"/>
          </a:xfrm>
          <a:prstGeom prst="rect">
            <a:avLst/>
          </a:prstGeom>
          <a:solidFill>
            <a:srgbClr val="0070C0"/>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6323" name="Picture 3" descr="C:\Users\ADMINI~1\AppData\Local\Temp\ksohtml\wps302F.tmp.jpg"/>
          <p:cNvPicPr>
            <a:picLocks noChangeAspect="1" noChangeArrowheads="1"/>
          </p:cNvPicPr>
          <p:nvPr/>
        </p:nvPicPr>
        <p:blipFill>
          <a:blip r:embed="rId3"/>
          <a:srcRect/>
          <a:stretch>
            <a:fillRect/>
          </a:stretch>
        </p:blipFill>
        <p:spPr bwMode="auto">
          <a:xfrm>
            <a:off x="3000364" y="1142990"/>
            <a:ext cx="4786346" cy="3313625"/>
          </a:xfrm>
          <a:prstGeom prst="rect">
            <a:avLst/>
          </a:prstGeom>
          <a:noFill/>
          <a:ln>
            <a:solidFill>
              <a:srgbClr val="005DA2"/>
            </a:solidFill>
          </a:ln>
        </p:spPr>
      </p:pic>
      <p:sp>
        <p:nvSpPr>
          <p:cNvPr id="6" name="内容占位符 3"/>
          <p:cNvSpPr>
            <a:spLocks noGrp="1"/>
          </p:cNvSpPr>
          <p:nvPr>
            <p:ph sz="quarter" idx="10"/>
          </p:nvPr>
        </p:nvSpPr>
        <p:spPr>
          <a:xfrm>
            <a:off x="2357422" y="4500576"/>
            <a:ext cx="5500687" cy="642942"/>
          </a:xfrm>
        </p:spPr>
        <p:txBody>
          <a:bodyPr>
            <a:normAutofit/>
          </a:bodyPr>
          <a:lstStyle/>
          <a:p>
            <a:pPr algn="r">
              <a:buNone/>
            </a:pPr>
            <a:r>
              <a:rPr lang="en-US" altLang="zh-CN" sz="2000" dirty="0"/>
              <a:t>CLT-HSA</a:t>
            </a:r>
            <a:r>
              <a:rPr lang="zh-CN" altLang="en-US" sz="2000" dirty="0"/>
              <a:t>纳米粒典型粒径图</a:t>
            </a:r>
          </a:p>
          <a:p>
            <a:pPr algn="r">
              <a:buNone/>
            </a:pPr>
            <a:endParaRPr lang="zh-CN" altLang="en-US" sz="2000" dirty="0"/>
          </a:p>
        </p:txBody>
      </p:sp>
      <p:sp>
        <p:nvSpPr>
          <p:cNvPr id="7" name="内容占位符 1"/>
          <p:cNvSpPr txBox="1">
            <a:spLocks/>
          </p:cNvSpPr>
          <p:nvPr/>
        </p:nvSpPr>
        <p:spPr>
          <a:xfrm>
            <a:off x="2857488" y="548332"/>
            <a:ext cx="4286280" cy="523220"/>
          </a:xfrm>
          <a:prstGeom prst="rect">
            <a:avLst/>
          </a:prstGeom>
        </p:spPr>
        <p:txBody>
          <a:bodyPr vert="horz" lIns="91440" tIns="45720" rIns="91440" bIns="45720" rtlCol="0">
            <a:spAutoFit/>
          </a:bodyPr>
          <a:lstStyle/>
          <a:p>
            <a:pPr>
              <a:buFont typeface="Arial" pitchFamily="34" charset="0"/>
              <a:buChar char="•"/>
            </a:pPr>
            <a:r>
              <a:rPr lang="zh-CN" altLang="en-US" sz="2800" dirty="0" smtClean="0">
                <a:solidFill>
                  <a:schemeClr val="tx1">
                    <a:lumMod val="65000"/>
                    <a:lumOff val="35000"/>
                  </a:schemeClr>
                </a:solidFill>
                <a:latin typeface="微软雅黑" pitchFamily="34" charset="-122"/>
                <a:ea typeface="微软雅黑" pitchFamily="34" charset="-122"/>
              </a:rPr>
              <a:t> 粒径</a:t>
            </a:r>
            <a:r>
              <a:rPr lang="zh-CN" altLang="en-US" sz="2800" dirty="0">
                <a:solidFill>
                  <a:schemeClr val="tx1">
                    <a:lumMod val="65000"/>
                    <a:lumOff val="35000"/>
                  </a:schemeClr>
                </a:solidFill>
                <a:latin typeface="微软雅黑" pitchFamily="34" charset="-122"/>
                <a:ea typeface="微软雅黑" pitchFamily="34" charset="-122"/>
              </a:rPr>
              <a:t>与</a:t>
            </a:r>
            <a:r>
              <a:rPr lang="en-US" altLang="zh-CN" sz="2800" dirty="0">
                <a:solidFill>
                  <a:schemeClr val="tx1">
                    <a:lumMod val="65000"/>
                    <a:lumOff val="35000"/>
                  </a:schemeClr>
                </a:solidFill>
                <a:latin typeface="微软雅黑" pitchFamily="34" charset="-122"/>
                <a:ea typeface="微软雅黑" pitchFamily="34" charset="-122"/>
              </a:rPr>
              <a:t>Zeta</a:t>
            </a:r>
            <a:r>
              <a:rPr lang="zh-CN" altLang="en-US" sz="2800" dirty="0" smtClean="0">
                <a:solidFill>
                  <a:schemeClr val="tx1">
                    <a:lumMod val="65000"/>
                    <a:lumOff val="35000"/>
                  </a:schemeClr>
                </a:solidFill>
                <a:latin typeface="微软雅黑" pitchFamily="34" charset="-122"/>
                <a:ea typeface="微软雅黑" pitchFamily="34" charset="-122"/>
              </a:rPr>
              <a:t>电位</a:t>
            </a:r>
            <a:endParaRPr lang="zh-CN" altLang="en-US" sz="2800" dirty="0">
              <a:solidFill>
                <a:schemeClr val="tx1">
                  <a:lumMod val="65000"/>
                  <a:lumOff val="35000"/>
                </a:schemeClr>
              </a:solidFill>
              <a:latin typeface="微软雅黑" pitchFamily="34" charset="-122"/>
              <a:ea typeface="微软雅黑" pitchFamily="34" charset="-122"/>
            </a:endParaRPr>
          </a:p>
        </p:txBody>
      </p:sp>
      <p:sp>
        <p:nvSpPr>
          <p:cNvPr id="8" name="矩形 1"/>
          <p:cNvSpPr>
            <a:spLocks noChangeArrowheads="1"/>
          </p:cNvSpPr>
          <p:nvPr/>
        </p:nvSpPr>
        <p:spPr bwMode="auto">
          <a:xfrm>
            <a:off x="8604000" y="4603500"/>
            <a:ext cx="540000" cy="540000"/>
          </a:xfrm>
          <a:prstGeom prst="rect">
            <a:avLst/>
          </a:prstGeom>
          <a:solidFill>
            <a:srgbClr val="0053A3"/>
          </a:solidFill>
          <a:ln>
            <a:noFill/>
          </a:ln>
          <a:extLst/>
        </p:spPr>
        <p:txBody>
          <a:bodyPr anchor="ct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17</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6"/>
          <p:cNvSpPr txBox="1"/>
          <p:nvPr/>
        </p:nvSpPr>
        <p:spPr>
          <a:xfrm>
            <a:off x="2306636" y="-18"/>
            <a:ext cx="5908702" cy="400110"/>
          </a:xfrm>
          <a:prstGeom prst="rect">
            <a:avLst/>
          </a:prstGeom>
          <a:noFill/>
        </p:spPr>
        <p:txBody>
          <a:bodyPr wrap="square" rtlCol="0">
            <a:spAutoFit/>
          </a:bodyPr>
          <a:lstStyle/>
          <a:p>
            <a:r>
              <a:rPr lang="en-US" altLang="zh-CN" sz="2000" b="1" dirty="0" smtClean="0">
                <a:solidFill>
                  <a:srgbClr val="0053A3"/>
                </a:solidFill>
                <a:latin typeface="微软雅黑" panose="020B0503020204020204" pitchFamily="34" charset="-122"/>
                <a:ea typeface="微软雅黑" panose="020B0503020204020204" pitchFamily="34" charset="-122"/>
              </a:rPr>
              <a:t>2.2   </a:t>
            </a:r>
            <a:r>
              <a:rPr lang="zh-CN" altLang="en-US" sz="2000" b="1" dirty="0" smtClean="0">
                <a:solidFill>
                  <a:srgbClr val="0053A3"/>
                </a:solidFill>
                <a:latin typeface="微软雅黑" panose="020B0503020204020204" pitchFamily="34" charset="-122"/>
                <a:ea typeface="微软雅黑" panose="020B0503020204020204" pitchFamily="34" charset="-122"/>
              </a:rPr>
              <a:t>雷公藤人血清白蛋白纳米粒的表征</a:t>
            </a:r>
            <a:endParaRPr lang="zh-CN" altLang="en-US" sz="2000" b="1" dirty="0">
              <a:solidFill>
                <a:srgbClr val="0053A3"/>
              </a:solidFill>
              <a:latin typeface="微软雅黑" panose="020B0503020204020204" pitchFamily="34" charset="-122"/>
              <a:ea typeface="微软雅黑" panose="020B0503020204020204" pitchFamily="34" charset="-122"/>
            </a:endParaRPr>
          </a:p>
        </p:txBody>
      </p:sp>
      <p:sp>
        <p:nvSpPr>
          <p:cNvPr id="5" name="矩形 4"/>
          <p:cNvSpPr/>
          <p:nvPr/>
        </p:nvSpPr>
        <p:spPr>
          <a:xfrm>
            <a:off x="2143108" y="382891"/>
            <a:ext cx="5643602" cy="45719"/>
          </a:xfrm>
          <a:prstGeom prst="rect">
            <a:avLst/>
          </a:prstGeom>
          <a:solidFill>
            <a:srgbClr val="0070C0"/>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内容占位符 1"/>
          <p:cNvSpPr txBox="1">
            <a:spLocks/>
          </p:cNvSpPr>
          <p:nvPr/>
        </p:nvSpPr>
        <p:spPr>
          <a:xfrm>
            <a:off x="2857488" y="548332"/>
            <a:ext cx="4286280" cy="523220"/>
          </a:xfrm>
          <a:prstGeom prst="rect">
            <a:avLst/>
          </a:prstGeom>
        </p:spPr>
        <p:txBody>
          <a:bodyPr vert="horz" lIns="91440" tIns="45720" rIns="91440" bIns="45720" rtlCol="0">
            <a:spAutoFit/>
          </a:bodyPr>
          <a:lstStyle/>
          <a:p>
            <a:pPr>
              <a:buFont typeface="Arial" pitchFamily="34" charset="0"/>
              <a:buChar char="•"/>
            </a:pPr>
            <a:r>
              <a:rPr lang="zh-CN" altLang="en-US" sz="2800" dirty="0" smtClean="0">
                <a:solidFill>
                  <a:schemeClr val="tx1">
                    <a:lumMod val="65000"/>
                    <a:lumOff val="35000"/>
                  </a:schemeClr>
                </a:solidFill>
                <a:latin typeface="微软雅黑" pitchFamily="34" charset="-122"/>
                <a:ea typeface="微软雅黑" pitchFamily="34" charset="-122"/>
              </a:rPr>
              <a:t> 粒径</a:t>
            </a:r>
            <a:r>
              <a:rPr lang="zh-CN" altLang="en-US" sz="2800" dirty="0">
                <a:solidFill>
                  <a:schemeClr val="tx1">
                    <a:lumMod val="65000"/>
                    <a:lumOff val="35000"/>
                  </a:schemeClr>
                </a:solidFill>
                <a:latin typeface="微软雅黑" pitchFamily="34" charset="-122"/>
                <a:ea typeface="微软雅黑" pitchFamily="34" charset="-122"/>
              </a:rPr>
              <a:t>与</a:t>
            </a:r>
            <a:r>
              <a:rPr lang="en-US" altLang="zh-CN" sz="2800" dirty="0">
                <a:solidFill>
                  <a:schemeClr val="tx1">
                    <a:lumMod val="65000"/>
                    <a:lumOff val="35000"/>
                  </a:schemeClr>
                </a:solidFill>
                <a:latin typeface="微软雅黑" pitchFamily="34" charset="-122"/>
                <a:ea typeface="微软雅黑" pitchFamily="34" charset="-122"/>
              </a:rPr>
              <a:t>Zeta</a:t>
            </a:r>
            <a:r>
              <a:rPr lang="zh-CN" altLang="en-US" sz="2800" dirty="0" smtClean="0">
                <a:solidFill>
                  <a:schemeClr val="tx1">
                    <a:lumMod val="65000"/>
                    <a:lumOff val="35000"/>
                  </a:schemeClr>
                </a:solidFill>
                <a:latin typeface="微软雅黑" pitchFamily="34" charset="-122"/>
                <a:ea typeface="微软雅黑" pitchFamily="34" charset="-122"/>
              </a:rPr>
              <a:t>电位</a:t>
            </a:r>
            <a:endParaRPr lang="zh-CN" altLang="en-US" sz="2800" dirty="0">
              <a:solidFill>
                <a:schemeClr val="tx1">
                  <a:lumMod val="65000"/>
                  <a:lumOff val="35000"/>
                </a:schemeClr>
              </a:solidFill>
              <a:latin typeface="微软雅黑" pitchFamily="34" charset="-122"/>
              <a:ea typeface="微软雅黑" pitchFamily="34" charset="-122"/>
            </a:endParaRPr>
          </a:p>
        </p:txBody>
      </p:sp>
      <p:pic>
        <p:nvPicPr>
          <p:cNvPr id="55298" name="Picture 2" descr="C:\Users\ADMINI~1\AppData\Local\Temp\ksohtml\wpsB75A.tmp.jpg"/>
          <p:cNvPicPr preferRelativeResize="0">
            <a:picLocks noChangeArrowheads="1"/>
          </p:cNvPicPr>
          <p:nvPr/>
        </p:nvPicPr>
        <p:blipFill>
          <a:blip r:embed="rId3"/>
          <a:srcRect/>
          <a:stretch>
            <a:fillRect/>
          </a:stretch>
        </p:blipFill>
        <p:spPr bwMode="auto">
          <a:xfrm>
            <a:off x="3000364" y="1144800"/>
            <a:ext cx="4788000" cy="3315600"/>
          </a:xfrm>
          <a:prstGeom prst="rect">
            <a:avLst/>
          </a:prstGeom>
          <a:noFill/>
          <a:ln>
            <a:solidFill>
              <a:srgbClr val="005DA2"/>
            </a:solidFill>
          </a:ln>
        </p:spPr>
      </p:pic>
      <p:sp>
        <p:nvSpPr>
          <p:cNvPr id="7" name="内容占位符 3"/>
          <p:cNvSpPr>
            <a:spLocks noGrp="1"/>
          </p:cNvSpPr>
          <p:nvPr>
            <p:ph sz="quarter" idx="10"/>
          </p:nvPr>
        </p:nvSpPr>
        <p:spPr>
          <a:xfrm>
            <a:off x="2428899" y="4500576"/>
            <a:ext cx="5500687" cy="642942"/>
          </a:xfrm>
        </p:spPr>
        <p:txBody>
          <a:bodyPr>
            <a:normAutofit/>
          </a:bodyPr>
          <a:lstStyle/>
          <a:p>
            <a:pPr algn="r">
              <a:buNone/>
            </a:pPr>
            <a:r>
              <a:rPr lang="en-US" altLang="zh-CN" sz="2000" dirty="0"/>
              <a:t>CLT-HSA</a:t>
            </a:r>
            <a:r>
              <a:rPr lang="zh-CN" altLang="en-US" sz="2000" dirty="0"/>
              <a:t>纳米粒</a:t>
            </a:r>
            <a:r>
              <a:rPr lang="zh-CN" altLang="en-US" sz="2000" dirty="0" smtClean="0"/>
              <a:t>典型</a:t>
            </a:r>
            <a:r>
              <a:rPr lang="zh-CN" altLang="en-US" sz="2000" dirty="0"/>
              <a:t>电位</a:t>
            </a:r>
            <a:r>
              <a:rPr lang="zh-CN" altLang="en-US" sz="2000" dirty="0" smtClean="0"/>
              <a:t>图</a:t>
            </a:r>
            <a:endParaRPr lang="zh-CN" altLang="en-US" sz="2000" dirty="0"/>
          </a:p>
          <a:p>
            <a:pPr algn="r">
              <a:buNone/>
            </a:pPr>
            <a:endParaRPr lang="zh-CN" altLang="en-US" sz="2000" dirty="0"/>
          </a:p>
        </p:txBody>
      </p:sp>
      <p:sp>
        <p:nvSpPr>
          <p:cNvPr id="9" name="矩形 1"/>
          <p:cNvSpPr>
            <a:spLocks noChangeArrowheads="1"/>
          </p:cNvSpPr>
          <p:nvPr/>
        </p:nvSpPr>
        <p:spPr bwMode="auto">
          <a:xfrm>
            <a:off x="8604000" y="4603500"/>
            <a:ext cx="540000" cy="540000"/>
          </a:xfrm>
          <a:prstGeom prst="rect">
            <a:avLst/>
          </a:prstGeom>
          <a:solidFill>
            <a:srgbClr val="0053A3"/>
          </a:solidFill>
          <a:ln>
            <a:noFill/>
          </a:ln>
          <a:extLst/>
        </p:spPr>
        <p:txBody>
          <a:bodyPr anchor="ct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18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86314" y="928676"/>
            <a:ext cx="2428892" cy="571504"/>
          </a:xfrm>
          <a:prstGeom prst="rect">
            <a:avLst/>
          </a:prstGeom>
          <a:solidFill>
            <a:srgbClr val="005DA2"/>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itchFamily="34" charset="-122"/>
                <a:ea typeface="微软雅黑" pitchFamily="34" charset="-122"/>
              </a:rPr>
              <a:t>研究背景</a:t>
            </a:r>
          </a:p>
        </p:txBody>
      </p:sp>
      <p:sp>
        <p:nvSpPr>
          <p:cNvPr id="13" name="矩形 12"/>
          <p:cNvSpPr/>
          <p:nvPr/>
        </p:nvSpPr>
        <p:spPr>
          <a:xfrm>
            <a:off x="4786314" y="1785932"/>
            <a:ext cx="2428892" cy="571504"/>
          </a:xfrm>
          <a:prstGeom prst="rect">
            <a:avLst/>
          </a:prstGeom>
          <a:solidFill>
            <a:srgbClr val="005DA2"/>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微软雅黑" pitchFamily="34" charset="-122"/>
                <a:ea typeface="微软雅黑" pitchFamily="34" charset="-122"/>
              </a:rPr>
              <a:t>研究</a:t>
            </a:r>
            <a:r>
              <a:rPr lang="zh-CN" altLang="en-US" sz="2400" b="1" dirty="0" smtClean="0">
                <a:solidFill>
                  <a:schemeClr val="bg1"/>
                </a:solidFill>
                <a:latin typeface="微软雅黑" pitchFamily="34" charset="-122"/>
                <a:ea typeface="微软雅黑" pitchFamily="34" charset="-122"/>
              </a:rPr>
              <a:t>内容</a:t>
            </a:r>
            <a:endParaRPr lang="zh-CN" altLang="en-US" sz="2400" b="1" dirty="0">
              <a:solidFill>
                <a:schemeClr val="bg1"/>
              </a:solidFill>
              <a:latin typeface="微软雅黑" pitchFamily="34" charset="-122"/>
              <a:ea typeface="微软雅黑" pitchFamily="34" charset="-122"/>
            </a:endParaRPr>
          </a:p>
        </p:txBody>
      </p:sp>
      <p:sp>
        <p:nvSpPr>
          <p:cNvPr id="14" name="矩形 13"/>
          <p:cNvSpPr/>
          <p:nvPr/>
        </p:nvSpPr>
        <p:spPr>
          <a:xfrm>
            <a:off x="4786314" y="2643188"/>
            <a:ext cx="2428892" cy="571504"/>
          </a:xfrm>
          <a:prstGeom prst="rect">
            <a:avLst/>
          </a:prstGeom>
          <a:solidFill>
            <a:srgbClr val="005DA2"/>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微软雅黑" pitchFamily="34" charset="-122"/>
                <a:ea typeface="微软雅黑" pitchFamily="34" charset="-122"/>
              </a:rPr>
              <a:t>研究结果</a:t>
            </a:r>
            <a:endParaRPr lang="zh-CN" altLang="en-US" sz="2400" b="1" dirty="0">
              <a:solidFill>
                <a:schemeClr val="bg1"/>
              </a:solidFill>
              <a:latin typeface="微软雅黑" pitchFamily="34" charset="-122"/>
              <a:ea typeface="微软雅黑" pitchFamily="34" charset="-122"/>
            </a:endParaRPr>
          </a:p>
        </p:txBody>
      </p:sp>
      <p:sp>
        <p:nvSpPr>
          <p:cNvPr id="15" name="矩形 14"/>
          <p:cNvSpPr/>
          <p:nvPr/>
        </p:nvSpPr>
        <p:spPr>
          <a:xfrm>
            <a:off x="4786314" y="3500444"/>
            <a:ext cx="2428892" cy="571504"/>
          </a:xfrm>
          <a:prstGeom prst="rect">
            <a:avLst/>
          </a:prstGeom>
          <a:solidFill>
            <a:srgbClr val="005DA2"/>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微软雅黑" pitchFamily="34" charset="-122"/>
                <a:ea typeface="微软雅黑" pitchFamily="34" charset="-122"/>
              </a:rPr>
              <a:t>致       谢</a:t>
            </a:r>
            <a:endParaRPr lang="zh-CN" altLang="en-US" sz="2400" b="1" dirty="0">
              <a:solidFill>
                <a:schemeClr val="bg1"/>
              </a:solidFill>
              <a:latin typeface="微软雅黑" pitchFamily="34" charset="-122"/>
              <a:ea typeface="微软雅黑" pitchFamily="34" charset="-122"/>
            </a:endParaRPr>
          </a:p>
        </p:txBody>
      </p:sp>
      <p:sp>
        <p:nvSpPr>
          <p:cNvPr id="6" name="矩形 1"/>
          <p:cNvSpPr>
            <a:spLocks noChangeArrowheads="1"/>
          </p:cNvSpPr>
          <p:nvPr/>
        </p:nvSpPr>
        <p:spPr bwMode="auto">
          <a:xfrm>
            <a:off x="8604000" y="4603500"/>
            <a:ext cx="540000" cy="540000"/>
          </a:xfrm>
          <a:prstGeom prst="rect">
            <a:avLst/>
          </a:prstGeom>
          <a:solidFill>
            <a:srgbClr val="0053A3"/>
          </a:solidFill>
          <a:ln>
            <a:noFill/>
          </a:ln>
          <a:extLst/>
        </p:spPr>
        <p:txBody>
          <a:bodyPr anchor="ct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6"/>
          <p:cNvSpPr txBox="1"/>
          <p:nvPr/>
        </p:nvSpPr>
        <p:spPr>
          <a:xfrm>
            <a:off x="2306636" y="-18"/>
            <a:ext cx="5908702" cy="400110"/>
          </a:xfrm>
          <a:prstGeom prst="rect">
            <a:avLst/>
          </a:prstGeom>
          <a:noFill/>
        </p:spPr>
        <p:txBody>
          <a:bodyPr wrap="square" rtlCol="0">
            <a:spAutoFit/>
          </a:bodyPr>
          <a:lstStyle/>
          <a:p>
            <a:r>
              <a:rPr lang="en-US" altLang="zh-CN" sz="2000" b="1" dirty="0" smtClean="0">
                <a:solidFill>
                  <a:srgbClr val="0053A3"/>
                </a:solidFill>
                <a:latin typeface="微软雅黑" panose="020B0503020204020204" pitchFamily="34" charset="-122"/>
                <a:ea typeface="微软雅黑" panose="020B0503020204020204" pitchFamily="34" charset="-122"/>
              </a:rPr>
              <a:t>2.2   </a:t>
            </a:r>
            <a:r>
              <a:rPr lang="zh-CN" altLang="en-US" sz="2000" b="1" dirty="0" smtClean="0">
                <a:solidFill>
                  <a:srgbClr val="0053A3"/>
                </a:solidFill>
                <a:latin typeface="微软雅黑" panose="020B0503020204020204" pitchFamily="34" charset="-122"/>
                <a:ea typeface="微软雅黑" panose="020B0503020204020204" pitchFamily="34" charset="-122"/>
              </a:rPr>
              <a:t>雷公藤人血清白蛋白纳米粒的表征</a:t>
            </a:r>
            <a:endParaRPr lang="zh-CN" altLang="en-US" sz="2000" b="1" dirty="0">
              <a:solidFill>
                <a:srgbClr val="0053A3"/>
              </a:solidFill>
              <a:latin typeface="微软雅黑" panose="020B0503020204020204" pitchFamily="34" charset="-122"/>
              <a:ea typeface="微软雅黑" panose="020B0503020204020204" pitchFamily="34" charset="-122"/>
            </a:endParaRPr>
          </a:p>
        </p:txBody>
      </p:sp>
      <p:sp>
        <p:nvSpPr>
          <p:cNvPr id="5" name="矩形 4"/>
          <p:cNvSpPr/>
          <p:nvPr/>
        </p:nvSpPr>
        <p:spPr>
          <a:xfrm>
            <a:off x="2143108" y="382891"/>
            <a:ext cx="5643602" cy="45719"/>
          </a:xfrm>
          <a:prstGeom prst="rect">
            <a:avLst/>
          </a:prstGeom>
          <a:solidFill>
            <a:srgbClr val="0070C0"/>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3"/>
          <p:cNvSpPr>
            <a:spLocks noGrp="1"/>
          </p:cNvSpPr>
          <p:nvPr>
            <p:ph sz="quarter" idx="10"/>
          </p:nvPr>
        </p:nvSpPr>
        <p:spPr>
          <a:xfrm>
            <a:off x="2928965" y="4500576"/>
            <a:ext cx="5500687" cy="642942"/>
          </a:xfrm>
        </p:spPr>
        <p:txBody>
          <a:bodyPr>
            <a:normAutofit/>
          </a:bodyPr>
          <a:lstStyle/>
          <a:p>
            <a:pPr>
              <a:buNone/>
            </a:pPr>
            <a:r>
              <a:rPr lang="en-US" altLang="zh-CN" sz="2000" dirty="0"/>
              <a:t>CLT-HSA</a:t>
            </a:r>
            <a:r>
              <a:rPr lang="zh-CN" altLang="en-US" sz="2000" dirty="0"/>
              <a:t>纳米粒</a:t>
            </a:r>
            <a:r>
              <a:rPr lang="zh-CN" altLang="en-US" sz="2000" dirty="0" smtClean="0"/>
              <a:t>典型</a:t>
            </a:r>
            <a:r>
              <a:rPr lang="zh-CN" altLang="en-US" sz="2000" dirty="0"/>
              <a:t>电位</a:t>
            </a:r>
            <a:r>
              <a:rPr lang="zh-CN" altLang="en-US" sz="2000" dirty="0" smtClean="0"/>
              <a:t>图</a:t>
            </a:r>
            <a:endParaRPr lang="zh-CN" altLang="en-US" sz="2000" dirty="0"/>
          </a:p>
          <a:p>
            <a:pPr algn="r">
              <a:buNone/>
            </a:pPr>
            <a:endParaRPr lang="zh-CN" altLang="en-US" sz="2000" dirty="0"/>
          </a:p>
        </p:txBody>
      </p:sp>
      <p:sp>
        <p:nvSpPr>
          <p:cNvPr id="8" name="内容占位符 1"/>
          <p:cNvSpPr txBox="1">
            <a:spLocks/>
          </p:cNvSpPr>
          <p:nvPr/>
        </p:nvSpPr>
        <p:spPr>
          <a:xfrm>
            <a:off x="2857488" y="571486"/>
            <a:ext cx="4071966" cy="954107"/>
          </a:xfrm>
          <a:prstGeom prst="rect">
            <a:avLst/>
          </a:prstGeom>
        </p:spPr>
        <p:txBody>
          <a:bodyPr vert="horz" wrap="square" lIns="91440" tIns="45720" rIns="91440" bIns="45720" rtlCol="0">
            <a:spAutoFit/>
          </a:bodyPr>
          <a:lstStyle/>
          <a:p>
            <a:pPr>
              <a:buFont typeface="Arial" pitchFamily="34" charset="0"/>
              <a:buChar char="•"/>
            </a:pPr>
            <a:r>
              <a:rPr lang="zh-CN" altLang="en-US" sz="2800" dirty="0" smtClean="0">
                <a:solidFill>
                  <a:schemeClr val="tx1">
                    <a:lumMod val="65000"/>
                    <a:lumOff val="35000"/>
                  </a:schemeClr>
                </a:solidFill>
                <a:latin typeface="微软雅黑" pitchFamily="34" charset="-122"/>
                <a:ea typeface="微软雅黑" pitchFamily="34" charset="-122"/>
              </a:rPr>
              <a:t> 透射电镜</a:t>
            </a:r>
            <a:r>
              <a:rPr lang="zh-CN" altLang="en-US" sz="2800" dirty="0">
                <a:solidFill>
                  <a:schemeClr val="tx1">
                    <a:lumMod val="65000"/>
                    <a:lumOff val="35000"/>
                  </a:schemeClr>
                </a:solidFill>
                <a:latin typeface="微软雅黑" pitchFamily="34" charset="-122"/>
                <a:ea typeface="微软雅黑" pitchFamily="34" charset="-122"/>
              </a:rPr>
              <a:t>下观察形态</a:t>
            </a:r>
            <a:endParaRPr lang="en-US" altLang="zh-CN" sz="2800" dirty="0">
              <a:solidFill>
                <a:schemeClr val="tx1">
                  <a:lumMod val="65000"/>
                  <a:lumOff val="35000"/>
                </a:schemeClr>
              </a:solidFill>
              <a:latin typeface="微软雅黑" pitchFamily="34" charset="-122"/>
              <a:ea typeface="微软雅黑" pitchFamily="34" charset="-122"/>
            </a:endParaRPr>
          </a:p>
          <a:p>
            <a:endParaRPr lang="zh-CN" altLang="en-US" sz="2800" dirty="0">
              <a:solidFill>
                <a:schemeClr val="tx1">
                  <a:lumMod val="65000"/>
                  <a:lumOff val="35000"/>
                </a:schemeClr>
              </a:solidFill>
              <a:latin typeface="微软雅黑" pitchFamily="34" charset="-122"/>
              <a:ea typeface="微软雅黑" pitchFamily="34" charset="-122"/>
            </a:endParaRPr>
          </a:p>
        </p:txBody>
      </p:sp>
      <p:pic>
        <p:nvPicPr>
          <p:cNvPr id="54274" name="Picture 2" descr="C:\Users\ADMINI~1\AppData\Local\Temp\ksohtml\wps1ED4.tmp.png"/>
          <p:cNvPicPr preferRelativeResize="0">
            <a:picLocks noChangeAspect="1" noChangeArrowheads="1"/>
          </p:cNvPicPr>
          <p:nvPr/>
        </p:nvPicPr>
        <p:blipFill>
          <a:blip r:embed="rId3"/>
          <a:stretch>
            <a:fillRect/>
          </a:stretch>
        </p:blipFill>
        <p:spPr bwMode="auto">
          <a:xfrm>
            <a:off x="3071802" y="1436164"/>
            <a:ext cx="2571768" cy="2850098"/>
          </a:xfrm>
          <a:prstGeom prst="rect">
            <a:avLst/>
          </a:prstGeom>
          <a:noFill/>
          <a:ln>
            <a:noFill/>
          </a:ln>
        </p:spPr>
      </p:pic>
      <p:sp>
        <p:nvSpPr>
          <p:cNvPr id="9" name="矩形 8"/>
          <p:cNvSpPr/>
          <p:nvPr/>
        </p:nvSpPr>
        <p:spPr>
          <a:xfrm rot="16200000">
            <a:off x="4601289" y="2828214"/>
            <a:ext cx="2844661" cy="45719"/>
          </a:xfrm>
          <a:prstGeom prst="rect">
            <a:avLst/>
          </a:prstGeom>
          <a:solidFill>
            <a:srgbClr val="0070C0"/>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内容占位符 3"/>
          <p:cNvSpPr txBox="1">
            <a:spLocks/>
          </p:cNvSpPr>
          <p:nvPr/>
        </p:nvSpPr>
        <p:spPr>
          <a:xfrm>
            <a:off x="6215074" y="1714494"/>
            <a:ext cx="2428892" cy="2357454"/>
          </a:xfrm>
          <a:prstGeom prst="rect">
            <a:avLst/>
          </a:prstGeom>
        </p:spPr>
        <p:txBody>
          <a:bodyPr vert="horz" lIns="91440" tIns="45720" rIns="91440" bIns="45720" rtlCol="0">
            <a:noAutofit/>
          </a:bodyPr>
          <a:lstStyle/>
          <a:p>
            <a:pPr>
              <a:buFont typeface="Arial" pitchFamily="34" charset="0"/>
              <a:buChar char="•"/>
            </a:pPr>
            <a:r>
              <a:rPr lang="en-US" altLang="zh-CN" sz="2400" b="1" dirty="0" smtClean="0">
                <a:solidFill>
                  <a:srgbClr val="005DA2"/>
                </a:solidFill>
                <a:latin typeface="微软雅黑" pitchFamily="34" charset="-122"/>
                <a:ea typeface="微软雅黑" pitchFamily="34" charset="-122"/>
              </a:rPr>
              <a:t>100-200</a:t>
            </a:r>
            <a:r>
              <a:rPr lang="en-US" altLang="zh-CN" sz="2400" dirty="0" smtClean="0">
                <a:solidFill>
                  <a:schemeClr val="tx1">
                    <a:lumMod val="65000"/>
                    <a:lumOff val="35000"/>
                  </a:schemeClr>
                </a:solidFill>
                <a:latin typeface="微软雅黑" pitchFamily="34" charset="-122"/>
                <a:ea typeface="微软雅黑" pitchFamily="34" charset="-122"/>
              </a:rPr>
              <a:t> nm</a:t>
            </a:r>
          </a:p>
          <a:p>
            <a:pPr>
              <a:buFont typeface="Arial" pitchFamily="34" charset="0"/>
              <a:buChar char="•"/>
            </a:pPr>
            <a:endParaRPr lang="en-US" altLang="zh-CN" sz="2400" dirty="0" smtClean="0">
              <a:solidFill>
                <a:schemeClr val="tx1">
                  <a:lumMod val="65000"/>
                  <a:lumOff val="35000"/>
                </a:schemeClr>
              </a:solidFill>
              <a:latin typeface="微软雅黑" pitchFamily="34" charset="-122"/>
              <a:ea typeface="微软雅黑" pitchFamily="34" charset="-122"/>
            </a:endParaRPr>
          </a:p>
          <a:p>
            <a:pPr>
              <a:buFont typeface="Arial" pitchFamily="34" charset="0"/>
              <a:buChar char="•"/>
            </a:pPr>
            <a:r>
              <a:rPr lang="zh-CN" altLang="en-US" sz="2400" b="1" dirty="0" smtClean="0">
                <a:solidFill>
                  <a:srgbClr val="005DA2"/>
                </a:solidFill>
                <a:latin typeface="微软雅黑" pitchFamily="34" charset="-122"/>
                <a:ea typeface="微软雅黑" pitchFamily="34" charset="-122"/>
              </a:rPr>
              <a:t>类</a:t>
            </a:r>
            <a:r>
              <a:rPr lang="zh-CN" altLang="en-US" sz="2400" b="1" dirty="0">
                <a:solidFill>
                  <a:srgbClr val="005DA2"/>
                </a:solidFill>
                <a:latin typeface="微软雅黑" pitchFamily="34" charset="-122"/>
                <a:ea typeface="微软雅黑" pitchFamily="34" charset="-122"/>
              </a:rPr>
              <a:t>球形</a:t>
            </a:r>
            <a:r>
              <a:rPr lang="zh-CN" altLang="en-US" sz="2400" dirty="0" smtClean="0">
                <a:solidFill>
                  <a:schemeClr val="tx1">
                    <a:lumMod val="65000"/>
                    <a:lumOff val="35000"/>
                  </a:schemeClr>
                </a:solidFill>
                <a:latin typeface="微软雅黑" pitchFamily="34" charset="-122"/>
                <a:ea typeface="微软雅黑" pitchFamily="34" charset="-122"/>
              </a:rPr>
              <a:t>物</a:t>
            </a:r>
            <a:endParaRPr lang="en-US" altLang="zh-CN" sz="2400" dirty="0" smtClean="0">
              <a:solidFill>
                <a:schemeClr val="tx1">
                  <a:lumMod val="65000"/>
                  <a:lumOff val="35000"/>
                </a:schemeClr>
              </a:solidFill>
              <a:latin typeface="微软雅黑" pitchFamily="34" charset="-122"/>
              <a:ea typeface="微软雅黑" pitchFamily="34" charset="-122"/>
            </a:endParaRPr>
          </a:p>
          <a:p>
            <a:pPr>
              <a:buFont typeface="Arial" pitchFamily="34" charset="0"/>
              <a:buChar char="•"/>
            </a:pPr>
            <a:endParaRPr lang="en-US" altLang="zh-CN" sz="2400" dirty="0" smtClean="0">
              <a:solidFill>
                <a:schemeClr val="tx1">
                  <a:lumMod val="65000"/>
                  <a:lumOff val="35000"/>
                </a:schemeClr>
              </a:solidFill>
              <a:latin typeface="微软雅黑" pitchFamily="34" charset="-122"/>
              <a:ea typeface="微软雅黑" pitchFamily="34" charset="-122"/>
            </a:endParaRPr>
          </a:p>
          <a:p>
            <a:pPr>
              <a:buFont typeface="Arial" pitchFamily="34" charset="0"/>
              <a:buChar char="•"/>
            </a:pPr>
            <a:r>
              <a:rPr lang="zh-CN" altLang="en-US" sz="2400" dirty="0" smtClean="0">
                <a:solidFill>
                  <a:schemeClr val="tx1">
                    <a:lumMod val="65000"/>
                    <a:lumOff val="35000"/>
                  </a:schemeClr>
                </a:solidFill>
                <a:latin typeface="微软雅黑" pitchFamily="34" charset="-122"/>
                <a:ea typeface="微软雅黑" pitchFamily="34" charset="-122"/>
              </a:rPr>
              <a:t>与测定</a:t>
            </a:r>
            <a:r>
              <a:rPr lang="zh-CN" altLang="en-US" sz="2400" dirty="0">
                <a:solidFill>
                  <a:schemeClr val="tx1">
                    <a:lumMod val="65000"/>
                    <a:lumOff val="35000"/>
                  </a:schemeClr>
                </a:solidFill>
                <a:latin typeface="微软雅黑" pitchFamily="34" charset="-122"/>
                <a:ea typeface="微软雅黑" pitchFamily="34" charset="-122"/>
              </a:rPr>
              <a:t>结果</a:t>
            </a:r>
            <a:r>
              <a:rPr lang="zh-CN" altLang="en-US" sz="2400" b="1" dirty="0">
                <a:solidFill>
                  <a:srgbClr val="005DA2"/>
                </a:solidFill>
                <a:latin typeface="微软雅黑" pitchFamily="34" charset="-122"/>
                <a:ea typeface="微软雅黑" pitchFamily="34" charset="-122"/>
              </a:rPr>
              <a:t>一致</a:t>
            </a:r>
          </a:p>
        </p:txBody>
      </p:sp>
      <p:sp>
        <p:nvSpPr>
          <p:cNvPr id="11" name="矩形 1"/>
          <p:cNvSpPr>
            <a:spLocks noChangeArrowheads="1"/>
          </p:cNvSpPr>
          <p:nvPr/>
        </p:nvSpPr>
        <p:spPr bwMode="auto">
          <a:xfrm>
            <a:off x="8604000" y="4603500"/>
            <a:ext cx="540000" cy="540000"/>
          </a:xfrm>
          <a:prstGeom prst="rect">
            <a:avLst/>
          </a:prstGeom>
          <a:solidFill>
            <a:srgbClr val="0053A3"/>
          </a:solidFill>
          <a:ln>
            <a:noFill/>
          </a:ln>
          <a:extLst/>
        </p:spPr>
        <p:txBody>
          <a:bodyPr anchor="ct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19</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6"/>
          <p:cNvSpPr txBox="1"/>
          <p:nvPr/>
        </p:nvSpPr>
        <p:spPr>
          <a:xfrm>
            <a:off x="2306636" y="-18"/>
            <a:ext cx="5908702" cy="400110"/>
          </a:xfrm>
          <a:prstGeom prst="rect">
            <a:avLst/>
          </a:prstGeom>
          <a:noFill/>
        </p:spPr>
        <p:txBody>
          <a:bodyPr wrap="square" rtlCol="0">
            <a:spAutoFit/>
          </a:bodyPr>
          <a:lstStyle/>
          <a:p>
            <a:r>
              <a:rPr lang="en-US" altLang="zh-CN" sz="2000" b="1" dirty="0" smtClean="0">
                <a:solidFill>
                  <a:srgbClr val="0053A3"/>
                </a:solidFill>
                <a:latin typeface="微软雅黑" panose="020B0503020204020204" pitchFamily="34" charset="-122"/>
                <a:ea typeface="微软雅黑" panose="020B0503020204020204" pitchFamily="34" charset="-122"/>
              </a:rPr>
              <a:t>2.2   </a:t>
            </a:r>
            <a:r>
              <a:rPr lang="zh-CN" altLang="en-US" sz="2000" b="1" dirty="0" smtClean="0">
                <a:solidFill>
                  <a:srgbClr val="0053A3"/>
                </a:solidFill>
                <a:latin typeface="微软雅黑" panose="020B0503020204020204" pitchFamily="34" charset="-122"/>
                <a:ea typeface="微软雅黑" panose="020B0503020204020204" pitchFamily="34" charset="-122"/>
              </a:rPr>
              <a:t>雷公藤人血清白蛋白纳米粒的表征</a:t>
            </a:r>
            <a:endParaRPr lang="zh-CN" altLang="en-US" sz="2000" b="1" dirty="0">
              <a:solidFill>
                <a:srgbClr val="0053A3"/>
              </a:solidFill>
              <a:latin typeface="微软雅黑" panose="020B0503020204020204" pitchFamily="34" charset="-122"/>
              <a:ea typeface="微软雅黑" panose="020B0503020204020204" pitchFamily="34" charset="-122"/>
            </a:endParaRPr>
          </a:p>
        </p:txBody>
      </p:sp>
      <p:sp>
        <p:nvSpPr>
          <p:cNvPr id="5" name="矩形 4"/>
          <p:cNvSpPr/>
          <p:nvPr/>
        </p:nvSpPr>
        <p:spPr>
          <a:xfrm>
            <a:off x="2143108" y="382891"/>
            <a:ext cx="5643602" cy="45719"/>
          </a:xfrm>
          <a:prstGeom prst="rect">
            <a:avLst/>
          </a:prstGeom>
          <a:solidFill>
            <a:srgbClr val="0070C0"/>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表格 5"/>
          <p:cNvGraphicFramePr>
            <a:graphicFrameLocks noGrp="1"/>
          </p:cNvGraphicFramePr>
          <p:nvPr/>
        </p:nvGraphicFramePr>
        <p:xfrm>
          <a:off x="2428860" y="3557233"/>
          <a:ext cx="6500858" cy="1086219"/>
        </p:xfrm>
        <a:graphic>
          <a:graphicData uri="http://schemas.openxmlformats.org/drawingml/2006/table">
            <a:tbl>
              <a:tblPr>
                <a:tableStyleId>{3B4B98B0-60AC-42C2-AFA5-B58CD77FA1E5}</a:tableStyleId>
              </a:tblPr>
              <a:tblGrid>
                <a:gridCol w="1192139"/>
                <a:gridCol w="1282920"/>
                <a:gridCol w="1278853"/>
                <a:gridCol w="1373473"/>
                <a:gridCol w="1373473"/>
              </a:tblGrid>
              <a:tr h="504582">
                <a:tc>
                  <a:txBody>
                    <a:bodyPr/>
                    <a:lstStyle/>
                    <a:p>
                      <a:pPr marL="0" marR="0" indent="304800" algn="just">
                        <a:lnSpc>
                          <a:spcPct val="150000"/>
                        </a:lnSpc>
                        <a:spcBef>
                          <a:spcPts val="0"/>
                        </a:spcBef>
                        <a:spcAft>
                          <a:spcPts val="0"/>
                        </a:spcAft>
                      </a:pPr>
                      <a:r>
                        <a:rPr lang="en-US" sz="1050" kern="100" dirty="0"/>
                        <a:t>W</a:t>
                      </a:r>
                      <a:r>
                        <a:rPr lang="zh-CN" altLang="en-US" sz="1050" kern="100" dirty="0"/>
                        <a:t>包（</a:t>
                      </a:r>
                      <a:r>
                        <a:rPr lang="en-US" sz="1050" kern="100" dirty="0"/>
                        <a:t>mg）</a:t>
                      </a:r>
                      <a:endParaRPr lang="en-US" sz="1100" kern="100" dirty="0">
                        <a:latin typeface="微软雅黑" pitchFamily="34" charset="-122"/>
                        <a:ea typeface="微软雅黑" pitchFamily="34" charset="-122"/>
                      </a:endParaRPr>
                    </a:p>
                  </a:txBody>
                  <a:tcPr marL="67112" marR="67112" marT="44741" marB="44741" anchor="ctr">
                    <a:lnB w="12700" cap="flat" cmpd="sng" algn="ctr">
                      <a:solidFill>
                        <a:srgbClr val="005DA2"/>
                      </a:solidFill>
                      <a:prstDash val="solid"/>
                      <a:round/>
                      <a:headEnd type="none" w="med" len="med"/>
                      <a:tailEnd type="none" w="med" len="med"/>
                    </a:lnB>
                  </a:tcPr>
                </a:tc>
                <a:tc>
                  <a:txBody>
                    <a:bodyPr/>
                    <a:lstStyle/>
                    <a:p>
                      <a:pPr marL="0" marR="0" indent="304800" algn="just">
                        <a:lnSpc>
                          <a:spcPct val="150000"/>
                        </a:lnSpc>
                        <a:spcBef>
                          <a:spcPts val="0"/>
                        </a:spcBef>
                        <a:spcAft>
                          <a:spcPts val="0"/>
                        </a:spcAft>
                      </a:pPr>
                      <a:r>
                        <a:rPr lang="en-US" sz="1050" kern="100" dirty="0"/>
                        <a:t>W</a:t>
                      </a:r>
                      <a:r>
                        <a:rPr lang="zh-CN" altLang="en-US" sz="1050" kern="100" dirty="0"/>
                        <a:t>总（</a:t>
                      </a:r>
                      <a:r>
                        <a:rPr lang="en-US" sz="1050" kern="100" dirty="0"/>
                        <a:t>mg）</a:t>
                      </a:r>
                      <a:endParaRPr lang="en-US" sz="1100" kern="100" dirty="0">
                        <a:latin typeface="微软雅黑" pitchFamily="34" charset="-122"/>
                        <a:ea typeface="微软雅黑" pitchFamily="34" charset="-122"/>
                      </a:endParaRPr>
                    </a:p>
                  </a:txBody>
                  <a:tcPr marL="67112" marR="67112" marT="44741" marB="44741" anchor="ctr">
                    <a:lnB w="12700" cap="flat" cmpd="sng" algn="ctr">
                      <a:solidFill>
                        <a:srgbClr val="005DA2"/>
                      </a:solidFill>
                      <a:prstDash val="solid"/>
                      <a:round/>
                      <a:headEnd type="none" w="med" len="med"/>
                      <a:tailEnd type="none" w="med" len="med"/>
                    </a:lnB>
                  </a:tcPr>
                </a:tc>
                <a:tc>
                  <a:txBody>
                    <a:bodyPr/>
                    <a:lstStyle/>
                    <a:p>
                      <a:pPr marL="0" marR="0" indent="304800" algn="just">
                        <a:lnSpc>
                          <a:spcPct val="150000"/>
                        </a:lnSpc>
                        <a:spcBef>
                          <a:spcPts val="0"/>
                        </a:spcBef>
                        <a:spcAft>
                          <a:spcPts val="0"/>
                        </a:spcAft>
                      </a:pPr>
                      <a:r>
                        <a:rPr lang="en-US" sz="1050" kern="100" dirty="0"/>
                        <a:t>W0（mg）</a:t>
                      </a:r>
                      <a:endParaRPr lang="en-US" sz="1100" kern="100" dirty="0">
                        <a:latin typeface="微软雅黑" pitchFamily="34" charset="-122"/>
                        <a:ea typeface="微软雅黑" pitchFamily="34" charset="-122"/>
                      </a:endParaRPr>
                    </a:p>
                  </a:txBody>
                  <a:tcPr marL="67112" marR="67112" marT="44741" marB="44741" anchor="ctr">
                    <a:lnB w="12700" cap="flat" cmpd="sng" algn="ctr">
                      <a:solidFill>
                        <a:srgbClr val="005DA2"/>
                      </a:solidFill>
                      <a:prstDash val="solid"/>
                      <a:round/>
                      <a:headEnd type="none" w="med" len="med"/>
                      <a:tailEnd type="none" w="med" len="med"/>
                    </a:lnB>
                  </a:tcPr>
                </a:tc>
                <a:tc>
                  <a:txBody>
                    <a:bodyPr/>
                    <a:lstStyle/>
                    <a:p>
                      <a:pPr marL="0" marR="0" indent="304800" algn="just">
                        <a:lnSpc>
                          <a:spcPct val="150000"/>
                        </a:lnSpc>
                        <a:spcBef>
                          <a:spcPts val="0"/>
                        </a:spcBef>
                        <a:spcAft>
                          <a:spcPts val="0"/>
                        </a:spcAft>
                      </a:pPr>
                      <a:r>
                        <a:rPr lang="en-US" sz="1050" kern="100" dirty="0"/>
                        <a:t>W</a:t>
                      </a:r>
                      <a:r>
                        <a:rPr lang="zh-CN" altLang="en-US" sz="1050" kern="100" dirty="0"/>
                        <a:t>包封率（</a:t>
                      </a:r>
                      <a:r>
                        <a:rPr lang="en-US" altLang="zh-CN" sz="1050" kern="100" dirty="0"/>
                        <a:t>%</a:t>
                      </a:r>
                      <a:r>
                        <a:rPr lang="zh-CN" altLang="en-US" sz="1050" kern="100" dirty="0"/>
                        <a:t>）</a:t>
                      </a:r>
                      <a:endParaRPr lang="zh-CN" altLang="en-US" sz="1100" kern="100" dirty="0">
                        <a:latin typeface="微软雅黑" pitchFamily="34" charset="-122"/>
                        <a:ea typeface="微软雅黑" pitchFamily="34" charset="-122"/>
                      </a:endParaRPr>
                    </a:p>
                  </a:txBody>
                  <a:tcPr marL="67112" marR="67112" marT="44741" marB="44741" anchor="ctr">
                    <a:lnB w="12700" cap="flat" cmpd="sng" algn="ctr">
                      <a:solidFill>
                        <a:srgbClr val="005DA2"/>
                      </a:solidFill>
                      <a:prstDash val="solid"/>
                      <a:round/>
                      <a:headEnd type="none" w="med" len="med"/>
                      <a:tailEnd type="none" w="med" len="med"/>
                    </a:lnB>
                  </a:tcPr>
                </a:tc>
                <a:tc>
                  <a:txBody>
                    <a:bodyPr/>
                    <a:lstStyle/>
                    <a:p>
                      <a:pPr marL="0" marR="0" indent="304800" algn="just">
                        <a:lnSpc>
                          <a:spcPct val="150000"/>
                        </a:lnSpc>
                        <a:spcBef>
                          <a:spcPts val="0"/>
                        </a:spcBef>
                        <a:spcAft>
                          <a:spcPts val="0"/>
                        </a:spcAft>
                      </a:pPr>
                      <a:r>
                        <a:rPr lang="en-US" sz="1050" kern="100" dirty="0"/>
                        <a:t>W</a:t>
                      </a:r>
                      <a:r>
                        <a:rPr lang="zh-CN" altLang="en-US" sz="1050" kern="100" dirty="0"/>
                        <a:t>载药量（</a:t>
                      </a:r>
                      <a:r>
                        <a:rPr lang="en-US" altLang="zh-CN" sz="1050" kern="100" dirty="0"/>
                        <a:t>%</a:t>
                      </a:r>
                      <a:r>
                        <a:rPr lang="zh-CN" altLang="en-US" sz="1050" kern="100" dirty="0"/>
                        <a:t>）</a:t>
                      </a:r>
                      <a:endParaRPr lang="zh-CN" altLang="en-US" sz="1100" kern="100" dirty="0">
                        <a:latin typeface="微软雅黑" pitchFamily="34" charset="-122"/>
                        <a:ea typeface="微软雅黑" pitchFamily="34" charset="-122"/>
                      </a:endParaRPr>
                    </a:p>
                  </a:txBody>
                  <a:tcPr marL="67112" marR="67112" marT="44741" marB="44741" anchor="ctr">
                    <a:lnB w="12700" cap="flat" cmpd="sng" algn="ctr">
                      <a:solidFill>
                        <a:srgbClr val="005DA2"/>
                      </a:solidFill>
                      <a:prstDash val="solid"/>
                      <a:round/>
                      <a:headEnd type="none" w="med" len="med"/>
                      <a:tailEnd type="none" w="med" len="med"/>
                    </a:lnB>
                  </a:tcPr>
                </a:tc>
              </a:tr>
              <a:tr h="581637">
                <a:tc>
                  <a:txBody>
                    <a:bodyPr/>
                    <a:lstStyle/>
                    <a:p>
                      <a:pPr marL="0" marR="0" indent="304800" algn="just">
                        <a:lnSpc>
                          <a:spcPct val="150000"/>
                        </a:lnSpc>
                        <a:spcBef>
                          <a:spcPts val="0"/>
                        </a:spcBef>
                        <a:spcAft>
                          <a:spcPts val="0"/>
                        </a:spcAft>
                      </a:pPr>
                      <a:r>
                        <a:rPr lang="en-US" altLang="zh-CN" sz="1100" kern="100" dirty="0"/>
                        <a:t>4.82±0.15</a:t>
                      </a:r>
                      <a:endParaRPr lang="zh-CN" altLang="en-US" sz="1200" kern="100" dirty="0">
                        <a:latin typeface="微软雅黑" pitchFamily="34" charset="-122"/>
                        <a:ea typeface="微软雅黑" pitchFamily="34" charset="-122"/>
                      </a:endParaRPr>
                    </a:p>
                  </a:txBody>
                  <a:tcPr marL="67112" marR="67112" marT="44741" marB="44741" anchor="ctr">
                    <a:lnT w="12700" cap="flat" cmpd="sng" algn="ctr">
                      <a:solidFill>
                        <a:srgbClr val="005DA2"/>
                      </a:solidFill>
                      <a:prstDash val="solid"/>
                      <a:round/>
                      <a:headEnd type="none" w="med" len="med"/>
                      <a:tailEnd type="none" w="med" len="med"/>
                    </a:lnT>
                  </a:tcPr>
                </a:tc>
                <a:tc>
                  <a:txBody>
                    <a:bodyPr/>
                    <a:lstStyle/>
                    <a:p>
                      <a:pPr marL="0" marR="0" indent="304800" algn="just">
                        <a:lnSpc>
                          <a:spcPct val="150000"/>
                        </a:lnSpc>
                        <a:spcBef>
                          <a:spcPts val="0"/>
                        </a:spcBef>
                        <a:spcAft>
                          <a:spcPts val="0"/>
                        </a:spcAft>
                      </a:pPr>
                      <a:r>
                        <a:rPr lang="en-US" altLang="zh-CN" sz="1100" kern="100" dirty="0"/>
                        <a:t>5.07±0.17</a:t>
                      </a:r>
                      <a:endParaRPr lang="zh-CN" altLang="en-US" sz="1200" kern="100" dirty="0">
                        <a:latin typeface="微软雅黑" pitchFamily="34" charset="-122"/>
                        <a:ea typeface="微软雅黑" pitchFamily="34" charset="-122"/>
                      </a:endParaRPr>
                    </a:p>
                  </a:txBody>
                  <a:tcPr marL="67112" marR="67112" marT="44741" marB="44741" anchor="ctr">
                    <a:lnT w="12700" cap="flat" cmpd="sng" algn="ctr">
                      <a:solidFill>
                        <a:srgbClr val="005DA2"/>
                      </a:solidFill>
                      <a:prstDash val="solid"/>
                      <a:round/>
                      <a:headEnd type="none" w="med" len="med"/>
                      <a:tailEnd type="none" w="med" len="med"/>
                    </a:lnT>
                  </a:tcPr>
                </a:tc>
                <a:tc>
                  <a:txBody>
                    <a:bodyPr/>
                    <a:lstStyle/>
                    <a:p>
                      <a:pPr marL="0" marR="0" indent="304800" algn="just">
                        <a:lnSpc>
                          <a:spcPct val="150000"/>
                        </a:lnSpc>
                        <a:spcBef>
                          <a:spcPts val="0"/>
                        </a:spcBef>
                        <a:spcAft>
                          <a:spcPts val="0"/>
                        </a:spcAft>
                      </a:pPr>
                      <a:r>
                        <a:rPr lang="en-US" altLang="zh-CN" sz="1100" kern="100" dirty="0"/>
                        <a:t>204.82±0.15</a:t>
                      </a:r>
                      <a:endParaRPr lang="zh-CN" altLang="en-US" sz="1200" kern="100" dirty="0">
                        <a:latin typeface="微软雅黑" pitchFamily="34" charset="-122"/>
                        <a:ea typeface="微软雅黑" pitchFamily="34" charset="-122"/>
                      </a:endParaRPr>
                    </a:p>
                  </a:txBody>
                  <a:tcPr marL="67112" marR="67112" marT="44741" marB="44741" anchor="ctr">
                    <a:lnT w="12700" cap="flat" cmpd="sng" algn="ctr">
                      <a:solidFill>
                        <a:srgbClr val="005DA2"/>
                      </a:solidFill>
                      <a:prstDash val="solid"/>
                      <a:round/>
                      <a:headEnd type="none" w="med" len="med"/>
                      <a:tailEnd type="none" w="med" len="med"/>
                    </a:lnT>
                  </a:tcPr>
                </a:tc>
                <a:tc>
                  <a:txBody>
                    <a:bodyPr/>
                    <a:lstStyle/>
                    <a:p>
                      <a:pPr marL="0" marR="0" indent="304800" algn="ctr">
                        <a:lnSpc>
                          <a:spcPct val="150000"/>
                        </a:lnSpc>
                        <a:spcBef>
                          <a:spcPts val="0"/>
                        </a:spcBef>
                        <a:spcAft>
                          <a:spcPts val="0"/>
                        </a:spcAft>
                      </a:pPr>
                      <a:r>
                        <a:rPr lang="en-US" altLang="zh-CN" sz="1400" b="1" kern="100" dirty="0">
                          <a:solidFill>
                            <a:srgbClr val="C00000"/>
                          </a:solidFill>
                        </a:rPr>
                        <a:t>94.95±0.34</a:t>
                      </a:r>
                      <a:endParaRPr lang="zh-CN" altLang="en-US" sz="1600" b="1" kern="100" dirty="0">
                        <a:solidFill>
                          <a:srgbClr val="C00000"/>
                        </a:solidFill>
                        <a:latin typeface="微软雅黑" pitchFamily="34" charset="-122"/>
                        <a:ea typeface="微软雅黑" pitchFamily="34" charset="-122"/>
                      </a:endParaRPr>
                    </a:p>
                  </a:txBody>
                  <a:tcPr marL="67112" marR="67112" marT="44741" marB="44741" anchor="ctr">
                    <a:lnT w="12700" cap="flat" cmpd="sng" algn="ctr">
                      <a:solidFill>
                        <a:srgbClr val="005DA2"/>
                      </a:solidFill>
                      <a:prstDash val="solid"/>
                      <a:round/>
                      <a:headEnd type="none" w="med" len="med"/>
                      <a:tailEnd type="none" w="med" len="med"/>
                    </a:lnT>
                  </a:tcPr>
                </a:tc>
                <a:tc>
                  <a:txBody>
                    <a:bodyPr/>
                    <a:lstStyle/>
                    <a:p>
                      <a:pPr marL="0" marR="0" indent="304800" algn="l">
                        <a:lnSpc>
                          <a:spcPct val="150000"/>
                        </a:lnSpc>
                        <a:spcBef>
                          <a:spcPts val="0"/>
                        </a:spcBef>
                        <a:spcAft>
                          <a:spcPts val="0"/>
                        </a:spcAft>
                      </a:pPr>
                      <a:r>
                        <a:rPr lang="en-US" altLang="zh-CN" sz="1400" b="1" kern="100" dirty="0" smtClean="0">
                          <a:solidFill>
                            <a:srgbClr val="C00000"/>
                          </a:solidFill>
                        </a:rPr>
                        <a:t>5.45±0.22</a:t>
                      </a:r>
                      <a:endParaRPr lang="zh-CN" altLang="en-US" sz="1600" b="1" kern="100" dirty="0">
                        <a:solidFill>
                          <a:srgbClr val="C00000"/>
                        </a:solidFill>
                        <a:latin typeface="微软雅黑" pitchFamily="34" charset="-122"/>
                        <a:ea typeface="微软雅黑" pitchFamily="34" charset="-122"/>
                      </a:endParaRPr>
                    </a:p>
                  </a:txBody>
                  <a:tcPr marL="67112" marR="67112" marT="44741" marB="44741" anchor="ctr">
                    <a:lnT w="12700" cap="flat" cmpd="sng" algn="ctr">
                      <a:solidFill>
                        <a:srgbClr val="005DA2"/>
                      </a:solidFill>
                      <a:prstDash val="solid"/>
                      <a:round/>
                      <a:headEnd type="none" w="med" len="med"/>
                      <a:tailEnd type="none" w="med" len="med"/>
                    </a:lnT>
                  </a:tcPr>
                </a:tc>
              </a:tr>
            </a:tbl>
          </a:graphicData>
        </a:graphic>
      </p:graphicFrame>
      <p:sp>
        <p:nvSpPr>
          <p:cNvPr id="8" name="内容占位符 1"/>
          <p:cNvSpPr txBox="1">
            <a:spLocks/>
          </p:cNvSpPr>
          <p:nvPr/>
        </p:nvSpPr>
        <p:spPr>
          <a:xfrm>
            <a:off x="2857488" y="571486"/>
            <a:ext cx="4286280" cy="954107"/>
          </a:xfrm>
          <a:prstGeom prst="rect">
            <a:avLst/>
          </a:prstGeom>
        </p:spPr>
        <p:txBody>
          <a:bodyPr vert="horz" lIns="91440" tIns="45720" rIns="91440" bIns="45720" rtlCol="0">
            <a:spAutoFit/>
          </a:bodyPr>
          <a:lstStyle/>
          <a:p>
            <a:pPr>
              <a:buFont typeface="Arial" pitchFamily="34" charset="0"/>
              <a:buChar char="•"/>
            </a:pPr>
            <a:r>
              <a:rPr lang="zh-CN" altLang="en-US" sz="2800" dirty="0" smtClean="0">
                <a:solidFill>
                  <a:schemeClr val="tx1">
                    <a:lumMod val="65000"/>
                    <a:lumOff val="35000"/>
                  </a:schemeClr>
                </a:solidFill>
                <a:latin typeface="微软雅黑" pitchFamily="34" charset="-122"/>
                <a:ea typeface="微软雅黑" pitchFamily="34" charset="-122"/>
              </a:rPr>
              <a:t> 包封</a:t>
            </a:r>
            <a:r>
              <a:rPr lang="zh-CN" altLang="en-US" sz="2800" dirty="0">
                <a:solidFill>
                  <a:schemeClr val="tx1">
                    <a:lumMod val="65000"/>
                    <a:lumOff val="35000"/>
                  </a:schemeClr>
                </a:solidFill>
                <a:latin typeface="微软雅黑" pitchFamily="34" charset="-122"/>
                <a:ea typeface="微软雅黑" pitchFamily="34" charset="-122"/>
              </a:rPr>
              <a:t>率和载药量测定</a:t>
            </a:r>
          </a:p>
          <a:p>
            <a:pPr>
              <a:buFont typeface="Arial" pitchFamily="34" charset="0"/>
              <a:buChar char="•"/>
            </a:pPr>
            <a:endParaRPr lang="zh-CN" altLang="en-US" sz="2800" dirty="0">
              <a:solidFill>
                <a:schemeClr val="tx1">
                  <a:lumMod val="65000"/>
                  <a:lumOff val="35000"/>
                </a:schemeClr>
              </a:solidFill>
              <a:latin typeface="微软雅黑" pitchFamily="34" charset="-122"/>
              <a:ea typeface="微软雅黑" pitchFamily="34" charset="-122"/>
            </a:endParaRPr>
          </a:p>
        </p:txBody>
      </p:sp>
      <p:sp>
        <p:nvSpPr>
          <p:cNvPr id="9" name="矩形 8"/>
          <p:cNvSpPr/>
          <p:nvPr/>
        </p:nvSpPr>
        <p:spPr>
          <a:xfrm>
            <a:off x="2428860" y="1500180"/>
            <a:ext cx="6715140" cy="677108"/>
          </a:xfrm>
          <a:prstGeom prst="rect">
            <a:avLst/>
          </a:prstGeom>
        </p:spPr>
        <p:txBody>
          <a:bodyPr wrap="square">
            <a:spAutoFit/>
          </a:bodyPr>
          <a:lstStyle/>
          <a:p>
            <a:r>
              <a:rPr lang="zh-CN" altLang="en-US" sz="2000" b="1" dirty="0" smtClean="0">
                <a:solidFill>
                  <a:srgbClr val="0069B8"/>
                </a:solidFill>
                <a:latin typeface="微软雅黑" pitchFamily="34" charset="-122"/>
                <a:ea typeface="微软雅黑" pitchFamily="34" charset="-122"/>
              </a:rPr>
              <a:t>包封率 </a:t>
            </a:r>
            <a:r>
              <a:rPr lang="zh-CN" altLang="en-US" dirty="0" smtClean="0">
                <a:solidFill>
                  <a:schemeClr val="tx1">
                    <a:lumMod val="65000"/>
                    <a:lumOff val="35000"/>
                  </a:schemeClr>
                </a:solidFill>
                <a:latin typeface="微软雅黑" pitchFamily="34" charset="-122"/>
                <a:ea typeface="微软雅黑" pitchFamily="34" charset="-122"/>
              </a:rPr>
              <a:t>是</a:t>
            </a:r>
            <a:r>
              <a:rPr lang="zh-CN" altLang="en-US" dirty="0">
                <a:solidFill>
                  <a:schemeClr val="tx1">
                    <a:lumMod val="65000"/>
                    <a:lumOff val="35000"/>
                  </a:schemeClr>
                </a:solidFill>
                <a:latin typeface="微软雅黑" pitchFamily="34" charset="-122"/>
                <a:ea typeface="微软雅黑" pitchFamily="34" charset="-122"/>
              </a:rPr>
              <a:t>指纳米粒子药物含量和悬浮微粒的封装是药液量之</a:t>
            </a:r>
            <a:r>
              <a:rPr lang="zh-CN" altLang="en-US" dirty="0" smtClean="0">
                <a:solidFill>
                  <a:schemeClr val="tx1">
                    <a:lumMod val="65000"/>
                    <a:lumOff val="35000"/>
                  </a:schemeClr>
                </a:solidFill>
                <a:latin typeface="微软雅黑" pitchFamily="34" charset="-122"/>
                <a:ea typeface="微软雅黑" pitchFamily="34" charset="-122"/>
              </a:rPr>
              <a:t>比</a:t>
            </a:r>
            <a:endParaRPr lang="en-US" altLang="zh-CN" dirty="0" smtClean="0">
              <a:solidFill>
                <a:schemeClr val="tx1">
                  <a:lumMod val="65000"/>
                  <a:lumOff val="35000"/>
                </a:schemeClr>
              </a:solidFill>
              <a:latin typeface="微软雅黑" pitchFamily="34" charset="-122"/>
              <a:ea typeface="微软雅黑" pitchFamily="34" charset="-122"/>
            </a:endParaRPr>
          </a:p>
          <a:p>
            <a:pPr marL="82550" indent="-82550"/>
            <a:r>
              <a:rPr lang="en-US" altLang="zh-CN" dirty="0">
                <a:solidFill>
                  <a:schemeClr val="tx1">
                    <a:lumMod val="65000"/>
                    <a:lumOff val="35000"/>
                  </a:schemeClr>
                </a:solidFill>
                <a:latin typeface="微软雅黑" pitchFamily="34" charset="-122"/>
                <a:ea typeface="微软雅黑" pitchFamily="34" charset="-122"/>
              </a:rPr>
              <a:t> </a:t>
            </a:r>
            <a:r>
              <a:rPr lang="en-US" altLang="zh-CN" dirty="0" smtClean="0">
                <a:solidFill>
                  <a:schemeClr val="tx1">
                    <a:lumMod val="65000"/>
                    <a:lumOff val="35000"/>
                  </a:schemeClr>
                </a:solidFill>
                <a:latin typeface="微软雅黑" pitchFamily="34" charset="-122"/>
                <a:ea typeface="微软雅黑" pitchFamily="34" charset="-122"/>
              </a:rPr>
              <a:t>           </a:t>
            </a:r>
            <a:r>
              <a:rPr lang="zh-CN" altLang="en-US" dirty="0" smtClean="0">
                <a:solidFill>
                  <a:schemeClr val="tx1">
                    <a:lumMod val="65000"/>
                    <a:lumOff val="35000"/>
                  </a:schemeClr>
                </a:solidFill>
                <a:latin typeface="微软雅黑" pitchFamily="34" charset="-122"/>
                <a:ea typeface="微软雅黑" pitchFamily="34" charset="-122"/>
              </a:rPr>
              <a:t>是</a:t>
            </a:r>
            <a:r>
              <a:rPr lang="zh-CN" altLang="en-US" dirty="0">
                <a:solidFill>
                  <a:schemeClr val="tx1">
                    <a:lumMod val="65000"/>
                    <a:lumOff val="35000"/>
                  </a:schemeClr>
                </a:solidFill>
                <a:latin typeface="微软雅黑" pitchFamily="34" charset="-122"/>
                <a:ea typeface="微软雅黑" pitchFamily="34" charset="-122"/>
              </a:rPr>
              <a:t>衡量颗粒质量的重要指标</a:t>
            </a:r>
          </a:p>
        </p:txBody>
      </p:sp>
      <p:sp>
        <p:nvSpPr>
          <p:cNvPr id="10" name="矩形 9"/>
          <p:cNvSpPr/>
          <p:nvPr/>
        </p:nvSpPr>
        <p:spPr>
          <a:xfrm>
            <a:off x="2428860" y="2403461"/>
            <a:ext cx="6572296" cy="954107"/>
          </a:xfrm>
          <a:prstGeom prst="rect">
            <a:avLst/>
          </a:prstGeom>
        </p:spPr>
        <p:txBody>
          <a:bodyPr wrap="square">
            <a:spAutoFit/>
          </a:bodyPr>
          <a:lstStyle/>
          <a:p>
            <a:r>
              <a:rPr lang="zh-CN" altLang="en-US" sz="2000" b="1" dirty="0">
                <a:solidFill>
                  <a:srgbClr val="0069B8"/>
                </a:solidFill>
                <a:latin typeface="微软雅黑" pitchFamily="34" charset="-122"/>
                <a:ea typeface="微软雅黑" pitchFamily="34" charset="-122"/>
              </a:rPr>
              <a:t>载</a:t>
            </a:r>
            <a:r>
              <a:rPr lang="zh-CN" altLang="en-US" sz="2000" b="1" dirty="0" smtClean="0">
                <a:solidFill>
                  <a:srgbClr val="0069B8"/>
                </a:solidFill>
                <a:latin typeface="微软雅黑" pitchFamily="34" charset="-122"/>
                <a:ea typeface="微软雅黑" pitchFamily="34" charset="-122"/>
              </a:rPr>
              <a:t>药量 </a:t>
            </a:r>
            <a:r>
              <a:rPr lang="zh-CN" altLang="en-US" dirty="0" smtClean="0">
                <a:solidFill>
                  <a:schemeClr val="tx1">
                    <a:lumMod val="65000"/>
                    <a:lumOff val="35000"/>
                  </a:schemeClr>
                </a:solidFill>
                <a:latin typeface="微软雅黑" pitchFamily="34" charset="-122"/>
                <a:ea typeface="微软雅黑" pitchFamily="34" charset="-122"/>
              </a:rPr>
              <a:t>是</a:t>
            </a:r>
            <a:r>
              <a:rPr lang="zh-CN" altLang="en-US" dirty="0">
                <a:solidFill>
                  <a:schemeClr val="tx1">
                    <a:lumMod val="65000"/>
                    <a:lumOff val="35000"/>
                  </a:schemeClr>
                </a:solidFill>
                <a:latin typeface="微软雅黑" pitchFamily="34" charset="-122"/>
                <a:ea typeface="微软雅黑" pitchFamily="34" charset="-122"/>
              </a:rPr>
              <a:t>指纳米粒混悬液中纳米粒所装载的药物量占纳米粒</a:t>
            </a:r>
            <a:r>
              <a:rPr lang="zh-CN" altLang="en-US" dirty="0" smtClean="0">
                <a:solidFill>
                  <a:schemeClr val="tx1">
                    <a:lumMod val="65000"/>
                    <a:lumOff val="35000"/>
                  </a:schemeClr>
                </a:solidFill>
                <a:latin typeface="微软雅黑" pitchFamily="34" charset="-122"/>
                <a:ea typeface="微软雅黑" pitchFamily="34" charset="-122"/>
              </a:rPr>
              <a:t>总</a:t>
            </a:r>
            <a:endParaRPr lang="en-US" altLang="zh-CN" dirty="0" smtClean="0">
              <a:solidFill>
                <a:schemeClr val="tx1">
                  <a:lumMod val="65000"/>
                  <a:lumOff val="35000"/>
                </a:schemeClr>
              </a:solidFill>
              <a:latin typeface="微软雅黑" pitchFamily="34" charset="-122"/>
              <a:ea typeface="微软雅黑" pitchFamily="34" charset="-122"/>
            </a:endParaRPr>
          </a:p>
          <a:p>
            <a:r>
              <a:rPr lang="en-US" altLang="zh-CN" dirty="0">
                <a:solidFill>
                  <a:schemeClr val="tx1">
                    <a:lumMod val="65000"/>
                    <a:lumOff val="35000"/>
                  </a:schemeClr>
                </a:solidFill>
                <a:latin typeface="微软雅黑" pitchFamily="34" charset="-122"/>
                <a:ea typeface="微软雅黑" pitchFamily="34" charset="-122"/>
              </a:rPr>
              <a:t> </a:t>
            </a:r>
            <a:r>
              <a:rPr lang="en-US" altLang="zh-CN" dirty="0" smtClean="0">
                <a:solidFill>
                  <a:schemeClr val="tx1">
                    <a:lumMod val="65000"/>
                    <a:lumOff val="35000"/>
                  </a:schemeClr>
                </a:solidFill>
                <a:latin typeface="微软雅黑" pitchFamily="34" charset="-122"/>
                <a:ea typeface="微软雅黑" pitchFamily="34" charset="-122"/>
              </a:rPr>
              <a:t>        </a:t>
            </a:r>
            <a:r>
              <a:rPr lang="zh-CN" altLang="en-US" dirty="0" smtClean="0">
                <a:solidFill>
                  <a:schemeClr val="tx1">
                    <a:lumMod val="65000"/>
                    <a:lumOff val="35000"/>
                  </a:schemeClr>
                </a:solidFill>
                <a:latin typeface="微软雅黑" pitchFamily="34" charset="-122"/>
                <a:ea typeface="微软雅黑" pitchFamily="34" charset="-122"/>
              </a:rPr>
              <a:t>   重量</a:t>
            </a:r>
            <a:r>
              <a:rPr lang="zh-CN" altLang="en-US" dirty="0">
                <a:solidFill>
                  <a:schemeClr val="tx1">
                    <a:lumMod val="65000"/>
                    <a:lumOff val="35000"/>
                  </a:schemeClr>
                </a:solidFill>
                <a:latin typeface="微软雅黑" pitchFamily="34" charset="-122"/>
                <a:ea typeface="微软雅黑" pitchFamily="34" charset="-122"/>
              </a:rPr>
              <a:t>（包括药物和辅料）的百分率，表征的是纳米粒</a:t>
            </a:r>
            <a:r>
              <a:rPr lang="zh-CN" altLang="en-US" dirty="0" smtClean="0">
                <a:solidFill>
                  <a:schemeClr val="tx1">
                    <a:lumMod val="65000"/>
                    <a:lumOff val="35000"/>
                  </a:schemeClr>
                </a:solidFill>
                <a:latin typeface="微软雅黑" pitchFamily="34" charset="-122"/>
                <a:ea typeface="微软雅黑" pitchFamily="34" charset="-122"/>
              </a:rPr>
              <a:t>的</a:t>
            </a:r>
            <a:endParaRPr lang="en-US" altLang="zh-CN" dirty="0" smtClean="0">
              <a:solidFill>
                <a:schemeClr val="tx1">
                  <a:lumMod val="65000"/>
                  <a:lumOff val="35000"/>
                </a:schemeClr>
              </a:solidFill>
              <a:latin typeface="微软雅黑" pitchFamily="34" charset="-122"/>
              <a:ea typeface="微软雅黑" pitchFamily="34" charset="-122"/>
            </a:endParaRPr>
          </a:p>
          <a:p>
            <a:r>
              <a:rPr lang="en-US" altLang="zh-CN" dirty="0">
                <a:solidFill>
                  <a:schemeClr val="tx1">
                    <a:lumMod val="65000"/>
                    <a:lumOff val="35000"/>
                  </a:schemeClr>
                </a:solidFill>
                <a:latin typeface="微软雅黑" pitchFamily="34" charset="-122"/>
                <a:ea typeface="微软雅黑" pitchFamily="34" charset="-122"/>
              </a:rPr>
              <a:t> </a:t>
            </a:r>
            <a:r>
              <a:rPr lang="en-US" altLang="zh-CN" dirty="0" smtClean="0">
                <a:solidFill>
                  <a:schemeClr val="tx1">
                    <a:lumMod val="65000"/>
                    <a:lumOff val="35000"/>
                  </a:schemeClr>
                </a:solidFill>
                <a:latin typeface="微软雅黑" pitchFamily="34" charset="-122"/>
                <a:ea typeface="微软雅黑" pitchFamily="34" charset="-122"/>
              </a:rPr>
              <a:t>           </a:t>
            </a:r>
            <a:r>
              <a:rPr lang="zh-CN" altLang="en-US" dirty="0" smtClean="0">
                <a:solidFill>
                  <a:schemeClr val="tx1">
                    <a:lumMod val="65000"/>
                    <a:lumOff val="35000"/>
                  </a:schemeClr>
                </a:solidFill>
                <a:latin typeface="微软雅黑" pitchFamily="34" charset="-122"/>
                <a:ea typeface="微软雅黑" pitchFamily="34" charset="-122"/>
              </a:rPr>
              <a:t>载</a:t>
            </a:r>
            <a:r>
              <a:rPr lang="zh-CN" altLang="en-US" dirty="0">
                <a:solidFill>
                  <a:schemeClr val="tx1">
                    <a:lumMod val="65000"/>
                    <a:lumOff val="35000"/>
                  </a:schemeClr>
                </a:solidFill>
                <a:latin typeface="微软雅黑" pitchFamily="34" charset="-122"/>
                <a:ea typeface="微软雅黑" pitchFamily="34" charset="-122"/>
              </a:rPr>
              <a:t>药效率</a:t>
            </a:r>
          </a:p>
        </p:txBody>
      </p:sp>
      <p:sp>
        <p:nvSpPr>
          <p:cNvPr id="11" name="矩形 1"/>
          <p:cNvSpPr>
            <a:spLocks noChangeArrowheads="1"/>
          </p:cNvSpPr>
          <p:nvPr/>
        </p:nvSpPr>
        <p:spPr bwMode="auto">
          <a:xfrm>
            <a:off x="8604000" y="4603500"/>
            <a:ext cx="540000" cy="540000"/>
          </a:xfrm>
          <a:prstGeom prst="rect">
            <a:avLst/>
          </a:prstGeom>
          <a:solidFill>
            <a:srgbClr val="0053A3"/>
          </a:solidFill>
          <a:ln>
            <a:noFill/>
          </a:ln>
          <a:extLst/>
        </p:spPr>
        <p:txBody>
          <a:bodyPr anchor="ct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20</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2"/>
          <p:cNvSpPr>
            <a:spLocks noGrp="1"/>
          </p:cNvSpPr>
          <p:nvPr>
            <p:ph type="body" sz="quarter" idx="11"/>
          </p:nvPr>
        </p:nvSpPr>
        <p:spPr>
          <a:xfrm>
            <a:off x="2357460" y="285734"/>
            <a:ext cx="5500688" cy="500066"/>
          </a:xfrm>
        </p:spPr>
        <p:txBody>
          <a:bodyPr>
            <a:normAutofit fontScale="92500" lnSpcReduction="20000"/>
          </a:bodyPr>
          <a:lstStyle/>
          <a:p>
            <a:pPr>
              <a:buNone/>
            </a:pPr>
            <a:r>
              <a:rPr lang="zh-CN" altLang="en-US" b="1" dirty="0" smtClean="0"/>
              <a:t>第三章  冻</a:t>
            </a:r>
            <a:r>
              <a:rPr lang="zh-CN" altLang="en-US" b="1" dirty="0" smtClean="0"/>
              <a:t>干制剂的制备</a:t>
            </a:r>
            <a:endParaRPr lang="zh-CN" altLang="en-US" dirty="0"/>
          </a:p>
          <a:p>
            <a:pPr>
              <a:buFont typeface="Wingdings" pitchFamily="2" charset="2"/>
              <a:buChar char="l"/>
            </a:pPr>
            <a:endParaRPr lang="zh-CN" altLang="en-US" b="1" dirty="0"/>
          </a:p>
        </p:txBody>
      </p:sp>
      <p:sp>
        <p:nvSpPr>
          <p:cNvPr id="17" name="矩形 16"/>
          <p:cNvSpPr/>
          <p:nvPr/>
        </p:nvSpPr>
        <p:spPr>
          <a:xfrm>
            <a:off x="2143108" y="857238"/>
            <a:ext cx="5214974" cy="45719"/>
          </a:xfrm>
          <a:prstGeom prst="rect">
            <a:avLst/>
          </a:prstGeom>
          <a:solidFill>
            <a:srgbClr val="0070C0"/>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内容占位符 1"/>
          <p:cNvSpPr txBox="1">
            <a:spLocks/>
          </p:cNvSpPr>
          <p:nvPr/>
        </p:nvSpPr>
        <p:spPr>
          <a:xfrm>
            <a:off x="3214678" y="1731575"/>
            <a:ext cx="4286280" cy="3554819"/>
          </a:xfrm>
          <a:prstGeom prst="rect">
            <a:avLst/>
          </a:prstGeom>
        </p:spPr>
        <p:txBody>
          <a:bodyPr vert="horz" lIns="91440" tIns="45720" rIns="91440" bIns="45720" rtlCol="0">
            <a:spAutoFit/>
          </a:bodyPr>
          <a:lstStyle/>
          <a:p>
            <a:pPr marL="342900" indent="-342900">
              <a:spcBef>
                <a:spcPts val="1200"/>
              </a:spcBef>
              <a:spcAft>
                <a:spcPts val="3000"/>
              </a:spcAft>
              <a:buFont typeface="Wingdings" pitchFamily="2" charset="2"/>
              <a:buChar char="l"/>
            </a:pPr>
            <a:r>
              <a:rPr lang="en-US" altLang="zh-CN" sz="3000" dirty="0">
                <a:solidFill>
                  <a:schemeClr val="tx1">
                    <a:lumMod val="65000"/>
                    <a:lumOff val="35000"/>
                  </a:schemeClr>
                </a:solidFill>
                <a:latin typeface="微软雅黑" pitchFamily="34" charset="-122"/>
                <a:ea typeface="微软雅黑" pitchFamily="34" charset="-122"/>
              </a:rPr>
              <a:t>3.1 </a:t>
            </a:r>
            <a:r>
              <a:rPr lang="zh-CN" altLang="en-US" sz="3000" dirty="0">
                <a:solidFill>
                  <a:schemeClr val="tx1">
                    <a:lumMod val="65000"/>
                    <a:lumOff val="35000"/>
                  </a:schemeClr>
                </a:solidFill>
                <a:latin typeface="微软雅黑" pitchFamily="34" charset="-122"/>
                <a:ea typeface="微软雅黑" pitchFamily="34" charset="-122"/>
              </a:rPr>
              <a:t>冻干保护剂的</a:t>
            </a:r>
            <a:r>
              <a:rPr lang="zh-CN" altLang="en-US" sz="3000" dirty="0" smtClean="0">
                <a:solidFill>
                  <a:schemeClr val="tx1">
                    <a:lumMod val="65000"/>
                    <a:lumOff val="35000"/>
                  </a:schemeClr>
                </a:solidFill>
                <a:latin typeface="微软雅黑" pitchFamily="34" charset="-122"/>
                <a:ea typeface="微软雅黑" pitchFamily="34" charset="-122"/>
              </a:rPr>
              <a:t>选择</a:t>
            </a:r>
            <a:endParaRPr lang="zh-CN" altLang="en-US" sz="3000" dirty="0">
              <a:solidFill>
                <a:schemeClr val="tx1">
                  <a:lumMod val="65000"/>
                  <a:lumOff val="35000"/>
                </a:schemeClr>
              </a:solidFill>
              <a:latin typeface="微软雅黑" pitchFamily="34" charset="-122"/>
              <a:ea typeface="微软雅黑" pitchFamily="34" charset="-122"/>
            </a:endParaRPr>
          </a:p>
          <a:p>
            <a:pPr marL="342900" indent="-342900">
              <a:spcBef>
                <a:spcPts val="1200"/>
              </a:spcBef>
              <a:spcAft>
                <a:spcPts val="3000"/>
              </a:spcAft>
              <a:buFont typeface="Wingdings" pitchFamily="2" charset="2"/>
              <a:buChar char="l"/>
            </a:pPr>
            <a:r>
              <a:rPr lang="en-US" altLang="zh-CN" sz="3000" dirty="0" smtClean="0">
                <a:solidFill>
                  <a:schemeClr val="tx1">
                    <a:lumMod val="65000"/>
                    <a:lumOff val="35000"/>
                  </a:schemeClr>
                </a:solidFill>
                <a:latin typeface="微软雅黑" pitchFamily="34" charset="-122"/>
                <a:ea typeface="微软雅黑" pitchFamily="34" charset="-122"/>
              </a:rPr>
              <a:t>3.2 </a:t>
            </a:r>
            <a:r>
              <a:rPr lang="zh-CN" altLang="en-US" sz="3000" dirty="0" smtClean="0">
                <a:solidFill>
                  <a:schemeClr val="tx1">
                    <a:lumMod val="65000"/>
                    <a:lumOff val="35000"/>
                  </a:schemeClr>
                </a:solidFill>
                <a:latin typeface="微软雅黑" pitchFamily="34" charset="-122"/>
                <a:ea typeface="微软雅黑" pitchFamily="34" charset="-122"/>
              </a:rPr>
              <a:t>处方筛选</a:t>
            </a:r>
            <a:endParaRPr lang="en-US" altLang="zh-CN" sz="3000" dirty="0" smtClean="0">
              <a:solidFill>
                <a:schemeClr val="tx1">
                  <a:lumMod val="65000"/>
                  <a:lumOff val="35000"/>
                </a:schemeClr>
              </a:solidFill>
              <a:latin typeface="微软雅黑" pitchFamily="34" charset="-122"/>
              <a:ea typeface="微软雅黑" pitchFamily="34" charset="-122"/>
            </a:endParaRPr>
          </a:p>
          <a:p>
            <a:pPr marL="342900" indent="-342900">
              <a:spcBef>
                <a:spcPts val="1200"/>
              </a:spcBef>
              <a:spcAft>
                <a:spcPts val="3000"/>
              </a:spcAft>
              <a:buFont typeface="Wingdings" pitchFamily="2" charset="2"/>
              <a:buChar char="l"/>
            </a:pPr>
            <a:r>
              <a:rPr lang="en-US" altLang="zh-CN" sz="3000" dirty="0" smtClean="0">
                <a:solidFill>
                  <a:schemeClr val="tx1">
                    <a:lumMod val="65000"/>
                    <a:lumOff val="35000"/>
                  </a:schemeClr>
                </a:solidFill>
                <a:latin typeface="微软雅黑" pitchFamily="34" charset="-122"/>
                <a:ea typeface="微软雅黑" pitchFamily="34" charset="-122"/>
              </a:rPr>
              <a:t>3.3 </a:t>
            </a:r>
            <a:r>
              <a:rPr lang="zh-CN" altLang="en-US" sz="3000" dirty="0" smtClean="0">
                <a:solidFill>
                  <a:schemeClr val="tx1">
                    <a:lumMod val="65000"/>
                    <a:lumOff val="35000"/>
                  </a:schemeClr>
                </a:solidFill>
                <a:latin typeface="微软雅黑" pitchFamily="34" charset="-122"/>
                <a:ea typeface="微软雅黑" pitchFamily="34" charset="-122"/>
              </a:rPr>
              <a:t>冻干处方的优选</a:t>
            </a:r>
          </a:p>
          <a:p>
            <a:pPr marL="342900" indent="-342900">
              <a:spcBef>
                <a:spcPts val="1200"/>
              </a:spcBef>
              <a:spcAft>
                <a:spcPts val="3000"/>
              </a:spcAft>
              <a:buFont typeface="Wingdings" pitchFamily="2" charset="2"/>
              <a:buChar char="l"/>
            </a:pPr>
            <a:endParaRPr lang="zh-CN" altLang="en-US" sz="3000" dirty="0">
              <a:solidFill>
                <a:schemeClr val="tx1">
                  <a:lumMod val="65000"/>
                  <a:lumOff val="35000"/>
                </a:schemeClr>
              </a:solidFill>
              <a:latin typeface="微软雅黑" pitchFamily="34" charset="-122"/>
              <a:ea typeface="微软雅黑" pitchFamily="34" charset="-122"/>
            </a:endParaRPr>
          </a:p>
        </p:txBody>
      </p:sp>
      <p:sp>
        <p:nvSpPr>
          <p:cNvPr id="8" name="矩形 1"/>
          <p:cNvSpPr>
            <a:spLocks noChangeArrowheads="1"/>
          </p:cNvSpPr>
          <p:nvPr/>
        </p:nvSpPr>
        <p:spPr bwMode="auto">
          <a:xfrm>
            <a:off x="8604000" y="4603500"/>
            <a:ext cx="540000" cy="540000"/>
          </a:xfrm>
          <a:prstGeom prst="rect">
            <a:avLst/>
          </a:prstGeom>
          <a:solidFill>
            <a:srgbClr val="0053A3"/>
          </a:solidFill>
          <a:ln>
            <a:noFill/>
          </a:ln>
          <a:extLst/>
        </p:spPr>
        <p:txBody>
          <a:bodyPr anchor="ct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21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2"/>
          <p:cNvSpPr>
            <a:spLocks noGrp="1"/>
          </p:cNvSpPr>
          <p:nvPr>
            <p:ph type="body" sz="quarter" idx="11"/>
          </p:nvPr>
        </p:nvSpPr>
        <p:spPr>
          <a:xfrm>
            <a:off x="2357460" y="285734"/>
            <a:ext cx="5500688" cy="500066"/>
          </a:xfrm>
        </p:spPr>
        <p:txBody>
          <a:bodyPr>
            <a:normAutofit fontScale="92500" lnSpcReduction="20000"/>
          </a:bodyPr>
          <a:lstStyle/>
          <a:p>
            <a:pPr>
              <a:buNone/>
            </a:pPr>
            <a:r>
              <a:rPr lang="zh-CN" altLang="en-US" b="1" dirty="0" smtClean="0"/>
              <a:t>第三章  冻</a:t>
            </a:r>
            <a:r>
              <a:rPr lang="zh-CN" altLang="en-US" b="1" dirty="0" smtClean="0"/>
              <a:t>干制剂的制备</a:t>
            </a:r>
            <a:endParaRPr lang="zh-CN" altLang="en-US" dirty="0"/>
          </a:p>
          <a:p>
            <a:pPr>
              <a:buFont typeface="Wingdings" pitchFamily="2" charset="2"/>
              <a:buChar char="l"/>
            </a:pPr>
            <a:endParaRPr lang="zh-CN" altLang="en-US" b="1" dirty="0"/>
          </a:p>
        </p:txBody>
      </p:sp>
      <p:sp>
        <p:nvSpPr>
          <p:cNvPr id="17" name="矩形 16"/>
          <p:cNvSpPr/>
          <p:nvPr/>
        </p:nvSpPr>
        <p:spPr>
          <a:xfrm>
            <a:off x="2143108" y="857238"/>
            <a:ext cx="5214974" cy="45719"/>
          </a:xfrm>
          <a:prstGeom prst="rect">
            <a:avLst/>
          </a:prstGeom>
          <a:solidFill>
            <a:srgbClr val="0070C0"/>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4464844" y="3250411"/>
            <a:ext cx="2571766" cy="71437"/>
          </a:xfrm>
          <a:prstGeom prst="rect">
            <a:avLst/>
          </a:prstGeom>
          <a:solidFill>
            <a:srgbClr val="0070C0"/>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内容占位符 1"/>
          <p:cNvSpPr txBox="1">
            <a:spLocks/>
          </p:cNvSpPr>
          <p:nvPr/>
        </p:nvSpPr>
        <p:spPr>
          <a:xfrm>
            <a:off x="2643174" y="1214429"/>
            <a:ext cx="4286280" cy="1184940"/>
          </a:xfrm>
          <a:prstGeom prst="rect">
            <a:avLst/>
          </a:prstGeom>
        </p:spPr>
        <p:txBody>
          <a:bodyPr vert="horz" wrap="square" lIns="91440" tIns="45720" rIns="91440" bIns="45720" rtlCol="0">
            <a:spAutoFit/>
          </a:bodyPr>
          <a:lstStyle/>
          <a:p>
            <a:pPr marL="342900" indent="-342900">
              <a:spcBef>
                <a:spcPts val="1200"/>
              </a:spcBef>
              <a:spcAft>
                <a:spcPts val="600"/>
              </a:spcAft>
              <a:buFont typeface="Arial" pitchFamily="34" charset="0"/>
              <a:buChar char="•"/>
            </a:pPr>
            <a:r>
              <a:rPr lang="en-US" altLang="zh-CN" sz="2800" dirty="0" smtClean="0">
                <a:solidFill>
                  <a:schemeClr val="tx1">
                    <a:lumMod val="65000"/>
                    <a:lumOff val="35000"/>
                  </a:schemeClr>
                </a:solidFill>
                <a:latin typeface="微软雅黑" pitchFamily="34" charset="-122"/>
                <a:ea typeface="微软雅黑" pitchFamily="34" charset="-122"/>
              </a:rPr>
              <a:t> </a:t>
            </a:r>
            <a:r>
              <a:rPr lang="en-US" altLang="zh-CN" sz="2800" dirty="0" smtClean="0">
                <a:solidFill>
                  <a:schemeClr val="tx1">
                    <a:lumMod val="65000"/>
                    <a:lumOff val="35000"/>
                  </a:schemeClr>
                </a:solidFill>
                <a:latin typeface="微软雅黑" pitchFamily="34" charset="-122"/>
                <a:ea typeface="微软雅黑" pitchFamily="34" charset="-122"/>
              </a:rPr>
              <a:t> </a:t>
            </a:r>
            <a:r>
              <a:rPr lang="zh-CN" altLang="en-US" sz="2800" dirty="0">
                <a:solidFill>
                  <a:schemeClr val="tx1">
                    <a:lumMod val="65000"/>
                    <a:lumOff val="35000"/>
                  </a:schemeClr>
                </a:solidFill>
                <a:latin typeface="微软雅黑" pitchFamily="34" charset="-122"/>
                <a:ea typeface="微软雅黑" pitchFamily="34" charset="-122"/>
              </a:rPr>
              <a:t>冻干保护剂</a:t>
            </a:r>
            <a:r>
              <a:rPr lang="zh-CN" altLang="en-US" sz="2800" dirty="0" smtClean="0">
                <a:solidFill>
                  <a:schemeClr val="tx1">
                    <a:lumMod val="65000"/>
                    <a:lumOff val="35000"/>
                  </a:schemeClr>
                </a:solidFill>
                <a:latin typeface="微软雅黑" pitchFamily="34" charset="-122"/>
                <a:ea typeface="微软雅黑" pitchFamily="34" charset="-122"/>
              </a:rPr>
              <a:t>的筛选</a:t>
            </a:r>
            <a:endParaRPr lang="zh-CN" altLang="en-US" sz="2800" dirty="0">
              <a:solidFill>
                <a:schemeClr val="tx1">
                  <a:lumMod val="65000"/>
                  <a:lumOff val="35000"/>
                </a:schemeClr>
              </a:solidFill>
              <a:latin typeface="微软雅黑" pitchFamily="34" charset="-122"/>
              <a:ea typeface="微软雅黑" pitchFamily="34" charset="-122"/>
            </a:endParaRPr>
          </a:p>
          <a:p>
            <a:pPr marL="342900" indent="-342900">
              <a:spcBef>
                <a:spcPts val="1200"/>
              </a:spcBef>
              <a:spcAft>
                <a:spcPts val="600"/>
              </a:spcAft>
              <a:buFont typeface="Arial" pitchFamily="34" charset="0"/>
              <a:buChar char="•"/>
            </a:pPr>
            <a:endParaRPr lang="zh-CN" altLang="en-US" sz="2800" dirty="0">
              <a:solidFill>
                <a:schemeClr val="tx1">
                  <a:lumMod val="65000"/>
                  <a:lumOff val="35000"/>
                </a:schemeClr>
              </a:solidFill>
              <a:latin typeface="微软雅黑" pitchFamily="34" charset="-122"/>
              <a:ea typeface="微软雅黑" pitchFamily="34" charset="-122"/>
            </a:endParaRPr>
          </a:p>
        </p:txBody>
      </p:sp>
      <p:sp>
        <p:nvSpPr>
          <p:cNvPr id="9" name="内容占位符 13"/>
          <p:cNvSpPr txBox="1">
            <a:spLocks/>
          </p:cNvSpPr>
          <p:nvPr/>
        </p:nvSpPr>
        <p:spPr>
          <a:xfrm>
            <a:off x="2643174" y="2000246"/>
            <a:ext cx="3071834" cy="2786082"/>
          </a:xfrm>
          <a:prstGeom prst="rect">
            <a:avLst/>
          </a:prstGeom>
        </p:spPr>
        <p:txBody>
          <a:bodyPr vert="horz" lIns="91440" tIns="45720" rIns="91440" bIns="45720" rtlCol="0">
            <a:noAutofit/>
          </a:bodyPr>
          <a:lstStyle/>
          <a:p>
            <a:pPr marL="342900" indent="-342900">
              <a:spcBef>
                <a:spcPct val="20000"/>
              </a:spcBef>
            </a:pPr>
            <a:r>
              <a:rPr lang="zh-CN" altLang="en-US" sz="2400" dirty="0">
                <a:solidFill>
                  <a:schemeClr val="tx1">
                    <a:lumMod val="65000"/>
                    <a:lumOff val="35000"/>
                  </a:schemeClr>
                </a:solidFill>
                <a:latin typeface="微软雅黑" pitchFamily="34" charset="-122"/>
                <a:ea typeface="微软雅黑" pitchFamily="34" charset="-122"/>
              </a:rPr>
              <a:t>理想的冻干制剂</a:t>
            </a:r>
            <a:endParaRPr lang="en-US" altLang="zh-CN" sz="2400" dirty="0">
              <a:solidFill>
                <a:schemeClr val="tx1">
                  <a:lumMod val="65000"/>
                  <a:lumOff val="35000"/>
                </a:schemeClr>
              </a:solidFill>
              <a:latin typeface="微软雅黑" pitchFamily="34" charset="-122"/>
              <a:ea typeface="微软雅黑" pitchFamily="34" charset="-122"/>
            </a:endParaRPr>
          </a:p>
          <a:p>
            <a:pPr marL="342900" indent="-342900">
              <a:spcBef>
                <a:spcPct val="20000"/>
              </a:spcBef>
              <a:buFont typeface="Arial" pitchFamily="34" charset="0"/>
              <a:buChar char="•"/>
            </a:pPr>
            <a:endParaRPr lang="en-US" altLang="zh-CN" sz="2400" dirty="0">
              <a:solidFill>
                <a:schemeClr val="tx1">
                  <a:lumMod val="65000"/>
                  <a:lumOff val="35000"/>
                </a:schemeClr>
              </a:solidFill>
              <a:latin typeface="微软雅黑" pitchFamily="34" charset="-122"/>
              <a:ea typeface="微软雅黑" pitchFamily="34" charset="-122"/>
            </a:endParaRPr>
          </a:p>
          <a:p>
            <a:pPr marL="342900" indent="-342900">
              <a:spcBef>
                <a:spcPct val="20000"/>
              </a:spcBef>
              <a:buFont typeface="Arial" pitchFamily="34" charset="0"/>
              <a:buChar char="•"/>
            </a:pPr>
            <a:r>
              <a:rPr lang="zh-CN" altLang="en-US" sz="2200" dirty="0">
                <a:solidFill>
                  <a:schemeClr val="tx1">
                    <a:lumMod val="65000"/>
                    <a:lumOff val="35000"/>
                  </a:schemeClr>
                </a:solidFill>
                <a:latin typeface="微软雅黑" pitchFamily="34" charset="-122"/>
                <a:ea typeface="微软雅黑" pitchFamily="34" charset="-122"/>
              </a:rPr>
              <a:t>  </a:t>
            </a:r>
            <a:r>
              <a:rPr lang="zh-CN" altLang="en-US" sz="2400" dirty="0">
                <a:solidFill>
                  <a:schemeClr val="tx1">
                    <a:lumMod val="65000"/>
                    <a:lumOff val="35000"/>
                  </a:schemeClr>
                </a:solidFill>
                <a:latin typeface="微软雅黑" pitchFamily="34" charset="-122"/>
                <a:ea typeface="微软雅黑" pitchFamily="34" charset="-122"/>
              </a:rPr>
              <a:t>形态饱满</a:t>
            </a:r>
            <a:endParaRPr lang="en-US" altLang="zh-CN" sz="2400" dirty="0">
              <a:solidFill>
                <a:schemeClr val="tx1">
                  <a:lumMod val="65000"/>
                  <a:lumOff val="35000"/>
                </a:schemeClr>
              </a:solidFill>
              <a:latin typeface="微软雅黑" pitchFamily="34" charset="-122"/>
              <a:ea typeface="微软雅黑" pitchFamily="34" charset="-122"/>
            </a:endParaRPr>
          </a:p>
          <a:p>
            <a:pPr marL="342900" indent="-342900">
              <a:spcBef>
                <a:spcPct val="20000"/>
              </a:spcBef>
              <a:buFont typeface="Arial" pitchFamily="34" charset="0"/>
              <a:buChar char="•"/>
            </a:pPr>
            <a:r>
              <a:rPr lang="zh-CN" altLang="en-US" sz="2400" dirty="0">
                <a:solidFill>
                  <a:schemeClr val="tx1">
                    <a:lumMod val="65000"/>
                    <a:lumOff val="35000"/>
                  </a:schemeClr>
                </a:solidFill>
                <a:latin typeface="微软雅黑" pitchFamily="34" charset="-122"/>
                <a:ea typeface="微软雅黑" pitchFamily="34" charset="-122"/>
              </a:rPr>
              <a:t>  外表光洁细腻</a:t>
            </a:r>
            <a:endParaRPr lang="en-US" altLang="zh-CN" sz="2400" dirty="0">
              <a:solidFill>
                <a:schemeClr val="tx1">
                  <a:lumMod val="65000"/>
                  <a:lumOff val="35000"/>
                </a:schemeClr>
              </a:solidFill>
              <a:latin typeface="微软雅黑" pitchFamily="34" charset="-122"/>
              <a:ea typeface="微软雅黑" pitchFamily="34" charset="-122"/>
            </a:endParaRPr>
          </a:p>
          <a:p>
            <a:pPr marL="342900" indent="-342900">
              <a:spcBef>
                <a:spcPct val="20000"/>
              </a:spcBef>
              <a:buFont typeface="Arial" pitchFamily="34" charset="0"/>
              <a:buChar char="•"/>
            </a:pPr>
            <a:r>
              <a:rPr lang="zh-CN" altLang="en-US" sz="2400" dirty="0">
                <a:solidFill>
                  <a:schemeClr val="tx1">
                    <a:lumMod val="65000"/>
                    <a:lumOff val="35000"/>
                  </a:schemeClr>
                </a:solidFill>
                <a:latin typeface="微软雅黑" pitchFamily="34" charset="-122"/>
                <a:ea typeface="微软雅黑" pitchFamily="34" charset="-122"/>
              </a:rPr>
              <a:t>  疏松多孔</a:t>
            </a:r>
            <a:endParaRPr lang="en-US" altLang="zh-CN" sz="2400" dirty="0">
              <a:solidFill>
                <a:schemeClr val="tx1">
                  <a:lumMod val="65000"/>
                  <a:lumOff val="35000"/>
                </a:schemeClr>
              </a:solidFill>
              <a:latin typeface="微软雅黑" pitchFamily="34" charset="-122"/>
              <a:ea typeface="微软雅黑" pitchFamily="34" charset="-122"/>
            </a:endParaRPr>
          </a:p>
          <a:p>
            <a:pPr marL="342900" indent="-342900">
              <a:spcBef>
                <a:spcPct val="20000"/>
              </a:spcBef>
              <a:buFont typeface="Arial" pitchFamily="34" charset="0"/>
              <a:buChar char="•"/>
            </a:pPr>
            <a:r>
              <a:rPr lang="zh-CN" altLang="en-US" sz="2400" dirty="0">
                <a:solidFill>
                  <a:schemeClr val="tx1">
                    <a:lumMod val="65000"/>
                    <a:lumOff val="35000"/>
                  </a:schemeClr>
                </a:solidFill>
                <a:latin typeface="微软雅黑" pitchFamily="34" charset="-122"/>
                <a:ea typeface="微软雅黑" pitchFamily="34" charset="-122"/>
              </a:rPr>
              <a:t>  固体</a:t>
            </a:r>
          </a:p>
        </p:txBody>
      </p:sp>
      <p:sp>
        <p:nvSpPr>
          <p:cNvPr id="10" name="内容占位符 13"/>
          <p:cNvSpPr txBox="1">
            <a:spLocks/>
          </p:cNvSpPr>
          <p:nvPr/>
        </p:nvSpPr>
        <p:spPr>
          <a:xfrm>
            <a:off x="6143604" y="2000246"/>
            <a:ext cx="3000396" cy="271462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2400" b="0" i="0" u="none" strike="noStrike" kern="12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cs typeface="+mn-cs"/>
              </a:rPr>
              <a:t>根据文献及他人经验</a:t>
            </a:r>
            <a:endParaRPr kumimoji="0" lang="en-US" altLang="zh-CN" sz="2400" b="0" i="0" u="none" strike="noStrike" kern="12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2400" b="0" i="0" u="none" strike="noStrike" kern="12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2400" b="0" i="0" u="none" strike="noStrike" kern="12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cs typeface="+mn-cs"/>
              </a:rPr>
              <a:t>蔗糖</a:t>
            </a:r>
            <a:endParaRPr kumimoji="0" lang="en-US" altLang="zh-CN" sz="2400" b="0" i="0" u="none" strike="noStrike" kern="12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cs typeface="+mn-cs"/>
              </a:rPr>
              <a:t>麦芽糖</a:t>
            </a:r>
            <a:endParaRPr kumimoji="0" lang="en-US" altLang="zh-CN" sz="2400" b="0" i="0" u="none" strike="noStrike" kern="12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cs typeface="+mn-cs"/>
            </a:endParaRPr>
          </a:p>
        </p:txBody>
      </p:sp>
      <p:sp>
        <p:nvSpPr>
          <p:cNvPr id="8" name="矩形 1"/>
          <p:cNvSpPr>
            <a:spLocks noChangeArrowheads="1"/>
          </p:cNvSpPr>
          <p:nvPr/>
        </p:nvSpPr>
        <p:spPr bwMode="auto">
          <a:xfrm>
            <a:off x="8604000" y="4603500"/>
            <a:ext cx="540000" cy="540000"/>
          </a:xfrm>
          <a:prstGeom prst="rect">
            <a:avLst/>
          </a:prstGeom>
          <a:solidFill>
            <a:srgbClr val="0053A3"/>
          </a:solidFill>
          <a:ln>
            <a:noFill/>
          </a:ln>
          <a:extLst/>
        </p:spPr>
        <p:txBody>
          <a:bodyPr anchor="ct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22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2"/>
          <p:cNvSpPr>
            <a:spLocks noGrp="1"/>
          </p:cNvSpPr>
          <p:nvPr>
            <p:ph type="body" sz="quarter" idx="11"/>
          </p:nvPr>
        </p:nvSpPr>
        <p:spPr>
          <a:xfrm>
            <a:off x="2357460" y="285734"/>
            <a:ext cx="5500688" cy="500066"/>
          </a:xfrm>
        </p:spPr>
        <p:txBody>
          <a:bodyPr>
            <a:normAutofit fontScale="92500" lnSpcReduction="20000"/>
          </a:bodyPr>
          <a:lstStyle/>
          <a:p>
            <a:pPr>
              <a:buNone/>
            </a:pPr>
            <a:r>
              <a:rPr lang="zh-CN" altLang="en-US" b="1" dirty="0" smtClean="0"/>
              <a:t>第三章  冻</a:t>
            </a:r>
            <a:r>
              <a:rPr lang="zh-CN" altLang="en-US" b="1" dirty="0" smtClean="0"/>
              <a:t>干制剂的制备</a:t>
            </a:r>
            <a:endParaRPr lang="zh-CN" altLang="en-US" dirty="0"/>
          </a:p>
          <a:p>
            <a:pPr>
              <a:buFont typeface="Wingdings" pitchFamily="2" charset="2"/>
              <a:buChar char="l"/>
            </a:pPr>
            <a:endParaRPr lang="zh-CN" altLang="en-US" b="1" dirty="0"/>
          </a:p>
        </p:txBody>
      </p:sp>
      <p:sp>
        <p:nvSpPr>
          <p:cNvPr id="17" name="矩形 16"/>
          <p:cNvSpPr/>
          <p:nvPr/>
        </p:nvSpPr>
        <p:spPr>
          <a:xfrm>
            <a:off x="2143108" y="857238"/>
            <a:ext cx="5214974" cy="45719"/>
          </a:xfrm>
          <a:prstGeom prst="rect">
            <a:avLst/>
          </a:prstGeom>
          <a:solidFill>
            <a:srgbClr val="0070C0"/>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内容占位符 1"/>
          <p:cNvSpPr txBox="1">
            <a:spLocks/>
          </p:cNvSpPr>
          <p:nvPr/>
        </p:nvSpPr>
        <p:spPr>
          <a:xfrm>
            <a:off x="2643174" y="1214428"/>
            <a:ext cx="4286280" cy="523220"/>
          </a:xfrm>
          <a:prstGeom prst="rect">
            <a:avLst/>
          </a:prstGeom>
        </p:spPr>
        <p:txBody>
          <a:bodyPr vert="horz" lIns="91440" tIns="45720" rIns="91440" bIns="45720" rtlCol="0">
            <a:spAutoFit/>
          </a:bodyPr>
          <a:lstStyle/>
          <a:p>
            <a:pPr marL="342900" indent="-342900">
              <a:spcBef>
                <a:spcPts val="1200"/>
              </a:spcBef>
              <a:spcAft>
                <a:spcPts val="600"/>
              </a:spcAft>
              <a:buFont typeface="Arial" pitchFamily="34" charset="0"/>
              <a:buChar char="•"/>
            </a:pPr>
            <a:r>
              <a:rPr lang="en-US" altLang="zh-CN" sz="2800" dirty="0" smtClean="0">
                <a:solidFill>
                  <a:schemeClr val="tx1">
                    <a:lumMod val="65000"/>
                    <a:lumOff val="35000"/>
                  </a:schemeClr>
                </a:solidFill>
                <a:latin typeface="微软雅黑" pitchFamily="34" charset="-122"/>
                <a:ea typeface="微软雅黑" pitchFamily="34" charset="-122"/>
              </a:rPr>
              <a:t> </a:t>
            </a:r>
            <a:r>
              <a:rPr lang="en-US" altLang="zh-CN" sz="2800" dirty="0" smtClean="0">
                <a:solidFill>
                  <a:schemeClr val="tx1">
                    <a:lumMod val="65000"/>
                    <a:lumOff val="35000"/>
                  </a:schemeClr>
                </a:solidFill>
                <a:latin typeface="微软雅黑" pitchFamily="34" charset="-122"/>
                <a:ea typeface="微软雅黑" pitchFamily="34" charset="-122"/>
              </a:rPr>
              <a:t> </a:t>
            </a:r>
            <a:r>
              <a:rPr lang="zh-CN" altLang="en-US" sz="2800" dirty="0" smtClean="0">
                <a:solidFill>
                  <a:schemeClr val="tx1">
                    <a:lumMod val="65000"/>
                    <a:lumOff val="35000"/>
                  </a:schemeClr>
                </a:solidFill>
                <a:latin typeface="微软雅黑" pitchFamily="34" charset="-122"/>
                <a:ea typeface="微软雅黑" pitchFamily="34" charset="-122"/>
              </a:rPr>
              <a:t>冻</a:t>
            </a:r>
            <a:r>
              <a:rPr lang="zh-CN" altLang="en-US" sz="2800" dirty="0">
                <a:solidFill>
                  <a:schemeClr val="tx1">
                    <a:lumMod val="65000"/>
                    <a:lumOff val="35000"/>
                  </a:schemeClr>
                </a:solidFill>
                <a:latin typeface="微软雅黑" pitchFamily="34" charset="-122"/>
                <a:ea typeface="微软雅黑" pitchFamily="34" charset="-122"/>
              </a:rPr>
              <a:t>干处方的</a:t>
            </a:r>
            <a:r>
              <a:rPr lang="zh-CN" altLang="en-US" sz="2800" dirty="0" smtClean="0">
                <a:solidFill>
                  <a:schemeClr val="tx1">
                    <a:lumMod val="65000"/>
                    <a:lumOff val="35000"/>
                  </a:schemeClr>
                </a:solidFill>
                <a:latin typeface="微软雅黑" pitchFamily="34" charset="-122"/>
                <a:ea typeface="微软雅黑" pitchFamily="34" charset="-122"/>
              </a:rPr>
              <a:t>优选</a:t>
            </a:r>
            <a:endParaRPr lang="zh-CN" altLang="en-US" sz="2800" dirty="0">
              <a:solidFill>
                <a:schemeClr val="tx1">
                  <a:lumMod val="65000"/>
                  <a:lumOff val="35000"/>
                </a:schemeClr>
              </a:solidFill>
              <a:latin typeface="微软雅黑" pitchFamily="34" charset="-122"/>
              <a:ea typeface="微软雅黑" pitchFamily="34" charset="-122"/>
            </a:endParaRPr>
          </a:p>
        </p:txBody>
      </p:sp>
      <p:graphicFrame>
        <p:nvGraphicFramePr>
          <p:cNvPr id="8" name="表格 7"/>
          <p:cNvGraphicFramePr>
            <a:graphicFrameLocks noGrp="1"/>
          </p:cNvGraphicFramePr>
          <p:nvPr/>
        </p:nvGraphicFramePr>
        <p:xfrm>
          <a:off x="2643173" y="1857370"/>
          <a:ext cx="5715040" cy="2682240"/>
        </p:xfrm>
        <a:graphic>
          <a:graphicData uri="http://schemas.openxmlformats.org/drawingml/2006/table">
            <a:tbl>
              <a:tblPr>
                <a:tableStyleId>{69012ECD-51FC-41F1-AA8D-1B2483CD663E}</a:tableStyleId>
              </a:tblPr>
              <a:tblGrid>
                <a:gridCol w="1772649"/>
                <a:gridCol w="730274"/>
                <a:gridCol w="730274"/>
                <a:gridCol w="805748"/>
                <a:gridCol w="783312"/>
                <a:gridCol w="892783"/>
              </a:tblGrid>
              <a:tr h="563152">
                <a:tc rowSpan="2">
                  <a:txBody>
                    <a:bodyPr/>
                    <a:lstStyle/>
                    <a:p>
                      <a:pPr marL="0" marR="0" indent="0" algn="ctr">
                        <a:spcBef>
                          <a:spcPts val="0"/>
                        </a:spcBef>
                        <a:spcAft>
                          <a:spcPts val="0"/>
                        </a:spcAft>
                      </a:pPr>
                      <a:r>
                        <a:rPr lang="en-US" sz="1600" kern="100" dirty="0">
                          <a:solidFill>
                            <a:schemeClr val="tx1">
                              <a:lumMod val="75000"/>
                              <a:lumOff val="25000"/>
                            </a:schemeClr>
                          </a:solidFill>
                        </a:rPr>
                        <a:t>Formula No.</a:t>
                      </a:r>
                      <a:endParaRPr lang="en-US" sz="2000" kern="100" dirty="0">
                        <a:solidFill>
                          <a:schemeClr val="tx1">
                            <a:lumMod val="75000"/>
                            <a:lumOff val="25000"/>
                          </a:schemeClr>
                        </a:solidFill>
                        <a:latin typeface="微软雅黑" pitchFamily="34" charset="-122"/>
                        <a:ea typeface="微软雅黑" pitchFamily="34" charset="-122"/>
                      </a:endParaRPr>
                    </a:p>
                  </a:txBody>
                  <a:tcPr marL="68580" marR="68580" anchor="ctr">
                    <a:lnB w="12700" cap="flat" cmpd="sng" algn="ctr">
                      <a:solidFill>
                        <a:srgbClr val="005DA2"/>
                      </a:solidFill>
                      <a:prstDash val="solid"/>
                      <a:round/>
                      <a:headEnd type="none" w="med" len="med"/>
                      <a:tailEnd type="none" w="med" len="med"/>
                    </a:lnB>
                  </a:tcPr>
                </a:tc>
                <a:tc gridSpan="2">
                  <a:txBody>
                    <a:bodyPr/>
                    <a:lstStyle/>
                    <a:p>
                      <a:pPr marL="0" marR="0" indent="0" algn="ctr">
                        <a:spcBef>
                          <a:spcPts val="0"/>
                        </a:spcBef>
                        <a:spcAft>
                          <a:spcPts val="0"/>
                        </a:spcAft>
                      </a:pPr>
                      <a:r>
                        <a:rPr lang="en-US" sz="1600" kern="100" dirty="0">
                          <a:solidFill>
                            <a:schemeClr val="tx1">
                              <a:lumMod val="75000"/>
                              <a:lumOff val="25000"/>
                            </a:schemeClr>
                          </a:solidFill>
                        </a:rPr>
                        <a:t>Supporting agent (%)</a:t>
                      </a:r>
                      <a:endParaRPr lang="en-US" sz="2000" kern="100" dirty="0">
                        <a:solidFill>
                          <a:schemeClr val="tx1">
                            <a:lumMod val="75000"/>
                            <a:lumOff val="25000"/>
                          </a:schemeClr>
                        </a:solidFill>
                        <a:latin typeface="微软雅黑" pitchFamily="34" charset="-122"/>
                        <a:ea typeface="微软雅黑" pitchFamily="34" charset="-122"/>
                      </a:endParaRPr>
                    </a:p>
                  </a:txBody>
                  <a:tcPr marL="68580" marR="68580">
                    <a:lnB w="12700" cap="flat" cmpd="sng" algn="ctr">
                      <a:solidFill>
                        <a:srgbClr val="005DA2"/>
                      </a:solidFill>
                      <a:prstDash val="solid"/>
                      <a:round/>
                      <a:headEnd type="none" w="med" len="med"/>
                      <a:tailEnd type="none" w="med" len="med"/>
                    </a:lnB>
                  </a:tcPr>
                </a:tc>
                <a:tc hMerge="1">
                  <a:txBody>
                    <a:bodyPr/>
                    <a:lstStyle/>
                    <a:p>
                      <a:endParaRPr lang="zh-CN" altLang="en-US"/>
                    </a:p>
                  </a:txBody>
                  <a:tcPr/>
                </a:tc>
                <a:tc rowSpan="2">
                  <a:txBody>
                    <a:bodyPr/>
                    <a:lstStyle/>
                    <a:p>
                      <a:pPr marL="0" marR="0" indent="0" algn="ctr">
                        <a:spcBef>
                          <a:spcPts val="0"/>
                        </a:spcBef>
                        <a:spcAft>
                          <a:spcPts val="0"/>
                        </a:spcAft>
                      </a:pPr>
                      <a:r>
                        <a:rPr lang="en-US" sz="1600" kern="100" dirty="0">
                          <a:solidFill>
                            <a:schemeClr val="tx1">
                              <a:lumMod val="75000"/>
                              <a:lumOff val="25000"/>
                            </a:schemeClr>
                          </a:solidFill>
                        </a:rPr>
                        <a:t>Total Score</a:t>
                      </a:r>
                      <a:endParaRPr lang="en-US" sz="2000" kern="100" dirty="0">
                        <a:solidFill>
                          <a:schemeClr val="tx1">
                            <a:lumMod val="75000"/>
                            <a:lumOff val="25000"/>
                          </a:schemeClr>
                        </a:solidFill>
                        <a:latin typeface="微软雅黑" pitchFamily="34" charset="-122"/>
                        <a:ea typeface="微软雅黑" pitchFamily="34" charset="-122"/>
                      </a:endParaRPr>
                    </a:p>
                  </a:txBody>
                  <a:tcPr marL="68580" marR="68580" anchor="ctr">
                    <a:lnB w="12700" cap="flat" cmpd="sng" algn="ctr">
                      <a:solidFill>
                        <a:srgbClr val="005DA2"/>
                      </a:solidFill>
                      <a:prstDash val="solid"/>
                      <a:round/>
                      <a:headEnd type="none" w="med" len="med"/>
                      <a:tailEnd type="none" w="med" len="med"/>
                    </a:lnB>
                  </a:tcPr>
                </a:tc>
                <a:tc rowSpan="2">
                  <a:txBody>
                    <a:bodyPr/>
                    <a:lstStyle/>
                    <a:p>
                      <a:pPr marL="0" marR="0" indent="0" algn="ctr">
                        <a:spcBef>
                          <a:spcPts val="0"/>
                        </a:spcBef>
                        <a:spcAft>
                          <a:spcPts val="0"/>
                        </a:spcAft>
                      </a:pPr>
                      <a:r>
                        <a:rPr lang="en-US" sz="1600" kern="100" dirty="0">
                          <a:solidFill>
                            <a:schemeClr val="tx1">
                              <a:lumMod val="75000"/>
                              <a:lumOff val="25000"/>
                            </a:schemeClr>
                          </a:solidFill>
                        </a:rPr>
                        <a:t>Size (nm)</a:t>
                      </a:r>
                      <a:endParaRPr lang="en-US" sz="2000" kern="100" dirty="0">
                        <a:solidFill>
                          <a:schemeClr val="tx1">
                            <a:lumMod val="75000"/>
                            <a:lumOff val="25000"/>
                          </a:schemeClr>
                        </a:solidFill>
                        <a:latin typeface="微软雅黑" pitchFamily="34" charset="-122"/>
                        <a:ea typeface="微软雅黑" pitchFamily="34" charset="-122"/>
                      </a:endParaRPr>
                    </a:p>
                  </a:txBody>
                  <a:tcPr marL="68580" marR="68580" anchor="ctr">
                    <a:lnB w="12700" cap="flat" cmpd="sng" algn="ctr">
                      <a:solidFill>
                        <a:srgbClr val="005DA2"/>
                      </a:solidFill>
                      <a:prstDash val="solid"/>
                      <a:round/>
                      <a:headEnd type="none" w="med" len="med"/>
                      <a:tailEnd type="none" w="med" len="med"/>
                    </a:lnB>
                  </a:tcPr>
                </a:tc>
                <a:tc rowSpan="2">
                  <a:txBody>
                    <a:bodyPr/>
                    <a:lstStyle/>
                    <a:p>
                      <a:pPr marL="0" marR="0" indent="0" algn="ctr">
                        <a:spcBef>
                          <a:spcPts val="0"/>
                        </a:spcBef>
                        <a:spcAft>
                          <a:spcPts val="0"/>
                        </a:spcAft>
                      </a:pPr>
                      <a:r>
                        <a:rPr lang="en-US" sz="1600" kern="100" dirty="0">
                          <a:solidFill>
                            <a:schemeClr val="tx1">
                              <a:lumMod val="75000"/>
                              <a:lumOff val="25000"/>
                            </a:schemeClr>
                          </a:solidFill>
                        </a:rPr>
                        <a:t>PDI</a:t>
                      </a:r>
                      <a:endParaRPr lang="en-US" sz="2000" kern="100" dirty="0">
                        <a:solidFill>
                          <a:schemeClr val="tx1">
                            <a:lumMod val="75000"/>
                            <a:lumOff val="25000"/>
                          </a:schemeClr>
                        </a:solidFill>
                        <a:latin typeface="微软雅黑" pitchFamily="34" charset="-122"/>
                        <a:ea typeface="微软雅黑" pitchFamily="34" charset="-122"/>
                      </a:endParaRPr>
                    </a:p>
                  </a:txBody>
                  <a:tcPr marL="68580" marR="68580" anchor="ctr">
                    <a:lnB w="12700" cap="flat" cmpd="sng" algn="ctr">
                      <a:solidFill>
                        <a:srgbClr val="005DA2"/>
                      </a:solidFill>
                      <a:prstDash val="solid"/>
                      <a:round/>
                      <a:headEnd type="none" w="med" len="med"/>
                      <a:tailEnd type="none" w="med" len="med"/>
                    </a:lnB>
                  </a:tcPr>
                </a:tc>
              </a:tr>
              <a:tr h="326035">
                <a:tc vMerge="1">
                  <a:txBody>
                    <a:bodyPr/>
                    <a:lstStyle/>
                    <a:p>
                      <a:endParaRPr lang="zh-CN" altLang="en-US"/>
                    </a:p>
                  </a:txBody>
                  <a:tcPr/>
                </a:tc>
                <a:tc>
                  <a:txBody>
                    <a:bodyPr/>
                    <a:lstStyle/>
                    <a:p>
                      <a:pPr marL="0" marR="0" indent="0" algn="ctr">
                        <a:spcBef>
                          <a:spcPts val="0"/>
                        </a:spcBef>
                        <a:spcAft>
                          <a:spcPts val="0"/>
                        </a:spcAft>
                      </a:pPr>
                      <a:r>
                        <a:rPr lang="en-US" sz="1600" kern="100">
                          <a:solidFill>
                            <a:schemeClr val="tx1">
                              <a:lumMod val="75000"/>
                              <a:lumOff val="25000"/>
                            </a:schemeClr>
                          </a:solidFill>
                        </a:rPr>
                        <a:t>Suc</a:t>
                      </a:r>
                      <a:endParaRPr lang="en-US" sz="2000" kern="100">
                        <a:solidFill>
                          <a:schemeClr val="tx1">
                            <a:lumMod val="75000"/>
                            <a:lumOff val="25000"/>
                          </a:schemeClr>
                        </a:solidFill>
                        <a:latin typeface="微软雅黑" pitchFamily="34" charset="-122"/>
                        <a:ea typeface="微软雅黑" pitchFamily="34" charset="-122"/>
                      </a:endParaRPr>
                    </a:p>
                  </a:txBody>
                  <a:tcPr marL="68580" marR="68580" anchor="ctr">
                    <a:lnT w="12700" cap="flat" cmpd="sng" algn="ctr">
                      <a:solidFill>
                        <a:srgbClr val="005DA2"/>
                      </a:solidFill>
                      <a:prstDash val="solid"/>
                      <a:round/>
                      <a:headEnd type="none" w="med" len="med"/>
                      <a:tailEnd type="none" w="med" len="med"/>
                    </a:lnT>
                    <a:lnB w="12700" cap="flat" cmpd="sng" algn="ctr">
                      <a:solidFill>
                        <a:srgbClr val="005DA2"/>
                      </a:solidFill>
                      <a:prstDash val="solid"/>
                      <a:round/>
                      <a:headEnd type="none" w="med" len="med"/>
                      <a:tailEnd type="none" w="med" len="med"/>
                    </a:lnB>
                  </a:tcPr>
                </a:tc>
                <a:tc>
                  <a:txBody>
                    <a:bodyPr/>
                    <a:lstStyle/>
                    <a:p>
                      <a:pPr marL="0" marR="0" indent="0" algn="ctr">
                        <a:spcBef>
                          <a:spcPts val="0"/>
                        </a:spcBef>
                        <a:spcAft>
                          <a:spcPts val="0"/>
                        </a:spcAft>
                      </a:pPr>
                      <a:r>
                        <a:rPr lang="en-US" sz="1600" kern="100" dirty="0">
                          <a:solidFill>
                            <a:schemeClr val="tx1">
                              <a:lumMod val="75000"/>
                              <a:lumOff val="25000"/>
                            </a:schemeClr>
                          </a:solidFill>
                        </a:rPr>
                        <a:t>Mal</a:t>
                      </a:r>
                      <a:endParaRPr lang="en-US" sz="2000" kern="100" dirty="0">
                        <a:solidFill>
                          <a:schemeClr val="tx1">
                            <a:lumMod val="75000"/>
                            <a:lumOff val="25000"/>
                          </a:schemeClr>
                        </a:solidFill>
                        <a:latin typeface="微软雅黑" pitchFamily="34" charset="-122"/>
                        <a:ea typeface="微软雅黑" pitchFamily="34" charset="-122"/>
                      </a:endParaRPr>
                    </a:p>
                  </a:txBody>
                  <a:tcPr marL="68580" marR="68580" anchor="ctr">
                    <a:lnT w="12700" cap="flat" cmpd="sng" algn="ctr">
                      <a:solidFill>
                        <a:srgbClr val="005DA2"/>
                      </a:solidFill>
                      <a:prstDash val="solid"/>
                      <a:round/>
                      <a:headEnd type="none" w="med" len="med"/>
                      <a:tailEnd type="none" w="med" len="med"/>
                    </a:lnT>
                    <a:lnB w="12700" cap="flat" cmpd="sng" algn="ctr">
                      <a:solidFill>
                        <a:srgbClr val="005DA2"/>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326035">
                <a:tc>
                  <a:txBody>
                    <a:bodyPr/>
                    <a:lstStyle/>
                    <a:p>
                      <a:pPr marL="0" marR="0" indent="0" algn="ctr">
                        <a:spcBef>
                          <a:spcPts val="0"/>
                        </a:spcBef>
                        <a:spcAft>
                          <a:spcPts val="0"/>
                        </a:spcAft>
                      </a:pPr>
                      <a:r>
                        <a:rPr lang="en-US" altLang="zh-CN" sz="1600" kern="100">
                          <a:solidFill>
                            <a:schemeClr val="tx1">
                              <a:lumMod val="75000"/>
                              <a:lumOff val="25000"/>
                            </a:schemeClr>
                          </a:solidFill>
                        </a:rPr>
                        <a:t>3</a:t>
                      </a:r>
                      <a:endParaRPr lang="zh-CN" altLang="en-US" sz="2000" kern="100">
                        <a:solidFill>
                          <a:schemeClr val="tx1">
                            <a:lumMod val="75000"/>
                            <a:lumOff val="25000"/>
                          </a:schemeClr>
                        </a:solidFill>
                        <a:latin typeface="微软雅黑" pitchFamily="34" charset="-122"/>
                        <a:ea typeface="微软雅黑" pitchFamily="34" charset="-122"/>
                      </a:endParaRPr>
                    </a:p>
                  </a:txBody>
                  <a:tcPr marL="68580" marR="68580">
                    <a:lnT w="12700" cap="flat" cmpd="sng" algn="ctr">
                      <a:solidFill>
                        <a:srgbClr val="005DA2"/>
                      </a:solidFill>
                      <a:prstDash val="solid"/>
                      <a:round/>
                      <a:headEnd type="none" w="med" len="med"/>
                      <a:tailEnd type="none" w="med" len="med"/>
                    </a:lnT>
                  </a:tcPr>
                </a:tc>
                <a:tc>
                  <a:txBody>
                    <a:bodyPr/>
                    <a:lstStyle/>
                    <a:p>
                      <a:pPr marL="0" marR="0" indent="0" algn="ctr">
                        <a:spcBef>
                          <a:spcPts val="0"/>
                        </a:spcBef>
                        <a:spcAft>
                          <a:spcPts val="0"/>
                        </a:spcAft>
                      </a:pPr>
                      <a:r>
                        <a:rPr lang="en-US" altLang="zh-CN" sz="1600" kern="100">
                          <a:solidFill>
                            <a:schemeClr val="tx1">
                              <a:lumMod val="75000"/>
                              <a:lumOff val="25000"/>
                            </a:schemeClr>
                          </a:solidFill>
                        </a:rPr>
                        <a:t>5</a:t>
                      </a:r>
                      <a:endParaRPr lang="zh-CN" altLang="en-US" sz="2000" kern="100">
                        <a:solidFill>
                          <a:schemeClr val="tx1">
                            <a:lumMod val="75000"/>
                            <a:lumOff val="25000"/>
                          </a:schemeClr>
                        </a:solidFill>
                        <a:latin typeface="微软雅黑" pitchFamily="34" charset="-122"/>
                        <a:ea typeface="微软雅黑" pitchFamily="34" charset="-122"/>
                      </a:endParaRPr>
                    </a:p>
                  </a:txBody>
                  <a:tcPr marL="68580" marR="68580" anchor="b">
                    <a:lnT w="12700" cap="flat" cmpd="sng" algn="ctr">
                      <a:solidFill>
                        <a:srgbClr val="005DA2"/>
                      </a:solidFill>
                      <a:prstDash val="solid"/>
                      <a:round/>
                      <a:headEnd type="none" w="med" len="med"/>
                      <a:tailEnd type="none" w="med" len="med"/>
                    </a:lnT>
                  </a:tcPr>
                </a:tc>
                <a:tc>
                  <a:txBody>
                    <a:bodyPr/>
                    <a:lstStyle/>
                    <a:p>
                      <a:pPr marL="0" marR="0" indent="266700" algn="ctr">
                        <a:spcBef>
                          <a:spcPts val="0"/>
                        </a:spcBef>
                        <a:spcAft>
                          <a:spcPts val="0"/>
                        </a:spcAft>
                      </a:pPr>
                      <a:endParaRPr lang="zh-CN" altLang="en-US" sz="1600" kern="100">
                        <a:solidFill>
                          <a:schemeClr val="tx1">
                            <a:lumMod val="75000"/>
                            <a:lumOff val="25000"/>
                          </a:schemeClr>
                        </a:solidFill>
                        <a:latin typeface="微软雅黑" pitchFamily="34" charset="-122"/>
                        <a:ea typeface="微软雅黑" pitchFamily="34" charset="-122"/>
                        <a:cs typeface="Times New Roman"/>
                      </a:endParaRPr>
                    </a:p>
                  </a:txBody>
                  <a:tcPr marL="68580" marR="68580" anchor="b">
                    <a:lnT w="12700" cap="flat" cmpd="sng" algn="ctr">
                      <a:solidFill>
                        <a:srgbClr val="005DA2"/>
                      </a:solidFill>
                      <a:prstDash val="solid"/>
                      <a:round/>
                      <a:headEnd type="none" w="med" len="med"/>
                      <a:tailEnd type="none" w="med" len="med"/>
                    </a:lnT>
                  </a:tcPr>
                </a:tc>
                <a:tc>
                  <a:txBody>
                    <a:bodyPr/>
                    <a:lstStyle/>
                    <a:p>
                      <a:pPr marL="0" marR="0" indent="0" algn="ctr">
                        <a:spcBef>
                          <a:spcPts val="0"/>
                        </a:spcBef>
                        <a:spcAft>
                          <a:spcPts val="0"/>
                        </a:spcAft>
                      </a:pPr>
                      <a:r>
                        <a:rPr lang="en-US" altLang="zh-CN" sz="1600" kern="100">
                          <a:solidFill>
                            <a:schemeClr val="tx1">
                              <a:lumMod val="75000"/>
                              <a:lumOff val="25000"/>
                            </a:schemeClr>
                          </a:solidFill>
                        </a:rPr>
                        <a:t>25</a:t>
                      </a:r>
                      <a:endParaRPr lang="zh-CN" altLang="en-US" sz="2000" kern="100">
                        <a:solidFill>
                          <a:schemeClr val="tx1">
                            <a:lumMod val="75000"/>
                            <a:lumOff val="25000"/>
                          </a:schemeClr>
                        </a:solidFill>
                        <a:latin typeface="微软雅黑" pitchFamily="34" charset="-122"/>
                        <a:ea typeface="微软雅黑" pitchFamily="34" charset="-122"/>
                      </a:endParaRPr>
                    </a:p>
                  </a:txBody>
                  <a:tcPr marL="68580" marR="68580" anchor="b">
                    <a:lnT w="12700" cap="flat" cmpd="sng" algn="ctr">
                      <a:solidFill>
                        <a:srgbClr val="005DA2"/>
                      </a:solidFill>
                      <a:prstDash val="solid"/>
                      <a:round/>
                      <a:headEnd type="none" w="med" len="med"/>
                      <a:tailEnd type="none" w="med" len="med"/>
                    </a:lnT>
                  </a:tcPr>
                </a:tc>
                <a:tc>
                  <a:txBody>
                    <a:bodyPr/>
                    <a:lstStyle/>
                    <a:p>
                      <a:pPr marL="0" marR="0" indent="0" algn="ctr">
                        <a:spcBef>
                          <a:spcPts val="0"/>
                        </a:spcBef>
                        <a:spcAft>
                          <a:spcPts val="0"/>
                        </a:spcAft>
                      </a:pPr>
                      <a:r>
                        <a:rPr lang="en-US" altLang="zh-CN" sz="1600" kern="100">
                          <a:solidFill>
                            <a:schemeClr val="tx1">
                              <a:lumMod val="75000"/>
                              <a:lumOff val="25000"/>
                            </a:schemeClr>
                          </a:solidFill>
                        </a:rPr>
                        <a:t>167.5</a:t>
                      </a:r>
                      <a:endParaRPr lang="zh-CN" altLang="en-US" sz="2000" kern="100">
                        <a:solidFill>
                          <a:schemeClr val="tx1">
                            <a:lumMod val="75000"/>
                            <a:lumOff val="25000"/>
                          </a:schemeClr>
                        </a:solidFill>
                        <a:latin typeface="微软雅黑" pitchFamily="34" charset="-122"/>
                        <a:ea typeface="微软雅黑" pitchFamily="34" charset="-122"/>
                      </a:endParaRPr>
                    </a:p>
                  </a:txBody>
                  <a:tcPr marL="68580" marR="68580" anchor="b">
                    <a:lnT w="12700" cap="flat" cmpd="sng" algn="ctr">
                      <a:solidFill>
                        <a:srgbClr val="005DA2"/>
                      </a:solidFill>
                      <a:prstDash val="solid"/>
                      <a:round/>
                      <a:headEnd type="none" w="med" len="med"/>
                      <a:tailEnd type="none" w="med" len="med"/>
                    </a:lnT>
                  </a:tcPr>
                </a:tc>
                <a:tc>
                  <a:txBody>
                    <a:bodyPr/>
                    <a:lstStyle/>
                    <a:p>
                      <a:pPr marL="0" marR="0" indent="0" algn="ctr">
                        <a:spcBef>
                          <a:spcPts val="0"/>
                        </a:spcBef>
                        <a:spcAft>
                          <a:spcPts val="0"/>
                        </a:spcAft>
                      </a:pPr>
                      <a:r>
                        <a:rPr lang="en-US" altLang="zh-CN" sz="1600" kern="100">
                          <a:solidFill>
                            <a:schemeClr val="tx1">
                              <a:lumMod val="75000"/>
                              <a:lumOff val="25000"/>
                            </a:schemeClr>
                          </a:solidFill>
                        </a:rPr>
                        <a:t>0.277</a:t>
                      </a:r>
                      <a:endParaRPr lang="zh-CN" altLang="en-US" sz="2000" kern="100">
                        <a:solidFill>
                          <a:schemeClr val="tx1">
                            <a:lumMod val="75000"/>
                            <a:lumOff val="25000"/>
                          </a:schemeClr>
                        </a:solidFill>
                        <a:latin typeface="微软雅黑" pitchFamily="34" charset="-122"/>
                        <a:ea typeface="微软雅黑" pitchFamily="34" charset="-122"/>
                      </a:endParaRPr>
                    </a:p>
                  </a:txBody>
                  <a:tcPr marL="68580" marR="68580" anchor="b">
                    <a:lnT w="12700" cap="flat" cmpd="sng" algn="ctr">
                      <a:solidFill>
                        <a:srgbClr val="005DA2"/>
                      </a:solidFill>
                      <a:prstDash val="solid"/>
                      <a:round/>
                      <a:headEnd type="none" w="med" len="med"/>
                      <a:tailEnd type="none" w="med" len="med"/>
                    </a:lnT>
                  </a:tcPr>
                </a:tc>
              </a:tr>
              <a:tr h="326035">
                <a:tc>
                  <a:txBody>
                    <a:bodyPr/>
                    <a:lstStyle/>
                    <a:p>
                      <a:pPr marL="0" marR="0" indent="0" algn="ctr">
                        <a:spcBef>
                          <a:spcPts val="0"/>
                        </a:spcBef>
                        <a:spcAft>
                          <a:spcPts val="0"/>
                        </a:spcAft>
                      </a:pPr>
                      <a:r>
                        <a:rPr lang="en-US" altLang="zh-CN" sz="1600" kern="100" dirty="0">
                          <a:solidFill>
                            <a:schemeClr val="tx1">
                              <a:lumMod val="75000"/>
                              <a:lumOff val="25000"/>
                            </a:schemeClr>
                          </a:solidFill>
                        </a:rPr>
                        <a:t>4</a:t>
                      </a:r>
                      <a:endParaRPr lang="zh-CN" altLang="en-US" sz="2000" kern="100" dirty="0">
                        <a:solidFill>
                          <a:schemeClr val="tx1">
                            <a:lumMod val="75000"/>
                            <a:lumOff val="25000"/>
                          </a:schemeClr>
                        </a:solidFill>
                        <a:latin typeface="微软雅黑" pitchFamily="34" charset="-122"/>
                        <a:ea typeface="微软雅黑" pitchFamily="34" charset="-122"/>
                      </a:endParaRPr>
                    </a:p>
                  </a:txBody>
                  <a:tcPr marL="68580" marR="68580"/>
                </a:tc>
                <a:tc>
                  <a:txBody>
                    <a:bodyPr/>
                    <a:lstStyle/>
                    <a:p>
                      <a:pPr marL="0" marR="0" indent="0" algn="ctr">
                        <a:spcBef>
                          <a:spcPts val="0"/>
                        </a:spcBef>
                        <a:spcAft>
                          <a:spcPts val="0"/>
                        </a:spcAft>
                      </a:pPr>
                      <a:r>
                        <a:rPr lang="en-US" altLang="zh-CN" sz="1600" kern="100">
                          <a:solidFill>
                            <a:schemeClr val="tx1">
                              <a:lumMod val="75000"/>
                              <a:lumOff val="25000"/>
                            </a:schemeClr>
                          </a:solidFill>
                        </a:rPr>
                        <a:t>10</a:t>
                      </a:r>
                      <a:endParaRPr lang="zh-CN" altLang="en-US" sz="2000" kern="100">
                        <a:solidFill>
                          <a:schemeClr val="tx1">
                            <a:lumMod val="75000"/>
                            <a:lumOff val="25000"/>
                          </a:schemeClr>
                        </a:solidFill>
                        <a:latin typeface="微软雅黑" pitchFamily="34" charset="-122"/>
                        <a:ea typeface="微软雅黑" pitchFamily="34" charset="-122"/>
                      </a:endParaRPr>
                    </a:p>
                  </a:txBody>
                  <a:tcPr marL="68580" marR="68580" anchor="b"/>
                </a:tc>
                <a:tc>
                  <a:txBody>
                    <a:bodyPr/>
                    <a:lstStyle/>
                    <a:p>
                      <a:pPr marL="0" marR="0" indent="266700" algn="ctr">
                        <a:spcBef>
                          <a:spcPts val="0"/>
                        </a:spcBef>
                        <a:spcAft>
                          <a:spcPts val="0"/>
                        </a:spcAft>
                      </a:pPr>
                      <a:endParaRPr lang="zh-CN" altLang="en-US" sz="1600" kern="100">
                        <a:solidFill>
                          <a:schemeClr val="tx1">
                            <a:lumMod val="75000"/>
                            <a:lumOff val="25000"/>
                          </a:schemeClr>
                        </a:solidFill>
                        <a:latin typeface="微软雅黑" pitchFamily="34" charset="-122"/>
                        <a:ea typeface="微软雅黑" pitchFamily="34" charset="-122"/>
                        <a:cs typeface="Times New Roman"/>
                      </a:endParaRPr>
                    </a:p>
                  </a:txBody>
                  <a:tcPr marL="68580" marR="68580" anchor="b"/>
                </a:tc>
                <a:tc>
                  <a:txBody>
                    <a:bodyPr/>
                    <a:lstStyle/>
                    <a:p>
                      <a:pPr marL="0" marR="0" indent="0" algn="ctr">
                        <a:spcBef>
                          <a:spcPts val="0"/>
                        </a:spcBef>
                        <a:spcAft>
                          <a:spcPts val="0"/>
                        </a:spcAft>
                      </a:pPr>
                      <a:r>
                        <a:rPr lang="en-US" altLang="zh-CN" sz="1600" kern="100">
                          <a:solidFill>
                            <a:schemeClr val="tx1">
                              <a:lumMod val="75000"/>
                              <a:lumOff val="25000"/>
                            </a:schemeClr>
                          </a:solidFill>
                        </a:rPr>
                        <a:t>23</a:t>
                      </a:r>
                      <a:endParaRPr lang="zh-CN" altLang="en-US" sz="2000" kern="100">
                        <a:solidFill>
                          <a:schemeClr val="tx1">
                            <a:lumMod val="75000"/>
                            <a:lumOff val="25000"/>
                          </a:schemeClr>
                        </a:solidFill>
                        <a:latin typeface="微软雅黑" pitchFamily="34" charset="-122"/>
                        <a:ea typeface="微软雅黑" pitchFamily="34" charset="-122"/>
                      </a:endParaRPr>
                    </a:p>
                  </a:txBody>
                  <a:tcPr marL="68580" marR="68580" anchor="b"/>
                </a:tc>
                <a:tc>
                  <a:txBody>
                    <a:bodyPr/>
                    <a:lstStyle/>
                    <a:p>
                      <a:pPr marL="0" marR="0" indent="0" algn="ctr">
                        <a:spcBef>
                          <a:spcPts val="0"/>
                        </a:spcBef>
                        <a:spcAft>
                          <a:spcPts val="0"/>
                        </a:spcAft>
                      </a:pPr>
                      <a:r>
                        <a:rPr lang="en-US" altLang="zh-CN" sz="1600" kern="100">
                          <a:solidFill>
                            <a:schemeClr val="tx1">
                              <a:lumMod val="75000"/>
                              <a:lumOff val="25000"/>
                            </a:schemeClr>
                          </a:solidFill>
                        </a:rPr>
                        <a:t>256.8</a:t>
                      </a:r>
                      <a:endParaRPr lang="zh-CN" altLang="en-US" sz="2000" kern="100">
                        <a:solidFill>
                          <a:schemeClr val="tx1">
                            <a:lumMod val="75000"/>
                            <a:lumOff val="25000"/>
                          </a:schemeClr>
                        </a:solidFill>
                        <a:latin typeface="微软雅黑" pitchFamily="34" charset="-122"/>
                        <a:ea typeface="微软雅黑" pitchFamily="34" charset="-122"/>
                      </a:endParaRPr>
                    </a:p>
                  </a:txBody>
                  <a:tcPr marL="68580" marR="68580" anchor="b"/>
                </a:tc>
                <a:tc>
                  <a:txBody>
                    <a:bodyPr/>
                    <a:lstStyle/>
                    <a:p>
                      <a:pPr marL="0" marR="0" indent="0" algn="ctr">
                        <a:spcBef>
                          <a:spcPts val="0"/>
                        </a:spcBef>
                        <a:spcAft>
                          <a:spcPts val="0"/>
                        </a:spcAft>
                      </a:pPr>
                      <a:r>
                        <a:rPr lang="en-US" altLang="zh-CN" sz="1600" kern="100">
                          <a:solidFill>
                            <a:schemeClr val="tx1">
                              <a:lumMod val="75000"/>
                              <a:lumOff val="25000"/>
                            </a:schemeClr>
                          </a:solidFill>
                        </a:rPr>
                        <a:t>0.158</a:t>
                      </a:r>
                      <a:endParaRPr lang="zh-CN" altLang="en-US" sz="2000" kern="100">
                        <a:solidFill>
                          <a:schemeClr val="tx1">
                            <a:lumMod val="75000"/>
                            <a:lumOff val="25000"/>
                          </a:schemeClr>
                        </a:solidFill>
                        <a:latin typeface="微软雅黑" pitchFamily="34" charset="-122"/>
                        <a:ea typeface="微软雅黑" pitchFamily="34" charset="-122"/>
                      </a:endParaRPr>
                    </a:p>
                  </a:txBody>
                  <a:tcPr marL="68580" marR="68580" anchor="b"/>
                </a:tc>
              </a:tr>
              <a:tr h="326035">
                <a:tc>
                  <a:txBody>
                    <a:bodyPr/>
                    <a:lstStyle/>
                    <a:p>
                      <a:pPr marL="0" marR="0" indent="0" algn="ctr">
                        <a:spcBef>
                          <a:spcPts val="0"/>
                        </a:spcBef>
                        <a:spcAft>
                          <a:spcPts val="0"/>
                        </a:spcAft>
                      </a:pPr>
                      <a:r>
                        <a:rPr lang="en-US" altLang="zh-CN" sz="1800" b="0" kern="100" dirty="0">
                          <a:solidFill>
                            <a:schemeClr val="tx1">
                              <a:lumMod val="65000"/>
                              <a:lumOff val="35000"/>
                            </a:schemeClr>
                          </a:solidFill>
                        </a:rPr>
                        <a:t>5</a:t>
                      </a:r>
                      <a:endParaRPr lang="zh-CN" altLang="en-US" sz="2400" b="0" kern="100" dirty="0">
                        <a:solidFill>
                          <a:schemeClr val="tx1">
                            <a:lumMod val="65000"/>
                            <a:lumOff val="35000"/>
                          </a:schemeClr>
                        </a:solidFill>
                        <a:latin typeface="微软雅黑" pitchFamily="34" charset="-122"/>
                        <a:ea typeface="微软雅黑" pitchFamily="34" charset="-122"/>
                      </a:endParaRPr>
                    </a:p>
                  </a:txBody>
                  <a:tcPr marL="68580" marR="68580"/>
                </a:tc>
                <a:tc>
                  <a:txBody>
                    <a:bodyPr/>
                    <a:lstStyle/>
                    <a:p>
                      <a:pPr marL="0" marR="0" indent="0" algn="ctr">
                        <a:spcBef>
                          <a:spcPts val="0"/>
                        </a:spcBef>
                        <a:spcAft>
                          <a:spcPts val="0"/>
                        </a:spcAft>
                      </a:pPr>
                      <a:r>
                        <a:rPr lang="en-US" altLang="zh-CN" sz="1800" b="0" kern="100" dirty="0">
                          <a:solidFill>
                            <a:schemeClr val="tx1">
                              <a:lumMod val="65000"/>
                              <a:lumOff val="35000"/>
                            </a:schemeClr>
                          </a:solidFill>
                        </a:rPr>
                        <a:t>15</a:t>
                      </a:r>
                      <a:endParaRPr lang="zh-CN" altLang="en-US" sz="2400" b="0" kern="100" dirty="0">
                        <a:solidFill>
                          <a:schemeClr val="tx1">
                            <a:lumMod val="65000"/>
                            <a:lumOff val="35000"/>
                          </a:schemeClr>
                        </a:solidFill>
                        <a:latin typeface="微软雅黑" pitchFamily="34" charset="-122"/>
                        <a:ea typeface="微软雅黑" pitchFamily="34" charset="-122"/>
                      </a:endParaRPr>
                    </a:p>
                  </a:txBody>
                  <a:tcPr marL="68580" marR="68580" anchor="b"/>
                </a:tc>
                <a:tc>
                  <a:txBody>
                    <a:bodyPr/>
                    <a:lstStyle/>
                    <a:p>
                      <a:pPr marL="0" marR="0" indent="266700" algn="ctr">
                        <a:spcBef>
                          <a:spcPts val="0"/>
                        </a:spcBef>
                        <a:spcAft>
                          <a:spcPts val="0"/>
                        </a:spcAft>
                      </a:pPr>
                      <a:endParaRPr lang="zh-CN" altLang="en-US" sz="1800" b="0" kern="100" dirty="0">
                        <a:solidFill>
                          <a:schemeClr val="tx1">
                            <a:lumMod val="65000"/>
                            <a:lumOff val="35000"/>
                          </a:schemeClr>
                        </a:solidFill>
                        <a:latin typeface="微软雅黑" pitchFamily="34" charset="-122"/>
                        <a:ea typeface="微软雅黑" pitchFamily="34" charset="-122"/>
                        <a:cs typeface="Times New Roman"/>
                      </a:endParaRPr>
                    </a:p>
                  </a:txBody>
                  <a:tcPr marL="68580" marR="68580" anchor="b"/>
                </a:tc>
                <a:tc>
                  <a:txBody>
                    <a:bodyPr/>
                    <a:lstStyle/>
                    <a:p>
                      <a:pPr marL="0" marR="0" indent="0" algn="ctr">
                        <a:spcBef>
                          <a:spcPts val="0"/>
                        </a:spcBef>
                        <a:spcAft>
                          <a:spcPts val="0"/>
                        </a:spcAft>
                      </a:pPr>
                      <a:r>
                        <a:rPr lang="en-US" altLang="zh-CN" sz="1800" b="0" kern="100" dirty="0">
                          <a:solidFill>
                            <a:schemeClr val="tx1">
                              <a:lumMod val="65000"/>
                              <a:lumOff val="35000"/>
                            </a:schemeClr>
                          </a:solidFill>
                        </a:rPr>
                        <a:t>22</a:t>
                      </a:r>
                      <a:endParaRPr lang="zh-CN" altLang="en-US" sz="2400" b="0" kern="100" dirty="0">
                        <a:solidFill>
                          <a:schemeClr val="tx1">
                            <a:lumMod val="65000"/>
                            <a:lumOff val="35000"/>
                          </a:schemeClr>
                        </a:solidFill>
                        <a:latin typeface="微软雅黑" pitchFamily="34" charset="-122"/>
                        <a:ea typeface="微软雅黑" pitchFamily="34" charset="-122"/>
                      </a:endParaRPr>
                    </a:p>
                  </a:txBody>
                  <a:tcPr marL="68580" marR="68580" anchor="b"/>
                </a:tc>
                <a:tc>
                  <a:txBody>
                    <a:bodyPr/>
                    <a:lstStyle/>
                    <a:p>
                      <a:pPr marL="0" marR="0" indent="0" algn="ctr">
                        <a:spcBef>
                          <a:spcPts val="0"/>
                        </a:spcBef>
                        <a:spcAft>
                          <a:spcPts val="0"/>
                        </a:spcAft>
                      </a:pPr>
                      <a:r>
                        <a:rPr lang="en-US" altLang="zh-CN" sz="1800" b="0" kern="100" dirty="0" smtClean="0">
                          <a:solidFill>
                            <a:schemeClr val="tx1">
                              <a:lumMod val="65000"/>
                              <a:lumOff val="35000"/>
                            </a:schemeClr>
                          </a:solidFill>
                        </a:rPr>
                        <a:t>238.3</a:t>
                      </a:r>
                      <a:endParaRPr lang="zh-CN" altLang="en-US" sz="2400" b="0" kern="100" dirty="0">
                        <a:solidFill>
                          <a:schemeClr val="tx1">
                            <a:lumMod val="65000"/>
                            <a:lumOff val="35000"/>
                          </a:schemeClr>
                        </a:solidFill>
                        <a:latin typeface="微软雅黑" pitchFamily="34" charset="-122"/>
                        <a:ea typeface="微软雅黑" pitchFamily="34" charset="-122"/>
                      </a:endParaRPr>
                    </a:p>
                  </a:txBody>
                  <a:tcPr marL="68580" marR="68580" anchor="b"/>
                </a:tc>
                <a:tc>
                  <a:txBody>
                    <a:bodyPr/>
                    <a:lstStyle/>
                    <a:p>
                      <a:pPr marL="0" marR="0" indent="0" algn="ctr">
                        <a:spcBef>
                          <a:spcPts val="0"/>
                        </a:spcBef>
                        <a:spcAft>
                          <a:spcPts val="0"/>
                        </a:spcAft>
                      </a:pPr>
                      <a:r>
                        <a:rPr lang="en-US" altLang="zh-CN" sz="1800" b="0" kern="100" dirty="0">
                          <a:solidFill>
                            <a:schemeClr val="tx1">
                              <a:lumMod val="65000"/>
                              <a:lumOff val="35000"/>
                            </a:schemeClr>
                          </a:solidFill>
                        </a:rPr>
                        <a:t>0.173</a:t>
                      </a:r>
                      <a:endParaRPr lang="zh-CN" altLang="en-US" sz="2400" b="0" kern="100" dirty="0">
                        <a:solidFill>
                          <a:schemeClr val="tx1">
                            <a:lumMod val="65000"/>
                            <a:lumOff val="35000"/>
                          </a:schemeClr>
                        </a:solidFill>
                        <a:latin typeface="微软雅黑" pitchFamily="34" charset="-122"/>
                        <a:ea typeface="微软雅黑" pitchFamily="34" charset="-122"/>
                      </a:endParaRPr>
                    </a:p>
                  </a:txBody>
                  <a:tcPr marL="68580" marR="68580" anchor="b"/>
                </a:tc>
              </a:tr>
              <a:tr h="326035">
                <a:tc>
                  <a:txBody>
                    <a:bodyPr/>
                    <a:lstStyle/>
                    <a:p>
                      <a:pPr marL="0" marR="0" indent="0" algn="ctr">
                        <a:spcBef>
                          <a:spcPts val="0"/>
                        </a:spcBef>
                        <a:spcAft>
                          <a:spcPts val="0"/>
                        </a:spcAft>
                      </a:pPr>
                      <a:r>
                        <a:rPr lang="en-US" altLang="zh-CN" sz="1600" kern="100" dirty="0">
                          <a:solidFill>
                            <a:schemeClr val="tx1">
                              <a:lumMod val="75000"/>
                              <a:lumOff val="25000"/>
                            </a:schemeClr>
                          </a:solidFill>
                        </a:rPr>
                        <a:t>6</a:t>
                      </a:r>
                      <a:endParaRPr lang="zh-CN" altLang="en-US" sz="2000" kern="100" dirty="0">
                        <a:solidFill>
                          <a:schemeClr val="tx1">
                            <a:lumMod val="75000"/>
                            <a:lumOff val="25000"/>
                          </a:schemeClr>
                        </a:solidFill>
                        <a:latin typeface="微软雅黑" pitchFamily="34" charset="-122"/>
                        <a:ea typeface="微软雅黑" pitchFamily="34" charset="-122"/>
                      </a:endParaRPr>
                    </a:p>
                  </a:txBody>
                  <a:tcPr marL="68580" marR="68580"/>
                </a:tc>
                <a:tc>
                  <a:txBody>
                    <a:bodyPr/>
                    <a:lstStyle/>
                    <a:p>
                      <a:pPr marL="0" marR="0" indent="0" algn="ctr">
                        <a:spcBef>
                          <a:spcPts val="0"/>
                        </a:spcBef>
                        <a:spcAft>
                          <a:spcPts val="0"/>
                        </a:spcAft>
                      </a:pPr>
                      <a:endParaRPr lang="zh-CN" altLang="en-US" sz="1600" kern="100" dirty="0">
                        <a:solidFill>
                          <a:schemeClr val="tx1">
                            <a:lumMod val="75000"/>
                            <a:lumOff val="25000"/>
                          </a:schemeClr>
                        </a:solidFill>
                        <a:latin typeface="微软雅黑" pitchFamily="34" charset="-122"/>
                        <a:ea typeface="微软雅黑" pitchFamily="34" charset="-122"/>
                        <a:cs typeface="Times New Roman"/>
                      </a:endParaRPr>
                    </a:p>
                  </a:txBody>
                  <a:tcPr marL="68580" marR="68580" anchor="b"/>
                </a:tc>
                <a:tc>
                  <a:txBody>
                    <a:bodyPr/>
                    <a:lstStyle/>
                    <a:p>
                      <a:pPr marL="0" marR="0" indent="0" algn="ctr">
                        <a:spcBef>
                          <a:spcPts val="0"/>
                        </a:spcBef>
                        <a:spcAft>
                          <a:spcPts val="0"/>
                        </a:spcAft>
                      </a:pPr>
                      <a:r>
                        <a:rPr lang="en-US" altLang="zh-CN" sz="2000" b="1" kern="100" dirty="0">
                          <a:solidFill>
                            <a:srgbClr val="0069B8"/>
                          </a:solidFill>
                        </a:rPr>
                        <a:t>5</a:t>
                      </a:r>
                      <a:endParaRPr lang="zh-CN" altLang="en-US" sz="2800" b="1" kern="100" dirty="0">
                        <a:solidFill>
                          <a:srgbClr val="0069B8"/>
                        </a:solidFill>
                        <a:latin typeface="微软雅黑" pitchFamily="34" charset="-122"/>
                        <a:ea typeface="微软雅黑" pitchFamily="34" charset="-122"/>
                      </a:endParaRPr>
                    </a:p>
                  </a:txBody>
                  <a:tcPr marL="68580" marR="68580" anchor="b"/>
                </a:tc>
                <a:tc>
                  <a:txBody>
                    <a:bodyPr/>
                    <a:lstStyle/>
                    <a:p>
                      <a:pPr marL="0" marR="0" indent="0" algn="ctr">
                        <a:spcBef>
                          <a:spcPts val="0"/>
                        </a:spcBef>
                        <a:spcAft>
                          <a:spcPts val="0"/>
                        </a:spcAft>
                      </a:pPr>
                      <a:r>
                        <a:rPr lang="en-US" altLang="zh-CN" sz="2000" b="1" kern="100" dirty="0">
                          <a:solidFill>
                            <a:srgbClr val="0069B8"/>
                          </a:solidFill>
                        </a:rPr>
                        <a:t>26</a:t>
                      </a:r>
                      <a:endParaRPr lang="zh-CN" altLang="en-US" sz="2800" b="1" kern="100" dirty="0">
                        <a:solidFill>
                          <a:srgbClr val="0069B8"/>
                        </a:solidFill>
                        <a:latin typeface="微软雅黑" pitchFamily="34" charset="-122"/>
                        <a:ea typeface="微软雅黑" pitchFamily="34" charset="-122"/>
                      </a:endParaRPr>
                    </a:p>
                  </a:txBody>
                  <a:tcPr marL="68580" marR="68580" anchor="b"/>
                </a:tc>
                <a:tc>
                  <a:txBody>
                    <a:bodyPr/>
                    <a:lstStyle/>
                    <a:p>
                      <a:pPr marL="0" marR="0" indent="0" algn="ctr">
                        <a:spcBef>
                          <a:spcPts val="0"/>
                        </a:spcBef>
                        <a:spcAft>
                          <a:spcPts val="0"/>
                        </a:spcAft>
                      </a:pPr>
                      <a:r>
                        <a:rPr lang="en-US" altLang="zh-CN" sz="2000" b="1" kern="100" dirty="0" smtClean="0">
                          <a:solidFill>
                            <a:srgbClr val="0069B8"/>
                          </a:solidFill>
                        </a:rPr>
                        <a:t>156.8</a:t>
                      </a:r>
                      <a:endParaRPr lang="zh-CN" altLang="en-US" sz="2800" b="1" kern="100" dirty="0">
                        <a:solidFill>
                          <a:srgbClr val="0069B8"/>
                        </a:solidFill>
                        <a:latin typeface="微软雅黑" pitchFamily="34" charset="-122"/>
                        <a:ea typeface="微软雅黑" pitchFamily="34" charset="-122"/>
                      </a:endParaRPr>
                    </a:p>
                  </a:txBody>
                  <a:tcPr marL="68580" marR="68580" anchor="b"/>
                </a:tc>
                <a:tc>
                  <a:txBody>
                    <a:bodyPr/>
                    <a:lstStyle/>
                    <a:p>
                      <a:pPr marL="0" marR="0" indent="0" algn="ctr">
                        <a:spcBef>
                          <a:spcPts val="0"/>
                        </a:spcBef>
                        <a:spcAft>
                          <a:spcPts val="0"/>
                        </a:spcAft>
                      </a:pPr>
                      <a:r>
                        <a:rPr lang="en-US" altLang="zh-CN" sz="2000" b="1" kern="100" dirty="0">
                          <a:solidFill>
                            <a:srgbClr val="0069B8"/>
                          </a:solidFill>
                        </a:rPr>
                        <a:t>0.206</a:t>
                      </a:r>
                      <a:endParaRPr lang="zh-CN" altLang="en-US" sz="2800" b="1" kern="100" dirty="0">
                        <a:solidFill>
                          <a:srgbClr val="0069B8"/>
                        </a:solidFill>
                        <a:latin typeface="微软雅黑" pitchFamily="34" charset="-122"/>
                        <a:ea typeface="微软雅黑" pitchFamily="34" charset="-122"/>
                      </a:endParaRPr>
                    </a:p>
                  </a:txBody>
                  <a:tcPr marL="68580" marR="68580" anchor="b"/>
                </a:tc>
              </a:tr>
              <a:tr h="326035">
                <a:tc>
                  <a:txBody>
                    <a:bodyPr/>
                    <a:lstStyle/>
                    <a:p>
                      <a:pPr marL="0" marR="0" indent="0" algn="ctr">
                        <a:spcBef>
                          <a:spcPts val="0"/>
                        </a:spcBef>
                        <a:spcAft>
                          <a:spcPts val="0"/>
                        </a:spcAft>
                      </a:pPr>
                      <a:r>
                        <a:rPr lang="en-US" altLang="zh-CN" sz="1600" kern="100">
                          <a:solidFill>
                            <a:schemeClr val="tx1">
                              <a:lumMod val="75000"/>
                              <a:lumOff val="25000"/>
                            </a:schemeClr>
                          </a:solidFill>
                        </a:rPr>
                        <a:t>7</a:t>
                      </a:r>
                      <a:endParaRPr lang="zh-CN" altLang="en-US" sz="2000" kern="100">
                        <a:solidFill>
                          <a:schemeClr val="tx1">
                            <a:lumMod val="75000"/>
                            <a:lumOff val="25000"/>
                          </a:schemeClr>
                        </a:solidFill>
                        <a:latin typeface="微软雅黑" pitchFamily="34" charset="-122"/>
                        <a:ea typeface="微软雅黑" pitchFamily="34" charset="-122"/>
                      </a:endParaRPr>
                    </a:p>
                  </a:txBody>
                  <a:tcPr marL="68580" marR="68580"/>
                </a:tc>
                <a:tc>
                  <a:txBody>
                    <a:bodyPr/>
                    <a:lstStyle/>
                    <a:p>
                      <a:pPr marL="0" marR="0" indent="0" algn="ctr">
                        <a:spcBef>
                          <a:spcPts val="0"/>
                        </a:spcBef>
                        <a:spcAft>
                          <a:spcPts val="0"/>
                        </a:spcAft>
                      </a:pPr>
                      <a:endParaRPr lang="zh-CN" altLang="en-US" sz="1600" kern="100" dirty="0">
                        <a:solidFill>
                          <a:schemeClr val="tx1">
                            <a:lumMod val="75000"/>
                            <a:lumOff val="25000"/>
                          </a:schemeClr>
                        </a:solidFill>
                        <a:latin typeface="微软雅黑" pitchFamily="34" charset="-122"/>
                        <a:ea typeface="微软雅黑" pitchFamily="34" charset="-122"/>
                        <a:cs typeface="Times New Roman"/>
                      </a:endParaRPr>
                    </a:p>
                  </a:txBody>
                  <a:tcPr marL="68580" marR="68580" anchor="b"/>
                </a:tc>
                <a:tc>
                  <a:txBody>
                    <a:bodyPr/>
                    <a:lstStyle/>
                    <a:p>
                      <a:pPr marL="0" marR="0" indent="0" algn="ctr">
                        <a:spcBef>
                          <a:spcPts val="0"/>
                        </a:spcBef>
                        <a:spcAft>
                          <a:spcPts val="0"/>
                        </a:spcAft>
                      </a:pPr>
                      <a:r>
                        <a:rPr lang="en-US" altLang="zh-CN" sz="1600" kern="100">
                          <a:solidFill>
                            <a:schemeClr val="tx1">
                              <a:lumMod val="75000"/>
                              <a:lumOff val="25000"/>
                            </a:schemeClr>
                          </a:solidFill>
                        </a:rPr>
                        <a:t>10</a:t>
                      </a:r>
                      <a:endParaRPr lang="zh-CN" altLang="en-US" sz="2000" kern="100">
                        <a:solidFill>
                          <a:schemeClr val="tx1">
                            <a:lumMod val="75000"/>
                            <a:lumOff val="25000"/>
                          </a:schemeClr>
                        </a:solidFill>
                        <a:latin typeface="微软雅黑" pitchFamily="34" charset="-122"/>
                        <a:ea typeface="微软雅黑" pitchFamily="34" charset="-122"/>
                      </a:endParaRPr>
                    </a:p>
                  </a:txBody>
                  <a:tcPr marL="68580" marR="68580" anchor="b"/>
                </a:tc>
                <a:tc>
                  <a:txBody>
                    <a:bodyPr/>
                    <a:lstStyle/>
                    <a:p>
                      <a:pPr marL="0" marR="0" indent="0" algn="ctr">
                        <a:spcBef>
                          <a:spcPts val="0"/>
                        </a:spcBef>
                        <a:spcAft>
                          <a:spcPts val="0"/>
                        </a:spcAft>
                      </a:pPr>
                      <a:r>
                        <a:rPr lang="en-US" altLang="zh-CN" sz="1600" kern="100" dirty="0">
                          <a:solidFill>
                            <a:schemeClr val="tx1">
                              <a:lumMod val="75000"/>
                              <a:lumOff val="25000"/>
                            </a:schemeClr>
                          </a:solidFill>
                        </a:rPr>
                        <a:t>22</a:t>
                      </a:r>
                      <a:endParaRPr lang="zh-CN" altLang="en-US" sz="2000" kern="100" dirty="0">
                        <a:solidFill>
                          <a:schemeClr val="tx1">
                            <a:lumMod val="75000"/>
                            <a:lumOff val="25000"/>
                          </a:schemeClr>
                        </a:solidFill>
                        <a:latin typeface="微软雅黑" pitchFamily="34" charset="-122"/>
                        <a:ea typeface="微软雅黑" pitchFamily="34" charset="-122"/>
                      </a:endParaRPr>
                    </a:p>
                  </a:txBody>
                  <a:tcPr marL="68580" marR="68580" anchor="b"/>
                </a:tc>
                <a:tc>
                  <a:txBody>
                    <a:bodyPr/>
                    <a:lstStyle/>
                    <a:p>
                      <a:pPr marL="0" marR="0" indent="0" algn="ctr">
                        <a:spcBef>
                          <a:spcPts val="0"/>
                        </a:spcBef>
                        <a:spcAft>
                          <a:spcPts val="0"/>
                        </a:spcAft>
                      </a:pPr>
                      <a:r>
                        <a:rPr lang="en-US" altLang="zh-CN" sz="1600" kern="100" dirty="0">
                          <a:solidFill>
                            <a:schemeClr val="tx1">
                              <a:lumMod val="75000"/>
                              <a:lumOff val="25000"/>
                            </a:schemeClr>
                          </a:solidFill>
                        </a:rPr>
                        <a:t>188.7</a:t>
                      </a:r>
                      <a:endParaRPr lang="zh-CN" altLang="en-US" sz="2000" kern="100" dirty="0">
                        <a:solidFill>
                          <a:schemeClr val="tx1">
                            <a:lumMod val="75000"/>
                            <a:lumOff val="25000"/>
                          </a:schemeClr>
                        </a:solidFill>
                        <a:latin typeface="微软雅黑" pitchFamily="34" charset="-122"/>
                        <a:ea typeface="微软雅黑" pitchFamily="34" charset="-122"/>
                      </a:endParaRPr>
                    </a:p>
                  </a:txBody>
                  <a:tcPr marL="68580" marR="68580" anchor="b"/>
                </a:tc>
                <a:tc>
                  <a:txBody>
                    <a:bodyPr/>
                    <a:lstStyle/>
                    <a:p>
                      <a:pPr marL="0" marR="0" indent="0" algn="ctr">
                        <a:spcBef>
                          <a:spcPts val="0"/>
                        </a:spcBef>
                        <a:spcAft>
                          <a:spcPts val="0"/>
                        </a:spcAft>
                      </a:pPr>
                      <a:r>
                        <a:rPr lang="en-US" altLang="zh-CN" sz="1600" kern="100" dirty="0">
                          <a:solidFill>
                            <a:schemeClr val="tx1">
                              <a:lumMod val="75000"/>
                              <a:lumOff val="25000"/>
                            </a:schemeClr>
                          </a:solidFill>
                        </a:rPr>
                        <a:t>0.181</a:t>
                      </a:r>
                      <a:endParaRPr lang="zh-CN" altLang="en-US" sz="2000" kern="100" dirty="0">
                        <a:solidFill>
                          <a:schemeClr val="tx1">
                            <a:lumMod val="75000"/>
                            <a:lumOff val="25000"/>
                          </a:schemeClr>
                        </a:solidFill>
                        <a:latin typeface="微软雅黑" pitchFamily="34" charset="-122"/>
                        <a:ea typeface="微软雅黑" pitchFamily="34" charset="-122"/>
                      </a:endParaRPr>
                    </a:p>
                  </a:txBody>
                  <a:tcPr marL="68580" marR="68580" anchor="b"/>
                </a:tc>
              </a:tr>
            </a:tbl>
          </a:graphicData>
        </a:graphic>
      </p:graphicFrame>
      <p:sp>
        <p:nvSpPr>
          <p:cNvPr id="69633" name="Rectangle 1"/>
          <p:cNvSpPr>
            <a:spLocks noChangeArrowheads="1"/>
          </p:cNvSpPr>
          <p:nvPr/>
        </p:nvSpPr>
        <p:spPr bwMode="auto">
          <a:xfrm>
            <a:off x="3071834" y="4643452"/>
            <a:ext cx="5715008"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ea typeface="黑体" pitchFamily="49" charset="-122"/>
                <a:cs typeface="Arial" pitchFamily="34" charset="0"/>
              </a:rPr>
              <a:t>Screening of supporting agent of CLT-H</a:t>
            </a:r>
            <a:r>
              <a:rPr kumimoji="0" lang="en-US" altLang="zh-CN" sz="1400" b="0" i="0" u="none" strike="noStrike" cap="none" normalizeH="0" baseline="0" dirty="0" smtClean="0">
                <a:ln>
                  <a:noFill/>
                </a:ln>
                <a:solidFill>
                  <a:schemeClr val="tx1"/>
                </a:solidFill>
                <a:effectLst/>
                <a:ea typeface="黑体" pitchFamily="49" charset="-122"/>
                <a:cs typeface="Arial" pitchFamily="34" charset="0"/>
              </a:rPr>
              <a:t>AS-NPs </a:t>
            </a:r>
            <a:r>
              <a:rPr kumimoji="0" lang="zh-CN" altLang="zh-CN" sz="1400" b="0" i="0" u="none" strike="noStrike" cap="none" normalizeH="0" baseline="0" dirty="0" smtClean="0">
                <a:ln>
                  <a:noFill/>
                </a:ln>
                <a:solidFill>
                  <a:schemeClr val="tx1"/>
                </a:solidFill>
                <a:effectLst/>
                <a:ea typeface="黑体" pitchFamily="49" charset="-122"/>
                <a:cs typeface="Arial" pitchFamily="34" charset="0"/>
              </a:rPr>
              <a:t>for lyophilization (n=3)</a:t>
            </a:r>
            <a:endParaRPr kumimoji="0" lang="zh-CN" altLang="zh-CN" sz="3200" b="0" i="0" u="none" strike="noStrike" cap="none" normalizeH="0" baseline="0" dirty="0" smtClean="0">
              <a:ln>
                <a:noFill/>
              </a:ln>
              <a:solidFill>
                <a:schemeClr val="tx1"/>
              </a:solidFill>
              <a:effectLst/>
              <a:ea typeface="宋体" pitchFamily="2" charset="-122"/>
              <a:cs typeface="宋体" pitchFamily="2" charset="-122"/>
            </a:endParaRPr>
          </a:p>
        </p:txBody>
      </p:sp>
      <p:sp>
        <p:nvSpPr>
          <p:cNvPr id="7" name="矩形 1"/>
          <p:cNvSpPr>
            <a:spLocks noChangeArrowheads="1"/>
          </p:cNvSpPr>
          <p:nvPr/>
        </p:nvSpPr>
        <p:spPr bwMode="auto">
          <a:xfrm>
            <a:off x="8604000" y="4603500"/>
            <a:ext cx="540000" cy="540000"/>
          </a:xfrm>
          <a:prstGeom prst="rect">
            <a:avLst/>
          </a:prstGeom>
          <a:solidFill>
            <a:srgbClr val="0053A3"/>
          </a:solidFill>
          <a:ln>
            <a:noFill/>
          </a:ln>
          <a:extLst/>
        </p:spPr>
        <p:txBody>
          <a:bodyPr anchor="ct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23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1"/>
          </p:nvPr>
        </p:nvSpPr>
        <p:spPr>
          <a:xfrm>
            <a:off x="2428860" y="1142990"/>
            <a:ext cx="3429024" cy="3786214"/>
          </a:xfrm>
        </p:spPr>
        <p:txBody>
          <a:bodyPr>
            <a:normAutofit lnSpcReduction="10000"/>
          </a:bodyPr>
          <a:lstStyle/>
          <a:p>
            <a:pPr>
              <a:buNone/>
            </a:pPr>
            <a:endParaRPr lang="en-US" altLang="zh-CN" sz="2400" dirty="0" smtClean="0">
              <a:solidFill>
                <a:schemeClr val="tx1">
                  <a:lumMod val="75000"/>
                  <a:lumOff val="25000"/>
                </a:schemeClr>
              </a:solidFill>
            </a:endParaRPr>
          </a:p>
          <a:p>
            <a:pPr>
              <a:buNone/>
            </a:pPr>
            <a:r>
              <a:rPr lang="zh-CN" altLang="en-US" sz="2400" b="1" dirty="0" smtClean="0">
                <a:solidFill>
                  <a:schemeClr val="tx1">
                    <a:lumMod val="75000"/>
                    <a:lumOff val="25000"/>
                  </a:schemeClr>
                </a:solidFill>
              </a:rPr>
              <a:t>最佳</a:t>
            </a:r>
            <a:r>
              <a:rPr lang="zh-CN" altLang="en-US" sz="2400" b="1" dirty="0">
                <a:solidFill>
                  <a:schemeClr val="tx1">
                    <a:lumMod val="75000"/>
                    <a:lumOff val="25000"/>
                  </a:schemeClr>
                </a:solidFill>
              </a:rPr>
              <a:t>工艺如下</a:t>
            </a:r>
            <a:r>
              <a:rPr lang="zh-CN" altLang="en-US" sz="2400" b="1" dirty="0" smtClean="0">
                <a:solidFill>
                  <a:schemeClr val="tx1">
                    <a:lumMod val="75000"/>
                    <a:lumOff val="25000"/>
                  </a:schemeClr>
                </a:solidFill>
              </a:rPr>
              <a:t>：</a:t>
            </a:r>
            <a:endParaRPr lang="en-US" altLang="zh-CN" sz="2400" b="1" dirty="0" smtClean="0">
              <a:solidFill>
                <a:schemeClr val="tx1">
                  <a:lumMod val="75000"/>
                  <a:lumOff val="25000"/>
                </a:schemeClr>
              </a:solidFill>
            </a:endParaRPr>
          </a:p>
          <a:p>
            <a:pPr algn="r">
              <a:lnSpc>
                <a:spcPct val="120000"/>
              </a:lnSpc>
              <a:spcBef>
                <a:spcPts val="600"/>
              </a:spcBef>
              <a:buNone/>
            </a:pPr>
            <a:r>
              <a:rPr lang="zh-CN" altLang="en-US" sz="2600" dirty="0" smtClean="0">
                <a:solidFill>
                  <a:schemeClr val="tx1">
                    <a:lumMod val="75000"/>
                    <a:lumOff val="25000"/>
                  </a:schemeClr>
                </a:solidFill>
              </a:rPr>
              <a:t>超声</a:t>
            </a:r>
            <a:r>
              <a:rPr lang="zh-CN" altLang="en-US" sz="2600" dirty="0" smtClean="0">
                <a:solidFill>
                  <a:schemeClr val="tx1">
                    <a:lumMod val="75000"/>
                    <a:lumOff val="25000"/>
                  </a:schemeClr>
                </a:solidFill>
              </a:rPr>
              <a:t>时间</a:t>
            </a:r>
            <a:endParaRPr lang="en-US" altLang="zh-CN" sz="2600" dirty="0" smtClean="0">
              <a:solidFill>
                <a:schemeClr val="tx1">
                  <a:lumMod val="75000"/>
                  <a:lumOff val="25000"/>
                </a:schemeClr>
              </a:solidFill>
            </a:endParaRPr>
          </a:p>
          <a:p>
            <a:pPr algn="r">
              <a:buNone/>
            </a:pPr>
            <a:r>
              <a:rPr lang="zh-CN" altLang="en-US" sz="2600" dirty="0" smtClean="0">
                <a:solidFill>
                  <a:schemeClr val="tx1">
                    <a:lumMod val="75000"/>
                    <a:lumOff val="25000"/>
                  </a:schemeClr>
                </a:solidFill>
              </a:rPr>
              <a:t>纳米</a:t>
            </a:r>
            <a:r>
              <a:rPr lang="zh-CN" altLang="en-US" sz="2600" dirty="0">
                <a:solidFill>
                  <a:schemeClr val="tx1">
                    <a:lumMod val="75000"/>
                    <a:lumOff val="25000"/>
                  </a:schemeClr>
                </a:solidFill>
              </a:rPr>
              <a:t>粒子的</a:t>
            </a:r>
            <a:r>
              <a:rPr lang="zh-CN" altLang="en-US" sz="2600" dirty="0" smtClean="0">
                <a:solidFill>
                  <a:schemeClr val="tx1">
                    <a:lumMod val="75000"/>
                    <a:lumOff val="25000"/>
                  </a:schemeClr>
                </a:solidFill>
              </a:rPr>
              <a:t>平均粒径</a:t>
            </a:r>
            <a:endParaRPr lang="en-US" altLang="zh-CN" sz="2600" b="1" dirty="0" smtClean="0">
              <a:solidFill>
                <a:srgbClr val="0069B8"/>
              </a:solidFill>
            </a:endParaRPr>
          </a:p>
          <a:p>
            <a:pPr algn="r">
              <a:buNone/>
            </a:pPr>
            <a:r>
              <a:rPr lang="en-US" altLang="zh-CN" sz="2600" dirty="0" smtClean="0">
                <a:solidFill>
                  <a:schemeClr val="tx1">
                    <a:lumMod val="75000"/>
                    <a:lumOff val="25000"/>
                  </a:schemeClr>
                </a:solidFill>
              </a:rPr>
              <a:t>PDI</a:t>
            </a:r>
            <a:endParaRPr lang="en-US" altLang="zh-CN" sz="2600" b="1" dirty="0" smtClean="0">
              <a:solidFill>
                <a:srgbClr val="0069B8"/>
              </a:solidFill>
            </a:endParaRPr>
          </a:p>
          <a:p>
            <a:pPr algn="r">
              <a:buNone/>
            </a:pPr>
            <a:r>
              <a:rPr lang="en-US" altLang="zh-CN" sz="2600" dirty="0" smtClean="0">
                <a:solidFill>
                  <a:schemeClr val="tx1">
                    <a:lumMod val="75000"/>
                    <a:lumOff val="25000"/>
                  </a:schemeClr>
                </a:solidFill>
              </a:rPr>
              <a:t>Zeta </a:t>
            </a:r>
            <a:r>
              <a:rPr lang="zh-CN" altLang="en-US" sz="2600" dirty="0" smtClean="0">
                <a:solidFill>
                  <a:schemeClr val="tx1">
                    <a:lumMod val="75000"/>
                    <a:lumOff val="25000"/>
                  </a:schemeClr>
                </a:solidFill>
              </a:rPr>
              <a:t>电位</a:t>
            </a:r>
            <a:endParaRPr lang="en-US" altLang="zh-CN" sz="2600" b="1" dirty="0" smtClean="0">
              <a:solidFill>
                <a:srgbClr val="0069B8"/>
              </a:solidFill>
            </a:endParaRPr>
          </a:p>
          <a:p>
            <a:pPr algn="r">
              <a:buNone/>
            </a:pPr>
            <a:r>
              <a:rPr lang="zh-CN" altLang="en-US" sz="2600" dirty="0" smtClean="0">
                <a:solidFill>
                  <a:schemeClr val="tx1">
                    <a:lumMod val="75000"/>
                    <a:lumOff val="25000"/>
                  </a:schemeClr>
                </a:solidFill>
              </a:rPr>
              <a:t>包封</a:t>
            </a:r>
            <a:r>
              <a:rPr lang="zh-CN" altLang="en-US" sz="2600" dirty="0" smtClean="0">
                <a:solidFill>
                  <a:schemeClr val="tx1">
                    <a:lumMod val="75000"/>
                    <a:lumOff val="25000"/>
                  </a:schemeClr>
                </a:solidFill>
              </a:rPr>
              <a:t>率</a:t>
            </a:r>
            <a:endParaRPr lang="en-US" altLang="zh-CN" sz="2600" b="1" dirty="0" smtClean="0">
              <a:solidFill>
                <a:srgbClr val="0069B8"/>
              </a:solidFill>
            </a:endParaRPr>
          </a:p>
          <a:p>
            <a:pPr algn="r">
              <a:buNone/>
            </a:pPr>
            <a:r>
              <a:rPr lang="zh-CN" altLang="en-US" sz="2600" dirty="0" smtClean="0">
                <a:solidFill>
                  <a:schemeClr val="tx1">
                    <a:lumMod val="75000"/>
                    <a:lumOff val="25000"/>
                  </a:schemeClr>
                </a:solidFill>
              </a:rPr>
              <a:t>冻</a:t>
            </a:r>
            <a:r>
              <a:rPr lang="zh-CN" altLang="en-US" sz="2600" dirty="0">
                <a:solidFill>
                  <a:schemeClr val="tx1">
                    <a:lumMod val="75000"/>
                    <a:lumOff val="25000"/>
                  </a:schemeClr>
                </a:solidFill>
              </a:rPr>
              <a:t>干</a:t>
            </a:r>
            <a:r>
              <a:rPr lang="zh-CN" altLang="en-US" sz="2600" dirty="0" smtClean="0">
                <a:solidFill>
                  <a:schemeClr val="tx1">
                    <a:lumMod val="75000"/>
                    <a:lumOff val="25000"/>
                  </a:schemeClr>
                </a:solidFill>
              </a:rPr>
              <a:t>制剂</a:t>
            </a:r>
            <a:endParaRPr lang="en-US" altLang="zh-CN" sz="2600" dirty="0" smtClean="0">
              <a:solidFill>
                <a:schemeClr val="tx1">
                  <a:lumMod val="75000"/>
                  <a:lumOff val="25000"/>
                </a:schemeClr>
              </a:solidFill>
            </a:endParaRPr>
          </a:p>
          <a:p>
            <a:pPr>
              <a:buFont typeface="Wingdings" pitchFamily="2" charset="2"/>
              <a:buChar char="u"/>
            </a:pPr>
            <a:endParaRPr lang="en-US" altLang="zh-CN" sz="2400" dirty="0" smtClean="0">
              <a:solidFill>
                <a:schemeClr val="tx1">
                  <a:lumMod val="75000"/>
                  <a:lumOff val="25000"/>
                </a:schemeClr>
              </a:solidFill>
            </a:endParaRPr>
          </a:p>
          <a:p>
            <a:endParaRPr lang="zh-CN" altLang="en-US" sz="2400" dirty="0">
              <a:solidFill>
                <a:schemeClr val="tx1">
                  <a:lumMod val="75000"/>
                  <a:lumOff val="25000"/>
                </a:schemeClr>
              </a:solidFill>
            </a:endParaRPr>
          </a:p>
        </p:txBody>
      </p:sp>
      <p:sp>
        <p:nvSpPr>
          <p:cNvPr id="3" name="矩形 1"/>
          <p:cNvSpPr>
            <a:spLocks noChangeArrowheads="1"/>
          </p:cNvSpPr>
          <p:nvPr/>
        </p:nvSpPr>
        <p:spPr bwMode="auto">
          <a:xfrm>
            <a:off x="8604000" y="4603500"/>
            <a:ext cx="540000" cy="540000"/>
          </a:xfrm>
          <a:prstGeom prst="rect">
            <a:avLst/>
          </a:prstGeom>
          <a:solidFill>
            <a:srgbClr val="0053A3"/>
          </a:solidFill>
          <a:ln>
            <a:noFill/>
          </a:ln>
          <a:extLst/>
        </p:spPr>
        <p:txBody>
          <a:bodyPr anchor="ct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24</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文本占位符 10"/>
          <p:cNvSpPr txBox="1">
            <a:spLocks/>
          </p:cNvSpPr>
          <p:nvPr/>
        </p:nvSpPr>
        <p:spPr>
          <a:xfrm>
            <a:off x="6000760" y="1500180"/>
            <a:ext cx="3286148" cy="414340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2400" i="0" u="none" strike="noStrike" kern="1200" cap="none" spc="0" normalizeH="0" baseline="0" noProof="0" dirty="0" smtClean="0">
              <a:ln>
                <a:noFill/>
              </a:ln>
              <a:solidFill>
                <a:srgbClr val="0069B8"/>
              </a:solidFill>
              <a:effectLst/>
              <a:uLnTx/>
              <a:uFillTx/>
              <a:latin typeface="微软雅黑" pitchFamily="34" charset="-122"/>
              <a:ea typeface="微软雅黑" pitchFamily="34" charset="-122"/>
            </a:endParaRPr>
          </a:p>
          <a:p>
            <a:pPr marL="342900" marR="0" lvl="0" indent="-342900" algn="l" defTabSz="914400" rtl="0" eaLnBrk="1" fontAlgn="auto" latinLnBrk="0" hangingPunct="1">
              <a:lnSpc>
                <a:spcPct val="120000"/>
              </a:lnSpc>
              <a:spcBef>
                <a:spcPts val="600"/>
              </a:spcBef>
              <a:spcAft>
                <a:spcPts val="0"/>
              </a:spcAft>
              <a:buClrTx/>
              <a:buSzTx/>
              <a:buFont typeface="Arial" pitchFamily="34" charset="0"/>
              <a:buChar char="•"/>
              <a:tabLst/>
              <a:defRPr/>
            </a:pPr>
            <a:r>
              <a:rPr kumimoji="0" lang="en-US" altLang="zh-CN" sz="2400" i="0" u="none" strike="noStrike" kern="1200" cap="none" spc="0" normalizeH="0" baseline="0" noProof="0" dirty="0" smtClean="0">
                <a:ln>
                  <a:noFill/>
                </a:ln>
                <a:solidFill>
                  <a:srgbClr val="0069B8"/>
                </a:solidFill>
                <a:effectLst/>
                <a:uLnTx/>
                <a:uFillTx/>
                <a:latin typeface="微软雅黑" pitchFamily="34" charset="-122"/>
                <a:ea typeface="微软雅黑" pitchFamily="34" charset="-122"/>
              </a:rPr>
              <a:t>8min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i="0" u="none" strike="noStrike" kern="1200" cap="none" spc="0" normalizeH="0" baseline="0" noProof="0" dirty="0" smtClean="0">
                <a:ln>
                  <a:noFill/>
                </a:ln>
                <a:solidFill>
                  <a:srgbClr val="0069B8"/>
                </a:solidFill>
                <a:effectLst/>
                <a:uLnTx/>
                <a:uFillTx/>
                <a:latin typeface="微软雅黑" pitchFamily="34" charset="-122"/>
                <a:ea typeface="微软雅黑" pitchFamily="34" charset="-122"/>
              </a:rPr>
              <a:t>145.11± 1.63nm</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i="0" u="none" strike="noStrike" kern="1200" cap="none" spc="0" normalizeH="0" baseline="0" noProof="0" dirty="0" smtClean="0">
                <a:ln>
                  <a:noFill/>
                </a:ln>
                <a:solidFill>
                  <a:srgbClr val="0069B8"/>
                </a:solidFill>
                <a:effectLst/>
                <a:uLnTx/>
                <a:uFillTx/>
                <a:latin typeface="微软雅黑" pitchFamily="34" charset="-122"/>
                <a:ea typeface="微软雅黑" pitchFamily="34" charset="-122"/>
              </a:rPr>
              <a:t>0.183 ± 0.002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i="0" u="none" strike="noStrike" kern="1200" cap="none" spc="0" normalizeH="0" baseline="0" noProof="0" dirty="0" smtClean="0">
                <a:ln>
                  <a:noFill/>
                </a:ln>
                <a:solidFill>
                  <a:srgbClr val="0069B8"/>
                </a:solidFill>
                <a:effectLst/>
                <a:uLnTx/>
                <a:uFillTx/>
                <a:latin typeface="微软雅黑" pitchFamily="34" charset="-122"/>
                <a:ea typeface="微软雅黑" pitchFamily="34" charset="-122"/>
              </a:rPr>
              <a:t>-35.82± 0.2 </a:t>
            </a:r>
            <a:r>
              <a:rPr kumimoji="0" lang="zh-CN" altLang="en-US" sz="2400" i="0" u="none" strike="noStrike" kern="1200" cap="none" spc="0" normalizeH="0" baseline="0" noProof="0" dirty="0" smtClean="0">
                <a:ln>
                  <a:noFill/>
                </a:ln>
                <a:solidFill>
                  <a:srgbClr val="0069B8"/>
                </a:solidFill>
                <a:effectLst/>
                <a:uLnTx/>
                <a:uFillTx/>
                <a:latin typeface="微软雅黑" pitchFamily="34" charset="-122"/>
                <a:ea typeface="微软雅黑" pitchFamily="34" charset="-122"/>
              </a:rPr>
              <a:t>毫伏</a:t>
            </a:r>
            <a:endParaRPr kumimoji="0" lang="en-US" altLang="zh-CN" sz="2400" i="0" u="none" strike="noStrike" kern="1200" cap="none" spc="0" normalizeH="0" baseline="0" noProof="0" dirty="0" smtClean="0">
              <a:ln>
                <a:noFill/>
              </a:ln>
              <a:solidFill>
                <a:srgbClr val="0069B8"/>
              </a:solidFill>
              <a:effectLst/>
              <a:uLnTx/>
              <a:uFillTx/>
              <a:latin typeface="微软雅黑" pitchFamily="34" charset="-122"/>
              <a:ea typeface="微软雅黑" pitchFamily="34" charset="-122"/>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400" i="0" u="none" strike="noStrike" kern="1200" cap="none" spc="0" normalizeH="0" baseline="0" noProof="0" dirty="0" smtClean="0">
                <a:ln>
                  <a:noFill/>
                </a:ln>
                <a:solidFill>
                  <a:srgbClr val="0069B8"/>
                </a:solidFill>
                <a:effectLst/>
                <a:uLnTx/>
                <a:uFillTx/>
                <a:latin typeface="微软雅黑" pitchFamily="34" charset="-122"/>
                <a:ea typeface="微软雅黑" pitchFamily="34" charset="-122"/>
              </a:rPr>
              <a:t>94.95±0.34 (w/w)</a:t>
            </a:r>
          </a:p>
          <a:p>
            <a:pPr marL="342900" lvl="0" indent="-342900">
              <a:spcBef>
                <a:spcPct val="20000"/>
              </a:spcBef>
              <a:buFont typeface="Arial" pitchFamily="34" charset="0"/>
              <a:buChar char="•"/>
            </a:pPr>
            <a:r>
              <a:rPr lang="zh-CN" altLang="en-US" sz="2400" dirty="0" smtClean="0">
                <a:solidFill>
                  <a:srgbClr val="0069B8"/>
                </a:solidFill>
                <a:latin typeface="微软雅黑" pitchFamily="34" charset="-122"/>
                <a:ea typeface="微软雅黑" pitchFamily="34" charset="-122"/>
              </a:rPr>
              <a:t>外观良好</a:t>
            </a:r>
            <a:endParaRPr kumimoji="0" lang="en-US" altLang="zh-CN" sz="2400" i="0" u="none" strike="noStrike" kern="1200" cap="none" spc="0" normalizeH="0" baseline="0" noProof="0" dirty="0" smtClean="0">
              <a:ln>
                <a:noFill/>
              </a:ln>
              <a:solidFill>
                <a:srgbClr val="0069B8"/>
              </a:solidFill>
              <a:effectLst/>
              <a:uLnTx/>
              <a:uFillTx/>
              <a:latin typeface="微软雅黑" pitchFamily="34" charset="-122"/>
              <a:ea typeface="微软雅黑" pitchFamily="34" charset="-122"/>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altLang="zh-CN" sz="2400" i="0" u="none" strike="noStrike" kern="1200" cap="none" spc="0" normalizeH="0" baseline="0" noProof="0" dirty="0" smtClean="0">
              <a:ln>
                <a:noFill/>
              </a:ln>
              <a:solidFill>
                <a:srgbClr val="0069B8"/>
              </a:solidFill>
              <a:effectLst/>
              <a:uLnTx/>
              <a:uFillTx/>
              <a:latin typeface="微软雅黑" pitchFamily="34" charset="-122"/>
              <a:ea typeface="微软雅黑" pitchFamily="34" charset="-122"/>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zh-CN" altLang="en-US" sz="2400" i="0" u="none" strike="noStrike" kern="1200" cap="none" spc="0" normalizeH="0" baseline="0" noProof="0" dirty="0">
              <a:ln>
                <a:noFill/>
              </a:ln>
              <a:solidFill>
                <a:srgbClr val="0069B8"/>
              </a:solidFill>
              <a:effectLst/>
              <a:uLnTx/>
              <a:uFillTx/>
              <a:latin typeface="微软雅黑" pitchFamily="34" charset="-122"/>
              <a:ea typeface="微软雅黑" pitchFamily="34" charset="-122"/>
            </a:endParaRPr>
          </a:p>
        </p:txBody>
      </p:sp>
      <p:sp>
        <p:nvSpPr>
          <p:cNvPr id="5" name="矩形 4"/>
          <p:cNvSpPr/>
          <p:nvPr/>
        </p:nvSpPr>
        <p:spPr>
          <a:xfrm>
            <a:off x="2428860" y="571486"/>
            <a:ext cx="5786478" cy="769441"/>
          </a:xfrm>
          <a:prstGeom prst="rect">
            <a:avLst/>
          </a:prstGeom>
        </p:spPr>
        <p:txBody>
          <a:bodyPr wrap="square">
            <a:spAutoFit/>
          </a:bodyPr>
          <a:lstStyle/>
          <a:p>
            <a:pPr>
              <a:buNone/>
            </a:pPr>
            <a:r>
              <a:rPr lang="zh-CN" altLang="en-US" sz="2200" dirty="0" smtClean="0">
                <a:solidFill>
                  <a:schemeClr val="tx1">
                    <a:lumMod val="75000"/>
                    <a:lumOff val="25000"/>
                  </a:schemeClr>
                </a:solidFill>
                <a:latin typeface="微软雅黑" pitchFamily="34" charset="-122"/>
                <a:ea typeface="微软雅黑" pitchFamily="34" charset="-122"/>
              </a:rPr>
              <a:t>以</a:t>
            </a:r>
            <a:r>
              <a:rPr lang="en-US" altLang="zh-CN" sz="2200" dirty="0" smtClean="0">
                <a:solidFill>
                  <a:schemeClr val="tx1">
                    <a:lumMod val="75000"/>
                    <a:lumOff val="25000"/>
                  </a:schemeClr>
                </a:solidFill>
                <a:latin typeface="微软雅黑" pitchFamily="34" charset="-122"/>
                <a:ea typeface="微软雅黑" pitchFamily="34" charset="-122"/>
              </a:rPr>
              <a:t>HAS</a:t>
            </a:r>
            <a:r>
              <a:rPr lang="zh-CN" altLang="en-US" sz="2200" dirty="0" smtClean="0">
                <a:solidFill>
                  <a:schemeClr val="tx1">
                    <a:lumMod val="75000"/>
                    <a:lumOff val="25000"/>
                  </a:schemeClr>
                </a:solidFill>
                <a:latin typeface="微软雅黑" pitchFamily="34" charset="-122"/>
                <a:ea typeface="微软雅黑" pitchFamily="34" charset="-122"/>
              </a:rPr>
              <a:t>为材料，以雷公藤红素为药物模型</a:t>
            </a:r>
            <a:endParaRPr lang="en-US" altLang="zh-CN" sz="2200" dirty="0" smtClean="0">
              <a:solidFill>
                <a:schemeClr val="tx1">
                  <a:lumMod val="75000"/>
                  <a:lumOff val="25000"/>
                </a:schemeClr>
              </a:solidFill>
              <a:latin typeface="微软雅黑" pitchFamily="34" charset="-122"/>
              <a:ea typeface="微软雅黑" pitchFamily="34" charset="-122"/>
            </a:endParaRPr>
          </a:p>
          <a:p>
            <a:pPr>
              <a:buNone/>
            </a:pPr>
            <a:r>
              <a:rPr lang="zh-CN" altLang="en-US" sz="2200" dirty="0" smtClean="0">
                <a:solidFill>
                  <a:schemeClr val="tx1">
                    <a:lumMod val="75000"/>
                    <a:lumOff val="25000"/>
                  </a:schemeClr>
                </a:solidFill>
                <a:latin typeface="微软雅黑" pitchFamily="34" charset="-122"/>
                <a:ea typeface="微软雅黑" pitchFamily="34" charset="-122"/>
              </a:rPr>
              <a:t>用</a:t>
            </a:r>
            <a:r>
              <a:rPr lang="zh-CN" altLang="en-US" sz="2200" dirty="0" smtClean="0">
                <a:solidFill>
                  <a:schemeClr val="tx1">
                    <a:lumMod val="75000"/>
                    <a:lumOff val="25000"/>
                  </a:schemeClr>
                </a:solidFill>
                <a:latin typeface="微软雅黑" pitchFamily="34" charset="-122"/>
                <a:ea typeface="微软雅黑" pitchFamily="34" charset="-122"/>
              </a:rPr>
              <a:t>超声法成功制备</a:t>
            </a:r>
            <a:r>
              <a:rPr lang="zh-CN" altLang="en-US" sz="2200" dirty="0" smtClean="0">
                <a:solidFill>
                  <a:schemeClr val="tx1">
                    <a:lumMod val="75000"/>
                    <a:lumOff val="25000"/>
                  </a:schemeClr>
                </a:solidFill>
                <a:latin typeface="微软雅黑" pitchFamily="34" charset="-122"/>
                <a:ea typeface="微软雅黑" pitchFamily="34" charset="-122"/>
              </a:rPr>
              <a:t>了</a:t>
            </a:r>
            <a:r>
              <a:rPr lang="en-US" altLang="zh-CN" sz="2200" dirty="0" smtClean="0">
                <a:solidFill>
                  <a:schemeClr val="tx1">
                    <a:lumMod val="75000"/>
                    <a:lumOff val="25000"/>
                  </a:schemeClr>
                </a:solidFill>
                <a:latin typeface="微软雅黑" pitchFamily="34" charset="-122"/>
                <a:ea typeface="微软雅黑" pitchFamily="34" charset="-122"/>
              </a:rPr>
              <a:t>CLT-HAS-NP</a:t>
            </a:r>
            <a:endParaRPr lang="en-US" altLang="zh-CN" sz="2200" dirty="0" smtClean="0">
              <a:solidFill>
                <a:schemeClr val="tx1">
                  <a:lumMod val="75000"/>
                  <a:lumOff val="25000"/>
                </a:schemeClr>
              </a:solidFill>
              <a:latin typeface="微软雅黑" pitchFamily="34" charset="-122"/>
              <a:ea typeface="微软雅黑" pitchFamily="34" charset="-122"/>
            </a:endParaRPr>
          </a:p>
        </p:txBody>
      </p:sp>
      <p:sp>
        <p:nvSpPr>
          <p:cNvPr id="6" name="矩形 5"/>
          <p:cNvSpPr/>
          <p:nvPr/>
        </p:nvSpPr>
        <p:spPr>
          <a:xfrm rot="5400000">
            <a:off x="4679158" y="3321849"/>
            <a:ext cx="2571766" cy="71437"/>
          </a:xfrm>
          <a:prstGeom prst="rect">
            <a:avLst/>
          </a:prstGeom>
          <a:solidFill>
            <a:srgbClr val="0070C0"/>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25"/>
          <p:cNvSpPr txBox="1"/>
          <p:nvPr/>
        </p:nvSpPr>
        <p:spPr>
          <a:xfrm>
            <a:off x="2609975" y="1260169"/>
            <a:ext cx="6105429" cy="2954655"/>
          </a:xfrm>
          <a:prstGeom prst="rect">
            <a:avLst/>
          </a:prstGeom>
          <a:noFill/>
        </p:spPr>
        <p:txBody>
          <a:bodyPr wrap="square" rtlCol="0">
            <a:spAutoFit/>
          </a:bodyPr>
          <a:lstStyle/>
          <a:p>
            <a:pPr algn="just" eaLnBrk="1" fontAlgn="auto" hangingPunct="1">
              <a:lnSpc>
                <a:spcPct val="125000"/>
              </a:lnSpc>
              <a:spcBef>
                <a:spcPts val="0"/>
              </a:spcBef>
              <a:spcAft>
                <a:spcPts val="0"/>
              </a:spcAft>
            </a:pPr>
            <a:r>
              <a:rPr lang="zh-CN" altLang="en-US" sz="3600" b="1" dirty="0" smtClean="0">
                <a:solidFill>
                  <a:srgbClr val="0053A3"/>
                </a:solidFill>
                <a:latin typeface="微软雅黑" panose="020B0503020204020204" pitchFamily="34" charset="-122"/>
                <a:ea typeface="微软雅黑" panose="020B0503020204020204" pitchFamily="34" charset="-122"/>
              </a:rPr>
              <a:t>致谢：</a:t>
            </a:r>
            <a:endParaRPr lang="en-US" altLang="zh-CN" sz="3600" b="1" dirty="0" smtClean="0">
              <a:solidFill>
                <a:srgbClr val="0053A3"/>
              </a:solidFill>
              <a:latin typeface="微软雅黑" panose="020B0503020204020204" pitchFamily="34" charset="-122"/>
              <a:ea typeface="微软雅黑" panose="020B0503020204020204" pitchFamily="34" charset="-122"/>
            </a:endParaRPr>
          </a:p>
          <a:p>
            <a:pPr indent="468000" algn="just">
              <a:spcBef>
                <a:spcPts val="600"/>
              </a:spcBef>
              <a:spcAft>
                <a:spcPts val="600"/>
              </a:spcAft>
            </a:pP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 在毕业设计期间我学到了很多，这不仅仅是实验操作等专业知识，更多的是试验中分析处理问题的能力。在这里，我想要向我的指导老师张老师表达最真挚的感谢。</a:t>
            </a:r>
          </a:p>
          <a:p>
            <a:pPr algn="just"/>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       感谢实验室郭玲师姐在实验方面对我的莫大帮助，在生活上对我的体贴关心，也感谢实验室所有师兄师姐的热情帮助！</a:t>
            </a:r>
            <a:endPar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just"/>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65000"/>
                    <a:lumOff val="35000"/>
                  </a:schemeClr>
                </a:solidFill>
                <a:latin typeface="微软雅黑" panose="020B0503020204020204" pitchFamily="34" charset="-122"/>
                <a:ea typeface="微软雅黑" panose="020B0503020204020204" pitchFamily="34" charset="-122"/>
              </a:rPr>
              <a:t>最后，感谢各位老师的亲切教导与批评指正！</a:t>
            </a:r>
          </a:p>
        </p:txBody>
      </p:sp>
      <p:pic>
        <p:nvPicPr>
          <p:cNvPr id="8" name="图片 7"/>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609975" y="714362"/>
            <a:ext cx="323116" cy="268247"/>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286776" y="4160891"/>
            <a:ext cx="329213" cy="268247"/>
          </a:xfrm>
          <a:prstGeom prst="rect">
            <a:avLst/>
          </a:prstGeom>
        </p:spPr>
      </p:pic>
      <p:sp>
        <p:nvSpPr>
          <p:cNvPr id="11" name="矩形 1"/>
          <p:cNvSpPr>
            <a:spLocks noChangeArrowheads="1"/>
          </p:cNvSpPr>
          <p:nvPr/>
        </p:nvSpPr>
        <p:spPr bwMode="auto">
          <a:xfrm>
            <a:off x="8604000" y="4603500"/>
            <a:ext cx="540000" cy="540000"/>
          </a:xfrm>
          <a:prstGeom prst="rect">
            <a:avLst/>
          </a:prstGeom>
          <a:solidFill>
            <a:srgbClr val="0053A3"/>
          </a:solidFill>
          <a:ln>
            <a:noFill/>
          </a:ln>
          <a:extLst/>
        </p:spPr>
        <p:txBody>
          <a:bodyPr anchor="ct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25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5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1"/>
          <p:cNvSpPr>
            <a:spLocks noGrp="1"/>
          </p:cNvSpPr>
          <p:nvPr>
            <p:ph sz="quarter" idx="10"/>
          </p:nvPr>
        </p:nvSpPr>
        <p:spPr>
          <a:xfrm>
            <a:off x="3000364" y="1428742"/>
            <a:ext cx="2571768" cy="1571636"/>
          </a:xfrm>
        </p:spPr>
        <p:txBody>
          <a:bodyPr>
            <a:normAutofit/>
          </a:bodyPr>
          <a:lstStyle/>
          <a:p>
            <a:pPr>
              <a:buFont typeface="Times New Roman" pitchFamily="18" charset="0"/>
              <a:buChar char="ͻ"/>
            </a:pPr>
            <a:r>
              <a:rPr lang="zh-CN" altLang="en-US" sz="2800" kern="100" dirty="0" smtClean="0">
                <a:latin typeface="Times New Roman"/>
                <a:ea typeface="微软雅黑"/>
              </a:rPr>
              <a:t>抗</a:t>
            </a:r>
            <a:r>
              <a:rPr lang="zh-CN" altLang="en-US" sz="2800" kern="100" dirty="0" smtClean="0">
                <a:latin typeface="Times New Roman"/>
                <a:ea typeface="微软雅黑"/>
              </a:rPr>
              <a:t>炎</a:t>
            </a:r>
            <a:endParaRPr lang="en-US" altLang="zh-CN" sz="2800" kern="100" dirty="0" smtClean="0">
              <a:latin typeface="Times New Roman"/>
              <a:ea typeface="微软雅黑"/>
            </a:endParaRPr>
          </a:p>
          <a:p>
            <a:pPr>
              <a:buFont typeface="Times New Roman" pitchFamily="18" charset="0"/>
              <a:buChar char="ͻ"/>
            </a:pPr>
            <a:r>
              <a:rPr kumimoji="0" lang="zh-CN" altLang="en-US" sz="2800" b="0" i="0" u="none" strike="noStrike" kern="100" cap="none" spc="0" normalizeH="0" baseline="0" noProof="0" dirty="0" smtClean="0">
                <a:ln>
                  <a:noFill/>
                </a:ln>
                <a:effectLst/>
                <a:uLnTx/>
                <a:uFillTx/>
                <a:latin typeface="Times New Roman"/>
                <a:ea typeface="微软雅黑"/>
                <a:cs typeface="+mn-cs"/>
              </a:rPr>
              <a:t>免疫抑制</a:t>
            </a:r>
            <a:endParaRPr kumimoji="0" lang="en-US" altLang="zh-CN" sz="2800" b="0" i="0" u="none" strike="noStrike" kern="100" cap="none" spc="0" normalizeH="0" baseline="0" noProof="0" dirty="0" smtClean="0">
              <a:ln>
                <a:noFill/>
              </a:ln>
              <a:effectLst/>
              <a:uLnTx/>
              <a:uFillTx/>
              <a:latin typeface="Times New Roman"/>
              <a:ea typeface="微软雅黑"/>
              <a:cs typeface="+mn-cs"/>
            </a:endParaRPr>
          </a:p>
        </p:txBody>
      </p:sp>
      <p:sp>
        <p:nvSpPr>
          <p:cNvPr id="5" name="文本占位符 2"/>
          <p:cNvSpPr>
            <a:spLocks noGrp="1"/>
          </p:cNvSpPr>
          <p:nvPr>
            <p:ph type="body" sz="quarter" idx="11"/>
          </p:nvPr>
        </p:nvSpPr>
        <p:spPr>
          <a:xfrm>
            <a:off x="3000364" y="571486"/>
            <a:ext cx="2928958" cy="785818"/>
          </a:xfrm>
        </p:spPr>
        <p:txBody>
          <a:bodyPr>
            <a:normAutofit/>
          </a:bodyPr>
          <a:lstStyle/>
          <a:p>
            <a:pPr>
              <a:buFont typeface="Wingdings" pitchFamily="2" charset="2"/>
              <a:buChar char="l"/>
            </a:pPr>
            <a:r>
              <a:rPr lang="zh-CN" altLang="en-US" b="1" dirty="0" smtClean="0"/>
              <a:t>雷公藤红素</a:t>
            </a:r>
            <a:endParaRPr lang="zh-CN" altLang="en-US" b="1" dirty="0"/>
          </a:p>
        </p:txBody>
      </p:sp>
      <p:sp>
        <p:nvSpPr>
          <p:cNvPr id="14" name="内容占位符 1"/>
          <p:cNvSpPr txBox="1">
            <a:spLocks/>
          </p:cNvSpPr>
          <p:nvPr/>
        </p:nvSpPr>
        <p:spPr>
          <a:xfrm>
            <a:off x="6000760" y="1428742"/>
            <a:ext cx="2571768" cy="78581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Times New Roman" pitchFamily="18" charset="0"/>
              <a:buChar char="ͻ"/>
              <a:tabLst/>
              <a:defRPr/>
            </a:pPr>
            <a:r>
              <a:rPr kumimoji="0" lang="zh-CN" altLang="en-US" sz="2800" b="0" i="0" u="none" strike="noStrike" kern="100" cap="none" spc="0" normalizeH="0" baseline="0" noProof="0" dirty="0" smtClean="0">
                <a:ln>
                  <a:noFill/>
                </a:ln>
                <a:solidFill>
                  <a:schemeClr val="tx1">
                    <a:lumMod val="65000"/>
                    <a:lumOff val="35000"/>
                  </a:schemeClr>
                </a:solidFill>
                <a:effectLst/>
                <a:uLnTx/>
                <a:uFillTx/>
                <a:latin typeface="Times New Roman"/>
                <a:ea typeface="微软雅黑"/>
                <a:cs typeface="+mn-cs"/>
              </a:rPr>
              <a:t>抗癌</a:t>
            </a:r>
            <a:endParaRPr kumimoji="0" lang="en-US" altLang="zh-CN" sz="2800" b="0" i="0" u="none" strike="noStrike" kern="100" cap="none" spc="0" normalizeH="0" baseline="0" noProof="0" dirty="0" smtClean="0">
              <a:ln>
                <a:noFill/>
              </a:ln>
              <a:solidFill>
                <a:schemeClr val="tx1">
                  <a:lumMod val="65000"/>
                  <a:lumOff val="35000"/>
                </a:schemeClr>
              </a:solidFill>
              <a:effectLst/>
              <a:uLnTx/>
              <a:uFillTx/>
              <a:latin typeface="Times New Roman"/>
              <a:ea typeface="微软雅黑"/>
              <a:cs typeface="+mn-cs"/>
            </a:endParaRPr>
          </a:p>
        </p:txBody>
      </p:sp>
      <p:sp>
        <p:nvSpPr>
          <p:cNvPr id="15" name="内容占位符 1"/>
          <p:cNvSpPr txBox="1">
            <a:spLocks/>
          </p:cNvSpPr>
          <p:nvPr/>
        </p:nvSpPr>
        <p:spPr>
          <a:xfrm>
            <a:off x="3000364" y="3500444"/>
            <a:ext cx="2143140" cy="107157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Times New Roman" pitchFamily="18" charset="0"/>
              <a:buChar char="ͻ"/>
              <a:tabLst/>
              <a:defRPr/>
            </a:pPr>
            <a:r>
              <a:rPr kumimoji="0" lang="zh-CN" altLang="en-US" sz="2800" b="0" i="0" u="none" strike="noStrike" kern="100" cap="none" spc="0" normalizeH="0" baseline="0" noProof="0" dirty="0" smtClean="0">
                <a:ln>
                  <a:noFill/>
                </a:ln>
                <a:solidFill>
                  <a:schemeClr val="tx1">
                    <a:lumMod val="65000"/>
                    <a:lumOff val="35000"/>
                  </a:schemeClr>
                </a:solidFill>
                <a:effectLst/>
                <a:uLnTx/>
                <a:uFillTx/>
                <a:latin typeface="Times New Roman"/>
                <a:ea typeface="微软雅黑"/>
                <a:cs typeface="+mn-cs"/>
              </a:rPr>
              <a:t>低刺激性</a:t>
            </a:r>
            <a:endParaRPr kumimoji="0" lang="en-US" altLang="zh-CN" sz="2800" b="0" i="0" u="none" strike="noStrike" kern="100" cap="none" spc="0" normalizeH="0" baseline="0" noProof="0" dirty="0" smtClean="0">
              <a:ln>
                <a:noFill/>
              </a:ln>
              <a:solidFill>
                <a:schemeClr val="tx1">
                  <a:lumMod val="65000"/>
                  <a:lumOff val="35000"/>
                </a:schemeClr>
              </a:solidFill>
              <a:effectLst/>
              <a:uLnTx/>
              <a:uFillTx/>
              <a:latin typeface="Times New Roman"/>
              <a:ea typeface="微软雅黑"/>
              <a:cs typeface="+mn-cs"/>
            </a:endParaRPr>
          </a:p>
          <a:p>
            <a:pPr marL="342900" marR="0" lvl="0" indent="-342900" algn="l" defTabSz="914400" rtl="0" eaLnBrk="1" fontAlgn="auto" latinLnBrk="0" hangingPunct="1">
              <a:lnSpc>
                <a:spcPct val="100000"/>
              </a:lnSpc>
              <a:spcBef>
                <a:spcPct val="20000"/>
              </a:spcBef>
              <a:spcAft>
                <a:spcPts val="0"/>
              </a:spcAft>
              <a:buClrTx/>
              <a:buSzTx/>
              <a:buFont typeface="Times New Roman" pitchFamily="18" charset="0"/>
              <a:buChar char="ͻ"/>
              <a:tabLst/>
              <a:defRPr/>
            </a:pPr>
            <a:r>
              <a:rPr kumimoji="0" lang="zh-CN" altLang="en-US" sz="2800" b="0" i="0" u="none" strike="noStrike" kern="100" cap="none" spc="0" normalizeH="0" baseline="0" noProof="0" dirty="0" smtClean="0">
                <a:ln>
                  <a:noFill/>
                </a:ln>
                <a:solidFill>
                  <a:schemeClr val="tx1">
                    <a:lumMod val="65000"/>
                    <a:lumOff val="35000"/>
                  </a:schemeClr>
                </a:solidFill>
                <a:effectLst/>
                <a:uLnTx/>
                <a:uFillTx/>
                <a:latin typeface="Times New Roman"/>
                <a:ea typeface="微软雅黑"/>
                <a:cs typeface="+mn-cs"/>
              </a:rPr>
              <a:t>低毒性</a:t>
            </a:r>
            <a:endParaRPr kumimoji="0" lang="en-US" altLang="zh-CN" sz="2800" b="0" i="0" u="none" strike="noStrike" kern="100" cap="none" spc="0" normalizeH="0" baseline="0" noProof="0" dirty="0" smtClean="0">
              <a:ln>
                <a:noFill/>
              </a:ln>
              <a:solidFill>
                <a:schemeClr val="tx1">
                  <a:lumMod val="65000"/>
                  <a:lumOff val="35000"/>
                </a:schemeClr>
              </a:solidFill>
              <a:effectLst/>
              <a:uLnTx/>
              <a:uFillTx/>
              <a:latin typeface="Times New Roman"/>
              <a:ea typeface="微软雅黑"/>
              <a:cs typeface="+mn-cs"/>
            </a:endParaRPr>
          </a:p>
        </p:txBody>
      </p:sp>
      <p:sp>
        <p:nvSpPr>
          <p:cNvPr id="17" name="文本占位符 2"/>
          <p:cNvSpPr txBox="1">
            <a:spLocks/>
          </p:cNvSpPr>
          <p:nvPr/>
        </p:nvSpPr>
        <p:spPr>
          <a:xfrm>
            <a:off x="3000364" y="2714626"/>
            <a:ext cx="2214578" cy="78581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l"/>
              <a:tabLst/>
              <a:defRPr/>
            </a:pPr>
            <a:r>
              <a:rPr kumimoji="0" lang="zh-CN" altLang="en-US" sz="3200" b="1" i="0" u="none" strike="noStrike" kern="1200" cap="none" spc="0" normalizeH="0" baseline="0" noProof="0" smtClean="0">
                <a:ln>
                  <a:noFill/>
                </a:ln>
                <a:solidFill>
                  <a:srgbClr val="0070C0"/>
                </a:solidFill>
                <a:effectLst/>
                <a:uLnTx/>
                <a:uFillTx/>
                <a:latin typeface="微软雅黑" pitchFamily="34" charset="-122"/>
                <a:ea typeface="微软雅黑" pitchFamily="34" charset="-122"/>
                <a:cs typeface="+mn-cs"/>
              </a:rPr>
              <a:t>白蛋白</a:t>
            </a:r>
            <a:endParaRPr kumimoji="0" lang="zh-CN" altLang="en-US" sz="32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p:sp>
        <p:nvSpPr>
          <p:cNvPr id="18" name="内容占位符 1"/>
          <p:cNvSpPr txBox="1">
            <a:spLocks/>
          </p:cNvSpPr>
          <p:nvPr/>
        </p:nvSpPr>
        <p:spPr>
          <a:xfrm>
            <a:off x="6000760" y="3500444"/>
            <a:ext cx="3071834" cy="107157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Times New Roman" pitchFamily="18" charset="0"/>
              <a:buChar char="ͻ"/>
              <a:tabLst/>
              <a:defRPr/>
            </a:pPr>
            <a:r>
              <a:rPr kumimoji="0" lang="zh-CN" altLang="en-US" sz="2800" b="0" i="0" u="none" strike="noStrike" kern="100" cap="none" spc="0" normalizeH="0" baseline="0" noProof="0" dirty="0" smtClean="0">
                <a:ln>
                  <a:noFill/>
                </a:ln>
                <a:solidFill>
                  <a:schemeClr val="tx1">
                    <a:lumMod val="65000"/>
                    <a:lumOff val="35000"/>
                  </a:schemeClr>
                </a:solidFill>
                <a:effectLst/>
                <a:uLnTx/>
                <a:uFillTx/>
                <a:latin typeface="Times New Roman"/>
                <a:ea typeface="微软雅黑"/>
                <a:cs typeface="+mn-cs"/>
              </a:rPr>
              <a:t>生物相容性</a:t>
            </a:r>
            <a:endParaRPr kumimoji="0" lang="en-US" altLang="zh-CN" sz="2800" b="0" i="0" u="none" strike="noStrike" kern="100" cap="none" spc="0" normalizeH="0" baseline="0" noProof="0" dirty="0" smtClean="0">
              <a:ln>
                <a:noFill/>
              </a:ln>
              <a:solidFill>
                <a:schemeClr val="tx1">
                  <a:lumMod val="65000"/>
                  <a:lumOff val="35000"/>
                </a:schemeClr>
              </a:solidFill>
              <a:effectLst/>
              <a:uLnTx/>
              <a:uFillTx/>
              <a:latin typeface="Times New Roman"/>
              <a:ea typeface="微软雅黑"/>
              <a:cs typeface="+mn-cs"/>
            </a:endParaRPr>
          </a:p>
          <a:p>
            <a:pPr marL="342900" marR="0" lvl="0" indent="-342900" algn="l" defTabSz="914400" rtl="0" eaLnBrk="1" fontAlgn="auto" latinLnBrk="0" hangingPunct="1">
              <a:lnSpc>
                <a:spcPct val="100000"/>
              </a:lnSpc>
              <a:spcBef>
                <a:spcPct val="20000"/>
              </a:spcBef>
              <a:spcAft>
                <a:spcPts val="0"/>
              </a:spcAft>
              <a:buClrTx/>
              <a:buSzTx/>
              <a:buFont typeface="Times New Roman" pitchFamily="18" charset="0"/>
              <a:buChar char="ͻ"/>
              <a:tabLst/>
              <a:defRPr/>
            </a:pPr>
            <a:r>
              <a:rPr lang="zh-CN" altLang="en-US" sz="2800" kern="100" dirty="0">
                <a:solidFill>
                  <a:schemeClr val="tx1">
                    <a:lumMod val="65000"/>
                    <a:lumOff val="35000"/>
                  </a:schemeClr>
                </a:solidFill>
                <a:latin typeface="Times New Roman"/>
                <a:ea typeface="微软雅黑"/>
              </a:rPr>
              <a:t>无抗原性</a:t>
            </a:r>
            <a:endParaRPr kumimoji="0" lang="en-US" altLang="zh-CN" sz="2800" b="0" i="0" u="none" strike="noStrike" kern="100" cap="none" spc="0" normalizeH="0" baseline="0" noProof="0" dirty="0" smtClean="0">
              <a:ln>
                <a:noFill/>
              </a:ln>
              <a:solidFill>
                <a:schemeClr val="tx1">
                  <a:lumMod val="65000"/>
                  <a:lumOff val="35000"/>
                </a:schemeClr>
              </a:solidFill>
              <a:effectLst/>
              <a:uLnTx/>
              <a:uFillTx/>
              <a:latin typeface="Times New Roman"/>
              <a:ea typeface="微软雅黑"/>
              <a:cs typeface="+mn-cs"/>
            </a:endParaRPr>
          </a:p>
        </p:txBody>
      </p:sp>
      <p:sp>
        <p:nvSpPr>
          <p:cNvPr id="19" name="矩形 1"/>
          <p:cNvSpPr>
            <a:spLocks noChangeArrowheads="1"/>
          </p:cNvSpPr>
          <p:nvPr/>
        </p:nvSpPr>
        <p:spPr bwMode="auto">
          <a:xfrm>
            <a:off x="8604000" y="4603500"/>
            <a:ext cx="540000" cy="540000"/>
          </a:xfrm>
          <a:prstGeom prst="rect">
            <a:avLst/>
          </a:prstGeom>
          <a:solidFill>
            <a:srgbClr val="0053A3"/>
          </a:solidFill>
          <a:ln>
            <a:noFill/>
          </a:ln>
          <a:extLst/>
        </p:spPr>
        <p:txBody>
          <a:bodyPr anchor="ct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txBox="1">
            <a:spLocks/>
          </p:cNvSpPr>
          <p:nvPr/>
        </p:nvSpPr>
        <p:spPr>
          <a:xfrm>
            <a:off x="3143240" y="3929072"/>
            <a:ext cx="4643470" cy="78581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l"/>
              <a:tabLst/>
              <a:defRPr/>
            </a:pPr>
            <a:endParaRPr kumimoji="0" lang="zh-CN" altLang="en-US" sz="3200" b="1" i="0" u="none" strike="noStrike" kern="1200" cap="none" spc="0" normalizeH="0" baseline="0" noProof="0" dirty="0" smtClean="0">
              <a:ln>
                <a:noFill/>
              </a:ln>
              <a:solidFill>
                <a:srgbClr val="0070C0"/>
              </a:solidFill>
              <a:effectLst/>
              <a:uLnTx/>
              <a:uFillTx/>
              <a:latin typeface="微软雅黑" pitchFamily="34" charset="-122"/>
              <a:ea typeface="微软雅黑" pitchFamily="34" charset="-122"/>
              <a:cs typeface="+mn-cs"/>
            </a:endParaRPr>
          </a:p>
        </p:txBody>
      </p:sp>
      <p:sp>
        <p:nvSpPr>
          <p:cNvPr id="8" name="内容占位符 1"/>
          <p:cNvSpPr txBox="1">
            <a:spLocks/>
          </p:cNvSpPr>
          <p:nvPr/>
        </p:nvSpPr>
        <p:spPr>
          <a:xfrm>
            <a:off x="3000364" y="3429006"/>
            <a:ext cx="4643470" cy="1143008"/>
          </a:xfrm>
          <a:prstGeom prst="rect">
            <a:avLst/>
          </a:prstGeom>
        </p:spPr>
        <p:txBody>
          <a:bodyPr vert="horz" lIns="91440" tIns="45720" rIns="91440" bIns="45720" rtlCol="0">
            <a:normAutofit/>
          </a:bodyPr>
          <a:lstStyle/>
          <a:p>
            <a:pPr marL="342900" lvl="0" indent="-342900">
              <a:spcBef>
                <a:spcPct val="20000"/>
              </a:spcBef>
              <a:buFont typeface="Times New Roman" pitchFamily="18" charset="0"/>
              <a:buChar char="ͻ"/>
            </a:pPr>
            <a:endParaRPr kumimoji="0" lang="en-US" altLang="zh-CN" sz="2800" b="0" i="0" u="none" strike="noStrike" kern="1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endParaRPr>
          </a:p>
        </p:txBody>
      </p:sp>
      <p:sp>
        <p:nvSpPr>
          <p:cNvPr id="11" name="内容占位符 1"/>
          <p:cNvSpPr txBox="1">
            <a:spLocks/>
          </p:cNvSpPr>
          <p:nvPr/>
        </p:nvSpPr>
        <p:spPr>
          <a:xfrm>
            <a:off x="3000364" y="1357304"/>
            <a:ext cx="2857520" cy="107157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Times New Roman" pitchFamily="18" charset="0"/>
              <a:buChar char="ͻ"/>
              <a:tabLst/>
              <a:defRPr/>
            </a:pPr>
            <a:r>
              <a:rPr kumimoji="0" lang="zh-CN" altLang="en-US" sz="2800" b="0" i="0" u="none" strike="noStrike" kern="100" cap="none" spc="0" normalizeH="0" baseline="0" noProof="0" dirty="0" smtClean="0">
                <a:ln>
                  <a:noFill/>
                </a:ln>
                <a:solidFill>
                  <a:schemeClr val="tx1">
                    <a:lumMod val="65000"/>
                    <a:lumOff val="35000"/>
                  </a:schemeClr>
                </a:solidFill>
                <a:effectLst/>
                <a:uLnTx/>
                <a:uFillTx/>
                <a:latin typeface="Times New Roman"/>
                <a:ea typeface="微软雅黑"/>
                <a:cs typeface="+mn-cs"/>
              </a:rPr>
              <a:t>聚合物分散法</a:t>
            </a:r>
            <a:endParaRPr kumimoji="0" lang="en-US" altLang="zh-CN" sz="2800" b="0" i="0" u="none" strike="noStrike" kern="100" cap="none" spc="0" normalizeH="0" baseline="0" noProof="0" dirty="0" smtClean="0">
              <a:ln>
                <a:noFill/>
              </a:ln>
              <a:solidFill>
                <a:schemeClr val="tx1">
                  <a:lumMod val="65000"/>
                  <a:lumOff val="35000"/>
                </a:schemeClr>
              </a:solidFill>
              <a:effectLst/>
              <a:uLnTx/>
              <a:uFillTx/>
              <a:latin typeface="Times New Roman"/>
              <a:ea typeface="微软雅黑"/>
              <a:cs typeface="+mn-cs"/>
            </a:endParaRPr>
          </a:p>
          <a:p>
            <a:pPr marL="342900" marR="0" lvl="0" indent="-342900" algn="l" defTabSz="914400" rtl="0" eaLnBrk="1" fontAlgn="auto" latinLnBrk="0" hangingPunct="1">
              <a:lnSpc>
                <a:spcPct val="100000"/>
              </a:lnSpc>
              <a:spcBef>
                <a:spcPct val="20000"/>
              </a:spcBef>
              <a:spcAft>
                <a:spcPts val="0"/>
              </a:spcAft>
              <a:buClrTx/>
              <a:buSzTx/>
              <a:buFont typeface="Times New Roman" pitchFamily="18" charset="0"/>
              <a:buChar char="ͻ"/>
              <a:tabLst/>
              <a:defRPr/>
            </a:pPr>
            <a:r>
              <a:rPr lang="zh-CN" altLang="en-US" sz="2800" kern="100" dirty="0" smtClean="0">
                <a:solidFill>
                  <a:schemeClr val="tx1">
                    <a:lumMod val="65000"/>
                    <a:lumOff val="35000"/>
                  </a:schemeClr>
                </a:solidFill>
                <a:latin typeface="Times New Roman"/>
                <a:ea typeface="微软雅黑"/>
              </a:rPr>
              <a:t>去溶剂化法</a:t>
            </a:r>
            <a:endParaRPr kumimoji="0" lang="en-US" altLang="zh-CN" sz="2800" b="0" i="0" u="none" strike="noStrike" kern="100" cap="none" spc="0" normalizeH="0" baseline="0" noProof="0" dirty="0" smtClean="0">
              <a:ln>
                <a:noFill/>
              </a:ln>
              <a:solidFill>
                <a:schemeClr val="tx1">
                  <a:lumMod val="65000"/>
                  <a:lumOff val="35000"/>
                </a:schemeClr>
              </a:solidFill>
              <a:effectLst/>
              <a:uLnTx/>
              <a:uFillTx/>
              <a:latin typeface="Times New Roman"/>
              <a:ea typeface="微软雅黑"/>
              <a:cs typeface="+mn-cs"/>
            </a:endParaRPr>
          </a:p>
        </p:txBody>
      </p:sp>
      <p:sp>
        <p:nvSpPr>
          <p:cNvPr id="12" name="文本占位符 2"/>
          <p:cNvSpPr txBox="1">
            <a:spLocks/>
          </p:cNvSpPr>
          <p:nvPr/>
        </p:nvSpPr>
        <p:spPr>
          <a:xfrm>
            <a:off x="3000364" y="571486"/>
            <a:ext cx="3857652" cy="78581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l"/>
              <a:tabLst/>
              <a:defRPr/>
            </a:pPr>
            <a:r>
              <a:rPr kumimoji="0" lang="zh-CN" altLang="en-US" sz="3200" b="1" i="0" u="none" strike="noStrike" kern="1200" cap="none" spc="0" normalizeH="0" baseline="0" noProof="0" dirty="0" smtClean="0">
                <a:ln>
                  <a:noFill/>
                </a:ln>
                <a:solidFill>
                  <a:srgbClr val="0070C0"/>
                </a:solidFill>
                <a:effectLst/>
                <a:uLnTx/>
                <a:uFillTx/>
                <a:latin typeface="微软雅黑" pitchFamily="34" charset="-122"/>
                <a:ea typeface="微软雅黑" pitchFamily="34" charset="-122"/>
                <a:cs typeface="+mn-cs"/>
              </a:rPr>
              <a:t>制备白蛋白的方法</a:t>
            </a:r>
            <a:endParaRPr kumimoji="0" lang="zh-CN" altLang="en-US" sz="32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n-cs"/>
            </a:endParaRPr>
          </a:p>
        </p:txBody>
      </p:sp>
      <p:sp>
        <p:nvSpPr>
          <p:cNvPr id="13" name="内容占位符 1"/>
          <p:cNvSpPr txBox="1">
            <a:spLocks/>
          </p:cNvSpPr>
          <p:nvPr/>
        </p:nvSpPr>
        <p:spPr>
          <a:xfrm>
            <a:off x="6000760" y="1357304"/>
            <a:ext cx="3071834" cy="107157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Times New Roman" pitchFamily="18" charset="0"/>
              <a:buChar char="ͻ"/>
              <a:tabLst/>
              <a:defRPr/>
            </a:pPr>
            <a:r>
              <a:rPr kumimoji="0" lang="zh-CN" altLang="en-US" sz="2800" b="0" i="0" u="none" strike="noStrike" kern="100" cap="none" spc="0" normalizeH="0" baseline="0" noProof="0" dirty="0" smtClean="0">
                <a:ln>
                  <a:noFill/>
                </a:ln>
                <a:solidFill>
                  <a:schemeClr val="tx1">
                    <a:lumMod val="65000"/>
                    <a:lumOff val="35000"/>
                  </a:schemeClr>
                </a:solidFill>
                <a:effectLst/>
                <a:uLnTx/>
                <a:uFillTx/>
                <a:latin typeface="Times New Roman"/>
                <a:ea typeface="微软雅黑"/>
                <a:cs typeface="+mn-cs"/>
              </a:rPr>
              <a:t>乳化固化法</a:t>
            </a:r>
            <a:endParaRPr kumimoji="0" lang="en-US" altLang="zh-CN" sz="2800" b="0" i="0" u="none" strike="noStrike" kern="100" cap="none" spc="0" normalizeH="0" baseline="0" noProof="0" dirty="0" smtClean="0">
              <a:ln>
                <a:noFill/>
              </a:ln>
              <a:solidFill>
                <a:schemeClr val="tx1">
                  <a:lumMod val="65000"/>
                  <a:lumOff val="35000"/>
                </a:schemeClr>
              </a:solidFill>
              <a:effectLst/>
              <a:uLnTx/>
              <a:uFillTx/>
              <a:latin typeface="Times New Roman"/>
              <a:ea typeface="微软雅黑"/>
              <a:cs typeface="+mn-cs"/>
            </a:endParaRPr>
          </a:p>
          <a:p>
            <a:pPr marL="342900" marR="0" lvl="0" indent="-342900" algn="l" defTabSz="914400" rtl="0" eaLnBrk="1" fontAlgn="auto" latinLnBrk="0" hangingPunct="1">
              <a:lnSpc>
                <a:spcPct val="100000"/>
              </a:lnSpc>
              <a:spcBef>
                <a:spcPct val="20000"/>
              </a:spcBef>
              <a:spcAft>
                <a:spcPts val="0"/>
              </a:spcAft>
              <a:buClrTx/>
              <a:buSzTx/>
              <a:buFont typeface="Times New Roman" pitchFamily="18" charset="0"/>
              <a:buChar char="ͻ"/>
              <a:tabLst/>
              <a:defRPr/>
            </a:pPr>
            <a:r>
              <a:rPr lang="zh-CN" altLang="en-US" sz="2800" kern="100" dirty="0" smtClean="0">
                <a:solidFill>
                  <a:schemeClr val="tx1">
                    <a:lumMod val="65000"/>
                    <a:lumOff val="35000"/>
                  </a:schemeClr>
                </a:solidFill>
                <a:latin typeface="Times New Roman"/>
                <a:ea typeface="微软雅黑"/>
              </a:rPr>
              <a:t>机械研磨法</a:t>
            </a:r>
            <a:endParaRPr kumimoji="0" lang="en-US" altLang="zh-CN" sz="2800" b="0" i="0" u="none" strike="noStrike" kern="100" cap="none" spc="0" normalizeH="0" baseline="0" noProof="0" dirty="0" smtClean="0">
              <a:ln>
                <a:noFill/>
              </a:ln>
              <a:solidFill>
                <a:schemeClr val="tx1">
                  <a:lumMod val="65000"/>
                  <a:lumOff val="35000"/>
                </a:schemeClr>
              </a:solidFill>
              <a:effectLst/>
              <a:uLnTx/>
              <a:uFillTx/>
              <a:latin typeface="Times New Roman"/>
              <a:ea typeface="微软雅黑"/>
              <a:cs typeface="+mn-cs"/>
            </a:endParaRPr>
          </a:p>
        </p:txBody>
      </p:sp>
      <p:sp>
        <p:nvSpPr>
          <p:cNvPr id="14" name="内容占位符 1"/>
          <p:cNvSpPr txBox="1">
            <a:spLocks/>
          </p:cNvSpPr>
          <p:nvPr/>
        </p:nvSpPr>
        <p:spPr>
          <a:xfrm>
            <a:off x="3071802" y="3071816"/>
            <a:ext cx="5572164" cy="1071570"/>
          </a:xfrm>
          <a:prstGeom prst="rect">
            <a:avLst/>
          </a:prstGeom>
        </p:spPr>
        <p:txBody>
          <a:bodyPr vert="horz" lIns="91440" tIns="45720" rIns="91440" bIns="45720" rtlCol="0">
            <a:normAutofit/>
          </a:bodyPr>
          <a:lstStyle/>
          <a:p>
            <a:r>
              <a:rPr lang="zh-CN" altLang="en-US" sz="2800" kern="100" dirty="0" smtClean="0">
                <a:solidFill>
                  <a:schemeClr val="tx1">
                    <a:lumMod val="65000"/>
                    <a:lumOff val="35000"/>
                  </a:schemeClr>
                </a:solidFill>
                <a:latin typeface="Times New Roman"/>
                <a:ea typeface="微软雅黑"/>
              </a:rPr>
              <a:t>残留物质如甲醛、戊二醛等醛类物</a:t>
            </a:r>
            <a:r>
              <a:rPr lang="en-US" altLang="zh-CN" sz="2800" kern="100" dirty="0" smtClean="0">
                <a:solidFill>
                  <a:schemeClr val="tx1">
                    <a:lumMod val="65000"/>
                    <a:lumOff val="35000"/>
                  </a:schemeClr>
                </a:solidFill>
                <a:latin typeface="Times New Roman"/>
                <a:ea typeface="微软雅黑"/>
              </a:rPr>
              <a:t>,</a:t>
            </a:r>
            <a:r>
              <a:rPr lang="zh-CN" altLang="en-US" sz="2800" kern="100" dirty="0" smtClean="0">
                <a:solidFill>
                  <a:schemeClr val="tx1">
                    <a:lumMod val="65000"/>
                    <a:lumOff val="35000"/>
                  </a:schemeClr>
                </a:solidFill>
                <a:latin typeface="Times New Roman"/>
                <a:ea typeface="微软雅黑"/>
              </a:rPr>
              <a:t>易造成生物活性大分子失活。</a:t>
            </a:r>
            <a:endParaRPr lang="zh-CN" altLang="en-US" sz="2800" dirty="0">
              <a:solidFill>
                <a:schemeClr val="tx1">
                  <a:lumMod val="65000"/>
                  <a:lumOff val="35000"/>
                </a:schemeClr>
              </a:solidFill>
            </a:endParaRPr>
          </a:p>
        </p:txBody>
      </p:sp>
      <p:sp>
        <p:nvSpPr>
          <p:cNvPr id="15" name="下箭头 14"/>
          <p:cNvSpPr/>
          <p:nvPr/>
        </p:nvSpPr>
        <p:spPr>
          <a:xfrm>
            <a:off x="4786314" y="2428874"/>
            <a:ext cx="428628" cy="571504"/>
          </a:xfrm>
          <a:prstGeom prst="downArrow">
            <a:avLst/>
          </a:prstGeom>
          <a:solidFill>
            <a:srgbClr val="0070C0"/>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内容占位符 1"/>
          <p:cNvSpPr txBox="1">
            <a:spLocks/>
          </p:cNvSpPr>
          <p:nvPr/>
        </p:nvSpPr>
        <p:spPr>
          <a:xfrm>
            <a:off x="3643306" y="4214824"/>
            <a:ext cx="4000560" cy="571504"/>
          </a:xfrm>
          <a:prstGeom prst="rect">
            <a:avLst/>
          </a:prstGeom>
        </p:spPr>
        <p:txBody>
          <a:bodyPr vert="horz" lIns="91440" tIns="45720" rIns="91440" bIns="45720" rtlCol="0">
            <a:noAutofit/>
          </a:bodyPr>
          <a:lstStyle/>
          <a:p>
            <a:pPr marL="571500" lvl="0" indent="-571500" algn="ctr">
              <a:spcBef>
                <a:spcPct val="20000"/>
              </a:spcBef>
            </a:pPr>
            <a:r>
              <a:rPr kumimoji="0" lang="zh-CN" altLang="en-US" sz="3200" b="1" i="0" u="none" strike="noStrike" kern="100" cap="none" spc="0" normalizeH="0" noProof="0" dirty="0">
                <a:ln>
                  <a:noFill/>
                </a:ln>
                <a:solidFill>
                  <a:srgbClr val="C00000"/>
                </a:solidFill>
                <a:effectLst/>
                <a:uLnTx/>
                <a:uFillTx/>
                <a:latin typeface="+mj-lt"/>
                <a:ea typeface="微软雅黑"/>
              </a:rPr>
              <a:t>超声</a:t>
            </a:r>
            <a:r>
              <a:rPr kumimoji="0" lang="zh-CN" altLang="en-US" sz="3200" b="1" i="0" u="none" strike="noStrike" kern="100" cap="none" spc="0" normalizeH="0" noProof="0" dirty="0" smtClean="0">
                <a:ln>
                  <a:noFill/>
                </a:ln>
                <a:solidFill>
                  <a:srgbClr val="C00000"/>
                </a:solidFill>
                <a:effectLst/>
                <a:uLnTx/>
                <a:uFillTx/>
                <a:latin typeface="+mj-lt"/>
                <a:ea typeface="微软雅黑"/>
              </a:rPr>
              <a:t>法</a:t>
            </a:r>
            <a:endParaRPr kumimoji="0" lang="en-US" altLang="zh-CN" sz="3200" b="1" i="0" u="none" strike="noStrike" kern="100" cap="none" spc="0" normalizeH="0" baseline="0" noProof="0" dirty="0" smtClean="0">
              <a:ln>
                <a:noFill/>
              </a:ln>
              <a:solidFill>
                <a:srgbClr val="C00000"/>
              </a:solidFill>
              <a:effectLst/>
              <a:uLnTx/>
              <a:uFillTx/>
              <a:latin typeface="+mj-lt"/>
              <a:ea typeface="微软雅黑" pitchFamily="34" charset="-122"/>
            </a:endParaRPr>
          </a:p>
        </p:txBody>
      </p:sp>
      <p:sp>
        <p:nvSpPr>
          <p:cNvPr id="17" name="矩形 1"/>
          <p:cNvSpPr>
            <a:spLocks noChangeArrowheads="1"/>
          </p:cNvSpPr>
          <p:nvPr/>
        </p:nvSpPr>
        <p:spPr bwMode="auto">
          <a:xfrm>
            <a:off x="8604000" y="4603500"/>
            <a:ext cx="540000" cy="540000"/>
          </a:xfrm>
          <a:prstGeom prst="rect">
            <a:avLst/>
          </a:prstGeom>
          <a:solidFill>
            <a:srgbClr val="0053A3"/>
          </a:solidFill>
          <a:ln>
            <a:noFill/>
          </a:ln>
          <a:extLst/>
        </p:spPr>
        <p:txBody>
          <a:bodyPr anchor="ct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2"/>
          <p:cNvSpPr>
            <a:spLocks noGrp="1"/>
          </p:cNvSpPr>
          <p:nvPr>
            <p:ph type="body" sz="quarter" idx="11"/>
          </p:nvPr>
        </p:nvSpPr>
        <p:spPr>
          <a:xfrm>
            <a:off x="2714612" y="1285866"/>
            <a:ext cx="6143636" cy="785818"/>
          </a:xfrm>
        </p:spPr>
        <p:txBody>
          <a:bodyPr>
            <a:normAutofit/>
          </a:bodyPr>
          <a:lstStyle/>
          <a:p>
            <a:pPr>
              <a:buNone/>
            </a:pPr>
            <a:r>
              <a:rPr lang="zh-CN" altLang="en-US" sz="3600" b="1" dirty="0"/>
              <a:t>第一</a:t>
            </a:r>
            <a:r>
              <a:rPr lang="zh-CN" altLang="en-US" sz="3600" b="1" dirty="0" smtClean="0"/>
              <a:t>章</a:t>
            </a:r>
            <a:r>
              <a:rPr lang="zh-CN" altLang="en-US" sz="3600" b="1" dirty="0"/>
              <a:t> </a:t>
            </a:r>
            <a:r>
              <a:rPr lang="zh-CN" altLang="en-US" sz="3600" b="1" dirty="0" smtClean="0"/>
              <a:t> 含量测定</a:t>
            </a:r>
            <a:r>
              <a:rPr lang="zh-CN" altLang="en-US" sz="3600" b="1" dirty="0"/>
              <a:t>方法的建立</a:t>
            </a:r>
            <a:endParaRPr lang="zh-CN" altLang="en-US" sz="3600" dirty="0"/>
          </a:p>
          <a:p>
            <a:pPr>
              <a:buFont typeface="Wingdings" pitchFamily="2" charset="2"/>
              <a:buChar char="l"/>
            </a:pPr>
            <a:endParaRPr lang="zh-CN" altLang="en-US" sz="3600" b="1" dirty="0"/>
          </a:p>
        </p:txBody>
      </p:sp>
      <p:sp>
        <p:nvSpPr>
          <p:cNvPr id="7" name="文本占位符 2"/>
          <p:cNvSpPr txBox="1">
            <a:spLocks/>
          </p:cNvSpPr>
          <p:nvPr/>
        </p:nvSpPr>
        <p:spPr>
          <a:xfrm>
            <a:off x="2714612" y="3500444"/>
            <a:ext cx="5286412" cy="785818"/>
          </a:xfrm>
          <a:prstGeom prst="rect">
            <a:avLst/>
          </a:prstGeom>
        </p:spPr>
        <p:txBody>
          <a:bodyPr vert="horz" lIns="91440" tIns="45720" rIns="91440" bIns="45720" rtlCol="0">
            <a:noAutofit/>
          </a:bodyPr>
          <a:lstStyle/>
          <a:p>
            <a:pPr marL="342900" indent="-342900">
              <a:spcBef>
                <a:spcPct val="20000"/>
              </a:spcBef>
            </a:pPr>
            <a:r>
              <a:rPr lang="zh-CN" altLang="en-US" sz="3600" b="1" dirty="0">
                <a:solidFill>
                  <a:srgbClr val="0069B8"/>
                </a:solidFill>
                <a:latin typeface="微软雅黑" pitchFamily="34" charset="-122"/>
                <a:ea typeface="微软雅黑" pitchFamily="34" charset="-122"/>
              </a:rPr>
              <a:t>第三</a:t>
            </a:r>
            <a:r>
              <a:rPr lang="zh-CN" altLang="en-US" sz="3600" b="1" dirty="0" smtClean="0">
                <a:solidFill>
                  <a:srgbClr val="0069B8"/>
                </a:solidFill>
                <a:latin typeface="微软雅黑" pitchFamily="34" charset="-122"/>
                <a:ea typeface="微软雅黑" pitchFamily="34" charset="-122"/>
              </a:rPr>
              <a:t>章  冻</a:t>
            </a:r>
            <a:r>
              <a:rPr lang="zh-CN" altLang="en-US" sz="3600" b="1" dirty="0" smtClean="0">
                <a:solidFill>
                  <a:srgbClr val="0069B8"/>
                </a:solidFill>
                <a:latin typeface="微软雅黑" pitchFamily="34" charset="-122"/>
                <a:ea typeface="微软雅黑" pitchFamily="34" charset="-122"/>
              </a:rPr>
              <a:t>干制剂的制备</a:t>
            </a:r>
            <a:endParaRPr lang="zh-CN" altLang="en-US" sz="3600" dirty="0">
              <a:solidFill>
                <a:srgbClr val="0069B8"/>
              </a:solidFill>
              <a:latin typeface="微软雅黑" pitchFamily="34" charset="-122"/>
              <a:ea typeface="微软雅黑" pitchFamily="34" charset="-122"/>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l"/>
              <a:tabLst/>
              <a:defRPr/>
            </a:pPr>
            <a:endParaRPr kumimoji="0" lang="zh-CN" altLang="en-US" sz="3600" b="1" i="0" u="none" strike="noStrike" kern="1200" cap="none" spc="0" normalizeH="0" baseline="0" noProof="0" dirty="0" smtClean="0">
              <a:ln>
                <a:noFill/>
              </a:ln>
              <a:solidFill>
                <a:srgbClr val="0069B8"/>
              </a:solidFill>
              <a:effectLst/>
              <a:uLnTx/>
              <a:uFillTx/>
              <a:latin typeface="微软雅黑" pitchFamily="34" charset="-122"/>
              <a:ea typeface="微软雅黑" pitchFamily="34" charset="-122"/>
            </a:endParaRPr>
          </a:p>
        </p:txBody>
      </p:sp>
      <p:sp>
        <p:nvSpPr>
          <p:cNvPr id="8" name="文本占位符 2"/>
          <p:cNvSpPr txBox="1">
            <a:spLocks/>
          </p:cNvSpPr>
          <p:nvPr/>
        </p:nvSpPr>
        <p:spPr>
          <a:xfrm>
            <a:off x="2714612" y="2357436"/>
            <a:ext cx="6143636" cy="1143008"/>
          </a:xfrm>
          <a:prstGeom prst="rect">
            <a:avLst/>
          </a:prstGeom>
        </p:spPr>
        <p:txBody>
          <a:bodyPr vert="horz" lIns="91440" tIns="45720" rIns="91440" bIns="45720" rtlCol="0">
            <a:noAutofit/>
          </a:bodyPr>
          <a:lstStyle/>
          <a:p>
            <a:pPr marL="342900" indent="-342900">
              <a:spcBef>
                <a:spcPct val="20000"/>
              </a:spcBef>
            </a:pPr>
            <a:r>
              <a:rPr lang="zh-CN" altLang="en-US" sz="3600" b="1" dirty="0">
                <a:solidFill>
                  <a:srgbClr val="0069B8"/>
                </a:solidFill>
                <a:latin typeface="微软雅黑" pitchFamily="34" charset="-122"/>
                <a:ea typeface="微软雅黑" pitchFamily="34" charset="-122"/>
              </a:rPr>
              <a:t>第二</a:t>
            </a:r>
            <a:r>
              <a:rPr lang="zh-CN" altLang="en-US" sz="3600" b="1" dirty="0" smtClean="0">
                <a:solidFill>
                  <a:srgbClr val="0069B8"/>
                </a:solidFill>
                <a:latin typeface="微软雅黑" pitchFamily="34" charset="-122"/>
                <a:ea typeface="微软雅黑" pitchFamily="34" charset="-122"/>
              </a:rPr>
              <a:t>章  纳米粒</a:t>
            </a:r>
            <a:r>
              <a:rPr lang="zh-CN" altLang="en-US" sz="3600" b="1" dirty="0">
                <a:solidFill>
                  <a:srgbClr val="0069B8"/>
                </a:solidFill>
                <a:latin typeface="微软雅黑" pitchFamily="34" charset="-122"/>
                <a:ea typeface="微软雅黑" pitchFamily="34" charset="-122"/>
              </a:rPr>
              <a:t>的</a:t>
            </a:r>
            <a:r>
              <a:rPr lang="zh-CN" altLang="en-US" sz="3600" b="1" dirty="0" smtClean="0">
                <a:solidFill>
                  <a:srgbClr val="0069B8"/>
                </a:solidFill>
                <a:latin typeface="微软雅黑" pitchFamily="34" charset="-122"/>
                <a:ea typeface="微软雅黑" pitchFamily="34" charset="-122"/>
              </a:rPr>
              <a:t>制备及表征</a:t>
            </a:r>
            <a:endParaRPr lang="zh-CN" altLang="en-US" sz="3600" dirty="0" smtClean="0">
              <a:solidFill>
                <a:srgbClr val="0069B8"/>
              </a:solidFill>
              <a:latin typeface="微软雅黑" pitchFamily="34" charset="-122"/>
              <a:ea typeface="微软雅黑" pitchFamily="34" charset="-122"/>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l"/>
              <a:tabLst/>
              <a:defRPr/>
            </a:pPr>
            <a:endParaRPr kumimoji="0" lang="zh-CN" altLang="en-US" sz="3600" b="1" i="0" u="none" strike="noStrike" kern="1200" cap="none" spc="0" normalizeH="0" baseline="0" noProof="0" dirty="0" smtClean="0">
              <a:ln>
                <a:noFill/>
              </a:ln>
              <a:solidFill>
                <a:srgbClr val="0070C0"/>
              </a:solidFill>
              <a:effectLst/>
              <a:uLnTx/>
              <a:uFillTx/>
              <a:latin typeface="微软雅黑" pitchFamily="34" charset="-122"/>
              <a:ea typeface="微软雅黑" pitchFamily="34" charset="-122"/>
              <a:cs typeface="+mn-cs"/>
            </a:endParaRPr>
          </a:p>
        </p:txBody>
      </p:sp>
      <p:sp>
        <p:nvSpPr>
          <p:cNvPr id="5" name="矩形 1"/>
          <p:cNvSpPr>
            <a:spLocks noChangeArrowheads="1"/>
          </p:cNvSpPr>
          <p:nvPr/>
        </p:nvSpPr>
        <p:spPr bwMode="auto">
          <a:xfrm>
            <a:off x="8604000" y="4603500"/>
            <a:ext cx="540000" cy="540000"/>
          </a:xfrm>
          <a:prstGeom prst="rect">
            <a:avLst/>
          </a:prstGeom>
          <a:solidFill>
            <a:srgbClr val="0053A3"/>
          </a:solidFill>
          <a:ln>
            <a:noFill/>
          </a:ln>
          <a:extLst/>
        </p:spPr>
        <p:txBody>
          <a:bodyPr anchor="ct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4</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2357422" y="1357304"/>
            <a:ext cx="6286544" cy="1714512"/>
          </a:xfrm>
        </p:spPr>
        <p:txBody>
          <a:bodyPr>
            <a:noAutofit/>
          </a:bodyPr>
          <a:lstStyle/>
          <a:p>
            <a:pPr>
              <a:spcBef>
                <a:spcPts val="600"/>
              </a:spcBef>
              <a:buFont typeface="Wingdings" pitchFamily="2" charset="2"/>
              <a:buChar char="l"/>
            </a:pPr>
            <a:r>
              <a:rPr lang="zh-CN" altLang="en-US" sz="2400" dirty="0" smtClean="0"/>
              <a:t>建立体外</a:t>
            </a:r>
            <a:r>
              <a:rPr lang="zh-CN" altLang="en-US" sz="2400" dirty="0"/>
              <a:t>样品含量测定</a:t>
            </a:r>
            <a:r>
              <a:rPr lang="zh-CN" altLang="en-US" sz="2400" dirty="0" smtClean="0"/>
              <a:t>的方法：</a:t>
            </a:r>
            <a:endParaRPr lang="en-US" altLang="zh-CN" sz="2400" dirty="0" smtClean="0"/>
          </a:p>
          <a:p>
            <a:pPr>
              <a:spcBef>
                <a:spcPts val="600"/>
              </a:spcBef>
              <a:buNone/>
            </a:pPr>
            <a:r>
              <a:rPr lang="en-US" altLang="zh-CN" sz="2400" b="1" dirty="0" smtClean="0">
                <a:solidFill>
                  <a:srgbClr val="005DA2"/>
                </a:solidFill>
              </a:rPr>
              <a:t> </a:t>
            </a:r>
            <a:r>
              <a:rPr lang="en-US" altLang="zh-CN" sz="2400" b="1" dirty="0" smtClean="0">
                <a:solidFill>
                  <a:srgbClr val="005DA2"/>
                </a:solidFill>
              </a:rPr>
              <a:t>   </a:t>
            </a:r>
            <a:r>
              <a:rPr lang="zh-CN" altLang="en-US" b="1" dirty="0" smtClean="0">
                <a:solidFill>
                  <a:srgbClr val="005DA2"/>
                </a:solidFill>
              </a:rPr>
              <a:t>高效液相色谱法</a:t>
            </a:r>
            <a:endParaRPr lang="en-US" altLang="zh-CN" sz="2400" b="1" dirty="0" smtClean="0">
              <a:solidFill>
                <a:srgbClr val="005DA2"/>
              </a:solidFill>
            </a:endParaRPr>
          </a:p>
          <a:p>
            <a:pPr>
              <a:spcBef>
                <a:spcPts val="600"/>
              </a:spcBef>
              <a:buNone/>
            </a:pPr>
            <a:endParaRPr lang="en-US" altLang="zh-CN" sz="2400" dirty="0" smtClean="0"/>
          </a:p>
          <a:p>
            <a:pPr>
              <a:spcBef>
                <a:spcPts val="600"/>
              </a:spcBef>
              <a:buFont typeface="Wingdings" pitchFamily="2" charset="2"/>
              <a:buChar char="l"/>
            </a:pPr>
            <a:r>
              <a:rPr lang="zh-CN" altLang="en-US" sz="2400" dirty="0" smtClean="0"/>
              <a:t>用于包封</a:t>
            </a:r>
            <a:r>
              <a:rPr lang="zh-CN" altLang="en-US" sz="2400" dirty="0"/>
              <a:t>率</a:t>
            </a:r>
            <a:r>
              <a:rPr lang="zh-CN" altLang="en-US" sz="2400" dirty="0" smtClean="0"/>
              <a:t>及载药量的测定</a:t>
            </a:r>
            <a:endParaRPr lang="zh-CN" altLang="en-US" sz="2400" dirty="0"/>
          </a:p>
          <a:p>
            <a:pPr>
              <a:buFont typeface="Wingdings" pitchFamily="2" charset="2"/>
              <a:buChar char="l"/>
            </a:pPr>
            <a:endParaRPr lang="zh-CN" altLang="en-US" sz="2400" dirty="0"/>
          </a:p>
        </p:txBody>
      </p:sp>
      <p:sp>
        <p:nvSpPr>
          <p:cNvPr id="6" name="文本占位符 2"/>
          <p:cNvSpPr>
            <a:spLocks noGrp="1"/>
          </p:cNvSpPr>
          <p:nvPr>
            <p:ph type="body" sz="quarter" idx="11"/>
          </p:nvPr>
        </p:nvSpPr>
        <p:spPr>
          <a:xfrm>
            <a:off x="2357460" y="285734"/>
            <a:ext cx="5500688" cy="500066"/>
          </a:xfrm>
        </p:spPr>
        <p:txBody>
          <a:bodyPr>
            <a:noAutofit/>
          </a:bodyPr>
          <a:lstStyle/>
          <a:p>
            <a:pPr>
              <a:buNone/>
            </a:pPr>
            <a:r>
              <a:rPr lang="zh-CN" altLang="en-US" sz="2800" b="1" dirty="0"/>
              <a:t>第一</a:t>
            </a:r>
            <a:r>
              <a:rPr lang="zh-CN" altLang="en-US" sz="2800" b="1" dirty="0" smtClean="0"/>
              <a:t>章</a:t>
            </a:r>
            <a:r>
              <a:rPr lang="zh-CN" altLang="en-US" sz="2800" b="1" dirty="0"/>
              <a:t> </a:t>
            </a:r>
            <a:r>
              <a:rPr lang="zh-CN" altLang="en-US" sz="2800" b="1" dirty="0" smtClean="0"/>
              <a:t> 含量测定</a:t>
            </a:r>
            <a:r>
              <a:rPr lang="zh-CN" altLang="en-US" sz="2800" b="1" dirty="0"/>
              <a:t>方法的建立</a:t>
            </a:r>
            <a:endParaRPr lang="zh-CN" altLang="en-US" sz="2800" dirty="0"/>
          </a:p>
          <a:p>
            <a:pPr>
              <a:buFont typeface="Wingdings" pitchFamily="2" charset="2"/>
              <a:buChar char="l"/>
            </a:pPr>
            <a:endParaRPr lang="zh-CN" altLang="en-US" sz="2800" b="1" dirty="0"/>
          </a:p>
        </p:txBody>
      </p:sp>
      <p:sp>
        <p:nvSpPr>
          <p:cNvPr id="7" name="矩形 6"/>
          <p:cNvSpPr/>
          <p:nvPr/>
        </p:nvSpPr>
        <p:spPr>
          <a:xfrm>
            <a:off x="2143108" y="857238"/>
            <a:ext cx="5214974" cy="45719"/>
          </a:xfrm>
          <a:prstGeom prst="rect">
            <a:avLst/>
          </a:prstGeom>
          <a:solidFill>
            <a:srgbClr val="0070C0"/>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1"/>
          <p:cNvSpPr txBox="1">
            <a:spLocks/>
          </p:cNvSpPr>
          <p:nvPr/>
        </p:nvSpPr>
        <p:spPr>
          <a:xfrm>
            <a:off x="3786182" y="3786196"/>
            <a:ext cx="2571768" cy="1143008"/>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defRPr/>
            </a:pPr>
            <a:r>
              <a:rPr lang="zh-CN" altLang="en-US" sz="2400" dirty="0">
                <a:solidFill>
                  <a:schemeClr val="tx1">
                    <a:lumMod val="65000"/>
                    <a:lumOff val="35000"/>
                  </a:schemeClr>
                </a:solidFill>
                <a:latin typeface="微软雅黑" pitchFamily="34" charset="-122"/>
                <a:ea typeface="微软雅黑" pitchFamily="34" charset="-122"/>
              </a:rPr>
              <a:t>色谱条件</a:t>
            </a:r>
          </a:p>
          <a:p>
            <a:pPr marL="342900" lvl="0" indent="-342900">
              <a:spcBef>
                <a:spcPct val="20000"/>
              </a:spcBef>
              <a:buFont typeface="Arial" pitchFamily="34" charset="0"/>
              <a:buChar char="•"/>
              <a:defRPr/>
            </a:pPr>
            <a:r>
              <a:rPr lang="zh-CN" altLang="en-US" sz="2400" dirty="0">
                <a:solidFill>
                  <a:schemeClr val="tx1">
                    <a:lumMod val="65000"/>
                    <a:lumOff val="35000"/>
                  </a:schemeClr>
                </a:solidFill>
                <a:latin typeface="微软雅黑" pitchFamily="34" charset="-122"/>
                <a:ea typeface="微软雅黑" pitchFamily="34" charset="-122"/>
              </a:rPr>
              <a:t>专属性实验</a:t>
            </a:r>
          </a:p>
        </p:txBody>
      </p:sp>
      <p:sp>
        <p:nvSpPr>
          <p:cNvPr id="9" name="矩形 8"/>
          <p:cNvSpPr/>
          <p:nvPr/>
        </p:nvSpPr>
        <p:spPr>
          <a:xfrm>
            <a:off x="3929026" y="3454725"/>
            <a:ext cx="5214974" cy="45719"/>
          </a:xfrm>
          <a:prstGeom prst="rect">
            <a:avLst/>
          </a:prstGeom>
          <a:solidFill>
            <a:srgbClr val="0070C0"/>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内容占位符 3"/>
          <p:cNvSpPr txBox="1">
            <a:spLocks/>
          </p:cNvSpPr>
          <p:nvPr/>
        </p:nvSpPr>
        <p:spPr>
          <a:xfrm>
            <a:off x="6286512" y="3786196"/>
            <a:ext cx="3571900" cy="1357322"/>
          </a:xfrm>
          <a:prstGeom prst="rect">
            <a:avLst/>
          </a:prstGeom>
        </p:spPr>
        <p:txBody>
          <a:bodyPr vert="horz" lIns="91440" tIns="45720" rIns="91440" bIns="45720" rtlCol="0">
            <a:norm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cs typeface="+mn-cs"/>
              </a:rPr>
              <a:t>标准曲线的制备</a:t>
            </a:r>
          </a:p>
          <a:p>
            <a:pPr marL="342900" marR="0" lvl="0" indent="-34290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cs typeface="+mn-cs"/>
              </a:rPr>
              <a:t>回收率试验	</a:t>
            </a:r>
          </a:p>
          <a:p>
            <a:pPr marL="342900" marR="0" lvl="0" indent="-34290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2400" b="0" i="0" u="none" strike="noStrike" kern="120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cs typeface="+mn-cs"/>
            </a:endParaRPr>
          </a:p>
        </p:txBody>
      </p:sp>
      <p:sp>
        <p:nvSpPr>
          <p:cNvPr id="11" name="矩形 1"/>
          <p:cNvSpPr>
            <a:spLocks noChangeArrowheads="1"/>
          </p:cNvSpPr>
          <p:nvPr/>
        </p:nvSpPr>
        <p:spPr bwMode="auto">
          <a:xfrm>
            <a:off x="8604000" y="4603500"/>
            <a:ext cx="540000" cy="540000"/>
          </a:xfrm>
          <a:prstGeom prst="rect">
            <a:avLst/>
          </a:prstGeom>
          <a:solidFill>
            <a:srgbClr val="0053A3"/>
          </a:solidFill>
          <a:ln>
            <a:noFill/>
          </a:ln>
          <a:extLst/>
        </p:spPr>
        <p:txBody>
          <a:bodyPr anchor="ct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2285984" y="1142990"/>
            <a:ext cx="6000792" cy="428628"/>
          </a:xfrm>
        </p:spPr>
        <p:txBody>
          <a:bodyPr>
            <a:noAutofit/>
          </a:bodyPr>
          <a:lstStyle/>
          <a:p>
            <a:r>
              <a:rPr lang="zh-CN" altLang="en-US" sz="2400" dirty="0" smtClean="0"/>
              <a:t>色谱条件</a:t>
            </a:r>
            <a:endParaRPr lang="zh-CN" altLang="en-US" sz="2400" dirty="0"/>
          </a:p>
        </p:txBody>
      </p:sp>
      <p:sp>
        <p:nvSpPr>
          <p:cNvPr id="6" name="文本占位符 2"/>
          <p:cNvSpPr>
            <a:spLocks noGrp="1"/>
          </p:cNvSpPr>
          <p:nvPr>
            <p:ph type="body" sz="quarter" idx="11"/>
          </p:nvPr>
        </p:nvSpPr>
        <p:spPr>
          <a:xfrm>
            <a:off x="2357460" y="285734"/>
            <a:ext cx="5500688" cy="500066"/>
          </a:xfrm>
        </p:spPr>
        <p:txBody>
          <a:bodyPr>
            <a:normAutofit fontScale="92500" lnSpcReduction="20000"/>
          </a:bodyPr>
          <a:lstStyle/>
          <a:p>
            <a:pPr>
              <a:buNone/>
            </a:pPr>
            <a:r>
              <a:rPr lang="zh-CN" altLang="en-US" b="1" dirty="0"/>
              <a:t>第一</a:t>
            </a:r>
            <a:r>
              <a:rPr lang="zh-CN" altLang="en-US" b="1" dirty="0" smtClean="0"/>
              <a:t>章</a:t>
            </a:r>
            <a:r>
              <a:rPr lang="zh-CN" altLang="en-US" b="1" dirty="0"/>
              <a:t> </a:t>
            </a:r>
            <a:r>
              <a:rPr lang="zh-CN" altLang="en-US" b="1" dirty="0" smtClean="0"/>
              <a:t> 含量测定</a:t>
            </a:r>
            <a:r>
              <a:rPr lang="zh-CN" altLang="en-US" b="1" dirty="0"/>
              <a:t>方法的建立</a:t>
            </a:r>
            <a:endParaRPr lang="zh-CN" altLang="en-US" dirty="0"/>
          </a:p>
          <a:p>
            <a:pPr>
              <a:buFont typeface="Wingdings" pitchFamily="2" charset="2"/>
              <a:buChar char="l"/>
            </a:pPr>
            <a:endParaRPr lang="zh-CN" altLang="en-US" b="1" dirty="0"/>
          </a:p>
        </p:txBody>
      </p:sp>
      <p:sp>
        <p:nvSpPr>
          <p:cNvPr id="7" name="矩形 6"/>
          <p:cNvSpPr/>
          <p:nvPr/>
        </p:nvSpPr>
        <p:spPr>
          <a:xfrm>
            <a:off x="2143108" y="857238"/>
            <a:ext cx="5214974" cy="45719"/>
          </a:xfrm>
          <a:prstGeom prst="rect">
            <a:avLst/>
          </a:prstGeom>
          <a:solidFill>
            <a:srgbClr val="0070C0"/>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内容占位符 1"/>
          <p:cNvSpPr txBox="1">
            <a:spLocks/>
          </p:cNvSpPr>
          <p:nvPr/>
        </p:nvSpPr>
        <p:spPr>
          <a:xfrm>
            <a:off x="2285984" y="2000246"/>
            <a:ext cx="3143272" cy="857256"/>
          </a:xfrm>
          <a:prstGeom prst="rect">
            <a:avLst/>
          </a:prstGeom>
        </p:spPr>
        <p:txBody>
          <a:bodyPr vert="horz" lIns="91440" tIns="45720" rIns="91440" bIns="45720" rtlCol="0">
            <a:noAutofit/>
          </a:bodyPr>
          <a:lstStyle/>
          <a:p>
            <a:pPr>
              <a:buFont typeface="Times New Roman" pitchFamily="18" charset="0"/>
              <a:buChar char="ͼ"/>
              <a:defRPr/>
            </a:pPr>
            <a:r>
              <a:rPr lang="zh-CN" altLang="en-US" sz="2400" dirty="0" smtClean="0">
                <a:solidFill>
                  <a:schemeClr val="tx1">
                    <a:lumMod val="65000"/>
                    <a:lumOff val="35000"/>
                  </a:schemeClr>
                </a:solidFill>
                <a:latin typeface="微软雅黑" pitchFamily="34" charset="-122"/>
                <a:ea typeface="微软雅黑" pitchFamily="34" charset="-122"/>
              </a:rPr>
              <a:t>  柱</a:t>
            </a:r>
            <a:r>
              <a:rPr lang="zh-CN" altLang="en-US" sz="2400" dirty="0" smtClean="0">
                <a:solidFill>
                  <a:schemeClr val="tx1">
                    <a:lumMod val="65000"/>
                    <a:lumOff val="35000"/>
                  </a:schemeClr>
                </a:solidFill>
                <a:latin typeface="微软雅黑" pitchFamily="34" charset="-122"/>
                <a:ea typeface="微软雅黑" pitchFamily="34" charset="-122"/>
              </a:rPr>
              <a:t>温</a:t>
            </a:r>
            <a:r>
              <a:rPr lang="en-US" altLang="zh-CN" sz="2400" dirty="0" smtClean="0">
                <a:solidFill>
                  <a:schemeClr val="tx1">
                    <a:lumMod val="65000"/>
                    <a:lumOff val="35000"/>
                  </a:schemeClr>
                </a:solidFill>
                <a:latin typeface="微软雅黑" pitchFamily="34" charset="-122"/>
                <a:ea typeface="微软雅黑" pitchFamily="34" charset="-122"/>
              </a:rPr>
              <a:t>35</a:t>
            </a:r>
            <a:r>
              <a:rPr lang="en-US" altLang="zh-CN" sz="2400" dirty="0" smtClean="0">
                <a:solidFill>
                  <a:schemeClr val="tx1">
                    <a:lumMod val="65000"/>
                    <a:lumOff val="35000"/>
                  </a:schemeClr>
                </a:solidFill>
                <a:latin typeface="微软雅黑" pitchFamily="34" charset="-122"/>
                <a:ea typeface="微软雅黑" pitchFamily="34" charset="-122"/>
              </a:rPr>
              <a:t>℃</a:t>
            </a:r>
          </a:p>
          <a:p>
            <a:pPr>
              <a:buFont typeface="Times New Roman" pitchFamily="18" charset="0"/>
              <a:buChar char="ͼ"/>
              <a:defRPr/>
            </a:pPr>
            <a:endParaRPr lang="zh-CN" altLang="en-US" sz="2400" kern="100" dirty="0" smtClean="0">
              <a:solidFill>
                <a:schemeClr val="tx1">
                  <a:lumMod val="65000"/>
                  <a:lumOff val="35000"/>
                </a:schemeClr>
              </a:solidFill>
              <a:latin typeface="微软雅黑" pitchFamily="34" charset="-122"/>
              <a:ea typeface="微软雅黑" pitchFamily="34" charset="-122"/>
            </a:endParaRPr>
          </a:p>
          <a:p>
            <a:pPr>
              <a:buFont typeface="Times New Roman" pitchFamily="18" charset="0"/>
              <a:buChar char="ͼ"/>
              <a:defRPr/>
            </a:pPr>
            <a:r>
              <a:rPr lang="zh-CN" altLang="en-US" sz="2400" kern="100" dirty="0" smtClean="0">
                <a:solidFill>
                  <a:schemeClr val="tx1">
                    <a:lumMod val="65000"/>
                    <a:lumOff val="35000"/>
                  </a:schemeClr>
                </a:solidFill>
                <a:latin typeface="微软雅黑" pitchFamily="34" charset="-122"/>
                <a:ea typeface="微软雅黑" pitchFamily="34" charset="-122"/>
              </a:rPr>
              <a:t>  检测</a:t>
            </a:r>
            <a:r>
              <a:rPr lang="zh-CN" altLang="en-US" sz="2400" kern="100" dirty="0" smtClean="0">
                <a:solidFill>
                  <a:schemeClr val="tx1">
                    <a:lumMod val="65000"/>
                    <a:lumOff val="35000"/>
                  </a:schemeClr>
                </a:solidFill>
                <a:latin typeface="微软雅黑" pitchFamily="34" charset="-122"/>
                <a:ea typeface="微软雅黑" pitchFamily="34" charset="-122"/>
              </a:rPr>
              <a:t>波长</a:t>
            </a:r>
            <a:r>
              <a:rPr lang="en-US" altLang="zh-CN" sz="2400" kern="100" dirty="0" smtClean="0">
                <a:solidFill>
                  <a:schemeClr val="tx1">
                    <a:lumMod val="65000"/>
                    <a:lumOff val="35000"/>
                  </a:schemeClr>
                </a:solidFill>
                <a:latin typeface="微软雅黑" pitchFamily="34" charset="-122"/>
                <a:ea typeface="微软雅黑" pitchFamily="34" charset="-122"/>
              </a:rPr>
              <a:t>425 </a:t>
            </a:r>
            <a:r>
              <a:rPr lang="en-US" altLang="zh-CN" sz="2400" kern="100" dirty="0" smtClean="0">
                <a:solidFill>
                  <a:schemeClr val="tx1">
                    <a:lumMod val="65000"/>
                    <a:lumOff val="35000"/>
                  </a:schemeClr>
                </a:solidFill>
                <a:latin typeface="微软雅黑" pitchFamily="34" charset="-122"/>
                <a:ea typeface="微软雅黑" pitchFamily="34" charset="-122"/>
              </a:rPr>
              <a:t>nm</a:t>
            </a:r>
          </a:p>
        </p:txBody>
      </p:sp>
      <p:sp>
        <p:nvSpPr>
          <p:cNvPr id="16" name="内容占位符 1"/>
          <p:cNvSpPr txBox="1">
            <a:spLocks/>
          </p:cNvSpPr>
          <p:nvPr/>
        </p:nvSpPr>
        <p:spPr>
          <a:xfrm>
            <a:off x="2285984" y="3429006"/>
            <a:ext cx="8072494" cy="1357322"/>
          </a:xfrm>
          <a:prstGeom prst="rect">
            <a:avLst/>
          </a:prstGeom>
        </p:spPr>
        <p:txBody>
          <a:bodyPr vert="horz" lIns="91440" tIns="45720" rIns="91440" bIns="45720" rtlCol="0">
            <a:noAutofit/>
          </a:bodyPr>
          <a:lstStyle/>
          <a:p>
            <a:pPr>
              <a:buFont typeface="Times New Roman" pitchFamily="18" charset="0"/>
              <a:buChar char="ͼ"/>
              <a:defRPr/>
            </a:pPr>
            <a:r>
              <a:rPr lang="zh-CN" altLang="en-US" sz="2400" kern="100" dirty="0" smtClean="0">
                <a:solidFill>
                  <a:schemeClr val="tx1">
                    <a:lumMod val="65000"/>
                    <a:lumOff val="35000"/>
                  </a:schemeClr>
                </a:solidFill>
                <a:latin typeface="微软雅黑" pitchFamily="34" charset="-122"/>
                <a:ea typeface="微软雅黑" pitchFamily="34" charset="-122"/>
              </a:rPr>
              <a:t> </a:t>
            </a:r>
            <a:r>
              <a:rPr lang="zh-CN" altLang="en-US" sz="2200" kern="100" dirty="0" smtClean="0">
                <a:solidFill>
                  <a:schemeClr val="tx1">
                    <a:lumMod val="65000"/>
                    <a:lumOff val="35000"/>
                  </a:schemeClr>
                </a:solidFill>
                <a:latin typeface="微软雅黑" pitchFamily="34" charset="-122"/>
                <a:ea typeface="微软雅黑" pitchFamily="34" charset="-122"/>
              </a:rPr>
              <a:t> </a:t>
            </a:r>
            <a:r>
              <a:rPr lang="zh-CN" altLang="en-US" sz="2400" kern="100" dirty="0" smtClean="0">
                <a:solidFill>
                  <a:schemeClr val="tx1">
                    <a:lumMod val="65000"/>
                    <a:lumOff val="35000"/>
                  </a:schemeClr>
                </a:solidFill>
                <a:latin typeface="微软雅黑" pitchFamily="34" charset="-122"/>
                <a:ea typeface="微软雅黑" pitchFamily="34" charset="-122"/>
              </a:rPr>
              <a:t>色谱柱</a:t>
            </a:r>
            <a:r>
              <a:rPr lang="zh-CN" altLang="en-US" sz="2400" kern="100" dirty="0" smtClean="0">
                <a:solidFill>
                  <a:schemeClr val="tx1">
                    <a:lumMod val="65000"/>
                    <a:lumOff val="35000"/>
                  </a:schemeClr>
                </a:solidFill>
                <a:latin typeface="微软雅黑" pitchFamily="34" charset="-122"/>
                <a:ea typeface="微软雅黑" pitchFamily="34" charset="-122"/>
              </a:rPr>
              <a:t>为</a:t>
            </a:r>
            <a:r>
              <a:rPr lang="en-US" altLang="zh-CN" sz="2200" kern="100" dirty="0" err="1" smtClean="0">
                <a:solidFill>
                  <a:schemeClr val="tx1">
                    <a:lumMod val="65000"/>
                    <a:lumOff val="35000"/>
                  </a:schemeClr>
                </a:solidFill>
                <a:latin typeface="微软雅黑" pitchFamily="34" charset="-122"/>
                <a:ea typeface="微软雅黑" pitchFamily="34" charset="-122"/>
              </a:rPr>
              <a:t>kromasil</a:t>
            </a:r>
            <a:r>
              <a:rPr lang="en-US" altLang="zh-CN" sz="2200" kern="100" dirty="0" smtClean="0">
                <a:solidFill>
                  <a:schemeClr val="tx1">
                    <a:lumMod val="65000"/>
                    <a:lumOff val="35000"/>
                  </a:schemeClr>
                </a:solidFill>
                <a:latin typeface="微软雅黑" pitchFamily="34" charset="-122"/>
                <a:ea typeface="微软雅黑" pitchFamily="34" charset="-122"/>
              </a:rPr>
              <a:t> </a:t>
            </a:r>
            <a:r>
              <a:rPr lang="en-US" altLang="zh-CN" sz="2200" kern="100" dirty="0" smtClean="0">
                <a:solidFill>
                  <a:schemeClr val="tx1">
                    <a:lumMod val="65000"/>
                    <a:lumOff val="35000"/>
                  </a:schemeClr>
                </a:solidFill>
                <a:latin typeface="微软雅黑" pitchFamily="34" charset="-122"/>
                <a:ea typeface="微软雅黑" pitchFamily="34" charset="-122"/>
              </a:rPr>
              <a:t>ODS</a:t>
            </a:r>
            <a:r>
              <a:rPr lang="zh-CN" altLang="en-US" sz="2000" kern="100" dirty="0" smtClean="0">
                <a:solidFill>
                  <a:schemeClr val="tx1">
                    <a:lumMod val="65000"/>
                    <a:lumOff val="35000"/>
                  </a:schemeClr>
                </a:solidFill>
                <a:latin typeface="微软雅黑" pitchFamily="34" charset="-122"/>
                <a:ea typeface="微软雅黑" pitchFamily="34" charset="-122"/>
              </a:rPr>
              <a:t>（</a:t>
            </a:r>
            <a:r>
              <a:rPr lang="en-US" altLang="zh-CN" sz="2000" kern="100" dirty="0" smtClean="0">
                <a:solidFill>
                  <a:schemeClr val="tx1">
                    <a:lumMod val="65000"/>
                    <a:lumOff val="35000"/>
                  </a:schemeClr>
                </a:solidFill>
                <a:latin typeface="微软雅黑" pitchFamily="34" charset="-122"/>
                <a:ea typeface="微软雅黑" pitchFamily="34" charset="-122"/>
              </a:rPr>
              <a:t>150 mm×4.6 mm</a:t>
            </a:r>
            <a:r>
              <a:rPr lang="zh-CN" altLang="en-US" sz="2000" kern="100" dirty="0" smtClean="0">
                <a:solidFill>
                  <a:schemeClr val="tx1">
                    <a:lumMod val="65000"/>
                    <a:lumOff val="35000"/>
                  </a:schemeClr>
                </a:solidFill>
                <a:latin typeface="微软雅黑" pitchFamily="34" charset="-122"/>
                <a:ea typeface="微软雅黑" pitchFamily="34" charset="-122"/>
              </a:rPr>
              <a:t>，</a:t>
            </a:r>
            <a:r>
              <a:rPr lang="en-US" altLang="zh-CN" sz="2000" kern="100" dirty="0" smtClean="0">
                <a:solidFill>
                  <a:schemeClr val="tx1">
                    <a:lumMod val="65000"/>
                    <a:lumOff val="35000"/>
                  </a:schemeClr>
                </a:solidFill>
                <a:latin typeface="微软雅黑" pitchFamily="34" charset="-122"/>
                <a:ea typeface="微软雅黑" pitchFamily="34" charset="-122"/>
              </a:rPr>
              <a:t>5μm</a:t>
            </a:r>
            <a:r>
              <a:rPr lang="zh-CN" altLang="en-US" sz="2000" kern="100" dirty="0" smtClean="0">
                <a:solidFill>
                  <a:schemeClr val="tx1">
                    <a:lumMod val="65000"/>
                    <a:lumOff val="35000"/>
                  </a:schemeClr>
                </a:solidFill>
                <a:latin typeface="微软雅黑" pitchFamily="34" charset="-122"/>
                <a:ea typeface="微软雅黑" pitchFamily="34" charset="-122"/>
              </a:rPr>
              <a:t>）</a:t>
            </a:r>
            <a:endParaRPr lang="en-US" altLang="zh-CN" sz="2000" kern="100" dirty="0" smtClean="0">
              <a:solidFill>
                <a:schemeClr val="tx1">
                  <a:lumMod val="65000"/>
                  <a:lumOff val="35000"/>
                </a:schemeClr>
              </a:solidFill>
              <a:latin typeface="微软雅黑" pitchFamily="34" charset="-122"/>
              <a:ea typeface="微软雅黑" pitchFamily="34" charset="-122"/>
            </a:endParaRPr>
          </a:p>
          <a:p>
            <a:pPr>
              <a:buFont typeface="Times New Roman" pitchFamily="18" charset="0"/>
              <a:buChar char="ͼ"/>
              <a:defRPr/>
            </a:pPr>
            <a:endParaRPr lang="en-US" altLang="zh-CN" sz="2200" kern="100" dirty="0" smtClean="0">
              <a:solidFill>
                <a:schemeClr val="tx1">
                  <a:lumMod val="65000"/>
                  <a:lumOff val="35000"/>
                </a:schemeClr>
              </a:solidFill>
              <a:latin typeface="微软雅黑" pitchFamily="34" charset="-122"/>
              <a:ea typeface="微软雅黑" pitchFamily="34" charset="-122"/>
            </a:endParaRPr>
          </a:p>
          <a:p>
            <a:pPr>
              <a:buFont typeface="Times New Roman" pitchFamily="18" charset="0"/>
              <a:buChar char="ͼ"/>
              <a:defRPr/>
            </a:pPr>
            <a:r>
              <a:rPr lang="zh-CN" altLang="en-US" sz="2400" kern="100" dirty="0" smtClean="0">
                <a:solidFill>
                  <a:schemeClr val="tx1">
                    <a:lumMod val="65000"/>
                    <a:lumOff val="35000"/>
                  </a:schemeClr>
                </a:solidFill>
                <a:latin typeface="微软雅黑" pitchFamily="34" charset="-122"/>
                <a:ea typeface="微软雅黑" pitchFamily="34" charset="-122"/>
              </a:rPr>
              <a:t>  流动相</a:t>
            </a:r>
            <a:r>
              <a:rPr lang="zh-CN" altLang="en-US" sz="2400" kern="100" dirty="0" smtClean="0">
                <a:solidFill>
                  <a:schemeClr val="tx1">
                    <a:lumMod val="65000"/>
                    <a:lumOff val="35000"/>
                  </a:schemeClr>
                </a:solidFill>
                <a:latin typeface="微软雅黑" pitchFamily="34" charset="-122"/>
                <a:ea typeface="微软雅黑" pitchFamily="34" charset="-122"/>
              </a:rPr>
              <a:t>为甲醇</a:t>
            </a:r>
            <a:r>
              <a:rPr lang="en-US" altLang="zh-CN" sz="2400" kern="100" dirty="0" smtClean="0">
                <a:solidFill>
                  <a:schemeClr val="tx1">
                    <a:lumMod val="65000"/>
                    <a:lumOff val="35000"/>
                  </a:schemeClr>
                </a:solidFill>
                <a:latin typeface="微软雅黑" pitchFamily="34" charset="-122"/>
                <a:ea typeface="微软雅黑" pitchFamily="34" charset="-122"/>
              </a:rPr>
              <a:t>-</a:t>
            </a:r>
            <a:r>
              <a:rPr lang="zh-CN" altLang="en-US" sz="2400" kern="100" dirty="0" smtClean="0">
                <a:solidFill>
                  <a:schemeClr val="tx1">
                    <a:lumMod val="65000"/>
                    <a:lumOff val="35000"/>
                  </a:schemeClr>
                </a:solidFill>
                <a:latin typeface="微软雅黑" pitchFamily="34" charset="-122"/>
                <a:ea typeface="微软雅黑" pitchFamily="34" charset="-122"/>
              </a:rPr>
              <a:t>磷酸缓冲盐溶液（</a:t>
            </a:r>
            <a:r>
              <a:rPr lang="en-US" altLang="zh-CN" sz="2400" kern="100" dirty="0" smtClean="0">
                <a:solidFill>
                  <a:schemeClr val="tx1">
                    <a:lumMod val="65000"/>
                    <a:lumOff val="35000"/>
                  </a:schemeClr>
                </a:solidFill>
                <a:latin typeface="微软雅黑" pitchFamily="34" charset="-122"/>
                <a:ea typeface="微软雅黑" pitchFamily="34" charset="-122"/>
              </a:rPr>
              <a:t>95∶5</a:t>
            </a:r>
            <a:r>
              <a:rPr lang="zh-CN" altLang="en-US" sz="2400" kern="100" dirty="0" smtClean="0">
                <a:solidFill>
                  <a:schemeClr val="tx1">
                    <a:lumMod val="65000"/>
                    <a:lumOff val="35000"/>
                  </a:schemeClr>
                </a:solidFill>
                <a:latin typeface="微软雅黑" pitchFamily="34" charset="-122"/>
                <a:ea typeface="微软雅黑" pitchFamily="34" charset="-122"/>
              </a:rPr>
              <a:t>）</a:t>
            </a:r>
            <a:endParaRPr lang="en-US" altLang="zh-CN" sz="2200" kern="100" dirty="0" smtClean="0">
              <a:solidFill>
                <a:schemeClr val="tx1">
                  <a:lumMod val="65000"/>
                  <a:lumOff val="35000"/>
                </a:schemeClr>
              </a:solidFill>
              <a:latin typeface="微软雅黑" pitchFamily="34" charset="-122"/>
              <a:ea typeface="微软雅黑" pitchFamily="34" charset="-122"/>
            </a:endParaRPr>
          </a:p>
        </p:txBody>
      </p:sp>
      <p:sp>
        <p:nvSpPr>
          <p:cNvPr id="17" name="内容占位符 1"/>
          <p:cNvSpPr txBox="1">
            <a:spLocks/>
          </p:cNvSpPr>
          <p:nvPr/>
        </p:nvSpPr>
        <p:spPr>
          <a:xfrm>
            <a:off x="5643570" y="2000246"/>
            <a:ext cx="3143272" cy="1071570"/>
          </a:xfrm>
          <a:prstGeom prst="rect">
            <a:avLst/>
          </a:prstGeom>
        </p:spPr>
        <p:txBody>
          <a:bodyPr vert="horz" lIns="91440" tIns="45720" rIns="91440" bIns="45720" rtlCol="0">
            <a:noAutofit/>
          </a:bodyPr>
          <a:lstStyle/>
          <a:p>
            <a:pPr>
              <a:buFont typeface="Times New Roman" pitchFamily="18" charset="0"/>
              <a:buChar char="ͼ"/>
              <a:defRPr/>
            </a:pPr>
            <a:r>
              <a:rPr lang="zh-CN" altLang="en-US" sz="2400" kern="100" dirty="0" smtClean="0">
                <a:solidFill>
                  <a:schemeClr val="tx1">
                    <a:lumMod val="65000"/>
                    <a:lumOff val="35000"/>
                  </a:schemeClr>
                </a:solidFill>
                <a:latin typeface="微软雅黑" pitchFamily="34" charset="-122"/>
                <a:ea typeface="微软雅黑" pitchFamily="34" charset="-122"/>
              </a:rPr>
              <a:t>  进</a:t>
            </a:r>
            <a:r>
              <a:rPr lang="zh-CN" altLang="en-US" sz="2400" kern="100" dirty="0" smtClean="0">
                <a:solidFill>
                  <a:schemeClr val="tx1">
                    <a:lumMod val="65000"/>
                    <a:lumOff val="35000"/>
                  </a:schemeClr>
                </a:solidFill>
                <a:latin typeface="微软雅黑" pitchFamily="34" charset="-122"/>
                <a:ea typeface="微软雅黑" pitchFamily="34" charset="-122"/>
              </a:rPr>
              <a:t>样量 </a:t>
            </a:r>
            <a:r>
              <a:rPr lang="en-US" altLang="zh-CN" sz="2400" kern="100" dirty="0" smtClean="0">
                <a:solidFill>
                  <a:schemeClr val="tx1">
                    <a:lumMod val="65000"/>
                    <a:lumOff val="35000"/>
                  </a:schemeClr>
                </a:solidFill>
                <a:latin typeface="微软雅黑" pitchFamily="34" charset="-122"/>
                <a:ea typeface="微软雅黑" pitchFamily="34" charset="-122"/>
              </a:rPr>
              <a:t>20μL</a:t>
            </a:r>
          </a:p>
          <a:p>
            <a:pPr>
              <a:buFont typeface="Times New Roman" pitchFamily="18" charset="0"/>
              <a:buChar char="ͼ"/>
              <a:defRPr/>
            </a:pPr>
            <a:endParaRPr lang="en-US" altLang="zh-CN" sz="2400" kern="100" dirty="0" smtClean="0">
              <a:solidFill>
                <a:schemeClr val="tx1">
                  <a:lumMod val="65000"/>
                  <a:lumOff val="35000"/>
                </a:schemeClr>
              </a:solidFill>
              <a:latin typeface="微软雅黑" pitchFamily="34" charset="-122"/>
              <a:ea typeface="微软雅黑" pitchFamily="34" charset="-122"/>
            </a:endParaRPr>
          </a:p>
          <a:p>
            <a:pPr>
              <a:buFont typeface="Times New Roman" pitchFamily="18" charset="0"/>
              <a:buChar char="ͼ"/>
              <a:defRPr/>
            </a:pPr>
            <a:r>
              <a:rPr lang="zh-CN" altLang="en-US" sz="2400" kern="100" dirty="0" smtClean="0">
                <a:solidFill>
                  <a:schemeClr val="tx1">
                    <a:lumMod val="65000"/>
                    <a:lumOff val="35000"/>
                  </a:schemeClr>
                </a:solidFill>
                <a:latin typeface="微软雅黑" pitchFamily="34" charset="-122"/>
                <a:ea typeface="微软雅黑" pitchFamily="34" charset="-122"/>
              </a:rPr>
              <a:t>  流速</a:t>
            </a:r>
            <a:r>
              <a:rPr lang="en-US" altLang="zh-CN" sz="2400" kern="100" dirty="0" smtClean="0">
                <a:solidFill>
                  <a:schemeClr val="tx1">
                    <a:lumMod val="65000"/>
                    <a:lumOff val="35000"/>
                  </a:schemeClr>
                </a:solidFill>
                <a:latin typeface="微软雅黑" pitchFamily="34" charset="-122"/>
                <a:ea typeface="微软雅黑" pitchFamily="34" charset="-122"/>
              </a:rPr>
              <a:t>1.0 </a:t>
            </a:r>
            <a:r>
              <a:rPr lang="en-US" altLang="zh-CN" sz="2400" kern="100" dirty="0" err="1" smtClean="0">
                <a:solidFill>
                  <a:schemeClr val="tx1">
                    <a:lumMod val="65000"/>
                    <a:lumOff val="35000"/>
                  </a:schemeClr>
                </a:solidFill>
                <a:latin typeface="微软雅黑" pitchFamily="34" charset="-122"/>
                <a:ea typeface="微软雅黑" pitchFamily="34" charset="-122"/>
              </a:rPr>
              <a:t>mL</a:t>
            </a:r>
            <a:r>
              <a:rPr lang="en-US" altLang="zh-CN" sz="2400" kern="100" dirty="0" smtClean="0">
                <a:solidFill>
                  <a:schemeClr val="tx1">
                    <a:lumMod val="65000"/>
                    <a:lumOff val="35000"/>
                  </a:schemeClr>
                </a:solidFill>
                <a:latin typeface="微软雅黑" pitchFamily="34" charset="-122"/>
                <a:ea typeface="微软雅黑" pitchFamily="34" charset="-122"/>
              </a:rPr>
              <a:t>/min</a:t>
            </a:r>
            <a:endParaRPr lang="zh-CN" altLang="en-US" sz="2400" kern="100" dirty="0" smtClean="0">
              <a:solidFill>
                <a:schemeClr val="tx1">
                  <a:lumMod val="65000"/>
                  <a:lumOff val="35000"/>
                </a:schemeClr>
              </a:solidFill>
              <a:latin typeface="微软雅黑" pitchFamily="34" charset="-122"/>
              <a:ea typeface="微软雅黑" pitchFamily="34" charset="-122"/>
            </a:endParaRPr>
          </a:p>
        </p:txBody>
      </p:sp>
      <p:sp>
        <p:nvSpPr>
          <p:cNvPr id="18" name="矩形 1"/>
          <p:cNvSpPr>
            <a:spLocks noChangeArrowheads="1"/>
          </p:cNvSpPr>
          <p:nvPr/>
        </p:nvSpPr>
        <p:spPr bwMode="auto">
          <a:xfrm>
            <a:off x="8604000" y="4603500"/>
            <a:ext cx="540000" cy="540000"/>
          </a:xfrm>
          <a:prstGeom prst="rect">
            <a:avLst/>
          </a:prstGeom>
          <a:solidFill>
            <a:srgbClr val="0053A3"/>
          </a:solidFill>
          <a:ln>
            <a:noFill/>
          </a:ln>
          <a:extLst/>
        </p:spPr>
        <p:txBody>
          <a:bodyPr anchor="ct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6</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2285984" y="1142990"/>
            <a:ext cx="6000792" cy="428628"/>
          </a:xfrm>
        </p:spPr>
        <p:txBody>
          <a:bodyPr>
            <a:noAutofit/>
          </a:bodyPr>
          <a:lstStyle/>
          <a:p>
            <a:r>
              <a:rPr lang="zh-CN" altLang="en-US" sz="2400" dirty="0" smtClean="0"/>
              <a:t>专</a:t>
            </a:r>
            <a:r>
              <a:rPr lang="zh-CN" altLang="en-US" sz="2400" dirty="0"/>
              <a:t>属性</a:t>
            </a:r>
            <a:r>
              <a:rPr lang="zh-CN" altLang="en-US" sz="2400" dirty="0" smtClean="0"/>
              <a:t>实验</a:t>
            </a:r>
            <a:r>
              <a:rPr lang="en-US" altLang="zh-CN" sz="2400" dirty="0" smtClean="0"/>
              <a:t>—</a:t>
            </a:r>
            <a:r>
              <a:rPr lang="zh-CN" altLang="en-US" sz="2400" dirty="0"/>
              <a:t>雷公藤红素的</a:t>
            </a:r>
            <a:r>
              <a:rPr lang="en-US" altLang="zh-CN" sz="2400" dirty="0"/>
              <a:t>HPLC</a:t>
            </a:r>
            <a:r>
              <a:rPr lang="zh-CN" altLang="en-US" sz="2400" dirty="0"/>
              <a:t>色谱图</a:t>
            </a:r>
          </a:p>
          <a:p>
            <a:endParaRPr lang="zh-CN" altLang="en-US" sz="2400" dirty="0"/>
          </a:p>
        </p:txBody>
      </p:sp>
      <p:sp>
        <p:nvSpPr>
          <p:cNvPr id="6" name="文本占位符 2"/>
          <p:cNvSpPr>
            <a:spLocks noGrp="1"/>
          </p:cNvSpPr>
          <p:nvPr>
            <p:ph type="body" sz="quarter" idx="11"/>
          </p:nvPr>
        </p:nvSpPr>
        <p:spPr>
          <a:xfrm>
            <a:off x="2357460" y="285734"/>
            <a:ext cx="5500688" cy="500066"/>
          </a:xfrm>
        </p:spPr>
        <p:txBody>
          <a:bodyPr>
            <a:normAutofit fontScale="92500" lnSpcReduction="20000"/>
          </a:bodyPr>
          <a:lstStyle/>
          <a:p>
            <a:pPr>
              <a:buNone/>
            </a:pPr>
            <a:r>
              <a:rPr lang="zh-CN" altLang="en-US" b="1" dirty="0"/>
              <a:t>第一</a:t>
            </a:r>
            <a:r>
              <a:rPr lang="zh-CN" altLang="en-US" b="1" dirty="0" smtClean="0"/>
              <a:t>章</a:t>
            </a:r>
            <a:r>
              <a:rPr lang="zh-CN" altLang="en-US" b="1" dirty="0"/>
              <a:t> </a:t>
            </a:r>
            <a:r>
              <a:rPr lang="zh-CN" altLang="en-US" b="1" dirty="0" smtClean="0"/>
              <a:t> 含量测定</a:t>
            </a:r>
            <a:r>
              <a:rPr lang="zh-CN" altLang="en-US" b="1" dirty="0"/>
              <a:t>方法的建立</a:t>
            </a:r>
            <a:endParaRPr lang="zh-CN" altLang="en-US" dirty="0"/>
          </a:p>
          <a:p>
            <a:pPr>
              <a:buFont typeface="Wingdings" pitchFamily="2" charset="2"/>
              <a:buChar char="l"/>
            </a:pPr>
            <a:endParaRPr lang="zh-CN" altLang="en-US" b="1" dirty="0"/>
          </a:p>
        </p:txBody>
      </p:sp>
      <p:sp>
        <p:nvSpPr>
          <p:cNvPr id="7" name="矩形 6"/>
          <p:cNvSpPr/>
          <p:nvPr/>
        </p:nvSpPr>
        <p:spPr>
          <a:xfrm>
            <a:off x="2143108" y="857238"/>
            <a:ext cx="5214974" cy="45719"/>
          </a:xfrm>
          <a:prstGeom prst="rect">
            <a:avLst/>
          </a:prstGeom>
          <a:solidFill>
            <a:srgbClr val="0070C0"/>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供试品.png"/>
          <p:cNvPicPr>
            <a:picLocks noChangeAspect="1"/>
          </p:cNvPicPr>
          <p:nvPr/>
        </p:nvPicPr>
        <p:blipFill>
          <a:blip r:embed="rId3"/>
          <a:stretch>
            <a:fillRect/>
          </a:stretch>
        </p:blipFill>
        <p:spPr>
          <a:xfrm>
            <a:off x="3857620" y="2313353"/>
            <a:ext cx="3114200" cy="1781594"/>
          </a:xfrm>
          <a:prstGeom prst="rect">
            <a:avLst/>
          </a:prstGeom>
        </p:spPr>
      </p:pic>
      <p:pic>
        <p:nvPicPr>
          <p:cNvPr id="10" name="图片 9" descr="空白制剂.png"/>
          <p:cNvPicPr>
            <a:picLocks noChangeAspect="1"/>
          </p:cNvPicPr>
          <p:nvPr/>
        </p:nvPicPr>
        <p:blipFill>
          <a:blip r:embed="rId4"/>
          <a:stretch>
            <a:fillRect/>
          </a:stretch>
        </p:blipFill>
        <p:spPr>
          <a:xfrm>
            <a:off x="2428860" y="2313353"/>
            <a:ext cx="1749537" cy="1790382"/>
          </a:xfrm>
          <a:prstGeom prst="rect">
            <a:avLst/>
          </a:prstGeom>
        </p:spPr>
      </p:pic>
      <p:pic>
        <p:nvPicPr>
          <p:cNvPr id="11" name="图片 10" descr="样品.png"/>
          <p:cNvPicPr>
            <a:picLocks noChangeAspect="1"/>
          </p:cNvPicPr>
          <p:nvPr/>
        </p:nvPicPr>
        <p:blipFill>
          <a:blip r:embed="rId5"/>
          <a:stretch>
            <a:fillRect/>
          </a:stretch>
        </p:blipFill>
        <p:spPr>
          <a:xfrm>
            <a:off x="6643702" y="2313353"/>
            <a:ext cx="2509327" cy="1901471"/>
          </a:xfrm>
          <a:prstGeom prst="rect">
            <a:avLst/>
          </a:prstGeom>
        </p:spPr>
      </p:pic>
      <p:sp>
        <p:nvSpPr>
          <p:cNvPr id="12" name="圆角矩形 11"/>
          <p:cNvSpPr/>
          <p:nvPr/>
        </p:nvSpPr>
        <p:spPr>
          <a:xfrm>
            <a:off x="2214546" y="2000246"/>
            <a:ext cx="6786610" cy="2214578"/>
          </a:xfrm>
          <a:prstGeom prst="roundRect">
            <a:avLst/>
          </a:prstGeom>
          <a:noFill/>
          <a:ln cmpd="thickThin">
            <a:solidFill>
              <a:srgbClr val="005D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2714612" y="4425749"/>
            <a:ext cx="6000760" cy="646331"/>
          </a:xfrm>
          <a:prstGeom prst="rect">
            <a:avLst/>
          </a:prstGeom>
          <a:noFill/>
        </p:spPr>
        <p:txBody>
          <a:bodyPr wrap="square" rtlCol="0">
            <a:spAutoFit/>
          </a:bodyPr>
          <a:lstStyle/>
          <a:p>
            <a:pPr lvl="0"/>
            <a:r>
              <a:rPr lang="zh-CN" altLang="en-US" b="1" baseline="0" dirty="0" smtClean="0">
                <a:solidFill>
                  <a:srgbClr val="005DA2"/>
                </a:solidFill>
                <a:latin typeface="Arial"/>
                <a:ea typeface="微软雅黑"/>
              </a:rPr>
              <a:t> 空白制剂                     供试品        </a:t>
            </a:r>
            <a:r>
              <a:rPr lang="zh-CN" altLang="en-US" b="1" dirty="0" smtClean="0">
                <a:solidFill>
                  <a:srgbClr val="005DA2"/>
                </a:solidFill>
                <a:latin typeface="Arial"/>
                <a:ea typeface="微软雅黑"/>
              </a:rPr>
              <a:t>       </a:t>
            </a:r>
            <a:r>
              <a:rPr lang="zh-CN" altLang="en-US" b="1" baseline="0" dirty="0" smtClean="0">
                <a:solidFill>
                  <a:srgbClr val="005DA2"/>
                </a:solidFill>
                <a:latin typeface="Arial"/>
                <a:ea typeface="微软雅黑"/>
              </a:rPr>
              <a:t>              对照品</a:t>
            </a:r>
          </a:p>
          <a:p>
            <a:endParaRPr lang="zh-CN" altLang="en-US" dirty="0">
              <a:solidFill>
                <a:srgbClr val="005DA2"/>
              </a:solidFill>
            </a:endParaRPr>
          </a:p>
        </p:txBody>
      </p:sp>
      <p:sp>
        <p:nvSpPr>
          <p:cNvPr id="14" name="矩形 1"/>
          <p:cNvSpPr>
            <a:spLocks noChangeArrowheads="1"/>
          </p:cNvSpPr>
          <p:nvPr/>
        </p:nvSpPr>
        <p:spPr bwMode="auto">
          <a:xfrm>
            <a:off x="8604000" y="4603500"/>
            <a:ext cx="540000" cy="540000"/>
          </a:xfrm>
          <a:prstGeom prst="rect">
            <a:avLst/>
          </a:prstGeom>
          <a:solidFill>
            <a:srgbClr val="0053A3"/>
          </a:solidFill>
          <a:ln>
            <a:noFill/>
          </a:ln>
          <a:extLst/>
        </p:spPr>
        <p:txBody>
          <a:bodyPr anchor="ct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7</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2"/>
          <p:cNvSpPr>
            <a:spLocks noGrp="1"/>
          </p:cNvSpPr>
          <p:nvPr>
            <p:ph type="body" sz="quarter" idx="11"/>
          </p:nvPr>
        </p:nvSpPr>
        <p:spPr>
          <a:xfrm>
            <a:off x="2357460" y="285734"/>
            <a:ext cx="5500688" cy="500066"/>
          </a:xfrm>
        </p:spPr>
        <p:txBody>
          <a:bodyPr>
            <a:normAutofit fontScale="92500" lnSpcReduction="20000"/>
          </a:bodyPr>
          <a:lstStyle/>
          <a:p>
            <a:pPr>
              <a:buNone/>
            </a:pPr>
            <a:r>
              <a:rPr lang="zh-CN" altLang="en-US" b="1" dirty="0"/>
              <a:t>第一</a:t>
            </a:r>
            <a:r>
              <a:rPr lang="zh-CN" altLang="en-US" b="1" dirty="0" smtClean="0"/>
              <a:t>章</a:t>
            </a:r>
            <a:r>
              <a:rPr lang="zh-CN" altLang="en-US" b="1" dirty="0"/>
              <a:t> </a:t>
            </a:r>
            <a:r>
              <a:rPr lang="zh-CN" altLang="en-US" b="1" dirty="0" smtClean="0"/>
              <a:t> 含量测定</a:t>
            </a:r>
            <a:r>
              <a:rPr lang="zh-CN" altLang="en-US" b="1" dirty="0"/>
              <a:t>方法的建立</a:t>
            </a:r>
            <a:endParaRPr lang="zh-CN" altLang="en-US" dirty="0"/>
          </a:p>
          <a:p>
            <a:pPr>
              <a:buFont typeface="Wingdings" pitchFamily="2" charset="2"/>
              <a:buChar char="l"/>
            </a:pPr>
            <a:endParaRPr lang="zh-CN" altLang="en-US" b="1" dirty="0"/>
          </a:p>
        </p:txBody>
      </p:sp>
      <p:sp>
        <p:nvSpPr>
          <p:cNvPr id="7" name="矩形 6"/>
          <p:cNvSpPr/>
          <p:nvPr/>
        </p:nvSpPr>
        <p:spPr>
          <a:xfrm>
            <a:off x="2143108" y="857238"/>
            <a:ext cx="5214974" cy="45719"/>
          </a:xfrm>
          <a:prstGeom prst="rect">
            <a:avLst/>
          </a:prstGeom>
          <a:solidFill>
            <a:srgbClr val="0070C0"/>
          </a:solidFill>
          <a:ln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内容占位符 3"/>
          <p:cNvSpPr>
            <a:spLocks noGrp="1"/>
          </p:cNvSpPr>
          <p:nvPr>
            <p:ph sz="quarter" idx="10"/>
          </p:nvPr>
        </p:nvSpPr>
        <p:spPr>
          <a:xfrm>
            <a:off x="2285984" y="1142990"/>
            <a:ext cx="6000792" cy="428628"/>
          </a:xfrm>
        </p:spPr>
        <p:txBody>
          <a:bodyPr>
            <a:noAutofit/>
          </a:bodyPr>
          <a:lstStyle/>
          <a:p>
            <a:r>
              <a:rPr lang="zh-CN" altLang="en-US" sz="2400" dirty="0" smtClean="0"/>
              <a:t>标准曲线的制备</a:t>
            </a:r>
            <a:endParaRPr lang="zh-CN" altLang="en-US" sz="2400" dirty="0"/>
          </a:p>
        </p:txBody>
      </p:sp>
      <p:pic>
        <p:nvPicPr>
          <p:cNvPr id="12" name="Picture 2" descr="C:\Users\ADMINI~1\AppData\Local\Temp\ksohtml\wpsDBFB.tmp.jpg"/>
          <p:cNvPicPr>
            <a:picLocks noChangeAspect="1" noChangeArrowheads="1"/>
          </p:cNvPicPr>
          <p:nvPr/>
        </p:nvPicPr>
        <p:blipFill>
          <a:blip r:embed="rId3"/>
          <a:srcRect/>
          <a:stretch>
            <a:fillRect/>
          </a:stretch>
        </p:blipFill>
        <p:spPr bwMode="auto">
          <a:xfrm>
            <a:off x="2714612" y="1853026"/>
            <a:ext cx="5163612" cy="2933302"/>
          </a:xfrm>
          <a:prstGeom prst="rect">
            <a:avLst/>
          </a:prstGeom>
          <a:ln w="76200">
            <a:solidFill>
              <a:srgbClr val="005DA2"/>
            </a:solidFill>
          </a:ln>
          <a:effectLst>
            <a:softEdge rad="112500"/>
          </a:effectLst>
        </p:spPr>
      </p:pic>
      <p:sp>
        <p:nvSpPr>
          <p:cNvPr id="13" name="矩形 12"/>
          <p:cNvSpPr/>
          <p:nvPr/>
        </p:nvSpPr>
        <p:spPr>
          <a:xfrm>
            <a:off x="2857488" y="1857370"/>
            <a:ext cx="5429288" cy="2928958"/>
          </a:xfrm>
          <a:prstGeom prst="rect">
            <a:avLst/>
          </a:prstGeom>
          <a:noFill/>
          <a:ln w="57150" cmpd="thickThin">
            <a:solidFill>
              <a:srgbClr val="005DA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表格 10"/>
          <p:cNvGraphicFramePr>
            <a:graphicFrameLocks noGrp="1"/>
          </p:cNvGraphicFramePr>
          <p:nvPr/>
        </p:nvGraphicFramePr>
        <p:xfrm>
          <a:off x="2857457" y="2214560"/>
          <a:ext cx="5786509" cy="1714512"/>
        </p:xfrm>
        <a:graphic>
          <a:graphicData uri="http://schemas.openxmlformats.org/drawingml/2006/table">
            <a:tbl>
              <a:tblPr/>
              <a:tblGrid>
                <a:gridCol w="826422"/>
                <a:gridCol w="826422"/>
                <a:gridCol w="826422"/>
                <a:gridCol w="826422"/>
                <a:gridCol w="826422"/>
                <a:gridCol w="826422"/>
                <a:gridCol w="827977"/>
              </a:tblGrid>
              <a:tr h="571504">
                <a:tc>
                  <a:txBody>
                    <a:bodyPr/>
                    <a:lstStyle/>
                    <a:p>
                      <a:pPr marL="0" marR="0" algn="ctr">
                        <a:lnSpc>
                          <a:spcPts val="2000"/>
                        </a:lnSpc>
                        <a:spcBef>
                          <a:spcPts val="0"/>
                        </a:spcBef>
                        <a:spcAft>
                          <a:spcPts val="0"/>
                        </a:spcAft>
                      </a:pPr>
                      <a:r>
                        <a:rPr lang="zh-CN" altLang="en-US" sz="1600" b="1" kern="100" dirty="0">
                          <a:solidFill>
                            <a:schemeClr val="tx1">
                              <a:lumMod val="65000"/>
                              <a:lumOff val="35000"/>
                            </a:schemeClr>
                          </a:solidFill>
                          <a:latin typeface="微软雅黑" pitchFamily="34" charset="-122"/>
                          <a:ea typeface="微软雅黑" pitchFamily="34" charset="-122"/>
                          <a:cs typeface="Times New Roman"/>
                        </a:rPr>
                        <a:t>组别</a:t>
                      </a:r>
                      <a:endParaRPr lang="zh-CN" altLang="en-US" sz="2000" kern="100" dirty="0">
                        <a:solidFill>
                          <a:schemeClr val="tx1">
                            <a:lumMod val="65000"/>
                            <a:lumOff val="35000"/>
                          </a:schemeClr>
                        </a:solidFill>
                        <a:latin typeface="微软雅黑" pitchFamily="34" charset="-122"/>
                        <a:ea typeface="微软雅黑" pitchFamily="34" charset="-122"/>
                        <a:cs typeface="Times New Roman"/>
                      </a:endParaRPr>
                    </a:p>
                  </a:txBody>
                  <a:tcPr marL="68580" marR="685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lnSpc>
                          <a:spcPts val="2000"/>
                        </a:lnSpc>
                        <a:spcBef>
                          <a:spcPts val="0"/>
                        </a:spcBef>
                        <a:spcAft>
                          <a:spcPts val="0"/>
                        </a:spcAft>
                      </a:pPr>
                      <a:r>
                        <a:rPr lang="en-US" altLang="zh-CN" sz="1800" b="1" i="0" kern="100" dirty="0">
                          <a:solidFill>
                            <a:schemeClr val="tx1">
                              <a:lumMod val="65000"/>
                              <a:lumOff val="35000"/>
                            </a:schemeClr>
                          </a:solidFill>
                          <a:latin typeface="微软雅黑" pitchFamily="34" charset="-122"/>
                          <a:ea typeface="微软雅黑" pitchFamily="34" charset="-122"/>
                          <a:cs typeface="Times New Roman"/>
                        </a:rPr>
                        <a:t>1</a:t>
                      </a:r>
                      <a:endParaRPr lang="zh-CN" altLang="en-US" sz="2000" kern="100" dirty="0">
                        <a:solidFill>
                          <a:schemeClr val="tx1">
                            <a:lumMod val="65000"/>
                            <a:lumOff val="35000"/>
                          </a:schemeClr>
                        </a:solidFill>
                        <a:latin typeface="微软雅黑" pitchFamily="34" charset="-122"/>
                        <a:ea typeface="微软雅黑" pitchFamily="34" charset="-122"/>
                        <a:cs typeface="Times New Roman"/>
                      </a:endParaRPr>
                    </a:p>
                  </a:txBody>
                  <a:tcPr marL="68580" marR="685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lnSpc>
                          <a:spcPts val="2000"/>
                        </a:lnSpc>
                        <a:spcBef>
                          <a:spcPts val="0"/>
                        </a:spcBef>
                        <a:spcAft>
                          <a:spcPts val="0"/>
                        </a:spcAft>
                      </a:pPr>
                      <a:r>
                        <a:rPr lang="en-US" altLang="zh-CN" sz="1800" b="1" i="0" kern="100" dirty="0">
                          <a:solidFill>
                            <a:schemeClr val="tx1">
                              <a:lumMod val="65000"/>
                              <a:lumOff val="35000"/>
                            </a:schemeClr>
                          </a:solidFill>
                          <a:latin typeface="微软雅黑" pitchFamily="34" charset="-122"/>
                          <a:ea typeface="微软雅黑" pitchFamily="34" charset="-122"/>
                          <a:cs typeface="Times New Roman"/>
                        </a:rPr>
                        <a:t>2</a:t>
                      </a:r>
                      <a:endParaRPr lang="zh-CN" altLang="en-US" sz="2000" kern="100" dirty="0">
                        <a:solidFill>
                          <a:schemeClr val="tx1">
                            <a:lumMod val="65000"/>
                            <a:lumOff val="35000"/>
                          </a:schemeClr>
                        </a:solidFill>
                        <a:latin typeface="微软雅黑" pitchFamily="34" charset="-122"/>
                        <a:ea typeface="微软雅黑" pitchFamily="34" charset="-122"/>
                        <a:cs typeface="Times New Roman"/>
                      </a:endParaRPr>
                    </a:p>
                  </a:txBody>
                  <a:tcPr marL="68580" marR="685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lnSpc>
                          <a:spcPts val="2000"/>
                        </a:lnSpc>
                        <a:spcBef>
                          <a:spcPts val="0"/>
                        </a:spcBef>
                        <a:spcAft>
                          <a:spcPts val="0"/>
                        </a:spcAft>
                      </a:pPr>
                      <a:r>
                        <a:rPr lang="en-US" altLang="zh-CN" sz="1800" b="1" i="0" kern="100" dirty="0">
                          <a:solidFill>
                            <a:schemeClr val="tx1">
                              <a:lumMod val="65000"/>
                              <a:lumOff val="35000"/>
                            </a:schemeClr>
                          </a:solidFill>
                          <a:latin typeface="微软雅黑" pitchFamily="34" charset="-122"/>
                          <a:ea typeface="微软雅黑" pitchFamily="34" charset="-122"/>
                          <a:cs typeface="Times New Roman"/>
                        </a:rPr>
                        <a:t>3</a:t>
                      </a:r>
                      <a:endParaRPr lang="zh-CN" altLang="en-US" sz="2000" kern="100" dirty="0">
                        <a:solidFill>
                          <a:schemeClr val="tx1">
                            <a:lumMod val="65000"/>
                            <a:lumOff val="35000"/>
                          </a:schemeClr>
                        </a:solidFill>
                        <a:latin typeface="微软雅黑" pitchFamily="34" charset="-122"/>
                        <a:ea typeface="微软雅黑" pitchFamily="34" charset="-122"/>
                        <a:cs typeface="Times New Roman"/>
                      </a:endParaRPr>
                    </a:p>
                  </a:txBody>
                  <a:tcPr marL="68580" marR="685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lnSpc>
                          <a:spcPts val="2000"/>
                        </a:lnSpc>
                        <a:spcBef>
                          <a:spcPts val="0"/>
                        </a:spcBef>
                        <a:spcAft>
                          <a:spcPts val="0"/>
                        </a:spcAft>
                      </a:pPr>
                      <a:r>
                        <a:rPr lang="en-US" altLang="zh-CN" sz="1800" b="1" i="0" kern="100" dirty="0">
                          <a:solidFill>
                            <a:schemeClr val="tx1">
                              <a:lumMod val="65000"/>
                              <a:lumOff val="35000"/>
                            </a:schemeClr>
                          </a:solidFill>
                          <a:latin typeface="微软雅黑" pitchFamily="34" charset="-122"/>
                          <a:ea typeface="微软雅黑" pitchFamily="34" charset="-122"/>
                          <a:cs typeface="Times New Roman"/>
                        </a:rPr>
                        <a:t>4</a:t>
                      </a:r>
                      <a:endParaRPr lang="zh-CN" altLang="en-US" sz="2000" kern="100" dirty="0">
                        <a:solidFill>
                          <a:schemeClr val="tx1">
                            <a:lumMod val="65000"/>
                            <a:lumOff val="35000"/>
                          </a:schemeClr>
                        </a:solidFill>
                        <a:latin typeface="微软雅黑" pitchFamily="34" charset="-122"/>
                        <a:ea typeface="微软雅黑" pitchFamily="34" charset="-122"/>
                        <a:cs typeface="Times New Roman"/>
                      </a:endParaRPr>
                    </a:p>
                  </a:txBody>
                  <a:tcPr marL="68580" marR="685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lnSpc>
                          <a:spcPts val="2000"/>
                        </a:lnSpc>
                        <a:spcBef>
                          <a:spcPts val="0"/>
                        </a:spcBef>
                        <a:spcAft>
                          <a:spcPts val="0"/>
                        </a:spcAft>
                      </a:pPr>
                      <a:r>
                        <a:rPr lang="en-US" altLang="zh-CN" sz="1800" b="1" i="0" kern="100">
                          <a:solidFill>
                            <a:schemeClr val="tx1">
                              <a:lumMod val="65000"/>
                              <a:lumOff val="35000"/>
                            </a:schemeClr>
                          </a:solidFill>
                          <a:latin typeface="微软雅黑" pitchFamily="34" charset="-122"/>
                          <a:ea typeface="微软雅黑" pitchFamily="34" charset="-122"/>
                          <a:cs typeface="Times New Roman"/>
                        </a:rPr>
                        <a:t>5</a:t>
                      </a:r>
                      <a:endParaRPr lang="zh-CN" altLang="en-US" sz="2000" kern="100">
                        <a:solidFill>
                          <a:schemeClr val="tx1">
                            <a:lumMod val="65000"/>
                            <a:lumOff val="35000"/>
                          </a:schemeClr>
                        </a:solidFill>
                        <a:latin typeface="微软雅黑" pitchFamily="34" charset="-122"/>
                        <a:ea typeface="微软雅黑" pitchFamily="34" charset="-122"/>
                        <a:cs typeface="Times New Roman"/>
                      </a:endParaRPr>
                    </a:p>
                  </a:txBody>
                  <a:tcPr marL="68580" marR="685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algn="ctr">
                        <a:lnSpc>
                          <a:spcPts val="2000"/>
                        </a:lnSpc>
                        <a:spcBef>
                          <a:spcPts val="0"/>
                        </a:spcBef>
                        <a:spcAft>
                          <a:spcPts val="0"/>
                        </a:spcAft>
                      </a:pPr>
                      <a:r>
                        <a:rPr lang="en-US" altLang="zh-CN" sz="1800" b="1" i="0" kern="100" dirty="0">
                          <a:solidFill>
                            <a:schemeClr val="tx1">
                              <a:lumMod val="65000"/>
                              <a:lumOff val="35000"/>
                            </a:schemeClr>
                          </a:solidFill>
                          <a:latin typeface="微软雅黑" pitchFamily="34" charset="-122"/>
                          <a:ea typeface="微软雅黑" pitchFamily="34" charset="-122"/>
                          <a:cs typeface="Times New Roman"/>
                        </a:rPr>
                        <a:t>6</a:t>
                      </a:r>
                      <a:endParaRPr lang="zh-CN" altLang="en-US" sz="2000" kern="100" dirty="0">
                        <a:solidFill>
                          <a:schemeClr val="tx1">
                            <a:lumMod val="65000"/>
                            <a:lumOff val="35000"/>
                          </a:schemeClr>
                        </a:solidFill>
                        <a:latin typeface="微软雅黑" pitchFamily="34" charset="-122"/>
                        <a:ea typeface="微软雅黑" pitchFamily="34" charset="-122"/>
                        <a:cs typeface="Times New Roman"/>
                      </a:endParaRPr>
                    </a:p>
                  </a:txBody>
                  <a:tcPr marL="68580" marR="685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71504">
                <a:tc>
                  <a:txBody>
                    <a:bodyPr/>
                    <a:lstStyle/>
                    <a:p>
                      <a:pPr marL="0" marR="0" algn="ctr">
                        <a:lnSpc>
                          <a:spcPts val="2000"/>
                        </a:lnSpc>
                        <a:spcBef>
                          <a:spcPts val="0"/>
                        </a:spcBef>
                        <a:spcAft>
                          <a:spcPts val="0"/>
                        </a:spcAft>
                      </a:pPr>
                      <a:r>
                        <a:rPr lang="zh-CN" altLang="en-US" sz="1600" b="1" kern="100">
                          <a:solidFill>
                            <a:schemeClr val="tx1">
                              <a:lumMod val="65000"/>
                              <a:lumOff val="35000"/>
                            </a:schemeClr>
                          </a:solidFill>
                          <a:latin typeface="微软雅黑" pitchFamily="34" charset="-122"/>
                          <a:ea typeface="微软雅黑" pitchFamily="34" charset="-122"/>
                          <a:cs typeface="Times New Roman"/>
                        </a:rPr>
                        <a:t>浓度</a:t>
                      </a:r>
                      <a:endParaRPr lang="zh-CN" altLang="en-US" sz="2000" kern="100">
                        <a:solidFill>
                          <a:schemeClr val="tx1">
                            <a:lumMod val="65000"/>
                            <a:lumOff val="35000"/>
                          </a:schemeClr>
                        </a:solidFill>
                        <a:latin typeface="微软雅黑" pitchFamily="34" charset="-122"/>
                        <a:ea typeface="微软雅黑" pitchFamily="34" charset="-122"/>
                        <a:cs typeface="Times New Roman"/>
                      </a:endParaRPr>
                    </a:p>
                  </a:txBody>
                  <a:tcPr marL="68580" marR="6858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marL="0" marR="0" algn="ctr">
                        <a:lnSpc>
                          <a:spcPts val="2000"/>
                        </a:lnSpc>
                        <a:spcBef>
                          <a:spcPts val="0"/>
                        </a:spcBef>
                        <a:spcAft>
                          <a:spcPts val="0"/>
                        </a:spcAft>
                      </a:pPr>
                      <a:r>
                        <a:rPr lang="en-US" altLang="zh-CN" sz="1800" b="0" i="0" kern="100">
                          <a:solidFill>
                            <a:schemeClr val="tx1">
                              <a:lumMod val="65000"/>
                              <a:lumOff val="35000"/>
                            </a:schemeClr>
                          </a:solidFill>
                          <a:latin typeface="微软雅黑" pitchFamily="34" charset="-122"/>
                          <a:ea typeface="微软雅黑" pitchFamily="34" charset="-122"/>
                          <a:cs typeface="Times New Roman"/>
                        </a:rPr>
                        <a:t>0.5</a:t>
                      </a:r>
                      <a:endParaRPr lang="zh-CN" altLang="en-US" sz="2000" kern="100">
                        <a:solidFill>
                          <a:schemeClr val="tx1">
                            <a:lumMod val="65000"/>
                            <a:lumOff val="35000"/>
                          </a:schemeClr>
                        </a:solidFill>
                        <a:latin typeface="微软雅黑" pitchFamily="34" charset="-122"/>
                        <a:ea typeface="微软雅黑" pitchFamily="34" charset="-122"/>
                        <a:cs typeface="Times New Roman"/>
                      </a:endParaRPr>
                    </a:p>
                  </a:txBody>
                  <a:tcPr marL="68580" marR="6858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marL="0" marR="0" algn="ctr">
                        <a:lnSpc>
                          <a:spcPts val="2000"/>
                        </a:lnSpc>
                        <a:spcBef>
                          <a:spcPts val="0"/>
                        </a:spcBef>
                        <a:spcAft>
                          <a:spcPts val="0"/>
                        </a:spcAft>
                      </a:pPr>
                      <a:r>
                        <a:rPr lang="en-US" altLang="zh-CN" sz="1800" b="0" i="0" kern="100" dirty="0">
                          <a:solidFill>
                            <a:schemeClr val="tx1">
                              <a:lumMod val="65000"/>
                              <a:lumOff val="35000"/>
                            </a:schemeClr>
                          </a:solidFill>
                          <a:latin typeface="微软雅黑" pitchFamily="34" charset="-122"/>
                          <a:ea typeface="微软雅黑" pitchFamily="34" charset="-122"/>
                          <a:cs typeface="Times New Roman"/>
                        </a:rPr>
                        <a:t>1</a:t>
                      </a:r>
                      <a:endParaRPr lang="zh-CN" altLang="en-US" sz="2000" kern="100" dirty="0">
                        <a:solidFill>
                          <a:schemeClr val="tx1">
                            <a:lumMod val="65000"/>
                            <a:lumOff val="35000"/>
                          </a:schemeClr>
                        </a:solidFill>
                        <a:latin typeface="微软雅黑" pitchFamily="34" charset="-122"/>
                        <a:ea typeface="微软雅黑" pitchFamily="34" charset="-122"/>
                        <a:cs typeface="Times New Roman"/>
                      </a:endParaRPr>
                    </a:p>
                  </a:txBody>
                  <a:tcPr marL="68580" marR="6858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marL="0" marR="0" algn="ctr">
                        <a:lnSpc>
                          <a:spcPts val="2000"/>
                        </a:lnSpc>
                        <a:spcBef>
                          <a:spcPts val="0"/>
                        </a:spcBef>
                        <a:spcAft>
                          <a:spcPts val="0"/>
                        </a:spcAft>
                      </a:pPr>
                      <a:r>
                        <a:rPr lang="en-US" altLang="zh-CN" sz="1800" b="0" i="0" kern="100" dirty="0">
                          <a:solidFill>
                            <a:schemeClr val="tx1">
                              <a:lumMod val="65000"/>
                              <a:lumOff val="35000"/>
                            </a:schemeClr>
                          </a:solidFill>
                          <a:latin typeface="微软雅黑" pitchFamily="34" charset="-122"/>
                          <a:ea typeface="微软雅黑" pitchFamily="34" charset="-122"/>
                          <a:cs typeface="Times New Roman"/>
                        </a:rPr>
                        <a:t>2</a:t>
                      </a:r>
                      <a:endParaRPr lang="zh-CN" altLang="en-US" sz="2000" kern="100" dirty="0">
                        <a:solidFill>
                          <a:schemeClr val="tx1">
                            <a:lumMod val="65000"/>
                            <a:lumOff val="35000"/>
                          </a:schemeClr>
                        </a:solidFill>
                        <a:latin typeface="微软雅黑" pitchFamily="34" charset="-122"/>
                        <a:ea typeface="微软雅黑" pitchFamily="34" charset="-122"/>
                        <a:cs typeface="Times New Roman"/>
                      </a:endParaRPr>
                    </a:p>
                  </a:txBody>
                  <a:tcPr marL="68580" marR="6858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marL="0" marR="0" algn="ctr">
                        <a:lnSpc>
                          <a:spcPts val="2000"/>
                        </a:lnSpc>
                        <a:spcBef>
                          <a:spcPts val="0"/>
                        </a:spcBef>
                        <a:spcAft>
                          <a:spcPts val="0"/>
                        </a:spcAft>
                      </a:pPr>
                      <a:r>
                        <a:rPr lang="en-US" altLang="zh-CN" sz="1800" b="0" i="0" kern="100" dirty="0">
                          <a:solidFill>
                            <a:schemeClr val="tx1">
                              <a:lumMod val="65000"/>
                              <a:lumOff val="35000"/>
                            </a:schemeClr>
                          </a:solidFill>
                          <a:latin typeface="微软雅黑" pitchFamily="34" charset="-122"/>
                          <a:ea typeface="微软雅黑" pitchFamily="34" charset="-122"/>
                          <a:cs typeface="Times New Roman"/>
                        </a:rPr>
                        <a:t>2.5</a:t>
                      </a:r>
                      <a:endParaRPr lang="zh-CN" altLang="en-US" sz="2000" kern="100" dirty="0">
                        <a:solidFill>
                          <a:schemeClr val="tx1">
                            <a:lumMod val="65000"/>
                            <a:lumOff val="35000"/>
                          </a:schemeClr>
                        </a:solidFill>
                        <a:latin typeface="微软雅黑" pitchFamily="34" charset="-122"/>
                        <a:ea typeface="微软雅黑" pitchFamily="34" charset="-122"/>
                        <a:cs typeface="Times New Roman"/>
                      </a:endParaRPr>
                    </a:p>
                  </a:txBody>
                  <a:tcPr marL="68580" marR="6858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marL="0" marR="0" algn="ctr">
                        <a:lnSpc>
                          <a:spcPts val="2000"/>
                        </a:lnSpc>
                        <a:spcBef>
                          <a:spcPts val="0"/>
                        </a:spcBef>
                        <a:spcAft>
                          <a:spcPts val="0"/>
                        </a:spcAft>
                      </a:pPr>
                      <a:r>
                        <a:rPr lang="en-US" altLang="zh-CN" sz="1800" b="0" i="0" kern="100">
                          <a:solidFill>
                            <a:schemeClr val="tx1">
                              <a:lumMod val="65000"/>
                              <a:lumOff val="35000"/>
                            </a:schemeClr>
                          </a:solidFill>
                          <a:latin typeface="微软雅黑" pitchFamily="34" charset="-122"/>
                          <a:ea typeface="微软雅黑" pitchFamily="34" charset="-122"/>
                          <a:cs typeface="Times New Roman"/>
                        </a:rPr>
                        <a:t>3</a:t>
                      </a:r>
                      <a:endParaRPr lang="zh-CN" altLang="en-US" sz="2000" kern="100">
                        <a:solidFill>
                          <a:schemeClr val="tx1">
                            <a:lumMod val="65000"/>
                            <a:lumOff val="35000"/>
                          </a:schemeClr>
                        </a:solidFill>
                        <a:latin typeface="微软雅黑" pitchFamily="34" charset="-122"/>
                        <a:ea typeface="微软雅黑" pitchFamily="34" charset="-122"/>
                        <a:cs typeface="Times New Roman"/>
                      </a:endParaRPr>
                    </a:p>
                  </a:txBody>
                  <a:tcPr marL="68580" marR="6858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marL="0" marR="0" algn="ctr">
                        <a:lnSpc>
                          <a:spcPts val="2000"/>
                        </a:lnSpc>
                        <a:spcBef>
                          <a:spcPts val="0"/>
                        </a:spcBef>
                        <a:spcAft>
                          <a:spcPts val="0"/>
                        </a:spcAft>
                      </a:pPr>
                      <a:r>
                        <a:rPr lang="en-US" altLang="zh-CN" sz="1800" b="0" i="0" kern="100">
                          <a:solidFill>
                            <a:schemeClr val="tx1">
                              <a:lumMod val="65000"/>
                              <a:lumOff val="35000"/>
                            </a:schemeClr>
                          </a:solidFill>
                          <a:latin typeface="微软雅黑" pitchFamily="34" charset="-122"/>
                          <a:ea typeface="微软雅黑" pitchFamily="34" charset="-122"/>
                          <a:cs typeface="Times New Roman"/>
                        </a:rPr>
                        <a:t>4</a:t>
                      </a:r>
                      <a:endParaRPr lang="zh-CN" altLang="en-US" sz="2000" kern="100">
                        <a:solidFill>
                          <a:schemeClr val="tx1">
                            <a:lumMod val="65000"/>
                            <a:lumOff val="35000"/>
                          </a:schemeClr>
                        </a:solidFill>
                        <a:latin typeface="微软雅黑" pitchFamily="34" charset="-122"/>
                        <a:ea typeface="微软雅黑" pitchFamily="34" charset="-122"/>
                        <a:cs typeface="Times New Roman"/>
                      </a:endParaRPr>
                    </a:p>
                  </a:txBody>
                  <a:tcPr marL="68580" marR="68580" anchor="ctr">
                    <a:lnL>
                      <a:noFill/>
                    </a:lnL>
                    <a:lnR>
                      <a:noFill/>
                    </a:lnR>
                    <a:lnT w="6350" cap="flat" cmpd="sng" algn="ctr">
                      <a:solidFill>
                        <a:srgbClr val="000000"/>
                      </a:solidFill>
                      <a:prstDash val="solid"/>
                      <a:round/>
                      <a:headEnd type="none" w="med" len="med"/>
                      <a:tailEnd type="none" w="med" len="med"/>
                    </a:lnT>
                    <a:lnB>
                      <a:noFill/>
                    </a:lnB>
                  </a:tcPr>
                </a:tc>
              </a:tr>
              <a:tr h="571504">
                <a:tc>
                  <a:txBody>
                    <a:bodyPr/>
                    <a:lstStyle/>
                    <a:p>
                      <a:pPr marL="0" marR="0" algn="ctr">
                        <a:lnSpc>
                          <a:spcPts val="2000"/>
                        </a:lnSpc>
                        <a:spcBef>
                          <a:spcPts val="0"/>
                        </a:spcBef>
                        <a:spcAft>
                          <a:spcPts val="0"/>
                        </a:spcAft>
                      </a:pPr>
                      <a:r>
                        <a:rPr lang="zh-CN" altLang="en-US" sz="1600" b="1" kern="100">
                          <a:solidFill>
                            <a:schemeClr val="tx1">
                              <a:lumMod val="65000"/>
                              <a:lumOff val="35000"/>
                            </a:schemeClr>
                          </a:solidFill>
                          <a:latin typeface="微软雅黑" pitchFamily="34" charset="-122"/>
                          <a:ea typeface="微软雅黑" pitchFamily="34" charset="-122"/>
                          <a:cs typeface="Times New Roman"/>
                        </a:rPr>
                        <a:t>峰面积</a:t>
                      </a:r>
                      <a:endParaRPr lang="zh-CN" altLang="en-US" sz="2000" kern="100">
                        <a:solidFill>
                          <a:schemeClr val="tx1">
                            <a:lumMod val="65000"/>
                            <a:lumOff val="35000"/>
                          </a:schemeClr>
                        </a:solidFill>
                        <a:latin typeface="微软雅黑" pitchFamily="34" charset="-122"/>
                        <a:ea typeface="微软雅黑" pitchFamily="34" charset="-122"/>
                        <a:cs typeface="Times New Roman"/>
                      </a:endParaRPr>
                    </a:p>
                  </a:txBody>
                  <a:tcPr marL="68580" marR="6858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marL="0" marR="0" algn="ctr">
                        <a:lnSpc>
                          <a:spcPts val="2000"/>
                        </a:lnSpc>
                        <a:spcBef>
                          <a:spcPts val="0"/>
                        </a:spcBef>
                        <a:spcAft>
                          <a:spcPts val="0"/>
                        </a:spcAft>
                      </a:pPr>
                      <a:r>
                        <a:rPr lang="en-US" altLang="zh-CN" sz="1800" b="0" i="0" kern="100">
                          <a:solidFill>
                            <a:schemeClr val="tx1">
                              <a:lumMod val="65000"/>
                              <a:lumOff val="35000"/>
                            </a:schemeClr>
                          </a:solidFill>
                          <a:latin typeface="微软雅黑" pitchFamily="34" charset="-122"/>
                          <a:ea typeface="微软雅黑" pitchFamily="34" charset="-122"/>
                          <a:cs typeface="Times New Roman"/>
                        </a:rPr>
                        <a:t>20</a:t>
                      </a:r>
                      <a:endParaRPr lang="zh-CN" altLang="en-US" sz="2000" kern="100">
                        <a:solidFill>
                          <a:schemeClr val="tx1">
                            <a:lumMod val="65000"/>
                            <a:lumOff val="35000"/>
                          </a:schemeClr>
                        </a:solidFill>
                        <a:latin typeface="微软雅黑" pitchFamily="34" charset="-122"/>
                        <a:ea typeface="微软雅黑" pitchFamily="34" charset="-122"/>
                        <a:cs typeface="Times New Roman"/>
                      </a:endParaRPr>
                    </a:p>
                  </a:txBody>
                  <a:tcPr marL="68580" marR="6858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marL="0" marR="0" algn="ctr">
                        <a:lnSpc>
                          <a:spcPts val="2000"/>
                        </a:lnSpc>
                        <a:spcBef>
                          <a:spcPts val="0"/>
                        </a:spcBef>
                        <a:spcAft>
                          <a:spcPts val="0"/>
                        </a:spcAft>
                      </a:pPr>
                      <a:r>
                        <a:rPr lang="en-US" altLang="zh-CN" sz="1800" b="0" i="0" kern="100">
                          <a:solidFill>
                            <a:schemeClr val="tx1">
                              <a:lumMod val="65000"/>
                              <a:lumOff val="35000"/>
                            </a:schemeClr>
                          </a:solidFill>
                          <a:latin typeface="微软雅黑" pitchFamily="34" charset="-122"/>
                          <a:ea typeface="微软雅黑" pitchFamily="34" charset="-122"/>
                          <a:cs typeface="Times New Roman"/>
                        </a:rPr>
                        <a:t>38.2</a:t>
                      </a:r>
                      <a:endParaRPr lang="zh-CN" altLang="en-US" sz="2000" kern="100">
                        <a:solidFill>
                          <a:schemeClr val="tx1">
                            <a:lumMod val="65000"/>
                            <a:lumOff val="35000"/>
                          </a:schemeClr>
                        </a:solidFill>
                        <a:latin typeface="微软雅黑" pitchFamily="34" charset="-122"/>
                        <a:ea typeface="微软雅黑" pitchFamily="34" charset="-122"/>
                        <a:cs typeface="Times New Roman"/>
                      </a:endParaRPr>
                    </a:p>
                  </a:txBody>
                  <a:tcPr marL="68580" marR="6858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marL="0" marR="0" algn="ctr">
                        <a:lnSpc>
                          <a:spcPts val="2000"/>
                        </a:lnSpc>
                        <a:spcBef>
                          <a:spcPts val="0"/>
                        </a:spcBef>
                        <a:spcAft>
                          <a:spcPts val="0"/>
                        </a:spcAft>
                      </a:pPr>
                      <a:r>
                        <a:rPr lang="en-US" altLang="zh-CN" sz="1800" b="0" i="0" kern="100">
                          <a:solidFill>
                            <a:schemeClr val="tx1">
                              <a:lumMod val="65000"/>
                              <a:lumOff val="35000"/>
                            </a:schemeClr>
                          </a:solidFill>
                          <a:latin typeface="微软雅黑" pitchFamily="34" charset="-122"/>
                          <a:ea typeface="微软雅黑" pitchFamily="34" charset="-122"/>
                          <a:cs typeface="Times New Roman"/>
                        </a:rPr>
                        <a:t>76.5</a:t>
                      </a:r>
                      <a:endParaRPr lang="zh-CN" altLang="en-US" sz="2000" kern="100">
                        <a:solidFill>
                          <a:schemeClr val="tx1">
                            <a:lumMod val="65000"/>
                            <a:lumOff val="35000"/>
                          </a:schemeClr>
                        </a:solidFill>
                        <a:latin typeface="微软雅黑" pitchFamily="34" charset="-122"/>
                        <a:ea typeface="微软雅黑" pitchFamily="34" charset="-122"/>
                        <a:cs typeface="Times New Roman"/>
                      </a:endParaRPr>
                    </a:p>
                  </a:txBody>
                  <a:tcPr marL="68580" marR="6858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marL="0" marR="0" algn="ctr">
                        <a:lnSpc>
                          <a:spcPts val="2000"/>
                        </a:lnSpc>
                        <a:spcBef>
                          <a:spcPts val="0"/>
                        </a:spcBef>
                        <a:spcAft>
                          <a:spcPts val="0"/>
                        </a:spcAft>
                      </a:pPr>
                      <a:r>
                        <a:rPr lang="en-US" altLang="zh-CN" sz="1800" b="0" i="0" kern="100" dirty="0">
                          <a:solidFill>
                            <a:schemeClr val="tx1">
                              <a:lumMod val="65000"/>
                              <a:lumOff val="35000"/>
                            </a:schemeClr>
                          </a:solidFill>
                          <a:latin typeface="微软雅黑" pitchFamily="34" charset="-122"/>
                          <a:ea typeface="微软雅黑" pitchFamily="34" charset="-122"/>
                          <a:cs typeface="Times New Roman"/>
                        </a:rPr>
                        <a:t>95</a:t>
                      </a:r>
                      <a:endParaRPr lang="zh-CN" altLang="en-US" sz="2000" kern="100" dirty="0">
                        <a:solidFill>
                          <a:schemeClr val="tx1">
                            <a:lumMod val="65000"/>
                            <a:lumOff val="35000"/>
                          </a:schemeClr>
                        </a:solidFill>
                        <a:latin typeface="微软雅黑" pitchFamily="34" charset="-122"/>
                        <a:ea typeface="微软雅黑" pitchFamily="34" charset="-122"/>
                        <a:cs typeface="Times New Roman"/>
                      </a:endParaRPr>
                    </a:p>
                  </a:txBody>
                  <a:tcPr marL="68580" marR="6858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marL="0" marR="0" algn="ctr">
                        <a:lnSpc>
                          <a:spcPts val="2000"/>
                        </a:lnSpc>
                        <a:spcBef>
                          <a:spcPts val="0"/>
                        </a:spcBef>
                        <a:spcAft>
                          <a:spcPts val="0"/>
                        </a:spcAft>
                      </a:pPr>
                      <a:r>
                        <a:rPr lang="en-US" altLang="zh-CN" sz="1800" b="0" i="0" kern="100" dirty="0">
                          <a:solidFill>
                            <a:schemeClr val="tx1">
                              <a:lumMod val="65000"/>
                              <a:lumOff val="35000"/>
                            </a:schemeClr>
                          </a:solidFill>
                          <a:latin typeface="微软雅黑" pitchFamily="34" charset="-122"/>
                          <a:ea typeface="微软雅黑" pitchFamily="34" charset="-122"/>
                          <a:cs typeface="Times New Roman"/>
                        </a:rPr>
                        <a:t>111.9</a:t>
                      </a:r>
                      <a:endParaRPr lang="zh-CN" altLang="en-US" sz="2000" kern="100" dirty="0">
                        <a:solidFill>
                          <a:schemeClr val="tx1">
                            <a:lumMod val="65000"/>
                            <a:lumOff val="35000"/>
                          </a:schemeClr>
                        </a:solidFill>
                        <a:latin typeface="微软雅黑" pitchFamily="34" charset="-122"/>
                        <a:ea typeface="微软雅黑" pitchFamily="34" charset="-122"/>
                        <a:cs typeface="Times New Roman"/>
                      </a:endParaRPr>
                    </a:p>
                  </a:txBody>
                  <a:tcPr marL="68580" marR="6858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marL="0" marR="0" algn="ctr">
                        <a:lnSpc>
                          <a:spcPts val="2000"/>
                        </a:lnSpc>
                        <a:spcBef>
                          <a:spcPts val="0"/>
                        </a:spcBef>
                        <a:spcAft>
                          <a:spcPts val="0"/>
                        </a:spcAft>
                      </a:pPr>
                      <a:r>
                        <a:rPr lang="en-US" altLang="zh-CN" sz="1800" b="0" i="0" kern="100" dirty="0">
                          <a:solidFill>
                            <a:schemeClr val="tx1">
                              <a:lumMod val="65000"/>
                              <a:lumOff val="35000"/>
                            </a:schemeClr>
                          </a:solidFill>
                          <a:latin typeface="微软雅黑" pitchFamily="34" charset="-122"/>
                          <a:ea typeface="微软雅黑" pitchFamily="34" charset="-122"/>
                          <a:cs typeface="Times New Roman"/>
                        </a:rPr>
                        <a:t>152.1</a:t>
                      </a:r>
                      <a:endParaRPr lang="zh-CN" altLang="en-US" sz="2000" kern="100" dirty="0">
                        <a:solidFill>
                          <a:schemeClr val="tx1">
                            <a:lumMod val="65000"/>
                            <a:lumOff val="35000"/>
                          </a:schemeClr>
                        </a:solidFill>
                        <a:latin typeface="微软雅黑" pitchFamily="34" charset="-122"/>
                        <a:ea typeface="微软雅黑" pitchFamily="34" charset="-122"/>
                        <a:cs typeface="Times New Roman"/>
                      </a:endParaRPr>
                    </a:p>
                  </a:txBody>
                  <a:tcPr marL="68580" marR="68580" anchor="ctr">
                    <a:lnL>
                      <a:noFill/>
                    </a:lnL>
                    <a:lnR>
                      <a:noFill/>
                    </a:lnR>
                    <a:lnT>
                      <a:noFill/>
                    </a:lnT>
                    <a:lnB w="6350" cap="flat" cmpd="sng" algn="ctr">
                      <a:solidFill>
                        <a:srgbClr val="000000"/>
                      </a:solidFill>
                      <a:prstDash val="solid"/>
                      <a:round/>
                      <a:headEnd type="none" w="med" len="med"/>
                      <a:tailEnd type="none" w="med" len="med"/>
                    </a:lnB>
                  </a:tcPr>
                </a:tc>
              </a:tr>
            </a:tbl>
          </a:graphicData>
        </a:graphic>
      </p:graphicFrame>
      <p:sp>
        <p:nvSpPr>
          <p:cNvPr id="8" name="矩形 1"/>
          <p:cNvSpPr>
            <a:spLocks noChangeArrowheads="1"/>
          </p:cNvSpPr>
          <p:nvPr/>
        </p:nvSpPr>
        <p:spPr bwMode="auto">
          <a:xfrm>
            <a:off x="8604000" y="4603500"/>
            <a:ext cx="540000" cy="540000"/>
          </a:xfrm>
          <a:prstGeom prst="rect">
            <a:avLst/>
          </a:prstGeom>
          <a:solidFill>
            <a:srgbClr val="0053A3"/>
          </a:solidFill>
          <a:ln>
            <a:noFill/>
          </a:ln>
          <a:extLst/>
        </p:spPr>
        <p:txBody>
          <a:bodyPr anchor="ct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8</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0C0"/>
        </a:solidFill>
        <a:ln cmpd="thickThi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1586</TotalTime>
  <Words>2409</Words>
  <Application>Microsoft Office PowerPoint</Application>
  <PresentationFormat>全屏显示(16:9)</PresentationFormat>
  <Paragraphs>414</Paragraphs>
  <Slides>26</Slides>
  <Notes>23</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雷公藤红素人血清白蛋白纳米粒 的制备及表征</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雷公藤红素人血清白蛋白纳米粒 的制备及表征</dc:title>
  <dc:creator>PC</dc:creator>
  <cp:lastModifiedBy>PC</cp:lastModifiedBy>
  <cp:revision>91</cp:revision>
  <dcterms:created xsi:type="dcterms:W3CDTF">2015-05-27T06:30:00Z</dcterms:created>
  <dcterms:modified xsi:type="dcterms:W3CDTF">2015-05-28T14:52:20Z</dcterms:modified>
</cp:coreProperties>
</file>