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15" r:id="rId2"/>
    <p:sldMasterId id="2147484000" r:id="rId3"/>
  </p:sldMasterIdLst>
  <p:notesMasterIdLst>
    <p:notesMasterId r:id="rId16"/>
  </p:notesMasterIdLst>
  <p:handoutMasterIdLst>
    <p:handoutMasterId r:id="rId17"/>
  </p:handoutMasterIdLst>
  <p:sldIdLst>
    <p:sldId id="485" r:id="rId4"/>
    <p:sldId id="543" r:id="rId5"/>
    <p:sldId id="531" r:id="rId6"/>
    <p:sldId id="534" r:id="rId7"/>
    <p:sldId id="546" r:id="rId8"/>
    <p:sldId id="532" r:id="rId9"/>
    <p:sldId id="544" r:id="rId10"/>
    <p:sldId id="545" r:id="rId11"/>
    <p:sldId id="547" r:id="rId12"/>
    <p:sldId id="548" r:id="rId13"/>
    <p:sldId id="549" r:id="rId14"/>
    <p:sldId id="542" r:id="rId15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A08D55-67D4-4290-9EBE-4F01844DD971}">
          <p14:sldIdLst>
            <p14:sldId id="485"/>
            <p14:sldId id="543"/>
            <p14:sldId id="531"/>
            <p14:sldId id="534"/>
            <p14:sldId id="546"/>
            <p14:sldId id="532"/>
            <p14:sldId id="544"/>
            <p14:sldId id="545"/>
            <p14:sldId id="547"/>
            <p14:sldId id="548"/>
            <p14:sldId id="549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  <p15:guide id="2" pos="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ish Patel" initials="AP" lastIdx="0" clrIdx="0"/>
  <p:cmAuthor id="1" name="E007618" initials="E" lastIdx="9" clrIdx="1"/>
  <p:cmAuthor id="2" name="Brooke Bradshaw (Xtreme Consulting Group Inc)" initials="BB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2050"/>
    <a:srgbClr val="BB3B99"/>
    <a:srgbClr val="492983"/>
    <a:srgbClr val="49298D"/>
    <a:srgbClr val="562B81"/>
    <a:srgbClr val="3C2350"/>
    <a:srgbClr val="442350"/>
    <a:srgbClr val="532E8E"/>
    <a:srgbClr val="6034A9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7" autoAdjust="0"/>
    <p:restoredTop sz="78993" autoAdjust="0"/>
  </p:normalViewPr>
  <p:slideViewPr>
    <p:cSldViewPr snapToGrid="0" snapToObjects="1">
      <p:cViewPr varScale="1">
        <p:scale>
          <a:sx n="121" d="100"/>
          <a:sy n="121" d="100"/>
        </p:scale>
        <p:origin x="1140" y="102"/>
      </p:cViewPr>
      <p:guideLst>
        <p:guide orient="horz" pos="1615"/>
        <p:guide pos="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-3288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866B3F3-B1A7-42E9-9FD4-9E319E6A5F2F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E95B51E-8D34-4366-826F-1C2883E661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85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DF59F2-F590-DB44-9F69-E6BDF3F9C3B0}" type="datetimeFigureOut">
              <a:rPr lang="en-US" smtClean="0"/>
              <a:t>8/28/2013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5D82F20-2B7F-484D-8E2A-5F49361D90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7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36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4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1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1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9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1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5794"/>
            <a:ext cx="3895724" cy="159471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60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2510576"/>
            <a:ext cx="4215537" cy="219321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199" y="3500438"/>
            <a:ext cx="3894951" cy="9890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0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8229600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548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1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983178"/>
            <a:ext cx="8229600" cy="250627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8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95825" y="1945572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936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 + Pic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95825" y="1959190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7014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5679" y="1959666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228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92491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5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4075" y="2293837"/>
            <a:ext cx="83439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prstClr val="white">
                    <a:alpha val="99000"/>
                  </a:prstClr>
                </a:solidFill>
                <a:latin typeface="Segoe UI Light" pitchFamily="34" charset="0"/>
              </a:rPr>
              <a:t>Thank You</a:t>
            </a:r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3" y="2387442"/>
            <a:ext cx="2295831" cy="3738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14696" y="4132612"/>
            <a:ext cx="8213279" cy="356837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enter presenter name and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79652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95825" y="1218585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6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081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20254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785679" y="1220564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4385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60534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Quote 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7338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l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1563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53143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5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Quote L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613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613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l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838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28768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2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Metro + Content 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3508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3508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082639" y="1221349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3939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9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Metro + Content L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39391" y="1258377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173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173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8814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44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hig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4508"/>
            <a:ext cx="5124203" cy="159471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60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2510576"/>
            <a:ext cx="4215537" cy="219321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199" y="3500438"/>
            <a:ext cx="3894951" cy="9890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983178"/>
            <a:ext cx="8229600" cy="250627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0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95825" y="1959427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95825" y="1959190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770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5679" y="1959666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32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s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92491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6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8229600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95825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2000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 + Pic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01352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20254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785679" y="1220564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809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5" y="2310700"/>
            <a:ext cx="8343900" cy="5016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>
              <a:defRPr sz="3200" baseline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60534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66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Quote 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7338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l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1563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53143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9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Quote L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613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613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l"/>
            <a:r>
              <a:rPr lang="en-US" sz="7200" dirty="0" smtClean="0">
                <a:solidFill>
                  <a:schemeClr val="accent2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838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28768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6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Metro + Content 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3508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3508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082639" y="1221349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3939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2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Metro + Content L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39391" y="1258377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173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173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8814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47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4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983178"/>
            <a:ext cx="8229600" cy="250627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4741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95825" y="1945572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9126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 + Pic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95825" y="1959190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046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5679" y="1959666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18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5" y="2310700"/>
            <a:ext cx="8343900" cy="50165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3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s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92491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5" y="2310700"/>
            <a:ext cx="8343900" cy="50165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rgbClr val="492983">
                    <a:alpha val="99000"/>
                  </a:srgb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5" y="2310700"/>
            <a:ext cx="8343900" cy="50165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K4W 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rgbClr val="492983">
                    <a:alpha val="99000"/>
                  </a:srgb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9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K4W 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6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4W Content L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rgbClr val="492983">
                    <a:alpha val="99000"/>
                  </a:srgb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895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4W Content L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4513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4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8229600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581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95825" y="1218585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K4W 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1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Pic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3106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R + Pic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20254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785679" y="1220564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892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60534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+ Quote 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7338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1563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53143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7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+ Quote L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613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613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838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28768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Metro + Content 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3508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3508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082639" y="1221349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3939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94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Metro + Content L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39391" y="1258377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173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173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8814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79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Content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983178"/>
            <a:ext cx="8229600" cy="250627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750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Content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95825" y="1959427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K4W 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8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Pic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95825" y="1959190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100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R + Pic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5679" y="1959666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135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s + Subhead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92491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7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8229600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73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5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95825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4510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 + Pic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8092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R + Pic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20254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785679" y="1220564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494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60534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+ Quote 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7338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1563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53143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5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4W Content L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590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+ Quote L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61300" y="4312076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pPr algn="r"/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”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61300" y="1285241"/>
            <a:ext cx="4937166" cy="650437"/>
          </a:xfrm>
          <a:prstGeom prst="rect">
            <a:avLst/>
          </a:prstGeom>
        </p:spPr>
        <p:txBody>
          <a:bodyPr wrap="none" lIns="68589" tIns="34295" rIns="68589" bIns="34295" rtlCol="0" anchor="ctr" anchorCtr="0">
            <a:noAutofit/>
          </a:bodyPr>
          <a:lstStyle/>
          <a:p>
            <a:r>
              <a:rPr lang="en-US" sz="7200" dirty="0" smtClean="0">
                <a:solidFill>
                  <a:srgbClr val="D8D8D8"/>
                </a:solidFill>
                <a:latin typeface="Georgia" pitchFamily="18" charset="0"/>
              </a:rPr>
              <a:t>“</a:t>
            </a:r>
            <a:endParaRPr lang="en-US" sz="7200" dirty="0">
              <a:solidFill>
                <a:srgbClr val="D8D8D8"/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83863" y="1654450"/>
            <a:ext cx="4073237" cy="2561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28768" y="1654450"/>
            <a:ext cx="2695699" cy="2561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4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Metro + Content 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3508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3508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082639" y="1221349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3939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68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 Metro + Content L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39391" y="1258377"/>
            <a:ext cx="3604161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173168" y="2898109"/>
            <a:ext cx="1410051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173169" y="1415876"/>
            <a:ext cx="1410051" cy="1408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89" tIns="34295" rIns="68589" bIns="34295" anchor="b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88141" y="1415876"/>
            <a:ext cx="2980704" cy="2890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00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0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983178"/>
            <a:ext cx="8229600" cy="250627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490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Content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95825" y="1945572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7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 + Pic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95825" y="1959190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164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R + Pic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5679" y="1959666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1987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s + Subhead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92491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3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5" y="2310700"/>
            <a:ext cx="8343900" cy="50165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4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4W Content L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1" y="2761638"/>
            <a:ext cx="5589855" cy="20635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bg2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976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4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8229600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854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95825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10536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L + Pic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2558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20254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785679" y="1220564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174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60534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05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3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983178"/>
            <a:ext cx="8229600" cy="250627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168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95825" y="1945572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545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 + Pic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95825" y="1959190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959428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062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602411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tx2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5679" y="1959666"/>
            <a:ext cx="3895725" cy="2530022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989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 + Subhea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</a:t>
            </a:r>
            <a:r>
              <a:rPr lang="en-US" sz="800" b="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Confidential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1198652"/>
            <a:ext cx="8229600" cy="639673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92491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7200" y="1959428"/>
            <a:ext cx="3990975" cy="2530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4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4075" y="2293837"/>
            <a:ext cx="83439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kern="12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b="0" kern="1200" baseline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b="0" kern="1200" baseline="0" dirty="0" smtClean="0">
                <a:solidFill>
                  <a:schemeClr val="accent2">
                    <a:lumMod val="9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</a:t>
            </a:r>
            <a:endParaRPr lang="en-US" sz="800" b="0" dirty="0">
              <a:solidFill>
                <a:schemeClr val="accent2">
                  <a:lumMod val="9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3" y="2387442"/>
            <a:ext cx="2295831" cy="3738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14696" y="4132612"/>
            <a:ext cx="8213279" cy="356837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 baseline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enter presenter name and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0954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5" y="2310700"/>
            <a:ext cx="8343900" cy="50165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5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43"/>
            <a:ext cx="8229600" cy="59053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8229600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050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95825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00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L + Pic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209986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442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 + Pic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20254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785679" y="1220564"/>
            <a:ext cx="3895725" cy="3279464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3550" indent="-238125">
              <a:lnSpc>
                <a:spcPct val="9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7575" indent="-228600">
              <a:lnSpc>
                <a:spcPct val="9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9013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95825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8244"/>
            <a:ext cx="8229600" cy="578660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60534" y="1209676"/>
            <a:ext cx="3990975" cy="327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14298" y="4832687"/>
            <a:ext cx="8229600" cy="28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92D050"/>
                </a:solidFill>
                <a:latin typeface="Segoe Black" pitchFamily="34" charset="0"/>
                <a:ea typeface="+mj-ea"/>
                <a:cs typeface="+mj-cs"/>
              </a:defRPr>
            </a:lvl1pPr>
          </a:lstStyle>
          <a:p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Page </a:t>
            </a:r>
            <a:fld id="{65E0D0F0-DBA5-4B7B-A18F-A91FF6C0DD5B}" type="slidenum">
              <a:rPr lang="en-US" sz="80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pPr/>
              <a:t>‹#›</a:t>
            </a:fld>
            <a:r>
              <a:rPr lang="en-US" sz="800" dirty="0" smtClean="0">
                <a:solidFill>
                  <a:srgbClr val="D8D8D8">
                    <a:lumMod val="90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 | Microsoft Confidential</a:t>
            </a:r>
            <a:endParaRPr lang="en-US" sz="800" dirty="0">
              <a:solidFill>
                <a:srgbClr val="D8D8D8">
                  <a:lumMod val="90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55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45" y="53788"/>
            <a:ext cx="2091018" cy="1615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854" r:id="rId2"/>
    <p:sldLayoutId id="2147483883" r:id="rId3"/>
    <p:sldLayoutId id="2147483925" r:id="rId4"/>
    <p:sldLayoutId id="2147483884" r:id="rId5"/>
    <p:sldLayoutId id="2147483918" r:id="rId6"/>
    <p:sldLayoutId id="2147483747" r:id="rId7"/>
    <p:sldLayoutId id="2147483919" r:id="rId8"/>
    <p:sldLayoutId id="2147483702" r:id="rId9"/>
    <p:sldLayoutId id="2147483859" r:id="rId10"/>
    <p:sldLayoutId id="2147483863" r:id="rId11"/>
    <p:sldLayoutId id="2147483864" r:id="rId12"/>
    <p:sldLayoutId id="2147483934" r:id="rId13"/>
    <p:sldLayoutId id="2147483865" r:id="rId14"/>
    <p:sldLayoutId id="2147483885" r:id="rId15"/>
    <p:sldLayoutId id="2147483930" r:id="rId16"/>
    <p:sldLayoutId id="2147483924" r:id="rId17"/>
    <p:sldLayoutId id="2147483937" r:id="rId18"/>
    <p:sldLayoutId id="2147483857" r:id="rId19"/>
    <p:sldLayoutId id="2147483855" r:id="rId20"/>
    <p:sldLayoutId id="2147483871" r:id="rId21"/>
    <p:sldLayoutId id="2147483870" r:id="rId22"/>
    <p:sldLayoutId id="2147483936" r:id="rId23"/>
    <p:sldLayoutId id="2147483869" r:id="rId24"/>
    <p:sldLayoutId id="2147483701" r:id="rId25"/>
    <p:sldLayoutId id="2147483860" r:id="rId26"/>
    <p:sldLayoutId id="2147483862" r:id="rId27"/>
    <p:sldLayoutId id="2147483861" r:id="rId28"/>
    <p:sldLayoutId id="2147483933" r:id="rId29"/>
    <p:sldLayoutId id="2147483749" r:id="rId30"/>
    <p:sldLayoutId id="2147483932" r:id="rId31"/>
    <p:sldLayoutId id="2147483931" r:id="rId32"/>
    <p:sldLayoutId id="2147483886" r:id="rId33"/>
    <p:sldLayoutId id="2147483938" r:id="rId34"/>
    <p:sldLayoutId id="2147483858" r:id="rId35"/>
    <p:sldLayoutId id="2147483856" r:id="rId36"/>
    <p:sldLayoutId id="2147483866" r:id="rId37"/>
    <p:sldLayoutId id="2147483867" r:id="rId38"/>
    <p:sldLayoutId id="2147483935" r:id="rId39"/>
    <p:sldLayoutId id="2147483868" r:id="rId40"/>
    <p:sldLayoutId id="2147483958" r:id="rId41"/>
    <p:sldLayoutId id="2147483959" r:id="rId42"/>
    <p:sldLayoutId id="2147483960" r:id="rId43"/>
    <p:sldLayoutId id="2147483962" r:id="rId44"/>
    <p:sldLayoutId id="2147483964" r:id="rId45"/>
    <p:sldLayoutId id="2147483966" r:id="rId46"/>
    <p:sldLayoutId id="2147483968" r:id="rId47"/>
    <p:sldLayoutId id="2147483969" r:id="rId48"/>
    <p:sldLayoutId id="2147483970" r:id="rId49"/>
    <p:sldLayoutId id="2147483971" r:id="rId50"/>
    <p:sldLayoutId id="2147483972" r:id="rId51"/>
    <p:sldLayoutId id="2147483973" r:id="rId52"/>
    <p:sldLayoutId id="2147483974" r:id="rId53"/>
    <p:sldLayoutId id="2147483975" r:id="rId54"/>
    <p:sldLayoutId id="2147483976" r:id="rId55"/>
    <p:sldLayoutId id="2147483977" r:id="rId56"/>
    <p:sldLayoutId id="2147483978" r:id="rId57"/>
    <p:sldLayoutId id="2147483979" r:id="rId58"/>
    <p:sldLayoutId id="2147483980" r:id="rId59"/>
    <p:sldLayoutId id="2147483981" r:id="rId60"/>
    <p:sldLayoutId id="2147483982" r:id="rId61"/>
    <p:sldLayoutId id="2147483983" r:id="rId62"/>
    <p:sldLayoutId id="2147483984" r:id="rId63"/>
    <p:sldLayoutId id="2147483985" r:id="rId64"/>
    <p:sldLayoutId id="2147483986" r:id="rId65"/>
    <p:sldLayoutId id="2147483987" r:id="rId66"/>
    <p:sldLayoutId id="2147483988" r:id="rId67"/>
    <p:sldLayoutId id="2147483989" r:id="rId68"/>
    <p:sldLayoutId id="2147483990" r:id="rId69"/>
    <p:sldLayoutId id="2147483991" r:id="rId70"/>
    <p:sldLayoutId id="2147483992" r:id="rId71"/>
    <p:sldLayoutId id="2147483993" r:id="rId72"/>
    <p:sldLayoutId id="2147483994" r:id="rId73"/>
    <p:sldLayoutId id="2147483995" r:id="rId74"/>
    <p:sldLayoutId id="2147483996" r:id="rId75"/>
    <p:sldLayoutId id="2147483997" r:id="rId76"/>
    <p:sldLayoutId id="2147483998" r:id="rId77"/>
    <p:sldLayoutId id="2147483999" r:id="rId7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99" y="382220"/>
            <a:ext cx="1476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69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873" r:id="rId2"/>
    <p:sldLayoutId id="2147483874" r:id="rId3"/>
    <p:sldLayoutId id="2147483875" r:id="rId4"/>
    <p:sldLayoutId id="2147483876" r:id="rId5"/>
    <p:sldLayoutId id="2147483939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940" r:id="rId12"/>
    <p:sldLayoutId id="2147483882" r:id="rId13"/>
    <p:sldLayoutId id="2147483887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99" y="382220"/>
            <a:ext cx="1476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11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1785794"/>
            <a:ext cx="4178595" cy="1594717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alpha val="99000"/>
                  </a:schemeClr>
                </a:solidFill>
              </a:rPr>
              <a:t>Introduction to Kinect For Windows SDK 1.8</a:t>
            </a:r>
            <a:endParaRPr lang="en-US" dirty="0">
              <a:solidFill>
                <a:schemeClr val="accent4">
                  <a:alpha val="99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Aug </a:t>
            </a:r>
            <a:r>
              <a:rPr lang="en-US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9326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New / Update Samples</a:t>
            </a:r>
          </a:p>
        </p:txBody>
      </p:sp>
    </p:spTree>
    <p:extLst>
      <p:ext uri="{BB962C8B-B14F-4D97-AF65-F5344CB8AC3E}">
        <p14:creationId xmlns:p14="http://schemas.microsoft.com/office/powerpoint/2010/main" val="8694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Q&amp;A</a:t>
            </a:r>
            <a:endParaRPr lang="en-US" dirty="0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pPr algn="ctr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Thanks !</a:t>
            </a:r>
            <a:endParaRPr lang="en-US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83626"/>
            <a:ext cx="3620690" cy="1997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7891" y="1683626"/>
            <a:ext cx="4505434" cy="914400"/>
          </a:xfrm>
          <a:prstGeom prst="rect">
            <a:avLst/>
          </a:prstGeom>
        </p:spPr>
        <p:txBody>
          <a:bodyPr/>
          <a:lstStyle>
            <a:lvl1pPr>
              <a:spcBef>
                <a:spcPct val="0"/>
              </a:spcBef>
              <a:buNone/>
              <a:defRPr lang="en-US" sz="3200" baseline="0" dirty="0">
                <a:solidFill>
                  <a:schemeClr val="accent4">
                    <a:alpha val="99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tx1">
                    <a:lumMod val="50000"/>
                    <a:alpha val="99000"/>
                  </a:schemeClr>
                </a:solidFill>
              </a:rPr>
              <a:t>What’s in </a:t>
            </a:r>
            <a:r>
              <a:rPr lang="en-US" sz="2400" dirty="0" smtClean="0">
                <a:solidFill>
                  <a:schemeClr val="tx1">
                    <a:lumMod val="50000"/>
                    <a:alpha val="99000"/>
                  </a:schemeClr>
                </a:solidFill>
              </a:rPr>
              <a:t>v1</a:t>
            </a:r>
            <a:r>
              <a:rPr lang="en-US" sz="2400" dirty="0">
                <a:solidFill>
                  <a:schemeClr val="tx1">
                    <a:lumMod val="50000"/>
                    <a:alpha val="99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50000"/>
                    <a:alpha val="99000"/>
                  </a:schemeClr>
                </a:solidFill>
              </a:rPr>
              <a:t>8</a:t>
            </a:r>
            <a:endParaRPr lang="en-US" sz="2400" dirty="0">
              <a:solidFill>
                <a:schemeClr val="tx1">
                  <a:lumMod val="50000"/>
                  <a:alpha val="99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alpha val="99000"/>
                  </a:schemeClr>
                </a:solidFill>
              </a:rPr>
              <a:t>HTML5/</a:t>
            </a:r>
            <a:r>
              <a:rPr lang="en-US" sz="2400" dirty="0" err="1" smtClean="0">
                <a:solidFill>
                  <a:schemeClr val="tx1">
                    <a:lumMod val="50000"/>
                    <a:alpha val="99000"/>
                  </a:schemeClr>
                </a:solidFill>
              </a:rPr>
              <a:t>Javascript</a:t>
            </a:r>
            <a:endParaRPr lang="en-US" sz="2400" dirty="0" smtClean="0">
              <a:solidFill>
                <a:schemeClr val="tx1">
                  <a:lumMod val="50000"/>
                  <a:alpha val="99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alpha val="99000"/>
                  </a:schemeClr>
                </a:solidFill>
              </a:rPr>
              <a:t>Kinect Fusion with Optional Color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alpha val="99000"/>
                  </a:schemeClr>
                </a:solidFill>
              </a:rPr>
              <a:t>New </a:t>
            </a:r>
            <a:r>
              <a:rPr lang="en-US" sz="2400" dirty="0">
                <a:solidFill>
                  <a:schemeClr val="tx1">
                    <a:lumMod val="50000"/>
                    <a:alpha val="99000"/>
                  </a:schemeClr>
                </a:solidFill>
              </a:rPr>
              <a:t>/ Update Samples</a:t>
            </a:r>
          </a:p>
          <a:p>
            <a:r>
              <a:rPr lang="en-US" sz="2400" dirty="0">
                <a:solidFill>
                  <a:schemeClr val="tx1">
                    <a:lumMod val="50000"/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6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0"/>
          <p:cNvSpPr txBox="1">
            <a:spLocks/>
          </p:cNvSpPr>
          <p:nvPr/>
        </p:nvSpPr>
        <p:spPr>
          <a:xfrm>
            <a:off x="262586" y="254348"/>
            <a:ext cx="8487578" cy="23138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tabLst/>
              <a:defRPr sz="1600" b="0" kern="1200" cap="none" baseline="0">
                <a:solidFill>
                  <a:schemeClr val="accent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112713" indent="-1127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tabLst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282575" indent="-107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457200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574675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68580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6pPr>
            <a:lvl7pPr marL="85725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CF2"/>
              </a:buClr>
            </a:pPr>
            <a:r>
              <a:rPr lang="en-US" sz="1400" b="1" dirty="0" smtClean="0">
                <a:solidFill>
                  <a:srgbClr val="FFFFFF"/>
                </a:solidFill>
              </a:rPr>
              <a:t>Colors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alpha val="99000"/>
                  </a:schemeClr>
                </a:solidFill>
              </a:rPr>
              <a:t>What’s in v1.8</a:t>
            </a:r>
            <a:endParaRPr lang="en-US" dirty="0">
              <a:solidFill>
                <a:schemeClr val="accent4">
                  <a:alpha val="99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304549"/>
            <a:ext cx="8229600" cy="3184901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HTML5/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Javascript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Leverage your skills and tools from the Web world to build Kinect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apps</a:t>
            </a: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Kinect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Fusion with Optional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Color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 colorful 3D model with Kinect</a:t>
            </a:r>
          </a:p>
          <a:p>
            <a:pPr marL="225425" lvl="1" indent="0">
              <a:buNone/>
            </a:pPr>
            <a:endParaRPr lang="en-US" sz="1800" dirty="0" smtClean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New Samples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 Removal Basics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Kinect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Fusion Explorer Multi-Static Cameras</a:t>
            </a:r>
          </a:p>
        </p:txBody>
      </p:sp>
    </p:spTree>
    <p:extLst>
      <p:ext uri="{BB962C8B-B14F-4D97-AF65-F5344CB8AC3E}">
        <p14:creationId xmlns:p14="http://schemas.microsoft.com/office/powerpoint/2010/main" val="2616037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HTML5/</a:t>
            </a:r>
            <a:r>
              <a:rPr lang="en-US" sz="3200" dirty="0" err="1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Java</a:t>
            </a:r>
            <a:r>
              <a:rPr lang="en-US" altLang="zh-CN" sz="3200" dirty="0" err="1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script</a:t>
            </a:r>
            <a:endParaRPr lang="en-US" sz="3200" dirty="0">
              <a:solidFill>
                <a:srgbClr val="FFFFFF">
                  <a:alpha val="99000"/>
                </a:srgb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0"/>
          <p:cNvSpPr txBox="1">
            <a:spLocks/>
          </p:cNvSpPr>
          <p:nvPr/>
        </p:nvSpPr>
        <p:spPr>
          <a:xfrm>
            <a:off x="262586" y="254348"/>
            <a:ext cx="8487578" cy="23138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tabLst/>
              <a:defRPr sz="1600" b="0" kern="1200" cap="none" baseline="0">
                <a:solidFill>
                  <a:schemeClr val="accent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112713" indent="-1127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tabLst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282575" indent="-107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457200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574675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68580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6pPr>
            <a:lvl7pPr marL="85725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CF2"/>
              </a:buClr>
            </a:pPr>
            <a:r>
              <a:rPr lang="en-US" sz="1400" b="1" dirty="0" smtClean="0">
                <a:solidFill>
                  <a:srgbClr val="FFFFFF"/>
                </a:solidFill>
              </a:rPr>
              <a:t>Colors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HTML5/</a:t>
            </a:r>
            <a:r>
              <a:rPr lang="en-US" altLang="zh-CN" dirty="0" err="1" smtClean="0">
                <a:solidFill>
                  <a:schemeClr val="accent4">
                    <a:alpha val="99000"/>
                  </a:schemeClr>
                </a:solidFill>
              </a:rPr>
              <a:t>Javascript</a:t>
            </a:r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 – Why?</a:t>
            </a:r>
            <a:endParaRPr lang="en-US" dirty="0">
              <a:solidFill>
                <a:schemeClr val="accent4">
                  <a:alpha val="99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1362" y="1786386"/>
            <a:ext cx="7512581" cy="35800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1362" y="2346325"/>
            <a:ext cx="7512581" cy="31840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71363" y="2879460"/>
            <a:ext cx="4967158" cy="3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77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0"/>
          <p:cNvSpPr txBox="1">
            <a:spLocks/>
          </p:cNvSpPr>
          <p:nvPr/>
        </p:nvSpPr>
        <p:spPr>
          <a:xfrm>
            <a:off x="262586" y="254348"/>
            <a:ext cx="8487578" cy="23138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tabLst/>
              <a:defRPr sz="1600" b="0" kern="1200" cap="none" baseline="0">
                <a:solidFill>
                  <a:schemeClr val="accent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112713" indent="-1127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tabLst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282575" indent="-107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457200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574675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68580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6pPr>
            <a:lvl7pPr marL="85725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CF2"/>
              </a:buClr>
            </a:pPr>
            <a:r>
              <a:rPr lang="en-US" sz="1400" b="1" dirty="0" smtClean="0">
                <a:solidFill>
                  <a:srgbClr val="FFFFFF"/>
                </a:solidFill>
              </a:rPr>
              <a:t>Colors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HTML5/</a:t>
            </a:r>
            <a:r>
              <a:rPr lang="en-US" altLang="zh-CN" dirty="0" err="1" smtClean="0">
                <a:solidFill>
                  <a:schemeClr val="accent4">
                    <a:alpha val="99000"/>
                  </a:schemeClr>
                </a:solidFill>
              </a:rPr>
              <a:t>Javascript</a:t>
            </a:r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 - Overview</a:t>
            </a:r>
            <a:endParaRPr lang="en-US" dirty="0">
              <a:solidFill>
                <a:schemeClr val="accent4">
                  <a:alpha val="99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54480"/>
            <a:ext cx="8229600" cy="29349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Delivering two things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 Server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CSS +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Javascript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files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 is extensible (e.g. add voice)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Easy to do simple things (buttons, etc…)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Possible to do very sophisticated things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13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0"/>
          <p:cNvSpPr txBox="1">
            <a:spLocks/>
          </p:cNvSpPr>
          <p:nvPr/>
        </p:nvSpPr>
        <p:spPr>
          <a:xfrm>
            <a:off x="262586" y="254348"/>
            <a:ext cx="8487578" cy="23138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tabLst/>
              <a:defRPr sz="1600" b="0" kern="1200" cap="none" baseline="0">
                <a:solidFill>
                  <a:schemeClr val="accent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112713" indent="-1127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tabLst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282575" indent="-107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457200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574675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68580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6pPr>
            <a:lvl7pPr marL="85725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CF2"/>
              </a:buClr>
            </a:pPr>
            <a:r>
              <a:rPr lang="en-US" sz="1400" b="1" dirty="0" smtClean="0">
                <a:solidFill>
                  <a:srgbClr val="FFFFFF"/>
                </a:solidFill>
              </a:rPr>
              <a:t>Colors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HTML5/</a:t>
            </a:r>
            <a:r>
              <a:rPr lang="en-US" altLang="zh-CN" dirty="0" err="1" smtClean="0">
                <a:solidFill>
                  <a:schemeClr val="accent4">
                    <a:alpha val="99000"/>
                  </a:schemeClr>
                </a:solidFill>
              </a:rPr>
              <a:t>Javascript</a:t>
            </a:r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 - Overview</a:t>
            </a:r>
            <a:endParaRPr lang="en-US" dirty="0">
              <a:solidFill>
                <a:schemeClr val="accent4">
                  <a:alpha val="99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2" y="1226433"/>
            <a:ext cx="7487800" cy="35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6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0"/>
          <p:cNvSpPr txBox="1">
            <a:spLocks/>
          </p:cNvSpPr>
          <p:nvPr/>
        </p:nvSpPr>
        <p:spPr>
          <a:xfrm>
            <a:off x="262586" y="254348"/>
            <a:ext cx="8487578" cy="23138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tabLst/>
              <a:defRPr sz="1600" b="0" kern="1200" cap="none" baseline="0">
                <a:solidFill>
                  <a:schemeClr val="accent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112713" indent="-1127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tabLst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282575" indent="-1079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457200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574675" indent="-1174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b="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68580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6pPr>
            <a:lvl7pPr marL="857250" indent="-1143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Segoe UI" pitchFamily="34" charset="0"/>
                <a:ea typeface="+mn-ea"/>
                <a:cs typeface="Segoe UI" pitchFamily="34" charset="0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CF2"/>
              </a:buClr>
            </a:pPr>
            <a:r>
              <a:rPr lang="en-US" sz="1400" b="1" dirty="0" smtClean="0">
                <a:solidFill>
                  <a:srgbClr val="FFFFFF"/>
                </a:solidFill>
              </a:rPr>
              <a:t>Colors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HTML5/</a:t>
            </a:r>
            <a:r>
              <a:rPr lang="en-US" altLang="zh-CN" dirty="0" err="1" smtClean="0">
                <a:solidFill>
                  <a:schemeClr val="accent4">
                    <a:alpha val="99000"/>
                  </a:schemeClr>
                </a:solidFill>
              </a:rPr>
              <a:t>Javascript</a:t>
            </a:r>
            <a:r>
              <a:rPr lang="en-US" altLang="zh-CN" dirty="0" smtClean="0">
                <a:solidFill>
                  <a:schemeClr val="accent4">
                    <a:alpha val="99000"/>
                  </a:schemeClr>
                </a:solidFill>
              </a:rPr>
              <a:t> – Code Walkthrough</a:t>
            </a:r>
            <a:endParaRPr lang="en-US" dirty="0">
              <a:solidFill>
                <a:schemeClr val="accent4">
                  <a:alpha val="99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2618" y="4274185"/>
            <a:ext cx="7473632" cy="3846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92" y="1296399"/>
            <a:ext cx="8587083" cy="124673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22618" y="2763148"/>
            <a:ext cx="6554049" cy="447944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6"/>
          <a:stretch>
            <a:fillRect/>
          </a:stretch>
        </p:blipFill>
        <p:spPr>
          <a:xfrm>
            <a:off x="622618" y="3539592"/>
            <a:ext cx="8163243" cy="4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8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Kinect Fusion with Optional Color</a:t>
            </a:r>
          </a:p>
        </p:txBody>
      </p:sp>
    </p:spTree>
    <p:extLst>
      <p:ext uri="{BB962C8B-B14F-4D97-AF65-F5344CB8AC3E}">
        <p14:creationId xmlns:p14="http://schemas.microsoft.com/office/powerpoint/2010/main" val="25425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4W_Master_PPT (Brooke)+Edel">
  <a:themeElements>
    <a:clrScheme name="Custom 1">
      <a:dk1>
        <a:srgbClr val="442050"/>
      </a:dk1>
      <a:lt1>
        <a:sysClr val="window" lastClr="FFFFFF"/>
      </a:lt1>
      <a:dk2>
        <a:srgbClr val="00BCF2"/>
      </a:dk2>
      <a:lt2>
        <a:srgbClr val="FFFFFF"/>
      </a:lt2>
      <a:accent1>
        <a:srgbClr val="7F7F7F"/>
      </a:accent1>
      <a:accent2>
        <a:srgbClr val="D8D8D8"/>
      </a:accent2>
      <a:accent3>
        <a:srgbClr val="5A5A5A"/>
      </a:accent3>
      <a:accent4>
        <a:srgbClr val="442050"/>
      </a:accent4>
      <a:accent5>
        <a:srgbClr val="00BCF2"/>
      </a:accent5>
      <a:accent6>
        <a:srgbClr val="FFFFFF"/>
      </a:accent6>
      <a:hlink>
        <a:srgbClr val="442050"/>
      </a:hlink>
      <a:folHlink>
        <a:srgbClr val="442050"/>
      </a:folHlink>
    </a:clrScheme>
    <a:fontScheme name="K4W Segoe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68589" tIns="34295" rIns="68589" bIns="34295" anchor="b" anchorCtr="0">
        <a:noAutofit/>
      </a:bodyPr>
      <a:lstStyle>
        <a:defPPr algn="l">
          <a:defRPr sz="1800" dirty="0" err="1">
            <a:solidFill>
              <a:schemeClr val="tx1">
                <a:lumMod val="50000"/>
                <a:lumOff val="50000"/>
              </a:schemeClr>
            </a:solidFill>
            <a:latin typeface="Segoe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kinect-colorsUpdated">
      <a:dk1>
        <a:srgbClr val="442050"/>
      </a:dk1>
      <a:lt1>
        <a:sysClr val="window" lastClr="FFFFFF"/>
      </a:lt1>
      <a:dk2>
        <a:srgbClr val="00BCF2"/>
      </a:dk2>
      <a:lt2>
        <a:srgbClr val="FFFFFF"/>
      </a:lt2>
      <a:accent1>
        <a:srgbClr val="7F7F7F"/>
      </a:accent1>
      <a:accent2>
        <a:srgbClr val="D8D8D8"/>
      </a:accent2>
      <a:accent3>
        <a:srgbClr val="5A5A5A"/>
      </a:accent3>
      <a:accent4>
        <a:srgbClr val="442050"/>
      </a:accent4>
      <a:accent5>
        <a:srgbClr val="00BCF2"/>
      </a:accent5>
      <a:accent6>
        <a:srgbClr val="FFFFFF"/>
      </a:accent6>
      <a:hlink>
        <a:srgbClr val="442050"/>
      </a:hlink>
      <a:folHlink>
        <a:srgbClr val="442050"/>
      </a:folHlink>
    </a:clrScheme>
    <a:fontScheme name="K4W Segoe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/>
      <a:lstStyle>
        <a:defPPr>
          <a:defRPr sz="1800" dirty="0" smtClean="0">
            <a:solidFill>
              <a:schemeClr val="bg1"/>
            </a:solidFill>
            <a:latin typeface="Segoe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kinect-colorsUpdated">
      <a:dk1>
        <a:srgbClr val="442050"/>
      </a:dk1>
      <a:lt1>
        <a:sysClr val="window" lastClr="FFFFFF"/>
      </a:lt1>
      <a:dk2>
        <a:srgbClr val="00BCF2"/>
      </a:dk2>
      <a:lt2>
        <a:srgbClr val="FFFFFF"/>
      </a:lt2>
      <a:accent1>
        <a:srgbClr val="7F7F7F"/>
      </a:accent1>
      <a:accent2>
        <a:srgbClr val="D8D8D8"/>
      </a:accent2>
      <a:accent3>
        <a:srgbClr val="5A5A5A"/>
      </a:accent3>
      <a:accent4>
        <a:srgbClr val="442050"/>
      </a:accent4>
      <a:accent5>
        <a:srgbClr val="00BCF2"/>
      </a:accent5>
      <a:accent6>
        <a:srgbClr val="FFFFFF"/>
      </a:accent6>
      <a:hlink>
        <a:srgbClr val="442050"/>
      </a:hlink>
      <a:folHlink>
        <a:srgbClr val="442050"/>
      </a:folHlink>
    </a:clrScheme>
    <a:fontScheme name="K4W Segoe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/>
      <a:lstStyle>
        <a:defPPr>
          <a:defRPr sz="1800" dirty="0" smtClean="0">
            <a:solidFill>
              <a:schemeClr val="bg1"/>
            </a:solidFill>
            <a:latin typeface="Segoe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K4W_Master_PPT (Brooke)+Edel</Template>
  <TotalTime>6222</TotalTime>
  <Words>128</Words>
  <Application>Microsoft Office PowerPoint</Application>
  <PresentationFormat>On-screen Show (16:9)</PresentationFormat>
  <Paragraphs>38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Segoe</vt:lpstr>
      <vt:lpstr>Arial</vt:lpstr>
      <vt:lpstr>Calibri</vt:lpstr>
      <vt:lpstr>Georgia</vt:lpstr>
      <vt:lpstr>Segoe UI</vt:lpstr>
      <vt:lpstr>Segoe UI Light</vt:lpstr>
      <vt:lpstr>Segoe UI Semilight</vt:lpstr>
      <vt:lpstr>Wingdings</vt:lpstr>
      <vt:lpstr>K4W_Master_PPT (Brooke)+Edel</vt:lpstr>
      <vt:lpstr>Custom Design</vt:lpstr>
      <vt:lpstr>1_Custom Design</vt:lpstr>
      <vt:lpstr>Introduction to Kinect For Windows SDK 1.8</vt:lpstr>
      <vt:lpstr>Agenda</vt:lpstr>
      <vt:lpstr>What’s in v1.8</vt:lpstr>
      <vt:lpstr>HTML5/Javascript</vt:lpstr>
      <vt:lpstr>HTML5/Javascript – Why?</vt:lpstr>
      <vt:lpstr>HTML5/Javascript - Overview</vt:lpstr>
      <vt:lpstr>HTML5/Javascript - Overview</vt:lpstr>
      <vt:lpstr>HTML5/Javascript – Code Walkthrough</vt:lpstr>
      <vt:lpstr>Kinect Fusion with Optional Color</vt:lpstr>
      <vt:lpstr>New / Update Samples</vt:lpstr>
      <vt:lpstr>Q&amp;A</vt:lpstr>
      <vt:lpstr>Thanks !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for Windows</dc:title>
  <dc:creator>Brooke Bradshaw (Xtreme Consulting Group Inc)</dc:creator>
  <cp:lastModifiedBy>Wang Yue (Chang Yi Si (BJ) Ke Ji Fa Zhan)</cp:lastModifiedBy>
  <cp:revision>95</cp:revision>
  <cp:lastPrinted>2012-03-27T16:58:04Z</cp:lastPrinted>
  <dcterms:created xsi:type="dcterms:W3CDTF">2012-08-20T17:28:06Z</dcterms:created>
  <dcterms:modified xsi:type="dcterms:W3CDTF">2013-08-28T15:57:32Z</dcterms:modified>
</cp:coreProperties>
</file>