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p>
          <a:p>
            <a:pPr lvl="0" indent="0" marL="0">
              <a:buNone/>
            </a:pPr>
            <a:r>
              <a:rPr/>
              <a:t>Understanding the nature and origins of this motor intelligence remains an important challenge for ongoing research, with implications for both theory and application.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summary, the study of human motor control is advancing rapidly on multiple fronts, from the analysis of complex skills to the dissection of genetic mechanisms.</a:t>
            </a:r>
          </a:p>
          <a:p>
            <a:pPr lvl="0" indent="0" marL="0">
              <a:buNone/>
            </a:pP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p>
          <a:p>
            <a:pPr lvl="0" indent="0" marL="0">
              <a:buNone/>
            </a:pPr>
            <a:r>
              <a:rPr/>
              <a:t>As the field moves forward, there is a rich potential for cross-disciplinary collaboration and for translating basic insights into practical applications.</a:t>
            </a:r>
          </a:p>
          <a:p>
            <a:pPr lvl="0" indent="0" marL="0">
              <a:buNone/>
            </a:pP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highlights the growing research on the integration and coordination of various complex motor activities. Examples include:</a:t>
            </a:r>
          </a:p>
          <a:p>
            <a:pPr lvl="0" indent="0" marL="0">
              <a:buNone/>
            </a:pPr>
          </a:p>
          <a:p>
            <a:pPr lvl="0"/>
            <a:r>
              <a:rPr/>
              <a:t>Hitting oncoming balls, which requires predicting ball flight and precise timing of strokes</a:t>
            </a:r>
          </a:p>
          <a:p>
            <a:pPr lvl="0" indent="0" marL="0">
              <a:buNone/>
            </a:pPr>
          </a:p>
          <a:p>
            <a:pPr lvl="0"/>
            <a:r>
              <a:rPr/>
              <a:t>Golf putting, where experts show different coordination patterns than novices</a:t>
            </a:r>
          </a:p>
          <a:p>
            <a:pPr lvl="0" indent="0" marL="0">
              <a:buNone/>
            </a:pPr>
          </a:p>
          <a:p>
            <a:pPr lvl="0"/>
            <a:r>
              <a:rPr/>
              <a:t>Walking and reaching, which are well-coordinated, possibly due to our evolutionary history</a:t>
            </a:r>
          </a:p>
          <a:p>
            <a:pPr lvl="0" indent="0" marL="0">
              <a:buNone/>
            </a:pPr>
          </a:p>
          <a:p>
            <a:pPr lvl="0" indent="0" marL="0">
              <a:buNone/>
            </a:pPr>
            <a:r>
              <a:rPr/>
              <a:t>These studies reveal the sophistication of the motor control system in combining and adapting skills to meet the demands of challenging real-world tasks.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p>
          <a:p>
            <a:pPr lvl="0" indent="0" marL="0">
              <a:buNone/>
            </a:pPr>
            <a:r>
              <a:rPr/>
              <a:t>These findings highlight the rich interplay between mental processes and motor behavior, challenging the traditional separation between thinking and doing.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Humans are inherently social, and much of our behavior involves coordinating our actions with others. Research on joint action reveals:</a:t>
            </a:r>
          </a:p>
          <a:p>
            <a:pPr lvl="0" indent="0" marL="0">
              <a:buNone/>
            </a:pPr>
          </a:p>
          <a:p>
            <a:pPr lvl="0"/>
            <a:r>
              <a:rPr/>
              <a:t>Spontaneous entrainment of movements, like leg swinging, between interacting individuals</a:t>
            </a:r>
            <a:br/>
          </a:p>
          <a:p>
            <a:pPr lvl="0" indent="0" marL="0">
              <a:buNone/>
            </a:pPr>
          </a:p>
          <a:p>
            <a:pPr lvl="0"/>
            <a:r>
              <a:rPr/>
              <a:t>Taking others’ perspectives into account, even in simple reaction time tasks</a:t>
            </a:r>
          </a:p>
          <a:p>
            <a:pPr lvl="0" indent="0" marL="0">
              <a:buNone/>
            </a:pPr>
          </a:p>
          <a:p>
            <a:pPr lvl="0" indent="0" marL="0">
              <a:buNone/>
            </a:pPr>
            <a:r>
              <a:rPr/>
              <a:t>This line of work underscores the deeply social nature of human motor behavior and the attunement of our motor system to the actions and intentions of 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links between emotion and motion are also receiving increased attention. Studies show that:</a:t>
            </a:r>
          </a:p>
          <a:p>
            <a:pPr lvl="0" indent="0" marL="0">
              <a:buNone/>
            </a:pPr>
          </a:p>
          <a:p>
            <a:pPr lvl="0"/>
            <a:r>
              <a:rPr/>
              <a:t>Kinematic features of movement can convey emotional activation, if not valence</a:t>
            </a:r>
          </a:p>
          <a:p>
            <a:pPr lvl="0" indent="0" marL="0">
              <a:buNone/>
            </a:pPr>
          </a:p>
          <a:p>
            <a:pPr lvl="0"/>
            <a:r>
              <a:rPr/>
              <a:t>Emotional stress can disrupt motor performance and may contribute to chronic pain conditions</a:t>
            </a:r>
          </a:p>
          <a:p>
            <a:pPr lvl="0" indent="0" marL="0">
              <a:buNone/>
            </a:pP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Individual differences have been demonstrated in various aspects of motor control, including:</a:t>
            </a:r>
          </a:p>
          <a:p>
            <a:pPr lvl="0" indent="0" marL="0">
              <a:buNone/>
            </a:pPr>
          </a:p>
          <a:p>
            <a:pPr lvl="0"/>
            <a:r>
              <a:rPr/>
              <a:t>Response speed</a:t>
            </a:r>
          </a:p>
          <a:p>
            <a:pPr lvl="0" indent="0" marL="0">
              <a:buNone/>
            </a:pPr>
          </a:p>
          <a:p>
            <a:pPr lvl="0"/>
            <a:r>
              <a:rPr/>
              <a:t>Timing accuracy</a:t>
            </a:r>
          </a:p>
          <a:p>
            <a:pPr lvl="0" indent="0" marL="0">
              <a:buNone/>
            </a:pPr>
          </a:p>
          <a:p>
            <a:pPr lvl="0"/>
            <a:r>
              <a:rPr/>
              <a:t>Precision of force production</a:t>
            </a:r>
          </a:p>
          <a:p>
            <a:pPr lvl="0" indent="0" marL="0">
              <a:buNone/>
            </a:pPr>
          </a:p>
          <a:p>
            <a:pPr lvl="0"/>
            <a:r>
              <a:rPr/>
              <a:t>Finger dexterity</a:t>
            </a:r>
          </a:p>
          <a:p>
            <a:pPr lvl="0" indent="0" marL="0">
              <a:buNone/>
            </a:pPr>
          </a:p>
          <a:p>
            <a:pPr lvl="0"/>
            <a:r>
              <a:rPr/>
              <a:t>Arm-hand steadiness</a:t>
            </a:r>
          </a:p>
          <a:p>
            <a:pPr lvl="0" indent="0" marL="0">
              <a:buNone/>
            </a:pPr>
          </a:p>
          <a:p>
            <a:pPr lvl="0" indent="0" marL="0">
              <a:buNone/>
            </a:pPr>
            <a:r>
              <a:rPr/>
              <a:t>Clumsy children appear to be particularly deficient in timing ability and proprioception.</a:t>
            </a:r>
          </a:p>
          <a:p>
            <a:pPr lvl="0" indent="0" marL="0">
              <a:buNone/>
            </a:pP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p>
          <a:p>
            <a:pPr lvl="0" indent="0" marL="0">
              <a:buNone/>
            </a:pPr>
            <a:r>
              <a:rPr/>
              <a:t>While individual differences in motor control are evident, understanding their origins and predictors remains an ongoing challenge.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Two major theoretical approaches are being applied to understand the complexity of motor behavior:</a:t>
            </a:r>
          </a:p>
          <a:p>
            <a:pPr lvl="0" indent="0" marL="0">
              <a:buNone/>
            </a:pP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0" marL="0">
              <a:buNone/>
            </a:pP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p>
          <a:p>
            <a:pPr lvl="0" indent="0" marL="0">
              <a:buNone/>
            </a:pPr>
            <a:r>
              <a:rPr/>
              <a:t>Both frameworks leverage sophisticated computational methods to capture the adaptive, goal-directed nature of the motor system.</a:t>
            </a:r>
          </a:p>
          <a:p>
            <a:pPr lvl="0" indent="0" marL="0">
              <a:buNone/>
            </a:pP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Advances in genetics are shedding new light on the biological underpinnings of motor control. Behavioral genetics research indicates that:</a:t>
            </a:r>
          </a:p>
          <a:p>
            <a:pPr lvl="0" indent="0" marL="0">
              <a:buNone/>
            </a:pPr>
          </a:p>
          <a:p>
            <a:pPr lvl="0"/>
            <a:r>
              <a:rPr/>
              <a:t>Specific motor abilities, like tongue rolling, can run in families</a:t>
            </a:r>
          </a:p>
          <a:p>
            <a:pPr lvl="0" indent="0" marL="0">
              <a:buNone/>
            </a:pPr>
          </a:p>
          <a:p>
            <a:pPr lvl="0"/>
            <a:r>
              <a:rPr/>
              <a:t>Mutations of specific genes are linked to disorders of behavioral sequencing and compulsivity</a:t>
            </a:r>
          </a:p>
          <a:p>
            <a:pPr lvl="0" indent="0" marL="0">
              <a:buNone/>
            </a:pPr>
          </a:p>
          <a:p>
            <a:pPr lvl="0" indent="0" marL="0">
              <a:buNone/>
            </a:pPr>
            <a:r>
              <a:rPr/>
              <a:t>In addition, specific genes, such as FOXP2, have been implicated in deficits of motor sequencing, language, and other sequential behaviors in humans and animal models.</a:t>
            </a:r>
          </a:p>
          <a:p>
            <a:pPr lvl="0" indent="0" marL="0">
              <a:buNone/>
            </a:pP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Technology is advancing rapidly, opening up new possibilities for both basic research and clinical application in the domain of motor control. Exciting developments include:</a:t>
            </a:r>
          </a:p>
          <a:p>
            <a:pPr lvl="0" indent="0" marL="0">
              <a:buNone/>
            </a:pPr>
          </a:p>
          <a:p>
            <a:pPr lvl="0"/>
            <a:r>
              <a:rPr/>
              <a:t>Brain-machine interfaces that can bypass damaged neural pathways</a:t>
            </a:r>
          </a:p>
          <a:p>
            <a:pPr lvl="0" indent="0" marL="0">
              <a:buNone/>
            </a:pPr>
          </a:p>
          <a:p>
            <a:pPr lvl="0"/>
            <a:r>
              <a:rPr/>
              <a:t>Robotics and virtual reality for movement rehabilitation</a:t>
            </a:r>
          </a:p>
          <a:p>
            <a:pPr lvl="0" indent="0" marL="0">
              <a:buNone/>
            </a:pPr>
          </a:p>
          <a:p>
            <a:pPr lvl="0"/>
            <a:r>
              <a:rPr/>
              <a:t>Methods for harvesting energy from biological motion</a:t>
            </a:r>
          </a:p>
          <a:p>
            <a:pPr lvl="0" indent="0" marL="0">
              <a:buNone/>
            </a:pPr>
          </a:p>
          <a:p>
            <a:pPr lvl="0"/>
            <a:r>
              <a:rPr/>
              <a:t>Automatic recognition of biological motion patterns</a:t>
            </a:r>
          </a:p>
          <a:p>
            <a:pPr lvl="0" indent="0" marL="0">
              <a:buNone/>
            </a:pP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p>
          <a:p>
            <a:pPr lvl="0" indent="0" marL="0">
              <a:buNone/>
            </a:pPr>
            <a:r>
              <a:rPr/>
              <a:t>As these technologies continue to advance, it will be important to integrate them with our growing understanding of the biological and psychological principles governing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2025-01-15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2025-01-17T22:06:36Z</dcterms:created>
  <dcterms:modified xsi:type="dcterms:W3CDTF">2025-01-17T22:06:36Z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2025-01-15</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crollable">
    <vt:lpwstr>True</vt:lpwstr>
  </property>
  <property fmtid="{D5CDD505-2E9C-101B-9397-08002B2CF9AE}" pid="15" name="smaller">
    <vt:lpwstr>True</vt:lpwstr>
  </property>
  <property fmtid="{D5CDD505-2E9C-101B-9397-08002B2CF9AE}" pid="16" name="subtitle">
    <vt:lpwstr>An Introduction</vt:lpwstr>
  </property>
  <property fmtid="{D5CDD505-2E9C-101B-9397-08002B2CF9AE}" pid="17" name="toc-title">
    <vt:lpwstr>Table of contents</vt:lpwstr>
  </property>
</Properties>
</file>