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  <p:sldMasterId id="2147483756" r:id="rId2"/>
  </p:sldMasterIdLst>
  <p:notesMasterIdLst>
    <p:notesMasterId r:id="rId14"/>
  </p:notesMasterIdLst>
  <p:sldIdLst>
    <p:sldId id="256" r:id="rId3"/>
    <p:sldId id="302" r:id="rId4"/>
    <p:sldId id="307" r:id="rId5"/>
    <p:sldId id="274" r:id="rId6"/>
    <p:sldId id="260" r:id="rId7"/>
    <p:sldId id="281" r:id="rId8"/>
    <p:sldId id="262" r:id="rId9"/>
    <p:sldId id="263" r:id="rId10"/>
    <p:sldId id="264" r:id="rId11"/>
    <p:sldId id="265" r:id="rId12"/>
    <p:sldId id="27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A9D70-8127-5947-A437-DE3F2E0636AA}" v="32" dt="2025-01-09T14:04:37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75603" autoAdjust="0"/>
  </p:normalViewPr>
  <p:slideViewPr>
    <p:cSldViewPr snapToGrid="0" snapToObjects="1">
      <p:cViewPr varScale="1">
        <p:scale>
          <a:sx n="121" d="100"/>
          <a:sy n="121" d="100"/>
        </p:scale>
        <p:origin x="1224" y="17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89D4E-E0BA-704E-82C1-768391D188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3507D-3995-8A4C-8818-ACA89F64E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9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0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9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9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3507D-3995-8A4C-8818-ACA89F64E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0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10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1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0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5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5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6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2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72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71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7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4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0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0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4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5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0D8D-2EC5-4897-806B-911EEC57D2F5}" type="datetimeFigureOut">
              <a:rPr lang="en-US" smtClean="0"/>
              <a:pPr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84F2-3EC4-4909-9CAD-125DEC8716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8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540F-3FF6-FD4B-9B1A-C7BDF8255077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23A2-2740-824D-B651-A0A39C3D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63B1-7426-47DA-B1C5-7C0C44894723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19F1-D7A4-4951-9871-33C44571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bit.ly/drfurtado-appoint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635" y="3486150"/>
            <a:ext cx="4800600" cy="831850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950" dirty="0" err="1">
                <a:solidFill>
                  <a:schemeClr val="tx1"/>
                </a:solidFill>
                <a:latin typeface="Palatino"/>
                <a:cs typeface="Palatino"/>
              </a:rPr>
              <a:t>Ovande</a:t>
            </a:r>
            <a:r>
              <a:rPr lang="en-US" sz="1950" dirty="0">
                <a:solidFill>
                  <a:schemeClr val="tx1"/>
                </a:solidFill>
                <a:latin typeface="Palatino"/>
                <a:cs typeface="Palatino"/>
              </a:rPr>
              <a:t> Furtado, Jr., Ph.D.</a:t>
            </a:r>
          </a:p>
          <a:p>
            <a:r>
              <a:rPr lang="en-US" sz="1950" dirty="0">
                <a:solidFill>
                  <a:schemeClr val="tx1"/>
                </a:solidFill>
                <a:latin typeface="Palatino"/>
                <a:cs typeface="Palatino"/>
              </a:rPr>
              <a:t>Spring 2025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35" y="393701"/>
            <a:ext cx="6400800" cy="27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7"/>
    </mc:Choice>
    <mc:Fallback xmlns="">
      <p:transition spd="slow" advTm="104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57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6"/>
    </mc:Choice>
    <mc:Fallback xmlns="">
      <p:transition spd="slow" advTm="796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68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87"/>
    </mc:Choice>
    <mc:Fallback xmlns="">
      <p:transition spd="slow" advTm="155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85"/>
          <a:stretch/>
        </p:blipFill>
        <p:spPr bwMode="auto">
          <a:xfrm>
            <a:off x="2783024" y="32394"/>
            <a:ext cx="3762986" cy="3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705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8220" y="2003370"/>
            <a:ext cx="3051201" cy="16064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b="1" dirty="0"/>
              <a:t>Motor Control</a:t>
            </a:r>
          </a:p>
          <a:p>
            <a:pPr marL="0" indent="0">
              <a:buNone/>
            </a:pPr>
            <a:r>
              <a:rPr lang="en-US" altLang="en-US" dirty="0"/>
              <a:t>how the brain and central nervous system interact with muscles to produce movements—cross sectional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604581" y="1763900"/>
            <a:ext cx="3124817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 sz="2200"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 sz="2000"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Development</a:t>
            </a:r>
          </a:p>
          <a:p>
            <a:pPr algn="ctr">
              <a:spcBef>
                <a:spcPct val="0"/>
              </a:spcBef>
              <a:buClrTx/>
              <a:buSzTx/>
              <a:buNone/>
              <a:defRPr/>
            </a:pPr>
            <a:endParaRPr lang="en-US" altLang="en-US" sz="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motor performance across the life span and factors that influence these changes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en-US" altLang="en-US" sz="135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684341" y="453476"/>
            <a:ext cx="171016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 sz="2200"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 sz="2000"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2173888" y="3752375"/>
            <a:ext cx="486138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 sz="2200"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 sz="2000"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 2" panose="05020102010507070707" pitchFamily="18" charset="2"/>
              <a:buChar char=""/>
              <a:defRPr>
                <a:solidFill>
                  <a:srgbClr val="174576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Learning</a:t>
            </a:r>
          </a:p>
          <a:p>
            <a:pPr algn="ctr">
              <a:spcBef>
                <a:spcPct val="0"/>
              </a:spcBef>
              <a:buClrTx/>
              <a:buSzTx/>
              <a:buNone/>
              <a:defRPr/>
            </a:pPr>
            <a:endParaRPr lang="en-US" altLang="en-US" sz="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relatively permanent changes in motor performance due to practice or experience</a:t>
            </a:r>
            <a:endParaRPr lang="en-US" altLang="en-US" sz="135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0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102"/>
    </mc:Choice>
    <mc:Fallback xmlns="">
      <p:transition spd="slow" advTm="111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Motor Control-Integration of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Physics</a:t>
            </a:r>
          </a:p>
          <a:p>
            <a:pPr lvl="1"/>
            <a:r>
              <a:rPr lang="en-US" dirty="0"/>
              <a:t>Determinants and limits of motor performance</a:t>
            </a:r>
          </a:p>
          <a:p>
            <a:r>
              <a:rPr lang="en-US" dirty="0"/>
              <a:t>Engineering</a:t>
            </a:r>
          </a:p>
          <a:p>
            <a:pPr lvl="1"/>
            <a:r>
              <a:rPr lang="en-US" dirty="0"/>
              <a:t>Rehabilitative devices and robotics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Variability</a:t>
            </a:r>
          </a:p>
          <a:p>
            <a:r>
              <a:rPr lang="en-US" dirty="0"/>
              <a:t>Behavioral sciences</a:t>
            </a:r>
          </a:p>
          <a:p>
            <a:pPr lvl="1"/>
            <a:r>
              <a:rPr lang="en-US" dirty="0"/>
              <a:t>Psychology of motor control</a:t>
            </a:r>
          </a:p>
          <a:p>
            <a:r>
              <a:rPr lang="en-US" dirty="0"/>
              <a:t>Physiology</a:t>
            </a:r>
          </a:p>
          <a:p>
            <a:pPr lvl="1"/>
            <a:r>
              <a:rPr lang="en-US" dirty="0"/>
              <a:t>Structure and function of motor control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36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44"/>
    </mc:Choice>
    <mc:Fallback xmlns="">
      <p:transition spd="slow" advTm="50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dirty="0"/>
              <a:t>Instructor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Office: RE 289</a:t>
            </a:r>
          </a:p>
          <a:p>
            <a:r>
              <a:rPr lang="en-US" dirty="0"/>
              <a:t>Phone: 818-677-6958</a:t>
            </a:r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Tuesdays and Thursdays 9 am –12 pm</a:t>
            </a:r>
          </a:p>
          <a:p>
            <a:pPr lvl="1"/>
            <a:r>
              <a:rPr lang="en-US" dirty="0"/>
              <a:t>Also available at </a:t>
            </a:r>
            <a:r>
              <a:rPr lang="en-US" dirty="0">
                <a:hlinkClick r:id="rId4"/>
              </a:rPr>
              <a:t>https://bit.ly/drfurtado-appointment</a:t>
            </a:r>
          </a:p>
          <a:p>
            <a:pPr lvl="1"/>
            <a:endParaRPr lang="en-US" dirty="0">
              <a:hlinkClick r:id="rId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2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30"/>
    </mc:Choice>
    <mc:Fallback xmlns="">
      <p:transition spd="slow" advTm="80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dirty="0"/>
              <a:t>Textbook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80422A-E81C-4C3C-E117-DC946DF5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31681"/>
            <a:ext cx="7772400" cy="26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45"/>
    </mc:Choice>
    <mc:Fallback xmlns="">
      <p:transition spd="slow" advTm="247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By the end of this course, you will be able to</a:t>
            </a:r>
            <a:r>
              <a:rPr lang="is-IS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is-IS" dirty="0"/>
              <a:t>Describe different approaches to motor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physiological knowledge to further MC understanding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Describe psychological theories that frame MC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articles to establish evidence for rehab approaches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able to scientifically critique MC 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Know how historical concepts have shaped the current state of MC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4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48"/>
    </mc:Choice>
    <mc:Fallback xmlns="">
      <p:transition spd="slow" advTm="52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dirty="0"/>
              <a:t>Online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Fully asynchronous: No live meetings all term</a:t>
            </a:r>
          </a:p>
          <a:p>
            <a:r>
              <a:rPr lang="en-US" dirty="0"/>
              <a:t>Everything for the week will be posted on Canvas page!</a:t>
            </a:r>
          </a:p>
          <a:p>
            <a:r>
              <a:rPr lang="en-US" dirty="0"/>
              <a:t>All materials for the week: Monday at 5:00 PM</a:t>
            </a:r>
          </a:p>
          <a:p>
            <a:pPr lvl="1"/>
            <a:r>
              <a:rPr lang="en-US" dirty="0"/>
              <a:t>Lecture slides + recordings</a:t>
            </a:r>
          </a:p>
          <a:p>
            <a:pPr lvl="1"/>
            <a:r>
              <a:rPr lang="en-US" dirty="0"/>
              <a:t>Quizzes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26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81"/>
    </mc:Choice>
    <mc:Fallback xmlns="">
      <p:transition spd="slow" advTm="238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25%: Quizzes: most weeks</a:t>
            </a:r>
          </a:p>
          <a:p>
            <a:pPr lvl="1"/>
            <a:r>
              <a:rPr lang="en-US" dirty="0"/>
              <a:t>Lowest score dropped</a:t>
            </a:r>
          </a:p>
          <a:p>
            <a:r>
              <a:rPr lang="en-US" dirty="0"/>
              <a:t>15%: Presentation</a:t>
            </a:r>
          </a:p>
          <a:p>
            <a:pPr lvl="1"/>
            <a:r>
              <a:rPr lang="en-US" dirty="0"/>
              <a:t>Groups will record a presentation on a specific movement disorder</a:t>
            </a:r>
          </a:p>
          <a:p>
            <a:pPr lvl="1"/>
            <a:r>
              <a:rPr lang="en-US" dirty="0"/>
              <a:t>More to come next week (Week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1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76"/>
    </mc:Choice>
    <mc:Fallback xmlns="">
      <p:transition spd="slow" advTm="34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7243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30%: </a:t>
            </a:r>
            <a:r>
              <a:rPr lang="en-US" dirty="0"/>
              <a:t>Midterm (week 10; due Mar 25th @ 5 PM)</a:t>
            </a:r>
          </a:p>
          <a:p>
            <a:r>
              <a:rPr lang="en-US" dirty="0"/>
              <a:t>30%: Final exam (due May 13 @ 5 PM)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**Please refer to syllabus for campus policy regarding students with disabilities and other course policies**</a:t>
            </a:r>
          </a:p>
          <a:p>
            <a:r>
              <a:rPr lang="en-US" dirty="0"/>
              <a:t>Cheating and plagiarism: DON</a:t>
            </a:r>
            <a:r>
              <a:rPr lang="uk-UA" dirty="0"/>
              <a:t>’</a:t>
            </a:r>
            <a:r>
              <a:rPr lang="en-US" dirty="0"/>
              <a:t>T DO IT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286767"/>
              </p:ext>
            </p:extLst>
          </p:nvPr>
        </p:nvGraphicFramePr>
        <p:xfrm>
          <a:off x="1508023" y="2370225"/>
          <a:ext cx="6150077" cy="1139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540500" imgH="673100" progId="Word.Document.12">
                  <p:embed/>
                </p:oleObj>
              </mc:Choice>
              <mc:Fallback>
                <p:oleObj name="Document" r:id="rId4" imgW="6540500" imgH="6731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023" y="2370225"/>
                        <a:ext cx="6150077" cy="1139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605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28"/>
    </mc:Choice>
    <mc:Fallback xmlns="">
      <p:transition spd="slow" advTm="32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.9|36.6|17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8.8|1.2|7.7|0.5|0.7|0.4|1.3|2.2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0.4|0.5|0.8|0.7|2.2|4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6.5|8.7|6.4|10.4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0.4|3.3|0.9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2|0.4|7.6|1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0.6|2.6|4.1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23.4|38.9|7.5|24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318</Words>
  <Application>Microsoft Macintosh PowerPoint</Application>
  <PresentationFormat>On-screen Show (16:9)</PresentationFormat>
  <Paragraphs>72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Palatino</vt:lpstr>
      <vt:lpstr>Calibri Light</vt:lpstr>
      <vt:lpstr>Aptos</vt:lpstr>
      <vt:lpstr>Arial</vt:lpstr>
      <vt:lpstr>Calibri</vt:lpstr>
      <vt:lpstr>Office Theme</vt:lpstr>
      <vt:lpstr>3_Office Theme</vt:lpstr>
      <vt:lpstr>Document</vt:lpstr>
      <vt:lpstr>PowerPoint Presentation</vt:lpstr>
      <vt:lpstr>PowerPoint Presentation</vt:lpstr>
      <vt:lpstr>Motor Control-Integration of knowledge</vt:lpstr>
      <vt:lpstr>Instructor Info</vt:lpstr>
      <vt:lpstr>Textbook</vt:lpstr>
      <vt:lpstr>Learning Objectives</vt:lpstr>
      <vt:lpstr>Online Format</vt:lpstr>
      <vt:lpstr>Performance Evaluation</vt:lpstr>
      <vt:lpstr>Performance Evaluation</vt:lpstr>
      <vt:lpstr>Sequence</vt:lpstr>
      <vt:lpstr>Sequence</vt:lpstr>
    </vt:vector>
  </TitlesOfParts>
  <Company>Cal Poly 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Hinkel-Lipsker</dc:creator>
  <cp:lastModifiedBy>Furtado Jr, Ovande</cp:lastModifiedBy>
  <cp:revision>129</cp:revision>
  <dcterms:created xsi:type="dcterms:W3CDTF">2017-08-25T03:54:51Z</dcterms:created>
  <dcterms:modified xsi:type="dcterms:W3CDTF">2025-01-09T21:01:39Z</dcterms:modified>
</cp:coreProperties>
</file>