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notesMaster" Target="notesMasters/notesMaster1.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covers a lot of ground in the field of human motor control. After pursuing a general introduction and discussion of the core problems in the field, the previous chapters reviewed the physiological and psychological foundations of human motor control and discussed several activity systems.</a:t>
            </a:r>
          </a:p>
          <a:p>
            <a:pPr lvl="0" indent="0" marL="0">
              <a:buNone/>
            </a:pPr>
          </a:p>
          <a:p>
            <a:pPr lvl="0" indent="0" marL="0">
              <a:buNone/>
            </a:pPr>
            <a:r>
              <a:rPr/>
              <a:t>This final chapter looks at new lines of work that integrate different activities, consider new paths of investigation that integrate motor and non-motor activities, and glimpse new advances in theorizing about human motor control as well as relevant innovations in genetics and technology. These developments signal an exciting future for this already dynamic field.</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striking finding is that the motor system exhibits a remarkable capacity for optimal decision making, often surpassing what is seen in more deliberate, consciously controlled choices.</a:t>
            </a:r>
          </a:p>
          <a:p>
            <a:pPr lvl="0" indent="0" marL="0">
              <a:buNone/>
            </a:pPr>
          </a:p>
          <a:p>
            <a:pPr lvl="0" indent="0" marL="0">
              <a:buNone/>
            </a:pPr>
            <a:r>
              <a:rPr/>
              <a:t>In tasks involving rapid target reaching under risk and uncertainty, people show near-optimal performance in motor decisions, even as their explicit reasoning may show biases and suboptimalities.</a:t>
            </a:r>
          </a:p>
          <a:p>
            <a:pPr lvl="0" indent="0" marL="0">
              <a:buNone/>
            </a:pPr>
          </a:p>
          <a:p>
            <a:pPr lvl="0" indent="0" marL="0">
              <a:buNone/>
            </a:pPr>
            <a:r>
              <a:rPr/>
              <a:t>These results point to a kind of implicit intelligence in motor control, where complex computations and adaptive choices are carried out beneath the level of conscious awareness.</a:t>
            </a:r>
          </a:p>
          <a:p>
            <a:pPr lvl="0" indent="0" marL="0">
              <a:buNone/>
            </a:pPr>
          </a:p>
          <a:p>
            <a:pPr lvl="0" indent="0" marL="0">
              <a:buNone/>
            </a:pPr>
            <a:r>
              <a:rPr/>
              <a:t>The contrast between the optimality of motor decisions and the suboptimality often seen in explicit economic decisions (as famously demonstrated by the work of Kahneman and Tversky) is particularly intriguing. It suggests that the motor system has access to a form of implicit knowledge or computation that is not always available to conscious reasoning.</a:t>
            </a:r>
          </a:p>
          <a:p>
            <a:pPr lvl="0" indent="0" marL="0">
              <a:buNone/>
            </a:pPr>
          </a:p>
          <a:p>
            <a:pPr lvl="0" indent="0" marL="0">
              <a:buNone/>
            </a:pPr>
            <a:r>
              <a:rPr/>
              <a:t>Understanding the nature and origins of this motor intelligence remains an important challenge for ongoing research, with implications for both theory and application.</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summary, the study of human motor control is advancing rapidly on multiple fronts, from the analysis of complex skills to the dissection of genetic mechanisms.</a:t>
            </a:r>
          </a:p>
          <a:p>
            <a:pPr lvl="0" indent="0" marL="0">
              <a:buNone/>
            </a:pPr>
          </a:p>
          <a:p>
            <a:pPr lvl="0" indent="0" marL="0">
              <a:buNone/>
            </a:pPr>
            <a:r>
              <a:rPr/>
              <a:t>Key trends include: - Tighter integration across behavioral, cognitive, and neural levels of analysis - Increased focus on naturalistic, real-world behaviors - Application of mathematical tools for modeling complexity and optimality - Technological innovations for measurement and intervention - Recognition of the inherent links between motor control, cognitive processes, and emotional states</a:t>
            </a:r>
          </a:p>
          <a:p>
            <a:pPr lvl="0" indent="0" marL="0">
              <a:buNone/>
            </a:pPr>
          </a:p>
          <a:p>
            <a:pPr lvl="0" indent="0" marL="0">
              <a:buNone/>
            </a:pPr>
            <a:r>
              <a:rPr/>
              <a:t>As the field moves forward, there is a rich potential for cross-disciplinary collaboration and for translating basic insights into practical applications.</a:t>
            </a:r>
          </a:p>
          <a:p>
            <a:pPr lvl="0" indent="0" marL="0">
              <a:buNone/>
            </a:pPr>
          </a:p>
          <a:p>
            <a:pPr lvl="0" indent="0" marL="0">
              <a:buNone/>
            </a:pPr>
            <a:r>
              <a:rPr/>
              <a:t>The coming years promise to be an exciting time of continued discovery in the science of human movement. By pursuing an integrative understanding of the many factors shaping motor behavior, from the level of genes to the level of social interactions, researchers are paving the way for a new era in the study of human motor control.</a:t>
            </a:r>
          </a:p>
          <a:p>
            <a:pPr lvl="0" indent="0" marL="0">
              <a:buNone/>
            </a:pPr>
          </a:p>
          <a:p>
            <a:pPr lvl="0" indent="0" marL="0">
              <a:buNone/>
            </a:pPr>
            <a:r>
              <a:rPr/>
              <a:t>Ultimately, this work holds the promise of enhancing our ability to optimize motor function, treat movement disorders, and design technologies that intelligently interface with the motor system. The principles of human movement, deeply rooted in our evolutionary heritage, continue to find new expressions and applications in the modern world.</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highlights the growing research on the integration and coordination of various complex motor activities. Examples include:</a:t>
            </a:r>
          </a:p>
          <a:p>
            <a:pPr lvl="0" indent="0" marL="0">
              <a:buNone/>
            </a:pPr>
          </a:p>
          <a:p>
            <a:pPr lvl="0"/>
            <a:r>
              <a:rPr/>
              <a:t>Hitting oncoming balls, which requires predicting ball flight and precise timing of strokes</a:t>
            </a:r>
          </a:p>
          <a:p>
            <a:pPr lvl="0" indent="0" marL="0">
              <a:buNone/>
            </a:pPr>
          </a:p>
          <a:p>
            <a:pPr lvl="0"/>
            <a:r>
              <a:rPr/>
              <a:t>Golf putting, where experts show different coordination patterns than novices</a:t>
            </a:r>
          </a:p>
          <a:p>
            <a:pPr lvl="0" indent="0" marL="0">
              <a:buNone/>
            </a:pPr>
          </a:p>
          <a:p>
            <a:pPr lvl="0"/>
            <a:r>
              <a:rPr/>
              <a:t>Walking and reaching, which are well-coordinated, possibly due to our evolutionary history</a:t>
            </a:r>
          </a:p>
          <a:p>
            <a:pPr lvl="0" indent="0" marL="0">
              <a:buNone/>
            </a:pPr>
          </a:p>
          <a:p>
            <a:pPr lvl="0" indent="0" marL="0">
              <a:buNone/>
            </a:pPr>
            <a:r>
              <a:rPr/>
              <a:t>These studies reveal the sophistication of the motor control system in combining and adapting skills to meet the demands of challenging real-world tasks.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major theme of recent work is the close coupling between cognition, emotion, and motor control. This “enactive cognition” view emphasizes that our thoughts and feelings are deeply linked to our physical actions.</a:t>
            </a:r>
          </a:p>
          <a:p>
            <a:pPr lvl="0" indent="0" marL="0">
              <a:buNone/>
            </a:pPr>
          </a:p>
          <a:p>
            <a:pPr lvl="0" indent="0" marL="0">
              <a:buNone/>
            </a:pPr>
            <a:r>
              <a:rPr/>
              <a:t>Examples include: - Counting performance is impaired when pointing is prevented - Walking variability and body sway increase during demanding cognitive tasks - Pendulum swinging and reaction times are affected by cognitive states</a:t>
            </a:r>
          </a:p>
          <a:p>
            <a:pPr lvl="0" indent="0" marL="0">
              <a:buNone/>
            </a:pPr>
          </a:p>
          <a:p>
            <a:pPr lvl="0" indent="0" marL="0">
              <a:buNone/>
            </a:pPr>
            <a:r>
              <a:rPr/>
              <a:t>In addition to these overt manifestations, more subtle changes in motor states also accompany cognition, such as the dynamics of ongoing movement reflecting the time course of information processing.</a:t>
            </a:r>
          </a:p>
          <a:p>
            <a:pPr lvl="0" indent="0" marL="0">
              <a:buNone/>
            </a:pPr>
          </a:p>
          <a:p>
            <a:pPr lvl="0" indent="0" marL="0">
              <a:buNone/>
            </a:pPr>
            <a:r>
              <a:rPr/>
              <a:t>These findings highlight the rich interplay between mental processes and motor behavior, challenging the traditional separation between thinking and doing.</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Humans are inherently social, and much of our behavior involves coordinating our actions with others. Research on joint action reveals:</a:t>
            </a:r>
          </a:p>
          <a:p>
            <a:pPr lvl="0" indent="0" marL="0">
              <a:buNone/>
            </a:pPr>
          </a:p>
          <a:p>
            <a:pPr lvl="0"/>
            <a:r>
              <a:rPr/>
              <a:t>Spontaneous entrainment of movements, like leg swinging, between interacting individuals</a:t>
            </a:r>
            <a:br/>
          </a:p>
          <a:p>
            <a:pPr lvl="0" indent="0" marL="0">
              <a:buNone/>
            </a:pPr>
          </a:p>
          <a:p>
            <a:pPr lvl="0"/>
            <a:r>
              <a:rPr/>
              <a:t>Taking others’ perspectives into account, even in simple reaction time tasks</a:t>
            </a:r>
          </a:p>
          <a:p>
            <a:pPr lvl="0" indent="0" marL="0">
              <a:buNone/>
            </a:pPr>
          </a:p>
          <a:p>
            <a:pPr lvl="0" indent="0" marL="0">
              <a:buNone/>
            </a:pPr>
            <a:r>
              <a:rPr/>
              <a:t>This line of work underscores the deeply social nature of human motor behavior and the attunement of our motor system to the actions and intentions of others.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links between emotion and motion are also receiving increased attention. Studies show that:</a:t>
            </a:r>
          </a:p>
          <a:p>
            <a:pPr lvl="0" indent="0" marL="0">
              <a:buNone/>
            </a:pPr>
          </a:p>
          <a:p>
            <a:pPr lvl="0"/>
            <a:r>
              <a:rPr/>
              <a:t>Kinematic features of movement can convey emotional activation, if not valence</a:t>
            </a:r>
          </a:p>
          <a:p>
            <a:pPr lvl="0" indent="0" marL="0">
              <a:buNone/>
            </a:pPr>
          </a:p>
          <a:p>
            <a:pPr lvl="0"/>
            <a:r>
              <a:rPr/>
              <a:t>Emotional stress can disrupt motor performance and may contribute to chronic pain conditions</a:t>
            </a:r>
          </a:p>
          <a:p>
            <a:pPr lvl="0" indent="0" marL="0">
              <a:buNone/>
            </a:pPr>
          </a:p>
          <a:p>
            <a:pPr lvl="0" indent="0" marL="0">
              <a:buNone/>
            </a:pPr>
            <a:r>
              <a:rPr/>
              <a:t>Despite a long history of thought about the relation between motion and emotion (e.g., Darwin’s work on emotional expressions), there has been surprisingly little modern research on this topic from a motor control perspective.</a:t>
            </a:r>
          </a:p>
          <a:p>
            <a:pPr lvl="0" indent="0" marL="0">
              <a:buNone/>
            </a:pPr>
          </a:p>
          <a:p>
            <a:pPr lvl="0" indent="0" marL="0">
              <a:buNone/>
            </a:pPr>
            <a:r>
              <a:rPr/>
              <a:t>Understanding these emotion-motion links has important implications for optimizing performance under pressure, treating clinical disorders involving emotionally-triggered motor symptoms, and appreciating the embodied nature of emotional experience.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Individual differences have been demonstrated in various aspects of motor control, including:</a:t>
            </a:r>
          </a:p>
          <a:p>
            <a:pPr lvl="0" indent="0" marL="0">
              <a:buNone/>
            </a:pPr>
          </a:p>
          <a:p>
            <a:pPr lvl="0"/>
            <a:r>
              <a:rPr/>
              <a:t>Response speed</a:t>
            </a:r>
          </a:p>
          <a:p>
            <a:pPr lvl="0" indent="0" marL="0">
              <a:buNone/>
            </a:pPr>
          </a:p>
          <a:p>
            <a:pPr lvl="0"/>
            <a:r>
              <a:rPr/>
              <a:t>Timing accuracy</a:t>
            </a:r>
          </a:p>
          <a:p>
            <a:pPr lvl="0" indent="0" marL="0">
              <a:buNone/>
            </a:pPr>
          </a:p>
          <a:p>
            <a:pPr lvl="0"/>
            <a:r>
              <a:rPr/>
              <a:t>Precision of force production</a:t>
            </a:r>
          </a:p>
          <a:p>
            <a:pPr lvl="0" indent="0" marL="0">
              <a:buNone/>
            </a:pPr>
          </a:p>
          <a:p>
            <a:pPr lvl="0"/>
            <a:r>
              <a:rPr/>
              <a:t>Finger dexterity</a:t>
            </a:r>
          </a:p>
          <a:p>
            <a:pPr lvl="0" indent="0" marL="0">
              <a:buNone/>
            </a:pPr>
          </a:p>
          <a:p>
            <a:pPr lvl="0"/>
            <a:r>
              <a:rPr/>
              <a:t>Arm-hand steadiness</a:t>
            </a:r>
          </a:p>
          <a:p>
            <a:pPr lvl="0" indent="0" marL="0">
              <a:buNone/>
            </a:pPr>
          </a:p>
          <a:p>
            <a:pPr lvl="0" indent="0" marL="0">
              <a:buNone/>
            </a:pPr>
            <a:r>
              <a:rPr/>
              <a:t>Clumsy children appear to be particularly deficient in timing ability and proprioception.</a:t>
            </a:r>
          </a:p>
          <a:p>
            <a:pPr lvl="0" indent="0" marL="0">
              <a:buNone/>
            </a:pPr>
          </a:p>
          <a:p>
            <a:pPr lvl="0" indent="0" marL="0">
              <a:buNone/>
            </a:pPr>
            <a:r>
              <a:rPr/>
              <a:t>However, within the normal population, it has proven difficult to find good predictors of overall motor skill or grace vs. awkwardness. Correlations between different motor tasks tend to be quite low, suggesting a high degree of task specificity in motor abilities.</a:t>
            </a:r>
          </a:p>
          <a:p>
            <a:pPr lvl="0" indent="0" marL="0">
              <a:buNone/>
            </a:pPr>
          </a:p>
          <a:p>
            <a:pPr lvl="0" indent="0" marL="0">
              <a:buNone/>
            </a:pPr>
            <a:r>
              <a:rPr/>
              <a:t>While individual differences in motor control are evident, understanding their origins and predictors remains an ongoing challenge.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Two major theoretical approaches are being applied to understand the complexity of motor behavior:</a:t>
            </a:r>
          </a:p>
          <a:p>
            <a:pPr lvl="0" indent="0" marL="0">
              <a:buNone/>
            </a:pPr>
          </a:p>
          <a:p>
            <a:pPr lvl="0" indent="-342900" marL="342900">
              <a:buAutoNum type="arabicPeriod"/>
            </a:pPr>
            <a:r>
              <a:rPr/>
              <a:t>Dynamical systems theory uses mathematical tools to model the self-organizing, emergent properties of movement that can give rise to sudden transitions and other nonlinear phenomena.</a:t>
            </a:r>
          </a:p>
          <a:p>
            <a:pPr lvl="0" indent="0" marL="0">
              <a:buNone/>
            </a:pPr>
          </a:p>
          <a:p>
            <a:pPr lvl="0" indent="-342900" marL="342900">
              <a:buAutoNum type="arabicPeriod"/>
            </a:pPr>
            <a:r>
              <a:rPr/>
              <a:t>Optimization theory seeks to understand motor control in terms of the maximization of desirable variables and the minimization of undesirable ones.</a:t>
            </a:r>
          </a:p>
          <a:p>
            <a:pPr lvl="0" indent="0" marL="0">
              <a:buNone/>
            </a:pPr>
          </a:p>
          <a:p>
            <a:pPr lvl="0" indent="0" marL="0">
              <a:buNone/>
            </a:pPr>
            <a:r>
              <a:rPr/>
              <a:t>Both frameworks leverage sophisticated computational methods to capture the adaptive, goal-directed nature of the motor system.</a:t>
            </a:r>
          </a:p>
          <a:p>
            <a:pPr lvl="0" indent="0" marL="0">
              <a:buNone/>
            </a:pPr>
          </a:p>
          <a:p>
            <a:pPr lvl="0" indent="0" marL="0">
              <a:buNone/>
            </a:pPr>
            <a:r>
              <a:rPr/>
              <a:t>More broadly, theories, hypotheses, models, and predictions all play important roles in the science of human motor control. Theories are general principles, hypotheses are conjectures about specific situations, models are detailed mathematical instantiations, and predictions are forecasts that can be tested. The hypothetico-deductive method involves deriving predictions from theories and hypotheses and then empirically testing those predictions.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Advances in genetics are shedding new light on the biological underpinnings of motor control. Behavioral genetics research indicates that:</a:t>
            </a:r>
          </a:p>
          <a:p>
            <a:pPr lvl="0" indent="0" marL="0">
              <a:buNone/>
            </a:pPr>
          </a:p>
          <a:p>
            <a:pPr lvl="0"/>
            <a:r>
              <a:rPr/>
              <a:t>Specific motor abilities, like tongue rolling, can run in families</a:t>
            </a:r>
          </a:p>
          <a:p>
            <a:pPr lvl="0" indent="0" marL="0">
              <a:buNone/>
            </a:pPr>
          </a:p>
          <a:p>
            <a:pPr lvl="0"/>
            <a:r>
              <a:rPr/>
              <a:t>Mutations of specific genes are linked to disorders of behavioral sequencing and compulsivity</a:t>
            </a:r>
          </a:p>
          <a:p>
            <a:pPr lvl="0" indent="0" marL="0">
              <a:buNone/>
            </a:pPr>
          </a:p>
          <a:p>
            <a:pPr lvl="0" indent="0" marL="0">
              <a:buNone/>
            </a:pPr>
            <a:r>
              <a:rPr/>
              <a:t>In addition, specific genes, such as FOXP2, have been implicated in deficits of motor sequencing, language, and other sequential behaviors in humans and animal models.</a:t>
            </a:r>
          </a:p>
          <a:p>
            <a:pPr lvl="0" indent="0" marL="0">
              <a:buNone/>
            </a:pPr>
          </a:p>
          <a:p>
            <a:pPr lvl="0" indent="0" marL="0">
              <a:buNone/>
            </a:pPr>
            <a:r>
              <a:rPr/>
              <a:t>Genetic approaches provide a new window into the innate building blocks and constraints that shape the development of motor skills and the manifestation of certain movement-related disorders. While genetic influences on motor behavior are evident, it is important to remember that genes always interact with experience and environment in shaping the final outcome.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Technology is advancing rapidly, opening up new possibilities for both basic research and clinical application in the domain of motor control. Exciting developments include:</a:t>
            </a:r>
          </a:p>
          <a:p>
            <a:pPr lvl="0" indent="0" marL="0">
              <a:buNone/>
            </a:pPr>
          </a:p>
          <a:p>
            <a:pPr lvl="0"/>
            <a:r>
              <a:rPr/>
              <a:t>Brain-machine interfaces that can bypass damaged neural pathways</a:t>
            </a:r>
          </a:p>
          <a:p>
            <a:pPr lvl="0" indent="0" marL="0">
              <a:buNone/>
            </a:pPr>
          </a:p>
          <a:p>
            <a:pPr lvl="0"/>
            <a:r>
              <a:rPr/>
              <a:t>Robotics and virtual reality for movement rehabilitation</a:t>
            </a:r>
          </a:p>
          <a:p>
            <a:pPr lvl="0" indent="0" marL="0">
              <a:buNone/>
            </a:pPr>
          </a:p>
          <a:p>
            <a:pPr lvl="0"/>
            <a:r>
              <a:rPr/>
              <a:t>Methods for harvesting energy from biological motion</a:t>
            </a:r>
          </a:p>
          <a:p>
            <a:pPr lvl="0" indent="0" marL="0">
              <a:buNone/>
            </a:pPr>
          </a:p>
          <a:p>
            <a:pPr lvl="0"/>
            <a:r>
              <a:rPr/>
              <a:t>Automatic recognition of biological motion patterns</a:t>
            </a:r>
          </a:p>
          <a:p>
            <a:pPr lvl="0" indent="0" marL="0">
              <a:buNone/>
            </a:pPr>
          </a:p>
          <a:p>
            <a:pPr lvl="0" indent="0" marL="0">
              <a:buNone/>
            </a:pPr>
            <a:r>
              <a:rPr/>
              <a:t>These innovations are transforming our ability to measure, manipulate, and model the complexities of the human motor system. They are also enabling new forms of treatment and optimization of motor function in both healthy and clinical populations.</a:t>
            </a:r>
          </a:p>
          <a:p>
            <a:pPr lvl="0" indent="0" marL="0">
              <a:buNone/>
            </a:pPr>
          </a:p>
          <a:p>
            <a:pPr lvl="0" indent="0" marL="0">
              <a:buNone/>
            </a:pPr>
            <a:r>
              <a:rPr/>
              <a:t>As these technologies continue to advance, it will be important to integrate them with our growing understanding of the biological and psychological principles governing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2025-01-15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Genetic Bases of Motor Control</a:t>
            </a:r>
          </a:p>
        </p:txBody>
      </p:sp>
      <p:sp>
        <p:nvSpPr>
          <p:cNvPr id="3" name="Content Placeholder 2"/>
          <p:cNvSpPr>
            <a:spLocks noGrp="1"/>
          </p:cNvSpPr>
          <p:nvPr>
            <p:ph idx="1"/>
          </p:nvPr>
        </p:nvSpPr>
        <p:spPr/>
        <p:txBody>
          <a:bodyPr/>
          <a:lstStyle/>
          <a:p>
            <a:pPr lvl="0"/>
            <a:r>
              <a:rPr/>
              <a:t>Specific motor abilities, like tongue rolling, can run in families</a:t>
            </a:r>
          </a:p>
          <a:p>
            <a:pPr lvl="0"/>
            <a:r>
              <a:rPr/>
              <a:t>Mutations of specific genes linked to disorders of behavioral sequencing and compulsivity</a:t>
            </a:r>
          </a:p>
          <a:p>
            <a:pPr lvl="0"/>
            <a:r>
              <a:rPr/>
              <a:t>Specific genes (e.g., FOXP2) implicated in motor sequencing and language-related deficits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Technological Frontiers</a:t>
            </a:r>
          </a:p>
        </p:txBody>
      </p:sp>
      <p:sp>
        <p:nvSpPr>
          <p:cNvPr id="3" name="Content Placeholder 2"/>
          <p:cNvSpPr>
            <a:spLocks noGrp="1"/>
          </p:cNvSpPr>
          <p:nvPr>
            <p:ph idx="1"/>
          </p:nvPr>
        </p:nvSpPr>
        <p:spPr/>
        <p:txBody>
          <a:bodyPr/>
          <a:lstStyle/>
          <a:p>
            <a:pPr lvl="0"/>
            <a:r>
              <a:rPr/>
              <a:t>Brain-machine interfaces that can bypass damaged neural pathways</a:t>
            </a:r>
          </a:p>
          <a:p>
            <a:pPr lvl="0"/>
            <a:r>
              <a:rPr/>
              <a:t>Robotics and virtual reality for movement rehabilitation</a:t>
            </a:r>
          </a:p>
          <a:p>
            <a:pPr lvl="0"/>
            <a:r>
              <a:rPr/>
              <a:t>Methods for harvesting energy from biological motion</a:t>
            </a:r>
          </a:p>
          <a:p>
            <a:pPr lvl="0"/>
            <a:r>
              <a:rPr/>
              <a:t>Automatic recognition of biological motion patterns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Implicit Intelligence of Motor Behavior</a:t>
            </a:r>
          </a:p>
        </p:txBody>
      </p:sp>
      <p:sp>
        <p:nvSpPr>
          <p:cNvPr id="3" name="Content Placeholder 2"/>
          <p:cNvSpPr>
            <a:spLocks noGrp="1"/>
          </p:cNvSpPr>
          <p:nvPr>
            <p:ph idx="1"/>
          </p:nvPr>
        </p:nvSpPr>
        <p:spPr/>
        <p:txBody>
          <a:bodyPr/>
          <a:lstStyle/>
          <a:p>
            <a:pPr lvl="0"/>
            <a:r>
              <a:rPr/>
              <a:t>Motor system exhibits remarkable capacity for optimal decision making</a:t>
            </a:r>
          </a:p>
          <a:p>
            <a:pPr lvl="0"/>
            <a:r>
              <a:rPr/>
              <a:t>Near-optimal performance in motor decisions involving risk and uncertainty</a:t>
            </a:r>
          </a:p>
          <a:p>
            <a:pPr lvl="0"/>
            <a:r>
              <a:rPr/>
              <a:t>Complex computations and adaptive choices carried out beneath conscious awareness</a:t>
            </a:r>
          </a:p>
          <a:p>
            <a:pPr lvl="0"/>
            <a:r>
              <a:rPr/>
              <a:t>Contrasts with suboptimality often seen in explicit economic decisions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Conclusions and Future Directions</a:t>
            </a:r>
          </a:p>
        </p:txBody>
      </p:sp>
      <p:sp>
        <p:nvSpPr>
          <p:cNvPr id="3" name="Content Placeholder 2"/>
          <p:cNvSpPr>
            <a:spLocks noGrp="1"/>
          </p:cNvSpPr>
          <p:nvPr>
            <p:ph idx="1"/>
          </p:nvPr>
        </p:nvSpPr>
        <p:spPr/>
        <p:txBody>
          <a:bodyPr/>
          <a:lstStyle/>
          <a:p>
            <a:pPr lvl="0"/>
            <a:r>
              <a:rPr/>
              <a:t>Tighter integration across behavioral, cognitive, and neural levels of analysis</a:t>
            </a:r>
          </a:p>
          <a:p>
            <a:pPr lvl="0"/>
            <a:r>
              <a:rPr/>
              <a:t>Increased focus on naturalistic, real-world behaviors</a:t>
            </a:r>
          </a:p>
          <a:p>
            <a:pPr lvl="0"/>
            <a:r>
              <a:rPr/>
              <a:t>Application of mathematical tools for modeling complexity and optimality</a:t>
            </a:r>
          </a:p>
          <a:p>
            <a:pPr lvl="0"/>
            <a:r>
              <a:rPr/>
              <a:t>Technological innovations for measurement and intervention</a:t>
            </a:r>
          </a:p>
          <a:p>
            <a:pPr lvl="0"/>
            <a:r>
              <a:rPr/>
              <a:t>Recognition of inherent links between motor control, cognition, and emotion</a:t>
            </a:r>
          </a:p>
          <a:p>
            <a:pPr lvl="0"/>
            <a:r>
              <a:rPr/>
              <a:t>Exciting time of discovery for the science of human movement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Here is a more comprehensive slide deck that covers all the main sections of the chapter, with the main content of each slide in bullet points, followed by the speaker notes: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a:r>
              <a:rPr/>
              <a:t>Research in human motor control includes complex tasks</a:t>
            </a:r>
          </a:p>
          <a:p>
            <a:pPr lvl="0"/>
            <a:r>
              <a:rPr/>
              <a:t>Field has matured to study more ecologically relevant topics</a:t>
            </a:r>
          </a:p>
          <a:p>
            <a:pPr lvl="0"/>
            <a:r>
              <a:rPr/>
              <a:t>Chapter covers new lines of work integrating different activities and non-motor activities</a:t>
            </a:r>
          </a:p>
          <a:p>
            <a:pPr lvl="0"/>
            <a:r>
              <a:rPr/>
              <a:t>Glimpse into new advances in theorizing, genetics, and technology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Integration of Complex Motor Activities</a:t>
            </a:r>
          </a:p>
        </p:txBody>
      </p:sp>
      <p:sp>
        <p:nvSpPr>
          <p:cNvPr id="3" name="Content Placeholder 2"/>
          <p:cNvSpPr>
            <a:spLocks noGrp="1"/>
          </p:cNvSpPr>
          <p:nvPr>
            <p:ph idx="1"/>
          </p:nvPr>
        </p:nvSpPr>
        <p:spPr/>
        <p:txBody>
          <a:bodyPr/>
          <a:lstStyle/>
          <a:p>
            <a:pPr lvl="0"/>
            <a:r>
              <a:rPr/>
              <a:t>Hitting oncoming balls</a:t>
            </a:r>
          </a:p>
          <a:p>
            <a:pPr lvl="0"/>
            <a:r>
              <a:rPr/>
              <a:t>Golf putting</a:t>
            </a:r>
          </a:p>
          <a:p>
            <a:pPr lvl="0"/>
            <a:r>
              <a:rPr/>
              <a:t>Walking and reaching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Enactive Cognition: Linking Thought, Feeling, and Action</a:t>
            </a:r>
          </a:p>
        </p:txBody>
      </p:sp>
      <p:sp>
        <p:nvSpPr>
          <p:cNvPr id="3" name="Content Placeholder 2"/>
          <p:cNvSpPr>
            <a:spLocks noGrp="1"/>
          </p:cNvSpPr>
          <p:nvPr>
            <p:ph idx="1"/>
          </p:nvPr>
        </p:nvSpPr>
        <p:spPr/>
        <p:txBody>
          <a:bodyPr/>
          <a:lstStyle/>
          <a:p>
            <a:pPr lvl="0"/>
            <a:r>
              <a:rPr/>
              <a:t>Counting performance impaired when pointing is prevented</a:t>
            </a:r>
          </a:p>
          <a:p>
            <a:pPr lvl="0"/>
            <a:r>
              <a:rPr/>
              <a:t>Walking variability and body sway increase during demanding cognitive tasks</a:t>
            </a:r>
          </a:p>
          <a:p>
            <a:pPr lvl="0"/>
            <a:r>
              <a:rPr/>
              <a:t>Pendulum swinging and reaction times affected by cognitive states</a:t>
            </a:r>
          </a:p>
          <a:p>
            <a:pPr lvl="0"/>
            <a:r>
              <a:rPr/>
              <a:t>More subtle manifestations of cognition in action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Joint Action and Social Coordination</a:t>
            </a:r>
          </a:p>
        </p:txBody>
      </p:sp>
      <p:sp>
        <p:nvSpPr>
          <p:cNvPr id="3" name="Content Placeholder 2"/>
          <p:cNvSpPr>
            <a:spLocks noGrp="1"/>
          </p:cNvSpPr>
          <p:nvPr>
            <p:ph idx="1"/>
          </p:nvPr>
        </p:nvSpPr>
        <p:spPr/>
        <p:txBody>
          <a:bodyPr/>
          <a:lstStyle/>
          <a:p>
            <a:pPr lvl="0"/>
            <a:r>
              <a:rPr/>
              <a:t>Spontaneous entrainment of movements between interacting individuals</a:t>
            </a:r>
          </a:p>
          <a:p>
            <a:pPr lvl="0"/>
            <a:r>
              <a:rPr/>
              <a:t>Taking others’ perspectives into account in simple reaction time tasks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Emotion, Stress, and Movement</a:t>
            </a:r>
          </a:p>
        </p:txBody>
      </p:sp>
      <p:sp>
        <p:nvSpPr>
          <p:cNvPr id="3" name="Content Placeholder 2"/>
          <p:cNvSpPr>
            <a:spLocks noGrp="1"/>
          </p:cNvSpPr>
          <p:nvPr>
            <p:ph idx="1"/>
          </p:nvPr>
        </p:nvSpPr>
        <p:spPr/>
        <p:txBody>
          <a:bodyPr/>
          <a:lstStyle/>
          <a:p>
            <a:pPr lvl="0"/>
            <a:r>
              <a:rPr/>
              <a:t>Kinematic features of movement can convey emotional activation</a:t>
            </a:r>
          </a:p>
          <a:p>
            <a:pPr lvl="0"/>
            <a:r>
              <a:rPr/>
              <a:t>Emotional stress can disrupt motor performance and may contribute to chronic pain</a:t>
            </a:r>
          </a:p>
          <a:p>
            <a:pPr lvl="0"/>
            <a:r>
              <a:rPr/>
              <a:t>Long history of thought about motion and emotion, but little modern research</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Individual Differences in Motor Control</a:t>
            </a:r>
          </a:p>
        </p:txBody>
      </p:sp>
      <p:sp>
        <p:nvSpPr>
          <p:cNvPr id="3" name="Content Placeholder 2"/>
          <p:cNvSpPr>
            <a:spLocks noGrp="1"/>
          </p:cNvSpPr>
          <p:nvPr>
            <p:ph idx="1"/>
          </p:nvPr>
        </p:nvSpPr>
        <p:spPr/>
        <p:txBody>
          <a:bodyPr/>
          <a:lstStyle/>
          <a:p>
            <a:pPr lvl="0"/>
            <a:r>
              <a:rPr/>
              <a:t>Differences in response speed, timing accuracy, precision of force production, etc.</a:t>
            </a:r>
          </a:p>
          <a:p>
            <a:pPr lvl="0"/>
            <a:r>
              <a:rPr/>
              <a:t>Clumsy children deficient in timing ability and proprioception</a:t>
            </a:r>
          </a:p>
          <a:p>
            <a:pPr lvl="0"/>
            <a:r>
              <a:rPr/>
              <a:t>Difficult to find good predictors of grace vs. awkwardness in normal population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Theoretical Frameworks: Dynamical Systems and Optimization</a:t>
            </a:r>
          </a:p>
        </p:txBody>
      </p:sp>
      <p:sp>
        <p:nvSpPr>
          <p:cNvPr id="3" name="Content Placeholder 2"/>
          <p:cNvSpPr>
            <a:spLocks noGrp="1"/>
          </p:cNvSpPr>
          <p:nvPr>
            <p:ph idx="1"/>
          </p:nvPr>
        </p:nvSpPr>
        <p:spPr/>
        <p:txBody>
          <a:bodyPr/>
          <a:lstStyle/>
          <a:p>
            <a:pPr lvl="0"/>
            <a:r>
              <a:rPr/>
              <a:t>Dynamical systems theory: modeling emergent properties and nonlinear phenomena</a:t>
            </a:r>
          </a:p>
          <a:p>
            <a:pPr lvl="0"/>
            <a:r>
              <a:rPr/>
              <a:t>Optimization theory: understanding motor control in terms of maximizing desirable variables and minimizing undesirable ones</a:t>
            </a:r>
          </a:p>
          <a:p>
            <a:pPr lvl="0"/>
            <a:r>
              <a:rPr/>
              <a:t>Role of theories, hypotheses, models, and predictions in motor control research</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2025-01-17T21:20:48Z</dcterms:created>
  <dcterms:modified xsi:type="dcterms:W3CDTF">2025-01-17T21:20:48Z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2025-01-15</vt:lpwstr>
  </property>
  <property fmtid="{D5CDD505-2E9C-101B-9397-08002B2CF9AE}" pid="8" name="editor">
    <vt:lpwstr>visual</vt:lpwstr>
  </property>
  <property fmtid="{D5CDD505-2E9C-101B-9397-08002B2CF9AE}" pid="9" name="footer">
    <vt:lpwstr>https://drfurtado.github.io/kin377/</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logo">
    <vt:lpwstr>/images/logo.png</vt:lpwstr>
  </property>
  <property fmtid="{D5CDD505-2E9C-101B-9397-08002B2CF9AE}" pid="15" name="scrollable">
    <vt:lpwstr>True</vt:lpwstr>
  </property>
  <property fmtid="{D5CDD505-2E9C-101B-9397-08002B2CF9AE}" pid="16" name="smaller">
    <vt:lpwstr>True</vt:lpwstr>
  </property>
  <property fmtid="{D5CDD505-2E9C-101B-9397-08002B2CF9AE}" pid="17" name="subtitle">
    <vt:lpwstr>An Introduction</vt:lpwstr>
  </property>
  <property fmtid="{D5CDD505-2E9C-101B-9397-08002B2CF9AE}" pid="18" name="toc-title">
    <vt:lpwstr>Table of contents</vt:lpwstr>
  </property>
</Properties>
</file>