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2" r:id="rId6"/>
    <p:sldId id="261"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snapToObjects="1">
      <p:cViewPr varScale="1">
        <p:scale>
          <a:sx n="104" d="100"/>
          <a:sy n="104" d="100"/>
        </p:scale>
        <p:origin x="8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C63CE-1F86-F242-A507-D09CC10AD9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8F867C-619A-F943-9E53-41E03582AF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31AD33-08B3-674D-A9D2-6F2424B4A1DA}"/>
              </a:ext>
            </a:extLst>
          </p:cNvPr>
          <p:cNvSpPr>
            <a:spLocks noGrp="1"/>
          </p:cNvSpPr>
          <p:nvPr>
            <p:ph type="dt" sz="half" idx="10"/>
          </p:nvPr>
        </p:nvSpPr>
        <p:spPr/>
        <p:txBody>
          <a:bodyPr/>
          <a:lstStyle/>
          <a:p>
            <a:fld id="{F58ECA65-97E2-5748-ABFA-3123776BEC1B}" type="datetimeFigureOut">
              <a:rPr lang="en-US" smtClean="0"/>
              <a:t>11/25/20</a:t>
            </a:fld>
            <a:endParaRPr lang="en-US"/>
          </a:p>
        </p:txBody>
      </p:sp>
      <p:sp>
        <p:nvSpPr>
          <p:cNvPr id="5" name="Footer Placeholder 4">
            <a:extLst>
              <a:ext uri="{FF2B5EF4-FFF2-40B4-BE49-F238E27FC236}">
                <a16:creationId xmlns:a16="http://schemas.microsoft.com/office/drawing/2014/main" id="{63EFB663-6028-A64C-86C1-BE18B0F1F3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15B29F-56D0-1E4F-A08A-49FF5FAA32F8}"/>
              </a:ext>
            </a:extLst>
          </p:cNvPr>
          <p:cNvSpPr>
            <a:spLocks noGrp="1"/>
          </p:cNvSpPr>
          <p:nvPr>
            <p:ph type="sldNum" sz="quarter" idx="12"/>
          </p:nvPr>
        </p:nvSpPr>
        <p:spPr/>
        <p:txBody>
          <a:bodyPr/>
          <a:lstStyle/>
          <a:p>
            <a:fld id="{15AD9144-0FC4-FE42-A669-856B6F5E3BB0}" type="slidenum">
              <a:rPr lang="en-US" smtClean="0"/>
              <a:t>‹#›</a:t>
            </a:fld>
            <a:endParaRPr lang="en-US"/>
          </a:p>
        </p:txBody>
      </p:sp>
    </p:spTree>
    <p:extLst>
      <p:ext uri="{BB962C8B-B14F-4D97-AF65-F5344CB8AC3E}">
        <p14:creationId xmlns:p14="http://schemas.microsoft.com/office/powerpoint/2010/main" val="1495141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7030A-5A53-5540-80C9-090BD7F9C9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57ECD0-1AAC-044B-B332-ED955AD4BD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602B5A-A187-6E48-B91F-AE65BAF2B648}"/>
              </a:ext>
            </a:extLst>
          </p:cNvPr>
          <p:cNvSpPr>
            <a:spLocks noGrp="1"/>
          </p:cNvSpPr>
          <p:nvPr>
            <p:ph type="dt" sz="half" idx="10"/>
          </p:nvPr>
        </p:nvSpPr>
        <p:spPr/>
        <p:txBody>
          <a:bodyPr/>
          <a:lstStyle/>
          <a:p>
            <a:fld id="{F58ECA65-97E2-5748-ABFA-3123776BEC1B}" type="datetimeFigureOut">
              <a:rPr lang="en-US" smtClean="0"/>
              <a:t>11/25/20</a:t>
            </a:fld>
            <a:endParaRPr lang="en-US"/>
          </a:p>
        </p:txBody>
      </p:sp>
      <p:sp>
        <p:nvSpPr>
          <p:cNvPr id="5" name="Footer Placeholder 4">
            <a:extLst>
              <a:ext uri="{FF2B5EF4-FFF2-40B4-BE49-F238E27FC236}">
                <a16:creationId xmlns:a16="http://schemas.microsoft.com/office/drawing/2014/main" id="{9B40F205-17AC-134E-AB6A-C7CC98CD42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BAAAA9-9DC1-1248-A600-8F5A5A3361B2}"/>
              </a:ext>
            </a:extLst>
          </p:cNvPr>
          <p:cNvSpPr>
            <a:spLocks noGrp="1"/>
          </p:cNvSpPr>
          <p:nvPr>
            <p:ph type="sldNum" sz="quarter" idx="12"/>
          </p:nvPr>
        </p:nvSpPr>
        <p:spPr/>
        <p:txBody>
          <a:bodyPr/>
          <a:lstStyle/>
          <a:p>
            <a:fld id="{15AD9144-0FC4-FE42-A669-856B6F5E3BB0}" type="slidenum">
              <a:rPr lang="en-US" smtClean="0"/>
              <a:t>‹#›</a:t>
            </a:fld>
            <a:endParaRPr lang="en-US"/>
          </a:p>
        </p:txBody>
      </p:sp>
    </p:spTree>
    <p:extLst>
      <p:ext uri="{BB962C8B-B14F-4D97-AF65-F5344CB8AC3E}">
        <p14:creationId xmlns:p14="http://schemas.microsoft.com/office/powerpoint/2010/main" val="1111111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CF7144-6203-5E4E-8D8F-5DD5657095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8B6AF5-A5F2-2E4B-85A2-C3F526ED6C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EDE950-D50F-F94F-A266-66C24984D7AF}"/>
              </a:ext>
            </a:extLst>
          </p:cNvPr>
          <p:cNvSpPr>
            <a:spLocks noGrp="1"/>
          </p:cNvSpPr>
          <p:nvPr>
            <p:ph type="dt" sz="half" idx="10"/>
          </p:nvPr>
        </p:nvSpPr>
        <p:spPr/>
        <p:txBody>
          <a:bodyPr/>
          <a:lstStyle/>
          <a:p>
            <a:fld id="{F58ECA65-97E2-5748-ABFA-3123776BEC1B}" type="datetimeFigureOut">
              <a:rPr lang="en-US" smtClean="0"/>
              <a:t>11/25/20</a:t>
            </a:fld>
            <a:endParaRPr lang="en-US"/>
          </a:p>
        </p:txBody>
      </p:sp>
      <p:sp>
        <p:nvSpPr>
          <p:cNvPr id="5" name="Footer Placeholder 4">
            <a:extLst>
              <a:ext uri="{FF2B5EF4-FFF2-40B4-BE49-F238E27FC236}">
                <a16:creationId xmlns:a16="http://schemas.microsoft.com/office/drawing/2014/main" id="{B231BBD2-6750-1849-9F16-55E2E441BD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165D4-2151-154F-8311-F80A0A77227D}"/>
              </a:ext>
            </a:extLst>
          </p:cNvPr>
          <p:cNvSpPr>
            <a:spLocks noGrp="1"/>
          </p:cNvSpPr>
          <p:nvPr>
            <p:ph type="sldNum" sz="quarter" idx="12"/>
          </p:nvPr>
        </p:nvSpPr>
        <p:spPr/>
        <p:txBody>
          <a:bodyPr/>
          <a:lstStyle/>
          <a:p>
            <a:fld id="{15AD9144-0FC4-FE42-A669-856B6F5E3BB0}" type="slidenum">
              <a:rPr lang="en-US" smtClean="0"/>
              <a:t>‹#›</a:t>
            </a:fld>
            <a:endParaRPr lang="en-US"/>
          </a:p>
        </p:txBody>
      </p:sp>
    </p:spTree>
    <p:extLst>
      <p:ext uri="{BB962C8B-B14F-4D97-AF65-F5344CB8AC3E}">
        <p14:creationId xmlns:p14="http://schemas.microsoft.com/office/powerpoint/2010/main" val="3138098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7EDAA-E20E-6041-A23D-E77AF7F18D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865DCC-87A4-A547-8D51-53A3D9AC2E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64CFFB-4DEB-7E4A-A1D5-03A36CD7BF80}"/>
              </a:ext>
            </a:extLst>
          </p:cNvPr>
          <p:cNvSpPr>
            <a:spLocks noGrp="1"/>
          </p:cNvSpPr>
          <p:nvPr>
            <p:ph type="dt" sz="half" idx="10"/>
          </p:nvPr>
        </p:nvSpPr>
        <p:spPr/>
        <p:txBody>
          <a:bodyPr/>
          <a:lstStyle/>
          <a:p>
            <a:fld id="{F58ECA65-97E2-5748-ABFA-3123776BEC1B}" type="datetimeFigureOut">
              <a:rPr lang="en-US" smtClean="0"/>
              <a:t>11/25/20</a:t>
            </a:fld>
            <a:endParaRPr lang="en-US"/>
          </a:p>
        </p:txBody>
      </p:sp>
      <p:sp>
        <p:nvSpPr>
          <p:cNvPr id="5" name="Footer Placeholder 4">
            <a:extLst>
              <a:ext uri="{FF2B5EF4-FFF2-40B4-BE49-F238E27FC236}">
                <a16:creationId xmlns:a16="http://schemas.microsoft.com/office/drawing/2014/main" id="{E69F3605-0ED5-374C-BC8C-D44A309033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537160-E31D-8343-8C11-97E9FD99E59E}"/>
              </a:ext>
            </a:extLst>
          </p:cNvPr>
          <p:cNvSpPr>
            <a:spLocks noGrp="1"/>
          </p:cNvSpPr>
          <p:nvPr>
            <p:ph type="sldNum" sz="quarter" idx="12"/>
          </p:nvPr>
        </p:nvSpPr>
        <p:spPr/>
        <p:txBody>
          <a:bodyPr/>
          <a:lstStyle/>
          <a:p>
            <a:fld id="{15AD9144-0FC4-FE42-A669-856B6F5E3BB0}" type="slidenum">
              <a:rPr lang="en-US" smtClean="0"/>
              <a:t>‹#›</a:t>
            </a:fld>
            <a:endParaRPr lang="en-US"/>
          </a:p>
        </p:txBody>
      </p:sp>
    </p:spTree>
    <p:extLst>
      <p:ext uri="{BB962C8B-B14F-4D97-AF65-F5344CB8AC3E}">
        <p14:creationId xmlns:p14="http://schemas.microsoft.com/office/powerpoint/2010/main" val="3261467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8156D-42C4-C24D-B8A9-8B43A6A4CE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8332C3-22AC-3444-BC0F-97780D25A0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3EF3BA-A366-0740-BBF4-D67D5C9DE7FA}"/>
              </a:ext>
            </a:extLst>
          </p:cNvPr>
          <p:cNvSpPr>
            <a:spLocks noGrp="1"/>
          </p:cNvSpPr>
          <p:nvPr>
            <p:ph type="dt" sz="half" idx="10"/>
          </p:nvPr>
        </p:nvSpPr>
        <p:spPr/>
        <p:txBody>
          <a:bodyPr/>
          <a:lstStyle/>
          <a:p>
            <a:fld id="{F58ECA65-97E2-5748-ABFA-3123776BEC1B}" type="datetimeFigureOut">
              <a:rPr lang="en-US" smtClean="0"/>
              <a:t>11/25/20</a:t>
            </a:fld>
            <a:endParaRPr lang="en-US"/>
          </a:p>
        </p:txBody>
      </p:sp>
      <p:sp>
        <p:nvSpPr>
          <p:cNvPr id="5" name="Footer Placeholder 4">
            <a:extLst>
              <a:ext uri="{FF2B5EF4-FFF2-40B4-BE49-F238E27FC236}">
                <a16:creationId xmlns:a16="http://schemas.microsoft.com/office/drawing/2014/main" id="{47E4511E-5B4A-664A-B953-D01445A215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2B019A-0D77-454D-94AD-ABE0E9C30255}"/>
              </a:ext>
            </a:extLst>
          </p:cNvPr>
          <p:cNvSpPr>
            <a:spLocks noGrp="1"/>
          </p:cNvSpPr>
          <p:nvPr>
            <p:ph type="sldNum" sz="quarter" idx="12"/>
          </p:nvPr>
        </p:nvSpPr>
        <p:spPr/>
        <p:txBody>
          <a:bodyPr/>
          <a:lstStyle/>
          <a:p>
            <a:fld id="{15AD9144-0FC4-FE42-A669-856B6F5E3BB0}" type="slidenum">
              <a:rPr lang="en-US" smtClean="0"/>
              <a:t>‹#›</a:t>
            </a:fld>
            <a:endParaRPr lang="en-US"/>
          </a:p>
        </p:txBody>
      </p:sp>
    </p:spTree>
    <p:extLst>
      <p:ext uri="{BB962C8B-B14F-4D97-AF65-F5344CB8AC3E}">
        <p14:creationId xmlns:p14="http://schemas.microsoft.com/office/powerpoint/2010/main" val="74464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A7749-EEAD-344E-AE07-8DE24320AE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5491D4-FB3C-1B48-8CC2-BC9CCFC377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500B6E-B713-A94C-8656-9D50303CC7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F62EF8-638B-9643-9558-2B0412829AA4}"/>
              </a:ext>
            </a:extLst>
          </p:cNvPr>
          <p:cNvSpPr>
            <a:spLocks noGrp="1"/>
          </p:cNvSpPr>
          <p:nvPr>
            <p:ph type="dt" sz="half" idx="10"/>
          </p:nvPr>
        </p:nvSpPr>
        <p:spPr/>
        <p:txBody>
          <a:bodyPr/>
          <a:lstStyle/>
          <a:p>
            <a:fld id="{F58ECA65-97E2-5748-ABFA-3123776BEC1B}" type="datetimeFigureOut">
              <a:rPr lang="en-US" smtClean="0"/>
              <a:t>11/25/20</a:t>
            </a:fld>
            <a:endParaRPr lang="en-US"/>
          </a:p>
        </p:txBody>
      </p:sp>
      <p:sp>
        <p:nvSpPr>
          <p:cNvPr id="6" name="Footer Placeholder 5">
            <a:extLst>
              <a:ext uri="{FF2B5EF4-FFF2-40B4-BE49-F238E27FC236}">
                <a16:creationId xmlns:a16="http://schemas.microsoft.com/office/drawing/2014/main" id="{3E1665AE-96B9-8B43-AF3A-B0B2181F31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3763E0-F98B-5E49-B6DC-4D2BC569928F}"/>
              </a:ext>
            </a:extLst>
          </p:cNvPr>
          <p:cNvSpPr>
            <a:spLocks noGrp="1"/>
          </p:cNvSpPr>
          <p:nvPr>
            <p:ph type="sldNum" sz="quarter" idx="12"/>
          </p:nvPr>
        </p:nvSpPr>
        <p:spPr/>
        <p:txBody>
          <a:bodyPr/>
          <a:lstStyle/>
          <a:p>
            <a:fld id="{15AD9144-0FC4-FE42-A669-856B6F5E3BB0}" type="slidenum">
              <a:rPr lang="en-US" smtClean="0"/>
              <a:t>‹#›</a:t>
            </a:fld>
            <a:endParaRPr lang="en-US"/>
          </a:p>
        </p:txBody>
      </p:sp>
    </p:spTree>
    <p:extLst>
      <p:ext uri="{BB962C8B-B14F-4D97-AF65-F5344CB8AC3E}">
        <p14:creationId xmlns:p14="http://schemas.microsoft.com/office/powerpoint/2010/main" val="1829054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357EA-9722-284F-9A7D-8B55ADA3CD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5CDC41-82D6-F24C-887C-2288BE6E52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1E03B0-F44B-5040-9D5B-34B27D4C77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0DB11D-32AB-5B4A-B140-91BCA3F8B2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469FC9-9CBB-1243-B2CC-011F4C8BD1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9D379A-C65E-984F-BC6A-D05A226EFB2E}"/>
              </a:ext>
            </a:extLst>
          </p:cNvPr>
          <p:cNvSpPr>
            <a:spLocks noGrp="1"/>
          </p:cNvSpPr>
          <p:nvPr>
            <p:ph type="dt" sz="half" idx="10"/>
          </p:nvPr>
        </p:nvSpPr>
        <p:spPr/>
        <p:txBody>
          <a:bodyPr/>
          <a:lstStyle/>
          <a:p>
            <a:fld id="{F58ECA65-97E2-5748-ABFA-3123776BEC1B}" type="datetimeFigureOut">
              <a:rPr lang="en-US" smtClean="0"/>
              <a:t>11/25/20</a:t>
            </a:fld>
            <a:endParaRPr lang="en-US"/>
          </a:p>
        </p:txBody>
      </p:sp>
      <p:sp>
        <p:nvSpPr>
          <p:cNvPr id="8" name="Footer Placeholder 7">
            <a:extLst>
              <a:ext uri="{FF2B5EF4-FFF2-40B4-BE49-F238E27FC236}">
                <a16:creationId xmlns:a16="http://schemas.microsoft.com/office/drawing/2014/main" id="{F8263E64-4976-554C-9856-289C34EFA1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074ABE-2FF7-EB40-9A66-7A25359AD0DB}"/>
              </a:ext>
            </a:extLst>
          </p:cNvPr>
          <p:cNvSpPr>
            <a:spLocks noGrp="1"/>
          </p:cNvSpPr>
          <p:nvPr>
            <p:ph type="sldNum" sz="quarter" idx="12"/>
          </p:nvPr>
        </p:nvSpPr>
        <p:spPr/>
        <p:txBody>
          <a:bodyPr/>
          <a:lstStyle/>
          <a:p>
            <a:fld id="{15AD9144-0FC4-FE42-A669-856B6F5E3BB0}" type="slidenum">
              <a:rPr lang="en-US" smtClean="0"/>
              <a:t>‹#›</a:t>
            </a:fld>
            <a:endParaRPr lang="en-US"/>
          </a:p>
        </p:txBody>
      </p:sp>
    </p:spTree>
    <p:extLst>
      <p:ext uri="{BB962C8B-B14F-4D97-AF65-F5344CB8AC3E}">
        <p14:creationId xmlns:p14="http://schemas.microsoft.com/office/powerpoint/2010/main" val="2989777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E1CE1-3999-B048-A48C-5F41F188DF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735A6B-36B6-5D40-A042-C5C8618FCC55}"/>
              </a:ext>
            </a:extLst>
          </p:cNvPr>
          <p:cNvSpPr>
            <a:spLocks noGrp="1"/>
          </p:cNvSpPr>
          <p:nvPr>
            <p:ph type="dt" sz="half" idx="10"/>
          </p:nvPr>
        </p:nvSpPr>
        <p:spPr/>
        <p:txBody>
          <a:bodyPr/>
          <a:lstStyle/>
          <a:p>
            <a:fld id="{F58ECA65-97E2-5748-ABFA-3123776BEC1B}" type="datetimeFigureOut">
              <a:rPr lang="en-US" smtClean="0"/>
              <a:t>11/25/20</a:t>
            </a:fld>
            <a:endParaRPr lang="en-US"/>
          </a:p>
        </p:txBody>
      </p:sp>
      <p:sp>
        <p:nvSpPr>
          <p:cNvPr id="4" name="Footer Placeholder 3">
            <a:extLst>
              <a:ext uri="{FF2B5EF4-FFF2-40B4-BE49-F238E27FC236}">
                <a16:creationId xmlns:a16="http://schemas.microsoft.com/office/drawing/2014/main" id="{C509FC20-10D1-4B4C-B576-B5617332E2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EDCED-FA84-E741-9975-FC3CE59D61CF}"/>
              </a:ext>
            </a:extLst>
          </p:cNvPr>
          <p:cNvSpPr>
            <a:spLocks noGrp="1"/>
          </p:cNvSpPr>
          <p:nvPr>
            <p:ph type="sldNum" sz="quarter" idx="12"/>
          </p:nvPr>
        </p:nvSpPr>
        <p:spPr/>
        <p:txBody>
          <a:bodyPr/>
          <a:lstStyle/>
          <a:p>
            <a:fld id="{15AD9144-0FC4-FE42-A669-856B6F5E3BB0}" type="slidenum">
              <a:rPr lang="en-US" smtClean="0"/>
              <a:t>‹#›</a:t>
            </a:fld>
            <a:endParaRPr lang="en-US"/>
          </a:p>
        </p:txBody>
      </p:sp>
    </p:spTree>
    <p:extLst>
      <p:ext uri="{BB962C8B-B14F-4D97-AF65-F5344CB8AC3E}">
        <p14:creationId xmlns:p14="http://schemas.microsoft.com/office/powerpoint/2010/main" val="2250508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D96913-7B12-7E45-9684-DC11407005D7}"/>
              </a:ext>
            </a:extLst>
          </p:cNvPr>
          <p:cNvSpPr>
            <a:spLocks noGrp="1"/>
          </p:cNvSpPr>
          <p:nvPr>
            <p:ph type="dt" sz="half" idx="10"/>
          </p:nvPr>
        </p:nvSpPr>
        <p:spPr/>
        <p:txBody>
          <a:bodyPr/>
          <a:lstStyle/>
          <a:p>
            <a:fld id="{F58ECA65-97E2-5748-ABFA-3123776BEC1B}" type="datetimeFigureOut">
              <a:rPr lang="en-US" smtClean="0"/>
              <a:t>11/25/20</a:t>
            </a:fld>
            <a:endParaRPr lang="en-US"/>
          </a:p>
        </p:txBody>
      </p:sp>
      <p:sp>
        <p:nvSpPr>
          <p:cNvPr id="3" name="Footer Placeholder 2">
            <a:extLst>
              <a:ext uri="{FF2B5EF4-FFF2-40B4-BE49-F238E27FC236}">
                <a16:creationId xmlns:a16="http://schemas.microsoft.com/office/drawing/2014/main" id="{FD171F94-C6C8-E048-B2CC-365B506EB5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0B861B-1597-2441-B8B5-5F6F481C8065}"/>
              </a:ext>
            </a:extLst>
          </p:cNvPr>
          <p:cNvSpPr>
            <a:spLocks noGrp="1"/>
          </p:cNvSpPr>
          <p:nvPr>
            <p:ph type="sldNum" sz="quarter" idx="12"/>
          </p:nvPr>
        </p:nvSpPr>
        <p:spPr/>
        <p:txBody>
          <a:bodyPr/>
          <a:lstStyle/>
          <a:p>
            <a:fld id="{15AD9144-0FC4-FE42-A669-856B6F5E3BB0}" type="slidenum">
              <a:rPr lang="en-US" smtClean="0"/>
              <a:t>‹#›</a:t>
            </a:fld>
            <a:endParaRPr lang="en-US"/>
          </a:p>
        </p:txBody>
      </p:sp>
    </p:spTree>
    <p:extLst>
      <p:ext uri="{BB962C8B-B14F-4D97-AF65-F5344CB8AC3E}">
        <p14:creationId xmlns:p14="http://schemas.microsoft.com/office/powerpoint/2010/main" val="1940822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8C160-1EA8-914B-9067-AF5141234B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8476AF-A728-5743-8F4D-40D7F1B602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B0572C-3C12-BA46-A5A1-21D94D9F0D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379EB5-10BA-AF42-9533-71E3BE11E245}"/>
              </a:ext>
            </a:extLst>
          </p:cNvPr>
          <p:cNvSpPr>
            <a:spLocks noGrp="1"/>
          </p:cNvSpPr>
          <p:nvPr>
            <p:ph type="dt" sz="half" idx="10"/>
          </p:nvPr>
        </p:nvSpPr>
        <p:spPr/>
        <p:txBody>
          <a:bodyPr/>
          <a:lstStyle/>
          <a:p>
            <a:fld id="{F58ECA65-97E2-5748-ABFA-3123776BEC1B}" type="datetimeFigureOut">
              <a:rPr lang="en-US" smtClean="0"/>
              <a:t>11/25/20</a:t>
            </a:fld>
            <a:endParaRPr lang="en-US"/>
          </a:p>
        </p:txBody>
      </p:sp>
      <p:sp>
        <p:nvSpPr>
          <p:cNvPr id="6" name="Footer Placeholder 5">
            <a:extLst>
              <a:ext uri="{FF2B5EF4-FFF2-40B4-BE49-F238E27FC236}">
                <a16:creationId xmlns:a16="http://schemas.microsoft.com/office/drawing/2014/main" id="{B44D395E-5D57-CE40-95A3-D9DC824642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34C14A-9104-024F-BF35-6EE249EB75A6}"/>
              </a:ext>
            </a:extLst>
          </p:cNvPr>
          <p:cNvSpPr>
            <a:spLocks noGrp="1"/>
          </p:cNvSpPr>
          <p:nvPr>
            <p:ph type="sldNum" sz="quarter" idx="12"/>
          </p:nvPr>
        </p:nvSpPr>
        <p:spPr/>
        <p:txBody>
          <a:bodyPr/>
          <a:lstStyle/>
          <a:p>
            <a:fld id="{15AD9144-0FC4-FE42-A669-856B6F5E3BB0}" type="slidenum">
              <a:rPr lang="en-US" smtClean="0"/>
              <a:t>‹#›</a:t>
            </a:fld>
            <a:endParaRPr lang="en-US"/>
          </a:p>
        </p:txBody>
      </p:sp>
    </p:spTree>
    <p:extLst>
      <p:ext uri="{BB962C8B-B14F-4D97-AF65-F5344CB8AC3E}">
        <p14:creationId xmlns:p14="http://schemas.microsoft.com/office/powerpoint/2010/main" val="4048243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6B91D-BADE-A043-A00C-1F6E13C7F7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CFFE21-266B-FE48-9793-7EE123C501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39F832-F39D-2046-A569-A6B978AF80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ECA63E-C880-6C40-8414-89621C211BD7}"/>
              </a:ext>
            </a:extLst>
          </p:cNvPr>
          <p:cNvSpPr>
            <a:spLocks noGrp="1"/>
          </p:cNvSpPr>
          <p:nvPr>
            <p:ph type="dt" sz="half" idx="10"/>
          </p:nvPr>
        </p:nvSpPr>
        <p:spPr/>
        <p:txBody>
          <a:bodyPr/>
          <a:lstStyle/>
          <a:p>
            <a:fld id="{F58ECA65-97E2-5748-ABFA-3123776BEC1B}" type="datetimeFigureOut">
              <a:rPr lang="en-US" smtClean="0"/>
              <a:t>11/25/20</a:t>
            </a:fld>
            <a:endParaRPr lang="en-US"/>
          </a:p>
        </p:txBody>
      </p:sp>
      <p:sp>
        <p:nvSpPr>
          <p:cNvPr id="6" name="Footer Placeholder 5">
            <a:extLst>
              <a:ext uri="{FF2B5EF4-FFF2-40B4-BE49-F238E27FC236}">
                <a16:creationId xmlns:a16="http://schemas.microsoft.com/office/drawing/2014/main" id="{588C42BB-5C1E-AD4A-98D8-148324C278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B97B43-2ABD-A345-9206-017A45E8841D}"/>
              </a:ext>
            </a:extLst>
          </p:cNvPr>
          <p:cNvSpPr>
            <a:spLocks noGrp="1"/>
          </p:cNvSpPr>
          <p:nvPr>
            <p:ph type="sldNum" sz="quarter" idx="12"/>
          </p:nvPr>
        </p:nvSpPr>
        <p:spPr/>
        <p:txBody>
          <a:bodyPr/>
          <a:lstStyle/>
          <a:p>
            <a:fld id="{15AD9144-0FC4-FE42-A669-856B6F5E3BB0}" type="slidenum">
              <a:rPr lang="en-US" smtClean="0"/>
              <a:t>‹#›</a:t>
            </a:fld>
            <a:endParaRPr lang="en-US"/>
          </a:p>
        </p:txBody>
      </p:sp>
    </p:spTree>
    <p:extLst>
      <p:ext uri="{BB962C8B-B14F-4D97-AF65-F5344CB8AC3E}">
        <p14:creationId xmlns:p14="http://schemas.microsoft.com/office/powerpoint/2010/main" val="4250822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D7D099-BCEF-2241-A051-85E82E2AA5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EB85BD-2C6E-FC44-97AC-BAC63390C6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06C149-B7BA-D34D-A37A-E9E4252FE3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8ECA65-97E2-5748-ABFA-3123776BEC1B}" type="datetimeFigureOut">
              <a:rPr lang="en-US" smtClean="0"/>
              <a:t>11/25/20</a:t>
            </a:fld>
            <a:endParaRPr lang="en-US"/>
          </a:p>
        </p:txBody>
      </p:sp>
      <p:sp>
        <p:nvSpPr>
          <p:cNvPr id="5" name="Footer Placeholder 4">
            <a:extLst>
              <a:ext uri="{FF2B5EF4-FFF2-40B4-BE49-F238E27FC236}">
                <a16:creationId xmlns:a16="http://schemas.microsoft.com/office/drawing/2014/main" id="{D950D674-C508-C248-84DD-3D6D379EE3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A056BB-3EA5-514B-9B62-BDE2BA3055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AD9144-0FC4-FE42-A669-856B6F5E3BB0}" type="slidenum">
              <a:rPr lang="en-US" smtClean="0"/>
              <a:t>‹#›</a:t>
            </a:fld>
            <a:endParaRPr lang="en-US"/>
          </a:p>
        </p:txBody>
      </p:sp>
    </p:spTree>
    <p:extLst>
      <p:ext uri="{BB962C8B-B14F-4D97-AF65-F5344CB8AC3E}">
        <p14:creationId xmlns:p14="http://schemas.microsoft.com/office/powerpoint/2010/main" val="2396309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7FED698-3320-4042-B858-A71C0C0D5CE2}"/>
              </a:ext>
            </a:extLst>
          </p:cNvPr>
          <p:cNvPicPr>
            <a:picLocks noChangeAspect="1"/>
          </p:cNvPicPr>
          <p:nvPr/>
        </p:nvPicPr>
        <p:blipFill>
          <a:blip r:embed="rId2"/>
          <a:stretch>
            <a:fillRect/>
          </a:stretch>
        </p:blipFill>
        <p:spPr>
          <a:xfrm>
            <a:off x="0" y="0"/>
            <a:ext cx="3709705" cy="6858000"/>
          </a:xfrm>
          <a:prstGeom prst="rect">
            <a:avLst/>
          </a:prstGeom>
        </p:spPr>
      </p:pic>
      <p:pic>
        <p:nvPicPr>
          <p:cNvPr id="9" name="Picture 8" descr="Table&#10;&#10;Description automatically generated">
            <a:extLst>
              <a:ext uri="{FF2B5EF4-FFF2-40B4-BE49-F238E27FC236}">
                <a16:creationId xmlns:a16="http://schemas.microsoft.com/office/drawing/2014/main" id="{23EE1490-AA08-E149-93B4-AE904281E296}"/>
              </a:ext>
            </a:extLst>
          </p:cNvPr>
          <p:cNvPicPr>
            <a:picLocks noChangeAspect="1"/>
          </p:cNvPicPr>
          <p:nvPr/>
        </p:nvPicPr>
        <p:blipFill>
          <a:blip r:embed="rId3"/>
          <a:stretch>
            <a:fillRect/>
          </a:stretch>
        </p:blipFill>
        <p:spPr>
          <a:xfrm>
            <a:off x="3884612" y="35115"/>
            <a:ext cx="7816851" cy="2836400"/>
          </a:xfrm>
          <a:prstGeom prst="rect">
            <a:avLst/>
          </a:prstGeom>
        </p:spPr>
      </p:pic>
      <p:pic>
        <p:nvPicPr>
          <p:cNvPr id="11" name="Picture 10" descr="Chart&#10;&#10;Description automatically generated">
            <a:extLst>
              <a:ext uri="{FF2B5EF4-FFF2-40B4-BE49-F238E27FC236}">
                <a16:creationId xmlns:a16="http://schemas.microsoft.com/office/drawing/2014/main" id="{E3D75B77-8D54-FE4A-9A1C-04B84CE9E739}"/>
              </a:ext>
            </a:extLst>
          </p:cNvPr>
          <p:cNvPicPr>
            <a:picLocks noChangeAspect="1"/>
          </p:cNvPicPr>
          <p:nvPr/>
        </p:nvPicPr>
        <p:blipFill>
          <a:blip r:embed="rId4"/>
          <a:stretch>
            <a:fillRect/>
          </a:stretch>
        </p:blipFill>
        <p:spPr>
          <a:xfrm>
            <a:off x="5386387" y="2679700"/>
            <a:ext cx="5840124" cy="4178300"/>
          </a:xfrm>
          <a:prstGeom prst="rect">
            <a:avLst/>
          </a:prstGeom>
        </p:spPr>
      </p:pic>
    </p:spTree>
    <p:extLst>
      <p:ext uri="{BB962C8B-B14F-4D97-AF65-F5344CB8AC3E}">
        <p14:creationId xmlns:p14="http://schemas.microsoft.com/office/powerpoint/2010/main" val="166698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77D96A-6347-8345-9035-87B52066D944}"/>
              </a:ext>
            </a:extLst>
          </p:cNvPr>
          <p:cNvSpPr>
            <a:spLocks noGrp="1"/>
          </p:cNvSpPr>
          <p:nvPr>
            <p:ph idx="1"/>
          </p:nvPr>
        </p:nvSpPr>
        <p:spPr/>
        <p:txBody>
          <a:bodyPr/>
          <a:lstStyle/>
          <a:p>
            <a:r>
              <a:rPr lang="en-US" dirty="0"/>
              <a:t>it is technically a measure of accuracy, but instead of taking the total number of true positives and dividing by the total number of samples, it performs this convoluted calculation above</a:t>
            </a:r>
          </a:p>
          <a:p>
            <a:pPr marL="0" indent="0">
              <a:buNone/>
            </a:pPr>
            <a:endParaRPr lang="en-US" dirty="0"/>
          </a:p>
          <a:p>
            <a:r>
              <a:rPr lang="en-US" dirty="0"/>
              <a:t>why not just use accuracy?</a:t>
            </a:r>
          </a:p>
          <a:p>
            <a:endParaRPr lang="en-US" dirty="0"/>
          </a:p>
          <a:p>
            <a:r>
              <a:rPr lang="en-US" dirty="0"/>
              <a:t>because oftentimes you’ll find your data </a:t>
            </a:r>
            <a:r>
              <a:rPr lang="en-US" dirty="0" err="1"/>
              <a:t>isnt</a:t>
            </a:r>
            <a:r>
              <a:rPr lang="en-US" dirty="0"/>
              <a:t> balanced, if you had a 50/50 split of diabetes and non-diabetes, the simple way of calculating it would be appropriate</a:t>
            </a:r>
          </a:p>
        </p:txBody>
      </p:sp>
      <p:pic>
        <p:nvPicPr>
          <p:cNvPr id="4" name="Picture 3">
            <a:extLst>
              <a:ext uri="{FF2B5EF4-FFF2-40B4-BE49-F238E27FC236}">
                <a16:creationId xmlns:a16="http://schemas.microsoft.com/office/drawing/2014/main" id="{CB07FC77-A522-734B-B329-49BB5E077F86}"/>
              </a:ext>
            </a:extLst>
          </p:cNvPr>
          <p:cNvPicPr>
            <a:picLocks noChangeAspect="1"/>
          </p:cNvPicPr>
          <p:nvPr/>
        </p:nvPicPr>
        <p:blipFill>
          <a:blip r:embed="rId2"/>
          <a:stretch>
            <a:fillRect/>
          </a:stretch>
        </p:blipFill>
        <p:spPr>
          <a:xfrm>
            <a:off x="137941" y="79888"/>
            <a:ext cx="11849272" cy="1354781"/>
          </a:xfrm>
          <a:prstGeom prst="rect">
            <a:avLst/>
          </a:prstGeom>
        </p:spPr>
      </p:pic>
    </p:spTree>
    <p:extLst>
      <p:ext uri="{BB962C8B-B14F-4D97-AF65-F5344CB8AC3E}">
        <p14:creationId xmlns:p14="http://schemas.microsoft.com/office/powerpoint/2010/main" val="1213413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76E52B92-4903-C842-A34E-DB8E80CF378B}"/>
              </a:ext>
            </a:extLst>
          </p:cNvPr>
          <p:cNvPicPr>
            <a:picLocks noChangeAspect="1"/>
          </p:cNvPicPr>
          <p:nvPr/>
        </p:nvPicPr>
        <p:blipFill>
          <a:blip r:embed="rId2"/>
          <a:stretch>
            <a:fillRect/>
          </a:stretch>
        </p:blipFill>
        <p:spPr>
          <a:xfrm>
            <a:off x="128587" y="357256"/>
            <a:ext cx="8443913" cy="6143488"/>
          </a:xfrm>
          <a:prstGeom prst="rect">
            <a:avLst/>
          </a:prstGeom>
        </p:spPr>
      </p:pic>
      <p:sp>
        <p:nvSpPr>
          <p:cNvPr id="7" name="TextBox 6">
            <a:extLst>
              <a:ext uri="{FF2B5EF4-FFF2-40B4-BE49-F238E27FC236}">
                <a16:creationId xmlns:a16="http://schemas.microsoft.com/office/drawing/2014/main" id="{AEC71E5E-91FB-F746-BFD6-83DD03826900}"/>
              </a:ext>
            </a:extLst>
          </p:cNvPr>
          <p:cNvSpPr txBox="1"/>
          <p:nvPr/>
        </p:nvSpPr>
        <p:spPr>
          <a:xfrm>
            <a:off x="8758238" y="473155"/>
            <a:ext cx="3433762" cy="5909310"/>
          </a:xfrm>
          <a:prstGeom prst="rect">
            <a:avLst/>
          </a:prstGeom>
          <a:noFill/>
        </p:spPr>
        <p:txBody>
          <a:bodyPr wrap="square" rtlCol="0">
            <a:spAutoFit/>
          </a:bodyPr>
          <a:lstStyle/>
          <a:p>
            <a:r>
              <a:rPr lang="en-US" b="1" dirty="0"/>
              <a:t>Precision/Recall Tradeoff</a:t>
            </a:r>
          </a:p>
          <a:p>
            <a:r>
              <a:rPr lang="en-US" dirty="0"/>
              <a:t>Let’s understand the Precision and Recall before understanding the concept precision/recall tradeoff. To understand the precision and recall, let’s understand the Confusion Matrix first.</a:t>
            </a:r>
          </a:p>
          <a:p>
            <a:endParaRPr lang="en-US" b="1" dirty="0"/>
          </a:p>
          <a:p>
            <a:r>
              <a:rPr lang="en-US" b="1" dirty="0"/>
              <a:t>Confusion Matrix</a:t>
            </a:r>
            <a:endParaRPr lang="en-US" dirty="0"/>
          </a:p>
          <a:p>
            <a:r>
              <a:rPr lang="en-US" dirty="0"/>
              <a:t>This is the most important performance measure tools for Classification in machine learning. As we know, Classification is one of the supervised tasks in machine learning, where you provide the labeled data to the model or algorithm (Labeled data — Where you have the output or target or class against the features or input, ex shown in below table).</a:t>
            </a:r>
          </a:p>
          <a:p>
            <a:endParaRPr lang="en-US" dirty="0"/>
          </a:p>
        </p:txBody>
      </p:sp>
    </p:spTree>
    <p:extLst>
      <p:ext uri="{BB962C8B-B14F-4D97-AF65-F5344CB8AC3E}">
        <p14:creationId xmlns:p14="http://schemas.microsoft.com/office/powerpoint/2010/main" val="2261590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EE2D-B60D-BC47-8B59-7D256AE887C5}"/>
              </a:ext>
            </a:extLst>
          </p:cNvPr>
          <p:cNvSpPr>
            <a:spLocks noGrp="1"/>
          </p:cNvSpPr>
          <p:nvPr>
            <p:ph type="title"/>
          </p:nvPr>
        </p:nvSpPr>
        <p:spPr/>
        <p:txBody>
          <a:bodyPr/>
          <a:lstStyle/>
          <a:p>
            <a:r>
              <a:rPr lang="en-US" b="1" dirty="0"/>
              <a:t>Beyond Accuracy: Precision and Recall</a:t>
            </a:r>
          </a:p>
        </p:txBody>
      </p:sp>
      <p:pic>
        <p:nvPicPr>
          <p:cNvPr id="5" name="Content Placeholder 4">
            <a:extLst>
              <a:ext uri="{FF2B5EF4-FFF2-40B4-BE49-F238E27FC236}">
                <a16:creationId xmlns:a16="http://schemas.microsoft.com/office/drawing/2014/main" id="{347592DC-A471-E140-8124-0B42EDA18E34}"/>
              </a:ext>
            </a:extLst>
          </p:cNvPr>
          <p:cNvPicPr>
            <a:picLocks noGrp="1" noChangeAspect="1"/>
          </p:cNvPicPr>
          <p:nvPr>
            <p:ph idx="1"/>
          </p:nvPr>
        </p:nvPicPr>
        <p:blipFill>
          <a:blip r:embed="rId2"/>
          <a:stretch>
            <a:fillRect/>
          </a:stretch>
        </p:blipFill>
        <p:spPr>
          <a:xfrm>
            <a:off x="2827828" y="1468431"/>
            <a:ext cx="6536344" cy="4351338"/>
          </a:xfrm>
        </p:spPr>
      </p:pic>
      <p:pic>
        <p:nvPicPr>
          <p:cNvPr id="9" name="Picture 8">
            <a:extLst>
              <a:ext uri="{FF2B5EF4-FFF2-40B4-BE49-F238E27FC236}">
                <a16:creationId xmlns:a16="http://schemas.microsoft.com/office/drawing/2014/main" id="{181808C1-D060-9648-BDAB-AF52FB171671}"/>
              </a:ext>
            </a:extLst>
          </p:cNvPr>
          <p:cNvPicPr>
            <a:picLocks noChangeAspect="1"/>
          </p:cNvPicPr>
          <p:nvPr/>
        </p:nvPicPr>
        <p:blipFill>
          <a:blip r:embed="rId3"/>
          <a:stretch>
            <a:fillRect/>
          </a:stretch>
        </p:blipFill>
        <p:spPr>
          <a:xfrm>
            <a:off x="0" y="5921756"/>
            <a:ext cx="12192000" cy="780288"/>
          </a:xfrm>
          <a:prstGeom prst="rect">
            <a:avLst/>
          </a:prstGeom>
        </p:spPr>
      </p:pic>
    </p:spTree>
    <p:extLst>
      <p:ext uri="{BB962C8B-B14F-4D97-AF65-F5344CB8AC3E}">
        <p14:creationId xmlns:p14="http://schemas.microsoft.com/office/powerpoint/2010/main" val="3445169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2604D-DA3F-A24A-ABE1-D2EB15103C79}"/>
              </a:ext>
            </a:extLst>
          </p:cNvPr>
          <p:cNvSpPr>
            <a:spLocks noGrp="1"/>
          </p:cNvSpPr>
          <p:nvPr>
            <p:ph type="title"/>
          </p:nvPr>
        </p:nvSpPr>
        <p:spPr/>
        <p:txBody>
          <a:bodyPr/>
          <a:lstStyle/>
          <a:p>
            <a:endParaRPr lang="en-US"/>
          </a:p>
        </p:txBody>
      </p:sp>
      <p:sp>
        <p:nvSpPr>
          <p:cNvPr id="4" name="Content Placeholder 2">
            <a:extLst>
              <a:ext uri="{FF2B5EF4-FFF2-40B4-BE49-F238E27FC236}">
                <a16:creationId xmlns:a16="http://schemas.microsoft.com/office/drawing/2014/main" id="{A8FEF3C2-7E28-E04D-9954-78EE4162BC67}"/>
              </a:ext>
            </a:extLst>
          </p:cNvPr>
          <p:cNvSpPr>
            <a:spLocks noGrp="1"/>
          </p:cNvSpPr>
          <p:nvPr>
            <p:ph idx="1"/>
          </p:nvPr>
        </p:nvSpPr>
        <p:spPr/>
        <p:txBody>
          <a:bodyPr>
            <a:normAutofit/>
          </a:bodyPr>
          <a:lstStyle/>
          <a:p>
            <a:r>
              <a:rPr lang="en-US" dirty="0"/>
              <a:t>0% indicates that the model explains none of the variability of the response data around its mean. </a:t>
            </a:r>
          </a:p>
          <a:p>
            <a:endParaRPr lang="en-US" dirty="0"/>
          </a:p>
          <a:p>
            <a:r>
              <a:rPr lang="en-US" dirty="0"/>
              <a:t>100% indicates that the model explains all the variability of the response data around its mean. In general, the higher the R-squared, the better the model fits your data (doesn't always mean its a good thing)</a:t>
            </a:r>
          </a:p>
        </p:txBody>
      </p:sp>
    </p:spTree>
    <p:extLst>
      <p:ext uri="{BB962C8B-B14F-4D97-AF65-F5344CB8AC3E}">
        <p14:creationId xmlns:p14="http://schemas.microsoft.com/office/powerpoint/2010/main" val="588241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D87B6F77-184E-4040-A696-339AC994B0E4}"/>
              </a:ext>
            </a:extLst>
          </p:cNvPr>
          <p:cNvPicPr>
            <a:picLocks noChangeAspect="1"/>
          </p:cNvPicPr>
          <p:nvPr/>
        </p:nvPicPr>
        <p:blipFill>
          <a:blip r:embed="rId2"/>
          <a:stretch>
            <a:fillRect/>
          </a:stretch>
        </p:blipFill>
        <p:spPr>
          <a:xfrm>
            <a:off x="5395943" y="171448"/>
            <a:ext cx="6629400" cy="6629400"/>
          </a:xfrm>
          <a:prstGeom prst="rect">
            <a:avLst/>
          </a:prstGeom>
        </p:spPr>
      </p:pic>
      <p:sp>
        <p:nvSpPr>
          <p:cNvPr id="7" name="Content Placeholder 6">
            <a:extLst>
              <a:ext uri="{FF2B5EF4-FFF2-40B4-BE49-F238E27FC236}">
                <a16:creationId xmlns:a16="http://schemas.microsoft.com/office/drawing/2014/main" id="{97949F7F-0AC6-DD43-8E0E-B333EB8A6324}"/>
              </a:ext>
            </a:extLst>
          </p:cNvPr>
          <p:cNvSpPr>
            <a:spLocks noGrp="1"/>
          </p:cNvSpPr>
          <p:nvPr>
            <p:ph idx="1"/>
          </p:nvPr>
        </p:nvSpPr>
        <p:spPr>
          <a:xfrm>
            <a:off x="432486" y="716692"/>
            <a:ext cx="5078628" cy="5460271"/>
          </a:xfrm>
        </p:spPr>
        <p:txBody>
          <a:bodyPr>
            <a:normAutofit fontScale="92500" lnSpcReduction="10000"/>
          </a:bodyPr>
          <a:lstStyle/>
          <a:p>
            <a:r>
              <a:rPr lang="en-US" dirty="0"/>
              <a:t>the green line is going to have a r2 close to 1</a:t>
            </a:r>
          </a:p>
          <a:p>
            <a:endParaRPr lang="en-US" dirty="0"/>
          </a:p>
          <a:p>
            <a:r>
              <a:rPr lang="en-US" dirty="0"/>
              <a:t>but it </a:t>
            </a:r>
            <a:r>
              <a:rPr lang="en-US" dirty="0" err="1"/>
              <a:t>isnt</a:t>
            </a:r>
            <a:r>
              <a:rPr lang="en-US" dirty="0"/>
              <a:t> going to be a great model, even though it explains the red dots (the variance) very well</a:t>
            </a:r>
          </a:p>
          <a:p>
            <a:endParaRPr lang="en-US" dirty="0"/>
          </a:p>
          <a:p>
            <a:r>
              <a:rPr lang="en-US" dirty="0"/>
              <a:t>Having a square as opposed to the absolute value function gives a nice continuous and differentiable function (absolute value is not differentiable at 0) - which makes it the natural choice, especially in the context of estimation and regression analysis.</a:t>
            </a:r>
          </a:p>
        </p:txBody>
      </p:sp>
    </p:spTree>
    <p:extLst>
      <p:ext uri="{BB962C8B-B14F-4D97-AF65-F5344CB8AC3E}">
        <p14:creationId xmlns:p14="http://schemas.microsoft.com/office/powerpoint/2010/main" val="1974788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BC6F0-93EB-D149-8877-256803181757}"/>
              </a:ext>
            </a:extLst>
          </p:cNvPr>
          <p:cNvSpPr>
            <a:spLocks noGrp="1"/>
          </p:cNvSpPr>
          <p:nvPr>
            <p:ph type="title"/>
          </p:nvPr>
        </p:nvSpPr>
        <p:spPr/>
        <p:txBody>
          <a:bodyPr/>
          <a:lstStyle/>
          <a:p>
            <a:r>
              <a:rPr lang="en-US" dirty="0"/>
              <a:t>hyperplane decision boundaries represented in 2D</a:t>
            </a:r>
          </a:p>
        </p:txBody>
      </p:sp>
      <p:pic>
        <p:nvPicPr>
          <p:cNvPr id="5" name="Content Placeholder 4" descr="Chart, scatter chart&#10;&#10;Description automatically generated">
            <a:extLst>
              <a:ext uri="{FF2B5EF4-FFF2-40B4-BE49-F238E27FC236}">
                <a16:creationId xmlns:a16="http://schemas.microsoft.com/office/drawing/2014/main" id="{7F144E94-A7BB-7240-AD96-895C986BD6D3}"/>
              </a:ext>
            </a:extLst>
          </p:cNvPr>
          <p:cNvPicPr>
            <a:picLocks noGrp="1" noChangeAspect="1"/>
          </p:cNvPicPr>
          <p:nvPr>
            <p:ph idx="1"/>
          </p:nvPr>
        </p:nvPicPr>
        <p:blipFill>
          <a:blip r:embed="rId2"/>
          <a:stretch>
            <a:fillRect/>
          </a:stretch>
        </p:blipFill>
        <p:spPr>
          <a:xfrm>
            <a:off x="2720023" y="1004888"/>
            <a:ext cx="6751954" cy="5167312"/>
          </a:xfrm>
        </p:spPr>
      </p:pic>
    </p:spTree>
    <p:extLst>
      <p:ext uri="{BB962C8B-B14F-4D97-AF65-F5344CB8AC3E}">
        <p14:creationId xmlns:p14="http://schemas.microsoft.com/office/powerpoint/2010/main" val="2149786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320</Words>
  <Application>Microsoft Macintosh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Beyond Accuracy: Precision and Recall</vt:lpstr>
      <vt:lpstr>PowerPoint Presentation</vt:lpstr>
      <vt:lpstr>PowerPoint Presentation</vt:lpstr>
      <vt:lpstr>hyperplane decision boundaries represented in 2D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Milad Nazar</dc:creator>
  <cp:lastModifiedBy>Milad Nazar</cp:lastModifiedBy>
  <cp:revision>6</cp:revision>
  <dcterms:created xsi:type="dcterms:W3CDTF">2020-11-24T22:38:50Z</dcterms:created>
  <dcterms:modified xsi:type="dcterms:W3CDTF">2020-11-25T22:21:57Z</dcterms:modified>
</cp:coreProperties>
</file>