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303dcbb1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303dcbb1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303dcbb1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303dcbb1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37e52f8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37e52f8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03dcbb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03dcbb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595858"/>
                </a:solidFill>
                <a:highlight>
                  <a:srgbClr val="FFFFFF"/>
                </a:highlight>
                <a:latin typeface="Roboto"/>
                <a:ea typeface="Roboto"/>
                <a:cs typeface="Roboto"/>
                <a:sym typeface="Roboto"/>
              </a:rPr>
              <a:t>Simply put a </a:t>
            </a:r>
            <a:r>
              <a:rPr b="1" lang="en" sz="1150">
                <a:solidFill>
                  <a:srgbClr val="595858"/>
                </a:solidFill>
                <a:highlight>
                  <a:srgbClr val="FFFFFF"/>
                </a:highlight>
                <a:latin typeface="Roboto"/>
                <a:ea typeface="Roboto"/>
                <a:cs typeface="Roboto"/>
                <a:sym typeface="Roboto"/>
              </a:rPr>
              <a:t>Recommendation System</a:t>
            </a:r>
            <a:r>
              <a:rPr lang="en" sz="1150">
                <a:solidFill>
                  <a:srgbClr val="595858"/>
                </a:solidFill>
                <a:highlight>
                  <a:srgbClr val="FFFFFF"/>
                </a:highlight>
                <a:latin typeface="Roboto"/>
                <a:ea typeface="Roboto"/>
                <a:cs typeface="Roboto"/>
                <a:sym typeface="Roboto"/>
              </a:rPr>
              <a:t> is a filtration program whose prime goal is to predict the “rating” or “preference” of a user towards a domain-specific item or item. In our case, this domain-specific item is a movie, therefore the main focus of our recommendation system is to filter and predict only those movies which a user would prefer given some data about the user him or herself.</a:t>
            </a:r>
            <a:endParaRPr sz="1150">
              <a:solidFill>
                <a:srgbClr val="595858"/>
              </a:solidFill>
              <a:highlight>
                <a:srgbClr val="FFFFFF"/>
              </a:highlight>
              <a:latin typeface="Roboto"/>
              <a:ea typeface="Roboto"/>
              <a:cs typeface="Roboto"/>
              <a:sym typeface="Roboto"/>
            </a:endParaRPr>
          </a:p>
          <a:p>
            <a:pPr indent="0" lvl="0" marL="0" rtl="0" algn="l">
              <a:spcBef>
                <a:spcPts val="0"/>
              </a:spcBef>
              <a:spcAft>
                <a:spcPts val="0"/>
              </a:spcAft>
              <a:buNone/>
            </a:pPr>
            <a:r>
              <a:rPr lang="en" sz="1150">
                <a:solidFill>
                  <a:srgbClr val="595858"/>
                </a:solidFill>
                <a:highlight>
                  <a:srgbClr val="FFFFFF"/>
                </a:highlight>
                <a:latin typeface="Roboto"/>
                <a:ea typeface="Roboto"/>
                <a:cs typeface="Roboto"/>
                <a:sym typeface="Roboto"/>
              </a:rPr>
              <a:t>https://www.geeksforgeeks.org/python-implementation-of-movie-recommender-system/#:~:text=Recommender%20System%20is%20a%20system,tags%2C%20and%20products%20in%20general.</a:t>
            </a:r>
            <a:endParaRPr sz="1150">
              <a:solidFill>
                <a:srgbClr val="595858"/>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36e3a020c_4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36e3a020c_4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303dcbb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303dcbb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303dcbb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303dcbb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Demographic Data explained: "bucketized_user_age": bucketized age values of the user who made the rating, the values and the corresponding ranges are: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9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1: "Under 18"</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18: "18-24"</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25: "25-34"</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35: "35-44"</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45: "45-49"</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50: "50-55"</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56: "56+"</a:t>
            </a:r>
            <a:endParaRPr sz="1200">
              <a:solidFill>
                <a:srgbClr val="202124"/>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303dcbb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303dcbb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The features below are included in all versions with the "-ratings" suffix.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"movie_id": a unique identifier of the rated movie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"movie_title": the title of the rated movie with the release year in parentheses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"movie_genres": a sequence of genres to which the rated movie belongs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"user_id": a unique identifier of the user who made the rating</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"user_rating": the score of the rating on a five-star scale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"timestamp": the timestamp of the ratings, represented in seconds since midnight Coordinated Universal Time (UTC) of January 1, 1970</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"1m-ratings" versions in addition include the following demographic features.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"user_gender": gender of the user who made the rating; a true value corresponds to male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"bucketized_user_age": bucketized age values of the user who made the rating, the values and the corresponding ranges are:</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1: "Under 18"</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18: "18-24"</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25: "25-34"</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35: "35-44"</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45: "45-49"</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50: "50-55"</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56: "56+"</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"user_occupation_label": the occupation of the user who made the rating represented by an integer-encoded label; labels are preprocessed to be consistent across different versions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"user_occupation_text": the occupation of the user who made the rating in the original string; different versions can have different set of raw text labels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"user_zip_code": the zip code of the user who made the rating</a:t>
            </a:r>
            <a:endParaRPr sz="1200">
              <a:solidFill>
                <a:srgbClr val="202124"/>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303dcbb1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303dcbb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303dcbb1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303dcbb1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303dcbb1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303dcbb1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ijstr.org/final-print/dec2019/A-Review-Paper-On-Collaborative-Filtering-Based-Moive-Recommedation-System-.pdf" TargetMode="External"/><Relationship Id="rId4" Type="http://schemas.openxmlformats.org/officeDocument/2006/relationships/hyperlink" Target="http://www.riejournal.com/article_106395_c6c0038f1bf5d4c421bd552d0541d6be.pdf" TargetMode="External"/><Relationship Id="rId5" Type="http://schemas.openxmlformats.org/officeDocument/2006/relationships/hyperlink" Target="https://www.researchgate.net/publication/319487277_Design_and_Implementation_of_Movie_Recommendation_System_Based_on_Knn_Collaborative_Filtering_Algorithm" TargetMode="External"/><Relationship Id="rId6" Type="http://schemas.openxmlformats.org/officeDocument/2006/relationships/hyperlink" Target="https://hcis-journal.springeropen.com/articles/10.1186/s13673-018-0161-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685600" y="275150"/>
            <a:ext cx="8004900" cy="93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Movie Recommendation</a:t>
            </a:r>
            <a:endParaRPr b="1" u="sng"/>
          </a:p>
        </p:txBody>
      </p:sp>
      <p:sp>
        <p:nvSpPr>
          <p:cNvPr id="135" name="Google Shape;135;p13"/>
          <p:cNvSpPr txBox="1"/>
          <p:nvPr>
            <p:ph idx="1" type="subTitle"/>
          </p:nvPr>
        </p:nvSpPr>
        <p:spPr>
          <a:xfrm>
            <a:off x="311700" y="2571750"/>
            <a:ext cx="8520600" cy="1955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b="1" lang="en" sz="1640" u="sng"/>
              <a:t>Group Members:</a:t>
            </a:r>
            <a:endParaRPr b="1" sz="1640" u="sng"/>
          </a:p>
          <a:p>
            <a:pPr indent="0" lvl="0" marL="0" rtl="0" algn="l">
              <a:lnSpc>
                <a:spcPct val="80000"/>
              </a:lnSpc>
              <a:spcBef>
                <a:spcPts val="0"/>
              </a:spcBef>
              <a:spcAft>
                <a:spcPts val="0"/>
              </a:spcAft>
              <a:buSzPts val="852"/>
              <a:buNone/>
            </a:pPr>
            <a:r>
              <a:t/>
            </a:r>
            <a:endParaRPr sz="1340" u="sng"/>
          </a:p>
          <a:p>
            <a:pPr indent="0" lvl="0" marL="0" rtl="0" algn="l">
              <a:lnSpc>
                <a:spcPct val="80000"/>
              </a:lnSpc>
              <a:spcBef>
                <a:spcPts val="0"/>
              </a:spcBef>
              <a:spcAft>
                <a:spcPts val="0"/>
              </a:spcAft>
              <a:buSzPts val="852"/>
              <a:buNone/>
            </a:pPr>
            <a:r>
              <a:rPr lang="en" sz="1440"/>
              <a:t>1814067 - Akshit Sanchala</a:t>
            </a:r>
            <a:endParaRPr sz="1440"/>
          </a:p>
          <a:p>
            <a:pPr indent="0" lvl="0" marL="0" rtl="0" algn="l">
              <a:lnSpc>
                <a:spcPct val="80000"/>
              </a:lnSpc>
              <a:spcBef>
                <a:spcPts val="0"/>
              </a:spcBef>
              <a:spcAft>
                <a:spcPts val="0"/>
              </a:spcAft>
              <a:buSzPts val="852"/>
              <a:buNone/>
            </a:pPr>
            <a:r>
              <a:rPr lang="en" sz="1440"/>
              <a:t>1814071 - Krunal Dattani</a:t>
            </a:r>
            <a:endParaRPr sz="1440"/>
          </a:p>
          <a:p>
            <a:pPr indent="0" lvl="0" marL="0" rtl="0" algn="l">
              <a:lnSpc>
                <a:spcPct val="80000"/>
              </a:lnSpc>
              <a:spcBef>
                <a:spcPts val="0"/>
              </a:spcBef>
              <a:spcAft>
                <a:spcPts val="0"/>
              </a:spcAft>
              <a:buSzPts val="852"/>
              <a:buNone/>
            </a:pPr>
            <a:r>
              <a:rPr lang="en" sz="1440"/>
              <a:t>1814072 - Atharva Dave</a:t>
            </a:r>
            <a:endParaRPr sz="1440"/>
          </a:p>
          <a:p>
            <a:pPr indent="0" lvl="0" marL="0" rtl="0" algn="l">
              <a:lnSpc>
                <a:spcPct val="80000"/>
              </a:lnSpc>
              <a:spcBef>
                <a:spcPts val="0"/>
              </a:spcBef>
              <a:spcAft>
                <a:spcPts val="0"/>
              </a:spcAft>
              <a:buSzPts val="852"/>
              <a:buNone/>
            </a:pPr>
            <a:r>
              <a:rPr lang="en" sz="1440"/>
              <a:t>1814076 - Dharmil Gada</a:t>
            </a:r>
            <a:endParaRPr sz="1440"/>
          </a:p>
          <a:p>
            <a:pPr indent="0" lvl="0" marL="0" rtl="0" algn="l">
              <a:lnSpc>
                <a:spcPct val="80000"/>
              </a:lnSpc>
              <a:spcBef>
                <a:spcPts val="0"/>
              </a:spcBef>
              <a:spcAft>
                <a:spcPts val="0"/>
              </a:spcAft>
              <a:buSzPts val="852"/>
              <a:buNone/>
            </a:pPr>
            <a:r>
              <a:rPr lang="en" sz="1440"/>
              <a:t>1924010 - Mitanshu Gada</a:t>
            </a:r>
            <a:endParaRPr sz="1440"/>
          </a:p>
          <a:p>
            <a:pPr indent="0" lvl="0" marL="0" rtl="0" algn="l">
              <a:lnSpc>
                <a:spcPct val="80000"/>
              </a:lnSpc>
              <a:spcBef>
                <a:spcPts val="0"/>
              </a:spcBef>
              <a:spcAft>
                <a:spcPts val="0"/>
              </a:spcAft>
              <a:buSzPts val="852"/>
              <a:buNone/>
            </a:pPr>
            <a:r>
              <a:t/>
            </a:r>
            <a:endParaRPr sz="1440"/>
          </a:p>
          <a:p>
            <a:pPr indent="0" lvl="0" marL="0" rtl="0" algn="l">
              <a:lnSpc>
                <a:spcPct val="80000"/>
              </a:lnSpc>
              <a:spcBef>
                <a:spcPts val="0"/>
              </a:spcBef>
              <a:spcAft>
                <a:spcPts val="0"/>
              </a:spcAft>
              <a:buSzPts val="852"/>
              <a:buNone/>
            </a:pPr>
            <a:r>
              <a:rPr lang="en" sz="1440"/>
              <a:t>Batch: 3 | AML-TF | SEM: </a:t>
            </a:r>
            <a:r>
              <a:rPr lang="en" sz="1440"/>
              <a:t>6</a:t>
            </a:r>
            <a:r>
              <a:rPr lang="en" sz="1440"/>
              <a:t> | IT</a:t>
            </a:r>
            <a:endParaRPr sz="1440"/>
          </a:p>
          <a:p>
            <a:pPr indent="0" lvl="0" marL="0" rtl="0" algn="l">
              <a:lnSpc>
                <a:spcPct val="80000"/>
              </a:lnSpc>
              <a:spcBef>
                <a:spcPts val="0"/>
              </a:spcBef>
              <a:spcAft>
                <a:spcPts val="0"/>
              </a:spcAft>
              <a:buSzPts val="852"/>
              <a:buNone/>
            </a:pPr>
            <a:r>
              <a:t/>
            </a:r>
            <a:endParaRPr sz="1340"/>
          </a:p>
          <a:p>
            <a:pPr indent="0" lvl="0" marL="0" rtl="0" algn="l">
              <a:lnSpc>
                <a:spcPct val="80000"/>
              </a:lnSpc>
              <a:spcBef>
                <a:spcPts val="0"/>
              </a:spcBef>
              <a:spcAft>
                <a:spcPts val="0"/>
              </a:spcAft>
              <a:buSzPts val="852"/>
              <a:buNone/>
            </a:pPr>
            <a:r>
              <a:t/>
            </a:r>
            <a:endParaRPr sz="1340"/>
          </a:p>
        </p:txBody>
      </p:sp>
      <p:sp>
        <p:nvSpPr>
          <p:cNvPr id="136" name="Google Shape;136;p13"/>
          <p:cNvSpPr txBox="1"/>
          <p:nvPr>
            <p:ph idx="1" type="subTitle"/>
          </p:nvPr>
        </p:nvSpPr>
        <p:spPr>
          <a:xfrm>
            <a:off x="1186500" y="1371500"/>
            <a:ext cx="6771000" cy="71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t>MovieLens  (ml-1m dataset)</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11700" y="208050"/>
            <a:ext cx="8520600" cy="50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Recommendations</a:t>
            </a:r>
            <a:endParaRPr b="1"/>
          </a:p>
        </p:txBody>
      </p:sp>
      <p:sp>
        <p:nvSpPr>
          <p:cNvPr id="197" name="Google Shape;197;p22"/>
          <p:cNvSpPr txBox="1"/>
          <p:nvPr>
            <p:ph idx="1" type="body"/>
          </p:nvPr>
        </p:nvSpPr>
        <p:spPr>
          <a:xfrm>
            <a:off x="311700" y="780750"/>
            <a:ext cx="8520600" cy="402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Highest Ratings given by this user to watched movies and </a:t>
            </a:r>
            <a:r>
              <a:rPr b="1" lang="en"/>
              <a:t>Top 10 movie recommendations: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98" name="Google Shape;198;p22"/>
          <p:cNvPicPr preferRelativeResize="0"/>
          <p:nvPr/>
        </p:nvPicPr>
        <p:blipFill>
          <a:blip r:embed="rId3">
            <a:alphaModFix/>
          </a:blip>
          <a:stretch>
            <a:fillRect/>
          </a:stretch>
        </p:blipFill>
        <p:spPr>
          <a:xfrm>
            <a:off x="1245125" y="1221150"/>
            <a:ext cx="6853000" cy="354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References</a:t>
            </a:r>
            <a:endParaRPr b="1" sz="2600"/>
          </a:p>
        </p:txBody>
      </p:sp>
      <p:sp>
        <p:nvSpPr>
          <p:cNvPr id="204" name="Google Shape;204;p23"/>
          <p:cNvSpPr txBox="1"/>
          <p:nvPr>
            <p:ph idx="1" type="body"/>
          </p:nvPr>
        </p:nvSpPr>
        <p:spPr>
          <a:xfrm>
            <a:off x="1135850" y="1567550"/>
            <a:ext cx="72006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b="1" lang="en" u="sng">
                <a:hlinkClick r:id="rId3"/>
              </a:rPr>
              <a:t>http://www.ijstr.org/final-print/dec2019/A-Review-Paper-On-Collaborative-Filtering-Based-Moive-Recommedation-System-.pdf</a:t>
            </a:r>
            <a:endParaRPr b="1"/>
          </a:p>
          <a:p>
            <a:pPr indent="-311150" lvl="0" marL="457200" rtl="0" algn="just">
              <a:spcBef>
                <a:spcPts val="0"/>
              </a:spcBef>
              <a:spcAft>
                <a:spcPts val="0"/>
              </a:spcAft>
              <a:buSzPts val="1300"/>
              <a:buChar char="●"/>
            </a:pPr>
            <a:r>
              <a:rPr b="1" lang="en" u="sng">
                <a:hlinkClick r:id="rId4"/>
              </a:rPr>
              <a:t>http://www.riejournal.com/article_106395_c6c0038f1bf5d4c421bd552d0541d6be.pdf</a:t>
            </a:r>
            <a:endParaRPr b="1"/>
          </a:p>
          <a:p>
            <a:pPr indent="-311150" lvl="0" marL="457200" rtl="0" algn="just">
              <a:spcBef>
                <a:spcPts val="0"/>
              </a:spcBef>
              <a:spcAft>
                <a:spcPts val="0"/>
              </a:spcAft>
              <a:buSzPts val="1300"/>
              <a:buChar char="●"/>
            </a:pPr>
            <a:r>
              <a:rPr b="1" lang="en" u="sng">
                <a:hlinkClick r:id="rId5"/>
              </a:rPr>
              <a:t>https://www.researchgate.net/publication/319487277_Design_and_Implementation_of_Movie_Recommendation_System_Based_on_Knn_Collaborative_Filtering_Algorithm</a:t>
            </a:r>
            <a:endParaRPr b="1"/>
          </a:p>
          <a:p>
            <a:pPr indent="-311150" lvl="0" marL="457200" rtl="0" algn="just">
              <a:spcBef>
                <a:spcPts val="0"/>
              </a:spcBef>
              <a:spcAft>
                <a:spcPts val="0"/>
              </a:spcAft>
              <a:buSzPts val="1300"/>
              <a:buChar char="●"/>
            </a:pPr>
            <a:r>
              <a:rPr b="1" lang="en" u="sng">
                <a:hlinkClick r:id="rId6"/>
              </a:rPr>
              <a:t>https://hcis-journal.springeropen.com/articles/10.1186/s13673-018-0161-6</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idx="1" type="body"/>
          </p:nvPr>
        </p:nvSpPr>
        <p:spPr>
          <a:xfrm>
            <a:off x="1052550" y="2116950"/>
            <a:ext cx="7038900" cy="909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t>Thank You</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11700" y="275750"/>
            <a:ext cx="8520600" cy="66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2500"/>
              <a:t>What is Recommender System?</a:t>
            </a:r>
            <a:endParaRPr b="1" sz="2500"/>
          </a:p>
        </p:txBody>
      </p:sp>
      <p:sp>
        <p:nvSpPr>
          <p:cNvPr id="142" name="Google Shape;142;p14"/>
          <p:cNvSpPr txBox="1"/>
          <p:nvPr>
            <p:ph idx="1" type="body"/>
          </p:nvPr>
        </p:nvSpPr>
        <p:spPr>
          <a:xfrm>
            <a:off x="150025" y="1162025"/>
            <a:ext cx="3900600" cy="372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t>Recommender System is a system that seeks to predict or filter preferences according to the user’s choices. Recommender systems are utilized in a variety of areas including movies, music, news, books, research articles, search queries, social tags, and products in general.</a:t>
            </a:r>
            <a:endParaRPr b="1" sz="1400"/>
          </a:p>
          <a:p>
            <a:pPr indent="0" lvl="0" marL="0" rtl="0" algn="just">
              <a:spcBef>
                <a:spcPts val="1200"/>
              </a:spcBef>
              <a:spcAft>
                <a:spcPts val="0"/>
              </a:spcAft>
              <a:buNone/>
            </a:pPr>
            <a:r>
              <a:rPr b="1" lang="en" sz="1400"/>
              <a:t>Recommendations typically speed up searches and make it easier for users to access content they’re interested in, and surprise them with offers they would have never searched for.</a:t>
            </a:r>
            <a:endParaRPr b="1" sz="1400"/>
          </a:p>
          <a:p>
            <a:pPr indent="0" lvl="0" marL="0" rtl="0" algn="just">
              <a:spcBef>
                <a:spcPts val="1200"/>
              </a:spcBef>
              <a:spcAft>
                <a:spcPts val="1200"/>
              </a:spcAft>
              <a:buNone/>
            </a:pPr>
            <a:r>
              <a:t/>
            </a:r>
            <a:endParaRPr b="1" sz="1400"/>
          </a:p>
        </p:txBody>
      </p:sp>
      <p:pic>
        <p:nvPicPr>
          <p:cNvPr id="143" name="Google Shape;143;p14"/>
          <p:cNvPicPr preferRelativeResize="0"/>
          <p:nvPr/>
        </p:nvPicPr>
        <p:blipFill>
          <a:blip r:embed="rId3">
            <a:alphaModFix/>
          </a:blip>
          <a:stretch>
            <a:fillRect/>
          </a:stretch>
        </p:blipFill>
        <p:spPr>
          <a:xfrm>
            <a:off x="4104100" y="1443525"/>
            <a:ext cx="4964901" cy="2720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idx="1" type="body"/>
          </p:nvPr>
        </p:nvSpPr>
        <p:spPr>
          <a:xfrm>
            <a:off x="248825" y="223150"/>
            <a:ext cx="8795100" cy="4764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FFFFFF"/>
                </a:solidFill>
              </a:rPr>
              <a:t>Recommender systems produce a list of recommendations </a:t>
            </a:r>
            <a:endParaRPr b="1" sz="1400">
              <a:solidFill>
                <a:srgbClr val="FFFFFF"/>
              </a:solidFill>
            </a:endParaRPr>
          </a:p>
          <a:p>
            <a:pPr indent="0" lvl="0" marL="0" rtl="0" algn="just">
              <a:lnSpc>
                <a:spcPct val="150000"/>
              </a:lnSpc>
              <a:spcBef>
                <a:spcPts val="200"/>
              </a:spcBef>
              <a:spcAft>
                <a:spcPts val="0"/>
              </a:spcAft>
              <a:buNone/>
            </a:pPr>
            <a:r>
              <a:rPr b="1" lang="en" sz="1400">
                <a:solidFill>
                  <a:srgbClr val="FFFFFF"/>
                </a:solidFill>
              </a:rPr>
              <a:t>in any of the two ways :</a:t>
            </a:r>
            <a:endParaRPr b="1" sz="1400">
              <a:solidFill>
                <a:srgbClr val="FFFFFF"/>
              </a:solidFill>
            </a:endParaRPr>
          </a:p>
          <a:p>
            <a:pPr indent="0" lvl="0" marL="0" rtl="0" algn="just">
              <a:lnSpc>
                <a:spcPct val="150000"/>
              </a:lnSpc>
              <a:spcBef>
                <a:spcPts val="200"/>
              </a:spcBef>
              <a:spcAft>
                <a:spcPts val="0"/>
              </a:spcAft>
              <a:buNone/>
            </a:pPr>
            <a:r>
              <a:t/>
            </a:r>
            <a:endParaRPr b="1" sz="1400">
              <a:solidFill>
                <a:srgbClr val="FFFFFF"/>
              </a:solidFill>
            </a:endParaRPr>
          </a:p>
          <a:p>
            <a:pPr indent="0" lvl="0" marL="0" rtl="0" algn="just">
              <a:lnSpc>
                <a:spcPct val="150000"/>
              </a:lnSpc>
              <a:spcBef>
                <a:spcPts val="200"/>
              </a:spcBef>
              <a:spcAft>
                <a:spcPts val="0"/>
              </a:spcAft>
              <a:buNone/>
            </a:pPr>
            <a:r>
              <a:rPr b="1" lang="en" sz="1400" u="sng">
                <a:solidFill>
                  <a:srgbClr val="FFFFFF"/>
                </a:solidFill>
              </a:rPr>
              <a:t>Collaborative filtering: </a:t>
            </a:r>
            <a:r>
              <a:rPr b="1" lang="en" sz="1400">
                <a:solidFill>
                  <a:srgbClr val="FFFFFF"/>
                </a:solidFill>
              </a:rPr>
              <a:t>Collaborative filtering </a:t>
            </a:r>
            <a:endParaRPr b="1" sz="1400">
              <a:solidFill>
                <a:srgbClr val="FFFFFF"/>
              </a:solidFill>
            </a:endParaRPr>
          </a:p>
          <a:p>
            <a:pPr indent="0" lvl="0" marL="0" rtl="0" algn="just">
              <a:lnSpc>
                <a:spcPct val="150000"/>
              </a:lnSpc>
              <a:spcBef>
                <a:spcPts val="200"/>
              </a:spcBef>
              <a:spcAft>
                <a:spcPts val="0"/>
              </a:spcAft>
              <a:buNone/>
            </a:pPr>
            <a:r>
              <a:rPr b="1" lang="en" sz="1400">
                <a:solidFill>
                  <a:srgbClr val="FFFFFF"/>
                </a:solidFill>
              </a:rPr>
              <a:t>approaches build a model from user’s past behavior</a:t>
            </a:r>
            <a:endParaRPr b="1" sz="1400">
              <a:solidFill>
                <a:srgbClr val="FFFFFF"/>
              </a:solidFill>
            </a:endParaRPr>
          </a:p>
          <a:p>
            <a:pPr indent="0" lvl="0" marL="0" rtl="0" algn="just">
              <a:lnSpc>
                <a:spcPct val="150000"/>
              </a:lnSpc>
              <a:spcBef>
                <a:spcPts val="200"/>
              </a:spcBef>
              <a:spcAft>
                <a:spcPts val="0"/>
              </a:spcAft>
              <a:buNone/>
            </a:pPr>
            <a:r>
              <a:rPr b="1" lang="en" sz="1400">
                <a:solidFill>
                  <a:srgbClr val="FFFFFF"/>
                </a:solidFill>
              </a:rPr>
              <a:t> as well as similar decisions made by other users.</a:t>
            </a:r>
            <a:endParaRPr b="1" sz="1400">
              <a:solidFill>
                <a:srgbClr val="FFFFFF"/>
              </a:solidFill>
            </a:endParaRPr>
          </a:p>
          <a:p>
            <a:pPr indent="0" lvl="0" marL="0" rtl="0" algn="just">
              <a:lnSpc>
                <a:spcPct val="150000"/>
              </a:lnSpc>
              <a:spcBef>
                <a:spcPts val="200"/>
              </a:spcBef>
              <a:spcAft>
                <a:spcPts val="0"/>
              </a:spcAft>
              <a:buNone/>
            </a:pPr>
            <a:r>
              <a:t/>
            </a:r>
            <a:endParaRPr b="1" sz="1400">
              <a:solidFill>
                <a:srgbClr val="FFFFFF"/>
              </a:solidFill>
            </a:endParaRPr>
          </a:p>
          <a:p>
            <a:pPr indent="0" lvl="0" marL="0" rtl="0" algn="just">
              <a:lnSpc>
                <a:spcPct val="150000"/>
              </a:lnSpc>
              <a:spcBef>
                <a:spcPts val="200"/>
              </a:spcBef>
              <a:spcAft>
                <a:spcPts val="0"/>
              </a:spcAft>
              <a:buNone/>
            </a:pPr>
            <a:r>
              <a:rPr b="1" lang="en" sz="1400" u="sng">
                <a:solidFill>
                  <a:srgbClr val="FFFFFF"/>
                </a:solidFill>
              </a:rPr>
              <a:t>Content-based filtering:</a:t>
            </a:r>
            <a:r>
              <a:rPr b="1" lang="en" sz="1600" u="sng">
                <a:solidFill>
                  <a:srgbClr val="FFFFFF"/>
                </a:solidFill>
              </a:rPr>
              <a:t> </a:t>
            </a:r>
            <a:r>
              <a:rPr b="1" lang="en" sz="1400">
                <a:solidFill>
                  <a:srgbClr val="FFFFFF"/>
                </a:solidFill>
              </a:rPr>
              <a:t>Content-based filtering</a:t>
            </a:r>
            <a:endParaRPr b="1" sz="1400">
              <a:solidFill>
                <a:srgbClr val="FFFFFF"/>
              </a:solidFill>
            </a:endParaRPr>
          </a:p>
          <a:p>
            <a:pPr indent="0" lvl="0" marL="0" rtl="0" algn="just">
              <a:lnSpc>
                <a:spcPct val="150000"/>
              </a:lnSpc>
              <a:spcBef>
                <a:spcPts val="200"/>
              </a:spcBef>
              <a:spcAft>
                <a:spcPts val="0"/>
              </a:spcAft>
              <a:buNone/>
            </a:pPr>
            <a:r>
              <a:rPr b="1" lang="en" sz="1400">
                <a:solidFill>
                  <a:srgbClr val="FFFFFF"/>
                </a:solidFill>
              </a:rPr>
              <a:t> methods are totally based on a description of the </a:t>
            </a:r>
            <a:endParaRPr b="1" sz="1400">
              <a:solidFill>
                <a:srgbClr val="FFFFFF"/>
              </a:solidFill>
            </a:endParaRPr>
          </a:p>
          <a:p>
            <a:pPr indent="0" lvl="0" marL="0" rtl="0" algn="just">
              <a:lnSpc>
                <a:spcPct val="150000"/>
              </a:lnSpc>
              <a:spcBef>
                <a:spcPts val="200"/>
              </a:spcBef>
              <a:spcAft>
                <a:spcPts val="0"/>
              </a:spcAft>
              <a:buNone/>
            </a:pPr>
            <a:r>
              <a:rPr b="1" lang="en" sz="1400">
                <a:solidFill>
                  <a:srgbClr val="FFFFFF"/>
                </a:solidFill>
              </a:rPr>
              <a:t>item and a profile of the user’s preferences. It </a:t>
            </a:r>
            <a:endParaRPr b="1" sz="1400">
              <a:solidFill>
                <a:srgbClr val="FFFFFF"/>
              </a:solidFill>
            </a:endParaRPr>
          </a:p>
          <a:p>
            <a:pPr indent="0" lvl="0" marL="0" rtl="0" algn="just">
              <a:lnSpc>
                <a:spcPct val="150000"/>
              </a:lnSpc>
              <a:spcBef>
                <a:spcPts val="200"/>
              </a:spcBef>
              <a:spcAft>
                <a:spcPts val="200"/>
              </a:spcAft>
              <a:buNone/>
            </a:pPr>
            <a:r>
              <a:rPr b="1" lang="en" sz="1400">
                <a:solidFill>
                  <a:srgbClr val="FFFFFF"/>
                </a:solidFill>
              </a:rPr>
              <a:t>recommends items based on user’s past preferences.</a:t>
            </a:r>
            <a:endParaRPr b="1"/>
          </a:p>
        </p:txBody>
      </p:sp>
      <p:pic>
        <p:nvPicPr>
          <p:cNvPr id="149" name="Google Shape;149;p15"/>
          <p:cNvPicPr preferRelativeResize="0"/>
          <p:nvPr/>
        </p:nvPicPr>
        <p:blipFill>
          <a:blip r:embed="rId3">
            <a:alphaModFix/>
          </a:blip>
          <a:stretch>
            <a:fillRect/>
          </a:stretch>
        </p:blipFill>
        <p:spPr>
          <a:xfrm flipH="1">
            <a:off x="4860000" y="881075"/>
            <a:ext cx="74250" cy="3739575"/>
          </a:xfrm>
          <a:prstGeom prst="rect">
            <a:avLst/>
          </a:prstGeom>
          <a:noFill/>
          <a:ln>
            <a:noFill/>
          </a:ln>
        </p:spPr>
      </p:pic>
      <p:pic>
        <p:nvPicPr>
          <p:cNvPr id="150" name="Google Shape;150;p15"/>
          <p:cNvPicPr preferRelativeResize="0"/>
          <p:nvPr/>
        </p:nvPicPr>
        <p:blipFill>
          <a:blip r:embed="rId4">
            <a:alphaModFix/>
          </a:blip>
          <a:stretch>
            <a:fillRect/>
          </a:stretch>
        </p:blipFill>
        <p:spPr>
          <a:xfrm>
            <a:off x="5407225" y="2513525"/>
            <a:ext cx="3204675" cy="2432400"/>
          </a:xfrm>
          <a:prstGeom prst="rect">
            <a:avLst/>
          </a:prstGeom>
          <a:noFill/>
          <a:ln>
            <a:noFill/>
          </a:ln>
        </p:spPr>
      </p:pic>
      <p:pic>
        <p:nvPicPr>
          <p:cNvPr id="151" name="Google Shape;151;p15"/>
          <p:cNvPicPr preferRelativeResize="0"/>
          <p:nvPr/>
        </p:nvPicPr>
        <p:blipFill>
          <a:blip r:embed="rId5">
            <a:alphaModFix/>
          </a:blip>
          <a:stretch>
            <a:fillRect/>
          </a:stretch>
        </p:blipFill>
        <p:spPr>
          <a:xfrm>
            <a:off x="5407225" y="348100"/>
            <a:ext cx="3126150" cy="206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t>➢ A Tensorflow dataset known as ‘</a:t>
            </a:r>
            <a:r>
              <a:rPr b="1" lang="en" sz="1400"/>
              <a:t>MovieLens  (ml-1m dataset)</a:t>
            </a:r>
            <a:r>
              <a:rPr b="1" lang="en" sz="1400"/>
              <a:t>’ was chosen which comprises of ratings given by the users belonging to different age groups to different movies </a:t>
            </a:r>
            <a:r>
              <a:rPr b="1" lang="en" sz="1400"/>
              <a:t>belonging</a:t>
            </a:r>
            <a:r>
              <a:rPr b="1" lang="en" sz="1400"/>
              <a:t> to different genres.</a:t>
            </a:r>
            <a:endParaRPr b="1" sz="1400"/>
          </a:p>
          <a:p>
            <a:pPr indent="0" lvl="0" marL="0" rtl="0" algn="just">
              <a:spcBef>
                <a:spcPts val="1200"/>
              </a:spcBef>
              <a:spcAft>
                <a:spcPts val="0"/>
              </a:spcAft>
              <a:buNone/>
            </a:pPr>
            <a:r>
              <a:rPr b="1" lang="en" sz="1400"/>
              <a:t>➢ This dataset is used to build a model which will recommend top 10 movies which is highly rated by other users with similar taste.</a:t>
            </a:r>
            <a:endParaRPr b="1" sz="1400"/>
          </a:p>
          <a:p>
            <a:pPr indent="0" lvl="0" marL="0" rtl="0" algn="just">
              <a:spcBef>
                <a:spcPts val="1200"/>
              </a:spcBef>
              <a:spcAft>
                <a:spcPts val="1200"/>
              </a:spcAft>
              <a:buClr>
                <a:schemeClr val="dk1"/>
              </a:buClr>
              <a:buSzPts val="1100"/>
              <a:buFont typeface="Arial"/>
              <a:buNone/>
            </a:pPr>
            <a:r>
              <a:rPr b="1" lang="en" sz="1400"/>
              <a:t>➢ For this Dataset, we have used Collaborative  filtering method.</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2184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t>MovieLens Dataset</a:t>
            </a:r>
            <a:endParaRPr b="1"/>
          </a:p>
        </p:txBody>
      </p:sp>
      <p:sp>
        <p:nvSpPr>
          <p:cNvPr id="163" name="Google Shape;163;p17"/>
          <p:cNvSpPr txBox="1"/>
          <p:nvPr>
            <p:ph idx="1" type="body"/>
          </p:nvPr>
        </p:nvSpPr>
        <p:spPr>
          <a:xfrm>
            <a:off x="311700" y="843550"/>
            <a:ext cx="8520600" cy="38325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rgbClr val="FFFFFF"/>
              </a:buClr>
              <a:buSzPts val="2000"/>
              <a:buChar char="➢"/>
            </a:pPr>
            <a:r>
              <a:rPr b="1" lang="en" sz="1400">
                <a:solidFill>
                  <a:srgbClr val="FFFFFF"/>
                </a:solidFill>
              </a:rPr>
              <a:t>A Tensorflow dataset known as ‘MovieLens’ was chosen which comprises </a:t>
            </a:r>
            <a:r>
              <a:rPr b="1" lang="en" sz="1400">
                <a:solidFill>
                  <a:srgbClr val="FFFFFF"/>
                </a:solidFill>
              </a:rPr>
              <a:t> a set of movie ratings from the MovieLens website, a movie recommendation service.</a:t>
            </a:r>
            <a:endParaRPr b="1" sz="1400">
              <a:solidFill>
                <a:srgbClr val="FFFFFF"/>
              </a:solidFill>
            </a:endParaRPr>
          </a:p>
          <a:p>
            <a:pPr indent="-355600" lvl="0" marL="457200" rtl="0" algn="just">
              <a:lnSpc>
                <a:spcPct val="150000"/>
              </a:lnSpc>
              <a:spcBef>
                <a:spcPts val="0"/>
              </a:spcBef>
              <a:spcAft>
                <a:spcPts val="0"/>
              </a:spcAft>
              <a:buClr>
                <a:srgbClr val="FFFFFF"/>
              </a:buClr>
              <a:buSzPts val="2000"/>
              <a:buChar char="➢"/>
            </a:pPr>
            <a:r>
              <a:rPr b="1" lang="en" sz="1400">
                <a:solidFill>
                  <a:srgbClr val="FFFFFF"/>
                </a:solidFill>
              </a:rPr>
              <a:t>This dataset contains 10,00,209 anonymous ratings of approximately 3,900 movies made by 6,040 MovieLens unique users </a:t>
            </a:r>
            <a:endParaRPr b="1" sz="1400">
              <a:solidFill>
                <a:srgbClr val="FFFFFF"/>
              </a:solidFill>
            </a:endParaRPr>
          </a:p>
          <a:p>
            <a:pPr indent="-355600" lvl="0" marL="457200" rtl="0" algn="just">
              <a:lnSpc>
                <a:spcPct val="150000"/>
              </a:lnSpc>
              <a:spcBef>
                <a:spcPts val="0"/>
              </a:spcBef>
              <a:spcAft>
                <a:spcPts val="0"/>
              </a:spcAft>
              <a:buClr>
                <a:srgbClr val="FFFFFF"/>
              </a:buClr>
              <a:buSzPts val="2000"/>
              <a:buChar char="➢"/>
            </a:pPr>
            <a:r>
              <a:rPr b="1" lang="en" sz="1400"/>
              <a:t>Download size of the dataset is 5.64 MiB. Dataset size is 23.7 MiB</a:t>
            </a:r>
            <a:endParaRPr b="1" sz="1400">
              <a:solidFill>
                <a:srgbClr val="FFFFFF"/>
              </a:solidFill>
            </a:endParaRPr>
          </a:p>
          <a:p>
            <a:pPr indent="-355600" lvl="0" marL="457200" rtl="0" algn="just">
              <a:lnSpc>
                <a:spcPct val="150000"/>
              </a:lnSpc>
              <a:spcBef>
                <a:spcPts val="0"/>
              </a:spcBef>
              <a:spcAft>
                <a:spcPts val="0"/>
              </a:spcAft>
              <a:buClr>
                <a:srgbClr val="FFFFFF"/>
              </a:buClr>
              <a:buSzPts val="2000"/>
              <a:buChar char="➢"/>
            </a:pPr>
            <a:r>
              <a:rPr b="1" lang="en" sz="1400">
                <a:solidFill>
                  <a:srgbClr val="FFFFFF"/>
                </a:solidFill>
              </a:rPr>
              <a:t>Each user has rated at least 20 movies. In demographic data, age values are divided into ranges and the lowest age value for each range is used in the data instead of the actual values.</a:t>
            </a:r>
            <a:endParaRPr b="1" sz="1400">
              <a:solidFill>
                <a:srgbClr val="FFFFFF"/>
              </a:solidFill>
            </a:endParaRPr>
          </a:p>
          <a:p>
            <a:pPr indent="-355600" lvl="0" marL="457200" rtl="0" algn="just">
              <a:lnSpc>
                <a:spcPct val="150000"/>
              </a:lnSpc>
              <a:spcBef>
                <a:spcPts val="0"/>
              </a:spcBef>
              <a:spcAft>
                <a:spcPts val="0"/>
              </a:spcAft>
              <a:buClr>
                <a:srgbClr val="FFFFFF"/>
              </a:buClr>
              <a:buSzPts val="2000"/>
              <a:buChar char="➢"/>
            </a:pPr>
            <a:r>
              <a:rPr b="1" lang="en" sz="1400">
                <a:solidFill>
                  <a:srgbClr val="FFFFFF"/>
                </a:solidFill>
              </a:rPr>
              <a:t>Our goal is to be able to predict ratings for movies a user has not yet watched. The movies with the highest predicted ratings can then be recommended to the user.</a:t>
            </a:r>
            <a:endParaRPr b="1" sz="1400">
              <a:solidFill>
                <a:srgbClr val="FFFFFF"/>
              </a:solidFill>
            </a:endParaRPr>
          </a:p>
          <a:p>
            <a:pPr indent="0" lvl="0" marL="457200" rtl="0" algn="just">
              <a:lnSpc>
                <a:spcPct val="150000"/>
              </a:lnSpc>
              <a:spcBef>
                <a:spcPts val="1200"/>
              </a:spcBef>
              <a:spcAft>
                <a:spcPts val="1200"/>
              </a:spcAft>
              <a:buNone/>
            </a:pPr>
            <a:r>
              <a:t/>
            </a:r>
            <a:endParaRPr b="1"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Features of Dataset</a:t>
            </a:r>
            <a:endParaRPr b="1"/>
          </a:p>
        </p:txBody>
      </p:sp>
      <p:sp>
        <p:nvSpPr>
          <p:cNvPr id="169" name="Google Shape;169;p18"/>
          <p:cNvSpPr txBox="1"/>
          <p:nvPr>
            <p:ph idx="1" type="body"/>
          </p:nvPr>
        </p:nvSpPr>
        <p:spPr>
          <a:xfrm>
            <a:off x="408100" y="14209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Dataset Contains following features:</a:t>
            </a:r>
            <a:endParaRPr sz="1402"/>
          </a:p>
          <a:p>
            <a:pPr indent="-317658" lvl="0" marL="457200" rtl="0" algn="l">
              <a:lnSpc>
                <a:spcPct val="115714"/>
              </a:lnSpc>
              <a:spcBef>
                <a:spcPts val="1200"/>
              </a:spcBef>
              <a:spcAft>
                <a:spcPts val="0"/>
              </a:spcAft>
              <a:buSzPts val="1403"/>
              <a:buChar char="●"/>
            </a:pPr>
            <a:r>
              <a:rPr lang="en" sz="1402"/>
              <a:t>u</a:t>
            </a:r>
            <a:r>
              <a:rPr lang="en" sz="1402"/>
              <a:t>ser_id</a:t>
            </a:r>
            <a:endParaRPr sz="1402"/>
          </a:p>
          <a:p>
            <a:pPr indent="-317658" lvl="0" marL="457200" rtl="0" algn="l">
              <a:lnSpc>
                <a:spcPct val="115714"/>
              </a:lnSpc>
              <a:spcBef>
                <a:spcPts val="0"/>
              </a:spcBef>
              <a:spcAft>
                <a:spcPts val="0"/>
              </a:spcAft>
              <a:buSzPts val="1403"/>
              <a:buChar char="●"/>
            </a:pPr>
            <a:r>
              <a:rPr lang="en" sz="1402"/>
              <a:t>user_rating</a:t>
            </a:r>
            <a:endParaRPr sz="1402"/>
          </a:p>
          <a:p>
            <a:pPr indent="-317658" lvl="0" marL="457200" rtl="0" algn="l">
              <a:lnSpc>
                <a:spcPct val="115714"/>
              </a:lnSpc>
              <a:spcBef>
                <a:spcPts val="0"/>
              </a:spcBef>
              <a:spcAft>
                <a:spcPts val="0"/>
              </a:spcAft>
              <a:buSzPts val="1403"/>
              <a:buChar char="●"/>
            </a:pPr>
            <a:r>
              <a:rPr lang="en" sz="1402"/>
              <a:t>movie_genres</a:t>
            </a:r>
            <a:endParaRPr sz="1402"/>
          </a:p>
          <a:p>
            <a:pPr indent="-317658" lvl="0" marL="457200" rtl="0" algn="l">
              <a:lnSpc>
                <a:spcPct val="115714"/>
              </a:lnSpc>
              <a:spcBef>
                <a:spcPts val="0"/>
              </a:spcBef>
              <a:spcAft>
                <a:spcPts val="0"/>
              </a:spcAft>
              <a:buSzPts val="1403"/>
              <a:buChar char="●"/>
            </a:pPr>
            <a:r>
              <a:rPr lang="en" sz="1402"/>
              <a:t>movie_title</a:t>
            </a:r>
            <a:endParaRPr sz="1402"/>
          </a:p>
          <a:p>
            <a:pPr indent="-317658" lvl="0" marL="457200" rtl="0" algn="l">
              <a:lnSpc>
                <a:spcPct val="115714"/>
              </a:lnSpc>
              <a:spcBef>
                <a:spcPts val="0"/>
              </a:spcBef>
              <a:spcAft>
                <a:spcPts val="0"/>
              </a:spcAft>
              <a:buSzPts val="1403"/>
              <a:buChar char="●"/>
            </a:pPr>
            <a:r>
              <a:rPr lang="en" sz="1402"/>
              <a:t>movie_id </a:t>
            </a:r>
            <a:endParaRPr sz="1402"/>
          </a:p>
          <a:p>
            <a:pPr indent="-317658" lvl="0" marL="457200" rtl="0" algn="l">
              <a:lnSpc>
                <a:spcPct val="115714"/>
              </a:lnSpc>
              <a:spcBef>
                <a:spcPts val="0"/>
              </a:spcBef>
              <a:spcAft>
                <a:spcPts val="0"/>
              </a:spcAft>
              <a:buSzPts val="1403"/>
              <a:buChar char="●"/>
            </a:pPr>
            <a:r>
              <a:rPr lang="en" sz="1402"/>
              <a:t>gender</a:t>
            </a:r>
            <a:endParaRPr sz="1402"/>
          </a:p>
          <a:p>
            <a:pPr indent="-317658" lvl="0" marL="457200" rtl="0" algn="l">
              <a:lnSpc>
                <a:spcPct val="115714"/>
              </a:lnSpc>
              <a:spcBef>
                <a:spcPts val="0"/>
              </a:spcBef>
              <a:spcAft>
                <a:spcPts val="0"/>
              </a:spcAft>
              <a:buSzPts val="1403"/>
              <a:buChar char="●"/>
            </a:pPr>
            <a:r>
              <a:rPr lang="en" sz="1402"/>
              <a:t>age</a:t>
            </a:r>
            <a:endParaRPr sz="1402"/>
          </a:p>
          <a:p>
            <a:pPr indent="-317658" lvl="0" marL="457200" rtl="0" algn="l">
              <a:lnSpc>
                <a:spcPct val="115714"/>
              </a:lnSpc>
              <a:spcBef>
                <a:spcPts val="0"/>
              </a:spcBef>
              <a:spcAft>
                <a:spcPts val="0"/>
              </a:spcAft>
              <a:buSzPts val="1403"/>
              <a:buChar char="●"/>
            </a:pPr>
            <a:r>
              <a:rPr lang="en" sz="1402"/>
              <a:t>occupation</a:t>
            </a:r>
            <a:endParaRPr sz="1402"/>
          </a:p>
          <a:p>
            <a:pPr indent="0" lvl="0" marL="0" rtl="0" algn="l">
              <a:lnSpc>
                <a:spcPct val="95000"/>
              </a:lnSpc>
              <a:spcBef>
                <a:spcPts val="0"/>
              </a:spcBef>
              <a:spcAft>
                <a:spcPts val="1200"/>
              </a:spcAft>
              <a:buSzPts val="1018"/>
              <a:buNone/>
            </a:pPr>
            <a:r>
              <a:t/>
            </a:r>
            <a:endParaRPr sz="1302"/>
          </a:p>
        </p:txBody>
      </p:sp>
      <p:pic>
        <p:nvPicPr>
          <p:cNvPr id="170" name="Google Shape;170;p18"/>
          <p:cNvPicPr preferRelativeResize="0"/>
          <p:nvPr/>
        </p:nvPicPr>
        <p:blipFill>
          <a:blip r:embed="rId3">
            <a:alphaModFix/>
          </a:blip>
          <a:stretch>
            <a:fillRect/>
          </a:stretch>
        </p:blipFill>
        <p:spPr>
          <a:xfrm>
            <a:off x="6643149" y="42875"/>
            <a:ext cx="2500851" cy="1790550"/>
          </a:xfrm>
          <a:prstGeom prst="rect">
            <a:avLst/>
          </a:prstGeom>
          <a:noFill/>
          <a:ln>
            <a:noFill/>
          </a:ln>
        </p:spPr>
      </p:pic>
      <p:pic>
        <p:nvPicPr>
          <p:cNvPr id="171" name="Google Shape;171;p18"/>
          <p:cNvPicPr preferRelativeResize="0"/>
          <p:nvPr/>
        </p:nvPicPr>
        <p:blipFill>
          <a:blip r:embed="rId4">
            <a:alphaModFix/>
          </a:blip>
          <a:stretch>
            <a:fillRect/>
          </a:stretch>
        </p:blipFill>
        <p:spPr>
          <a:xfrm>
            <a:off x="4903900" y="3583775"/>
            <a:ext cx="4240100" cy="1559725"/>
          </a:xfrm>
          <a:prstGeom prst="rect">
            <a:avLst/>
          </a:prstGeom>
          <a:noFill/>
          <a:ln>
            <a:noFill/>
          </a:ln>
        </p:spPr>
      </p:pic>
      <p:pic>
        <p:nvPicPr>
          <p:cNvPr id="172" name="Google Shape;172;p18"/>
          <p:cNvPicPr preferRelativeResize="0"/>
          <p:nvPr/>
        </p:nvPicPr>
        <p:blipFill>
          <a:blip r:embed="rId5">
            <a:alphaModFix/>
          </a:blip>
          <a:stretch>
            <a:fillRect/>
          </a:stretch>
        </p:blipFill>
        <p:spPr>
          <a:xfrm>
            <a:off x="2853925" y="1833413"/>
            <a:ext cx="4240100" cy="1750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Collaborative</a:t>
            </a:r>
            <a:r>
              <a:rPr b="1" lang="en"/>
              <a:t> Filtering A</a:t>
            </a:r>
            <a:r>
              <a:rPr b="1" lang="en"/>
              <a:t>rchitecture</a:t>
            </a:r>
            <a:endParaRPr b="1"/>
          </a:p>
        </p:txBody>
      </p:sp>
      <p:pic>
        <p:nvPicPr>
          <p:cNvPr id="178" name="Google Shape;178;p19"/>
          <p:cNvPicPr preferRelativeResize="0"/>
          <p:nvPr/>
        </p:nvPicPr>
        <p:blipFill>
          <a:blip r:embed="rId3">
            <a:alphaModFix/>
          </a:blip>
          <a:stretch>
            <a:fillRect/>
          </a:stretch>
        </p:blipFill>
        <p:spPr>
          <a:xfrm>
            <a:off x="2413038" y="1217827"/>
            <a:ext cx="4317925" cy="329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Flow</a:t>
            </a:r>
            <a:endParaRPr b="1"/>
          </a:p>
        </p:txBody>
      </p:sp>
      <p:sp>
        <p:nvSpPr>
          <p:cNvPr id="184" name="Google Shape;184;p20"/>
          <p:cNvSpPr txBox="1"/>
          <p:nvPr>
            <p:ph idx="1" type="body"/>
          </p:nvPr>
        </p:nvSpPr>
        <p:spPr>
          <a:xfrm>
            <a:off x="566100" y="1441075"/>
            <a:ext cx="7770300" cy="330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b="1" lang="en" sz="1400"/>
              <a:t>Download dataset and extract it into the drive</a:t>
            </a:r>
            <a:endParaRPr b="1" sz="1400"/>
          </a:p>
          <a:p>
            <a:pPr indent="-317500" lvl="0" marL="457200" rtl="0" algn="just">
              <a:lnSpc>
                <a:spcPct val="150000"/>
              </a:lnSpc>
              <a:spcBef>
                <a:spcPts val="0"/>
              </a:spcBef>
              <a:spcAft>
                <a:spcPts val="0"/>
              </a:spcAft>
              <a:buSzPts val="1400"/>
              <a:buChar char="●"/>
            </a:pPr>
            <a:r>
              <a:rPr b="1" lang="en" sz="1400"/>
              <a:t>Data preprocessing</a:t>
            </a:r>
            <a:endParaRPr b="1" sz="1400"/>
          </a:p>
          <a:p>
            <a:pPr indent="-317500" lvl="0" marL="457200" rtl="0" algn="just">
              <a:lnSpc>
                <a:spcPct val="150000"/>
              </a:lnSpc>
              <a:spcBef>
                <a:spcPts val="0"/>
              </a:spcBef>
              <a:spcAft>
                <a:spcPts val="0"/>
              </a:spcAft>
              <a:buSzPts val="1400"/>
              <a:buChar char="●"/>
            </a:pPr>
            <a:r>
              <a:rPr b="1" lang="en" sz="1400"/>
              <a:t>Create Train and Test folder having the respective images</a:t>
            </a:r>
            <a:endParaRPr b="1" sz="1400"/>
          </a:p>
          <a:p>
            <a:pPr indent="-317500" lvl="0" marL="457200" rtl="0" algn="just">
              <a:lnSpc>
                <a:spcPct val="150000"/>
              </a:lnSpc>
              <a:spcBef>
                <a:spcPts val="0"/>
              </a:spcBef>
              <a:spcAft>
                <a:spcPts val="0"/>
              </a:spcAft>
              <a:buSzPts val="1400"/>
              <a:buChar char="●"/>
            </a:pPr>
            <a:r>
              <a:rPr b="1" lang="en" sz="1400"/>
              <a:t>Map user ID to a "user vector" via an embedding matrix</a:t>
            </a:r>
            <a:endParaRPr b="1" sz="1400"/>
          </a:p>
          <a:p>
            <a:pPr indent="-317500" lvl="0" marL="457200" rtl="0" algn="just">
              <a:lnSpc>
                <a:spcPct val="150000"/>
              </a:lnSpc>
              <a:spcBef>
                <a:spcPts val="0"/>
              </a:spcBef>
              <a:spcAft>
                <a:spcPts val="0"/>
              </a:spcAft>
              <a:buSzPts val="1400"/>
              <a:buChar char="●"/>
            </a:pPr>
            <a:r>
              <a:rPr b="1" lang="en" sz="1400"/>
              <a:t>Map movie ID to a "movie vector" via an embedding matrix</a:t>
            </a:r>
            <a:endParaRPr b="1" sz="1400"/>
          </a:p>
          <a:p>
            <a:pPr indent="-317500" lvl="0" marL="457200" rtl="0" algn="just">
              <a:lnSpc>
                <a:spcPct val="150000"/>
              </a:lnSpc>
              <a:spcBef>
                <a:spcPts val="0"/>
              </a:spcBef>
              <a:spcAft>
                <a:spcPts val="0"/>
              </a:spcAft>
              <a:buSzPts val="1400"/>
              <a:buChar char="●"/>
            </a:pPr>
            <a:r>
              <a:rPr b="1" lang="en" sz="1400"/>
              <a:t>Compute the dot product between the user vector and movie vector, to obtain the a match score between the user and the movie (predicted rating).</a:t>
            </a:r>
            <a:endParaRPr b="1" sz="1400"/>
          </a:p>
          <a:p>
            <a:pPr indent="-317500" lvl="0" marL="457200" rtl="0" algn="just">
              <a:lnSpc>
                <a:spcPct val="150000"/>
              </a:lnSpc>
              <a:spcBef>
                <a:spcPts val="0"/>
              </a:spcBef>
              <a:spcAft>
                <a:spcPts val="0"/>
              </a:spcAft>
              <a:buSzPts val="1400"/>
              <a:buChar char="●"/>
            </a:pPr>
            <a:r>
              <a:rPr b="1" lang="en" sz="1400"/>
              <a:t>Train the embeddings via gradient descent using all known user-movie pairs.</a:t>
            </a:r>
            <a:endParaRPr b="1" sz="1400"/>
          </a:p>
          <a:p>
            <a:pPr indent="-317500" lvl="0" marL="457200" rtl="0" algn="just">
              <a:lnSpc>
                <a:spcPct val="150000"/>
              </a:lnSpc>
              <a:spcBef>
                <a:spcPts val="0"/>
              </a:spcBef>
              <a:spcAft>
                <a:spcPts val="0"/>
              </a:spcAft>
              <a:buSzPts val="1400"/>
              <a:buChar char="●"/>
            </a:pPr>
            <a:r>
              <a:rPr b="1" lang="en" sz="1400"/>
              <a:t>Create a graph showing the loss of our model</a:t>
            </a:r>
            <a:endParaRPr b="1" sz="1400"/>
          </a:p>
          <a:p>
            <a:pPr indent="-317500" lvl="0" marL="457200" rtl="0" algn="just">
              <a:lnSpc>
                <a:spcPct val="150000"/>
              </a:lnSpc>
              <a:spcBef>
                <a:spcPts val="0"/>
              </a:spcBef>
              <a:spcAft>
                <a:spcPts val="0"/>
              </a:spcAft>
              <a:buSzPts val="1400"/>
              <a:buChar char="●"/>
            </a:pPr>
            <a:r>
              <a:rPr b="1" lang="en" sz="1400"/>
              <a:t>Show movie recommendations to users</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Evaluating Models</a:t>
            </a:r>
            <a:endParaRPr b="1"/>
          </a:p>
        </p:txBody>
      </p:sp>
      <p:pic>
        <p:nvPicPr>
          <p:cNvPr id="190" name="Google Shape;190;p21"/>
          <p:cNvPicPr preferRelativeResize="0"/>
          <p:nvPr/>
        </p:nvPicPr>
        <p:blipFill>
          <a:blip r:embed="rId3">
            <a:alphaModFix/>
          </a:blip>
          <a:stretch>
            <a:fillRect/>
          </a:stretch>
        </p:blipFill>
        <p:spPr>
          <a:xfrm>
            <a:off x="4572000" y="1404925"/>
            <a:ext cx="4260300" cy="2911500"/>
          </a:xfrm>
          <a:prstGeom prst="rect">
            <a:avLst/>
          </a:prstGeom>
          <a:noFill/>
          <a:ln>
            <a:noFill/>
          </a:ln>
        </p:spPr>
      </p:pic>
      <p:pic>
        <p:nvPicPr>
          <p:cNvPr id="191" name="Google Shape;191;p21"/>
          <p:cNvPicPr preferRelativeResize="0"/>
          <p:nvPr/>
        </p:nvPicPr>
        <p:blipFill>
          <a:blip r:embed="rId4">
            <a:alphaModFix/>
          </a:blip>
          <a:stretch>
            <a:fillRect/>
          </a:stretch>
        </p:blipFill>
        <p:spPr>
          <a:xfrm>
            <a:off x="362850" y="1404925"/>
            <a:ext cx="3967975" cy="291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