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79" r:id="rId5"/>
    <p:sldId id="280" r:id="rId6"/>
    <p:sldId id="281" r:id="rId7"/>
    <p:sldId id="282" r:id="rId8"/>
    <p:sldId id="262" r:id="rId9"/>
    <p:sldId id="284" r:id="rId10"/>
    <p:sldId id="261" r:id="rId11"/>
    <p:sldId id="264" r:id="rId12"/>
    <p:sldId id="283" r:id="rId13"/>
    <p:sldId id="285" r:id="rId14"/>
    <p:sldId id="286" r:id="rId15"/>
    <p:sldId id="287" r:id="rId16"/>
    <p:sldId id="288" r:id="rId17"/>
    <p:sldId id="289" r:id="rId18"/>
    <p:sldId id="276" r:id="rId19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002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DA32-AA43-4B9C-8A82-A7E3721344B2}" type="datetimeFigureOut">
              <a:rPr lang="es-CO" smtClean="0"/>
              <a:t>06/06/2016</a:t>
            </a:fld>
            <a:endParaRPr lang="es-CO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9D611-6006-4F63-9B86-9E77DF5B67A1}" type="slidenum">
              <a:rPr lang="es-CO" smtClean="0"/>
              <a:t>‹Nº›</a:t>
            </a:fld>
            <a:endParaRPr lang="es-C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DA32-AA43-4B9C-8A82-A7E3721344B2}" type="datetimeFigureOut">
              <a:rPr lang="es-CO" smtClean="0"/>
              <a:t>06/06/2016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9D611-6006-4F63-9B86-9E77DF5B67A1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DA32-AA43-4B9C-8A82-A7E3721344B2}" type="datetimeFigureOut">
              <a:rPr lang="es-CO" smtClean="0"/>
              <a:t>06/06/2016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9D611-6006-4F63-9B86-9E77DF5B67A1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DA32-AA43-4B9C-8A82-A7E3721344B2}" type="datetimeFigureOut">
              <a:rPr lang="es-CO" smtClean="0"/>
              <a:t>06/06/2016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9D611-6006-4F63-9B86-9E77DF5B67A1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DA32-AA43-4B9C-8A82-A7E3721344B2}" type="datetimeFigureOut">
              <a:rPr lang="es-CO" smtClean="0"/>
              <a:t>06/06/2016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9D611-6006-4F63-9B86-9E77DF5B67A1}" type="slidenum">
              <a:rPr lang="es-CO" smtClean="0"/>
              <a:t>‹Nº›</a:t>
            </a:fld>
            <a:endParaRPr lang="es-C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DA32-AA43-4B9C-8A82-A7E3721344B2}" type="datetimeFigureOut">
              <a:rPr lang="es-CO" smtClean="0"/>
              <a:t>06/06/2016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9D611-6006-4F63-9B86-9E77DF5B67A1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DA32-AA43-4B9C-8A82-A7E3721344B2}" type="datetimeFigureOut">
              <a:rPr lang="es-CO" smtClean="0"/>
              <a:t>06/06/2016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9D611-6006-4F63-9B86-9E77DF5B67A1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DA32-AA43-4B9C-8A82-A7E3721344B2}" type="datetimeFigureOut">
              <a:rPr lang="es-CO" smtClean="0"/>
              <a:t>06/06/2016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9D611-6006-4F63-9B86-9E77DF5B67A1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DA32-AA43-4B9C-8A82-A7E3721344B2}" type="datetimeFigureOut">
              <a:rPr lang="es-CO" smtClean="0"/>
              <a:t>06/06/2016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9D611-6006-4F63-9B86-9E77DF5B67A1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DA32-AA43-4B9C-8A82-A7E3721344B2}" type="datetimeFigureOut">
              <a:rPr lang="es-CO" smtClean="0"/>
              <a:t>06/06/2016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9D611-6006-4F63-9B86-9E77DF5B67A1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DA32-AA43-4B9C-8A82-A7E3721344B2}" type="datetimeFigureOut">
              <a:rPr lang="es-CO" smtClean="0"/>
              <a:t>06/06/2016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3E9D611-6006-4F63-9B86-9E77DF5B67A1}" type="slidenum">
              <a:rPr lang="es-CO" smtClean="0"/>
              <a:t>‹Nº›</a:t>
            </a:fld>
            <a:endParaRPr lang="es-C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DD5DA32-AA43-4B9C-8A82-A7E3721344B2}" type="datetimeFigureOut">
              <a:rPr lang="es-CO" smtClean="0"/>
              <a:t>06/06/2016</a:t>
            </a:fld>
            <a:endParaRPr lang="es-CO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3E9D611-6006-4F63-9B86-9E77DF5B67A1}" type="slidenum">
              <a:rPr lang="es-CO" smtClean="0"/>
              <a:t>‹Nº›</a:t>
            </a:fld>
            <a:endParaRPr lang="es-CO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267744" y="980728"/>
            <a:ext cx="6172200" cy="1894362"/>
          </a:xfrm>
        </p:spPr>
        <p:txBody>
          <a:bodyPr/>
          <a:lstStyle/>
          <a:p>
            <a:r>
              <a:rPr lang="es-CO" sz="3600" dirty="0" smtClean="0"/>
              <a:t>VISION POR COMPUTADOR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286000" y="3068960"/>
            <a:ext cx="6172200" cy="3305962"/>
          </a:xfrm>
        </p:spPr>
        <p:txBody>
          <a:bodyPr>
            <a:normAutofit/>
          </a:bodyPr>
          <a:lstStyle/>
          <a:p>
            <a:pPr algn="r"/>
            <a:endParaRPr lang="es-CO" dirty="0" smtClean="0"/>
          </a:p>
          <a:p>
            <a:pPr algn="r"/>
            <a:r>
              <a:rPr lang="es-CO" sz="2800" dirty="0" smtClean="0"/>
              <a:t>Comunicaciones </a:t>
            </a:r>
            <a:r>
              <a:rPr lang="es-CO" sz="2800" dirty="0"/>
              <a:t>I</a:t>
            </a:r>
          </a:p>
          <a:p>
            <a:pPr algn="r"/>
            <a:endParaRPr lang="es-CO" sz="2800" dirty="0" smtClean="0"/>
          </a:p>
          <a:p>
            <a:pPr algn="r"/>
            <a:endParaRPr lang="es-CO" sz="2800" dirty="0"/>
          </a:p>
          <a:p>
            <a:pPr algn="r"/>
            <a:r>
              <a:rPr lang="es-CO" sz="2800" dirty="0" smtClean="0"/>
              <a:t>Diego Ramírez </a:t>
            </a:r>
            <a:r>
              <a:rPr lang="es-CO" sz="2800" dirty="0" smtClean="0"/>
              <a:t>Gómez</a:t>
            </a:r>
            <a:endParaRPr lang="es-CO" sz="2800" dirty="0"/>
          </a:p>
          <a:p>
            <a:pPr algn="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28860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CO" b="1" dirty="0"/>
              <a:t>Detector de bordes de </a:t>
            </a:r>
            <a:r>
              <a:rPr lang="es-CO" b="1" dirty="0" err="1"/>
              <a:t>Canny</a:t>
            </a:r>
            <a:r>
              <a:rPr lang="es-CO" dirty="0"/>
              <a:t/>
            </a:r>
            <a:br>
              <a:rPr lang="es-CO" dirty="0"/>
            </a:b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 smtClean="0"/>
              <a:t>Es un </a:t>
            </a:r>
            <a:r>
              <a:rPr lang="es-CO" dirty="0"/>
              <a:t>operador de detección de bordes que usa un algoritmo </a:t>
            </a:r>
            <a:r>
              <a:rPr lang="es-CO" dirty="0" err="1"/>
              <a:t>multi</a:t>
            </a:r>
            <a:r>
              <a:rPr lang="es-CO" dirty="0"/>
              <a:t>-etapa. Fue desarrollado por </a:t>
            </a:r>
            <a:r>
              <a:rPr lang="es-CO" dirty="0" err="1"/>
              <a:t>Jhon</a:t>
            </a:r>
            <a:r>
              <a:rPr lang="es-CO" dirty="0"/>
              <a:t> F. </a:t>
            </a:r>
            <a:r>
              <a:rPr lang="es-CO" dirty="0" err="1"/>
              <a:t>Canny</a:t>
            </a:r>
            <a:r>
              <a:rPr lang="es-CO" dirty="0"/>
              <a:t> en 1986</a:t>
            </a:r>
            <a:r>
              <a:rPr lang="es-CO" dirty="0" smtClean="0"/>
              <a:t>.</a:t>
            </a:r>
            <a:endParaRPr lang="es-C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501008"/>
            <a:ext cx="4824536" cy="2323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6695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es-CO" sz="3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Algoritmo</a:t>
            </a:r>
            <a:r>
              <a:rPr lang="es-CO" b="1" dirty="0"/>
              <a:t/>
            </a:r>
            <a:br>
              <a:rPr lang="es-CO" b="1" dirty="0"/>
            </a:b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96752"/>
            <a:ext cx="7467600" cy="52772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CO" dirty="0"/>
              <a:t>El proceso de detección de bordes de </a:t>
            </a:r>
            <a:r>
              <a:rPr lang="es-CO" dirty="0" err="1"/>
              <a:t>Canny</a:t>
            </a:r>
            <a:r>
              <a:rPr lang="es-CO" dirty="0"/>
              <a:t> puede descomponerse en 5 pasos diferentes:</a:t>
            </a:r>
          </a:p>
          <a:p>
            <a:pPr marL="0" indent="0">
              <a:buNone/>
            </a:pPr>
            <a:endParaRPr lang="es-CO" dirty="0"/>
          </a:p>
          <a:p>
            <a:pPr lvl="0"/>
            <a:r>
              <a:rPr lang="es-CO" dirty="0"/>
              <a:t>Aplicar </a:t>
            </a:r>
            <a:r>
              <a:rPr lang="es-CO" dirty="0" err="1"/>
              <a:t>Gaussian</a:t>
            </a:r>
            <a:r>
              <a:rPr lang="es-CO" dirty="0"/>
              <a:t> </a:t>
            </a:r>
            <a:r>
              <a:rPr lang="es-CO" dirty="0" err="1"/>
              <a:t>filter</a:t>
            </a:r>
            <a:r>
              <a:rPr lang="es-CO" dirty="0"/>
              <a:t> </a:t>
            </a:r>
            <a:endParaRPr lang="es-CO" dirty="0" smtClean="0"/>
          </a:p>
          <a:p>
            <a:pPr lvl="0"/>
            <a:endParaRPr lang="es-CO" b="1" i="1" dirty="0" smtClean="0"/>
          </a:p>
          <a:p>
            <a:pPr lvl="0"/>
            <a:r>
              <a:rPr lang="es-CO" dirty="0" smtClean="0"/>
              <a:t>Encontrar </a:t>
            </a:r>
            <a:r>
              <a:rPr lang="es-CO" dirty="0"/>
              <a:t>los </a:t>
            </a:r>
            <a:r>
              <a:rPr lang="es-CO" dirty="0" err="1"/>
              <a:t>intensity</a:t>
            </a:r>
            <a:r>
              <a:rPr lang="es-CO" dirty="0"/>
              <a:t> </a:t>
            </a:r>
            <a:r>
              <a:rPr lang="es-CO" dirty="0" err="1"/>
              <a:t>gradients</a:t>
            </a:r>
            <a:r>
              <a:rPr lang="es-CO" dirty="0"/>
              <a:t> </a:t>
            </a:r>
            <a:endParaRPr lang="es-CO" dirty="0" smtClean="0"/>
          </a:p>
          <a:p>
            <a:pPr lvl="0"/>
            <a:endParaRPr lang="es-CO" dirty="0" smtClean="0"/>
          </a:p>
          <a:p>
            <a:pPr lvl="0"/>
            <a:r>
              <a:rPr lang="es-CO" dirty="0" smtClean="0"/>
              <a:t>Aplicar </a:t>
            </a:r>
            <a:r>
              <a:rPr lang="es-CO" dirty="0"/>
              <a:t>non-</a:t>
            </a:r>
            <a:r>
              <a:rPr lang="es-CO" dirty="0" err="1"/>
              <a:t>maximum</a:t>
            </a:r>
            <a:r>
              <a:rPr lang="es-CO" dirty="0"/>
              <a:t> </a:t>
            </a:r>
            <a:r>
              <a:rPr lang="es-CO" dirty="0" err="1"/>
              <a:t>suppression</a:t>
            </a:r>
            <a:r>
              <a:rPr lang="es-CO" dirty="0"/>
              <a:t> </a:t>
            </a:r>
            <a:endParaRPr lang="es-CO" dirty="0" smtClean="0"/>
          </a:p>
          <a:p>
            <a:pPr lvl="0"/>
            <a:endParaRPr lang="es-CO" dirty="0" smtClean="0"/>
          </a:p>
          <a:p>
            <a:pPr lvl="0"/>
            <a:r>
              <a:rPr lang="es-CO" dirty="0" smtClean="0"/>
              <a:t>Aplicar </a:t>
            </a:r>
            <a:r>
              <a:rPr lang="es-CO" dirty="0" err="1"/>
              <a:t>double</a:t>
            </a:r>
            <a:r>
              <a:rPr lang="es-CO" dirty="0"/>
              <a:t> </a:t>
            </a:r>
            <a:r>
              <a:rPr lang="es-CO" dirty="0" err="1" smtClean="0"/>
              <a:t>threshold</a:t>
            </a:r>
            <a:endParaRPr lang="es-CO" dirty="0"/>
          </a:p>
          <a:p>
            <a:pPr marL="0" lvl="0" indent="0">
              <a:buNone/>
            </a:pPr>
            <a:endParaRPr lang="es-CO" dirty="0"/>
          </a:p>
          <a:p>
            <a:pPr lvl="0"/>
            <a:r>
              <a:rPr lang="es-CO" dirty="0"/>
              <a:t>S</a:t>
            </a:r>
            <a:r>
              <a:rPr lang="es-CO" dirty="0" smtClean="0"/>
              <a:t>upresión </a:t>
            </a:r>
            <a:r>
              <a:rPr lang="es-CO" dirty="0"/>
              <a:t>de todos los otros bordes que son </a:t>
            </a:r>
            <a:r>
              <a:rPr lang="es-CO" dirty="0" smtClean="0"/>
              <a:t>débiles.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09016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938368"/>
          </a:xfrm>
        </p:spPr>
        <p:txBody>
          <a:bodyPr/>
          <a:lstStyle/>
          <a:p>
            <a:r>
              <a:rPr lang="es-CO" dirty="0" smtClean="0"/>
              <a:t>Reconocimiento Facial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4047728"/>
          </a:xfrm>
        </p:spPr>
        <p:txBody>
          <a:bodyPr/>
          <a:lstStyle/>
          <a:p>
            <a:pPr marL="0" indent="0">
              <a:buNone/>
            </a:pPr>
            <a:r>
              <a:rPr lang="es-CO" dirty="0"/>
              <a:t>E</a:t>
            </a:r>
            <a:r>
              <a:rPr lang="es-CO" dirty="0" smtClean="0"/>
              <a:t>s </a:t>
            </a:r>
            <a:r>
              <a:rPr lang="es-CO" dirty="0"/>
              <a:t>una aplicación dirigida por ordenador que identifica automáticamente a una persona en una imagen digital. Esto es posible mediante un análisis de las características faciales del sujeto extraídas de la imagen o de un fotograma clave de una fuente de video, y comparándolas con una base de datos.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26470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1124744"/>
            <a:ext cx="8229600" cy="5487888"/>
          </a:xfrm>
        </p:spPr>
        <p:txBody>
          <a:bodyPr/>
          <a:lstStyle/>
          <a:p>
            <a:pPr marL="0" indent="0">
              <a:buNone/>
            </a:pPr>
            <a:r>
              <a:rPr lang="es-CO" dirty="0"/>
              <a:t>Puede operar en dos modos</a:t>
            </a:r>
            <a:r>
              <a:rPr lang="es-CO" dirty="0" smtClean="0"/>
              <a:t>: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lvl="0"/>
            <a:r>
              <a:rPr lang="es-CO" dirty="0"/>
              <a:t>Verificación o autentificación de </a:t>
            </a:r>
            <a:r>
              <a:rPr lang="es-CO" dirty="0" smtClean="0"/>
              <a:t>caras</a:t>
            </a:r>
          </a:p>
          <a:p>
            <a:pPr lvl="0"/>
            <a:endParaRPr lang="es-CO" dirty="0"/>
          </a:p>
          <a:p>
            <a:pPr marL="0" lvl="0" indent="0">
              <a:buNone/>
            </a:pPr>
            <a:endParaRPr lang="es-CO" dirty="0" smtClean="0"/>
          </a:p>
          <a:p>
            <a:pPr lvl="0"/>
            <a:r>
              <a:rPr lang="es-CO" dirty="0" smtClean="0"/>
              <a:t>Identificación </a:t>
            </a:r>
            <a:r>
              <a:rPr lang="es-CO" dirty="0"/>
              <a:t>o reconocimiento de </a:t>
            </a:r>
            <a:r>
              <a:rPr lang="es-CO" dirty="0" smtClean="0"/>
              <a:t>caras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75574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010376"/>
          </a:xfrm>
        </p:spPr>
        <p:txBody>
          <a:bodyPr>
            <a:normAutofit/>
          </a:bodyPr>
          <a:lstStyle/>
          <a:p>
            <a:r>
              <a:rPr lang="es-CO" dirty="0" smtClean="0"/>
              <a:t>Algoritmo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767808"/>
          </a:xfrm>
        </p:spPr>
        <p:txBody>
          <a:bodyPr/>
          <a:lstStyle/>
          <a:p>
            <a:pPr marL="0" indent="0">
              <a:buNone/>
            </a:pPr>
            <a:r>
              <a:rPr lang="es-CO" dirty="0"/>
              <a:t>El proceso consta de cuatro módulos principales</a:t>
            </a:r>
            <a:r>
              <a:rPr lang="es-CO" dirty="0" smtClean="0"/>
              <a:t>:</a:t>
            </a:r>
          </a:p>
          <a:p>
            <a:endParaRPr lang="es-CO" dirty="0"/>
          </a:p>
          <a:p>
            <a:r>
              <a:rPr lang="es-CO" b="1" dirty="0"/>
              <a:t>Detección de la </a:t>
            </a:r>
            <a:r>
              <a:rPr lang="es-CO" b="1" dirty="0" smtClean="0"/>
              <a:t>cara</a:t>
            </a:r>
            <a:endParaRPr lang="es-CO" dirty="0"/>
          </a:p>
          <a:p>
            <a:endParaRPr lang="es-CO" dirty="0" smtClean="0"/>
          </a:p>
          <a:p>
            <a:r>
              <a:rPr lang="es-CO" b="1" dirty="0"/>
              <a:t>Alineación de la </a:t>
            </a:r>
            <a:r>
              <a:rPr lang="es-CO" b="1" dirty="0" smtClean="0"/>
              <a:t>cara</a:t>
            </a:r>
          </a:p>
          <a:p>
            <a:endParaRPr lang="es-CO" b="1" dirty="0" smtClean="0"/>
          </a:p>
          <a:p>
            <a:r>
              <a:rPr lang="es-CO" b="1" dirty="0"/>
              <a:t>Extracción de </a:t>
            </a:r>
            <a:r>
              <a:rPr lang="es-CO" b="1" dirty="0" smtClean="0"/>
              <a:t>características</a:t>
            </a:r>
          </a:p>
          <a:p>
            <a:pPr marL="0" indent="0">
              <a:buNone/>
            </a:pPr>
            <a:endParaRPr lang="es-CO" b="1" dirty="0" smtClean="0"/>
          </a:p>
          <a:p>
            <a:r>
              <a:rPr lang="es-CO" b="1" dirty="0"/>
              <a:t>Reconocimiento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1536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OpenCV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3831704"/>
          </a:xfrm>
        </p:spPr>
        <p:txBody>
          <a:bodyPr/>
          <a:lstStyle/>
          <a:p>
            <a:r>
              <a:rPr lang="es-CO" dirty="0"/>
              <a:t>Opencv nos facilita la terea de detectar rostros pues ya cuenta con clasificadores entrenados para esta tarea almacenados en archivos </a:t>
            </a:r>
            <a:r>
              <a:rPr lang="es-CO" dirty="0" err="1"/>
              <a:t>xml</a:t>
            </a:r>
            <a:r>
              <a:rPr lang="es-CO" dirty="0"/>
              <a:t>, pero en caso de que lo necesitemos podemos crear nuestros propios clasificadores, además de contar con todas las funciones necesarias para esta tarea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42592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196752"/>
            <a:ext cx="8229600" cy="708688"/>
          </a:xfrm>
        </p:spPr>
        <p:txBody>
          <a:bodyPr>
            <a:normAutofit fontScale="90000"/>
          </a:bodyPr>
          <a:lstStyle/>
          <a:p>
            <a:r>
              <a:rPr lang="es-CO" b="1" dirty="0"/>
              <a:t>Detección de rostros en </a:t>
            </a:r>
            <a:r>
              <a:rPr lang="es-CO" b="1" dirty="0" err="1"/>
              <a:t>opencv</a:t>
            </a:r>
            <a:r>
              <a:rPr lang="es-CO" dirty="0"/>
              <a:t/>
            </a:r>
            <a:br>
              <a:rPr lang="es-CO" dirty="0"/>
            </a:b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767808"/>
          </a:xfrm>
        </p:spPr>
        <p:txBody>
          <a:bodyPr/>
          <a:lstStyle/>
          <a:p>
            <a:r>
              <a:rPr lang="es-CO" dirty="0"/>
              <a:t>P</a:t>
            </a:r>
            <a:r>
              <a:rPr lang="es-CO" dirty="0" smtClean="0"/>
              <a:t>rocesar </a:t>
            </a:r>
            <a:r>
              <a:rPr lang="es-CO" dirty="0"/>
              <a:t>la imagen </a:t>
            </a:r>
            <a:endParaRPr lang="es-CO" dirty="0" smtClean="0"/>
          </a:p>
          <a:p>
            <a:endParaRPr lang="es-CO" dirty="0" smtClean="0"/>
          </a:p>
          <a:p>
            <a:r>
              <a:rPr lang="es-CO" dirty="0"/>
              <a:t>Convertir la imagen a escala de </a:t>
            </a:r>
            <a:r>
              <a:rPr lang="es-CO" dirty="0" smtClean="0"/>
              <a:t>grises</a:t>
            </a:r>
          </a:p>
          <a:p>
            <a:endParaRPr lang="es-CO" dirty="0" smtClean="0"/>
          </a:p>
          <a:p>
            <a:r>
              <a:rPr lang="es-CO" dirty="0"/>
              <a:t>E</a:t>
            </a:r>
            <a:r>
              <a:rPr lang="es-CO" dirty="0" smtClean="0"/>
              <a:t>standarizar </a:t>
            </a:r>
            <a:r>
              <a:rPr lang="es-CO" dirty="0"/>
              <a:t>el contraste y brillo de la </a:t>
            </a:r>
            <a:r>
              <a:rPr lang="es-CO" dirty="0" smtClean="0"/>
              <a:t>imagen</a:t>
            </a:r>
          </a:p>
          <a:p>
            <a:endParaRPr lang="es-CO" dirty="0" smtClean="0"/>
          </a:p>
          <a:p>
            <a:r>
              <a:rPr lang="es-CO" dirty="0" smtClean="0"/>
              <a:t>Usar cascada de detección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09653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132856"/>
            <a:ext cx="8229600" cy="578328"/>
          </a:xfrm>
        </p:spPr>
        <p:txBody>
          <a:bodyPr>
            <a:normAutofit fontScale="90000"/>
          </a:bodyPr>
          <a:lstStyle/>
          <a:p>
            <a:r>
              <a:rPr lang="es-CO" b="1" dirty="0"/>
              <a:t>Detección de rostros en tiempo real</a:t>
            </a:r>
            <a:r>
              <a:rPr lang="es-CO" dirty="0"/>
              <a:t/>
            </a:r>
            <a:br>
              <a:rPr lang="es-CO" dirty="0"/>
            </a:b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2852936"/>
            <a:ext cx="8229600" cy="4389120"/>
          </a:xfrm>
        </p:spPr>
        <p:txBody>
          <a:bodyPr/>
          <a:lstStyle/>
          <a:p>
            <a:pPr marL="0" indent="0">
              <a:buNone/>
            </a:pPr>
            <a:r>
              <a:rPr lang="es-CO" dirty="0"/>
              <a:t>Para detectar rostros en tiempo real solo debemos leer las imágenes de la webcam y aplicarle a cada una de ellas el procedimiento descrito anteriormente, para ver cómo usar la webcam.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29928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C:\Users\Alejo\Downloads\funny.pho.to_edge_detection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924944"/>
            <a:ext cx="6258272" cy="3361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33" r="12448"/>
          <a:stretch/>
        </p:blipFill>
        <p:spPr bwMode="auto">
          <a:xfrm>
            <a:off x="1331640" y="548680"/>
            <a:ext cx="6258271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2806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CO" b="1" dirty="0"/>
              <a:t>Introducción</a:t>
            </a:r>
            <a:r>
              <a:rPr lang="es-CO" dirty="0"/>
              <a:t/>
            </a:r>
            <a:br>
              <a:rPr lang="es-CO" dirty="0"/>
            </a:b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76872"/>
            <a:ext cx="7467600" cy="4197080"/>
          </a:xfrm>
        </p:spPr>
        <p:txBody>
          <a:bodyPr/>
          <a:lstStyle/>
          <a:p>
            <a:r>
              <a:rPr lang="es-CO" dirty="0"/>
              <a:t>La </a:t>
            </a:r>
            <a:r>
              <a:rPr lang="es-CO" b="1" dirty="0"/>
              <a:t>visión artificial</a:t>
            </a:r>
            <a:r>
              <a:rPr lang="es-CO" dirty="0"/>
              <a:t> o visión por computador es una disciplina científica que incluye métodos para adquirir, procesar, analizar y comprender las imágenes del mundo </a:t>
            </a:r>
            <a:r>
              <a:rPr lang="es-CO" dirty="0" smtClean="0"/>
              <a:t>real, </a:t>
            </a:r>
            <a:r>
              <a:rPr lang="es-CO" dirty="0"/>
              <a:t>con el fin de producir información numérica o simbólica para que puedan ser tratados por un computador.</a:t>
            </a:r>
          </a:p>
        </p:txBody>
      </p:sp>
    </p:spTree>
    <p:extLst>
      <p:ext uri="{BB962C8B-B14F-4D97-AF65-F5344CB8AC3E}">
        <p14:creationId xmlns:p14="http://schemas.microsoft.com/office/powerpoint/2010/main" val="3670093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980728"/>
            <a:ext cx="8136904" cy="4701136"/>
          </a:xfrm>
        </p:spPr>
        <p:txBody>
          <a:bodyPr/>
          <a:lstStyle/>
          <a:p>
            <a:pPr marL="0" indent="0">
              <a:buNone/>
            </a:pPr>
            <a:r>
              <a:rPr lang="es-CO" dirty="0"/>
              <a:t>Hay muchas tecnologías que utilizan la visión por computador, entre las cuáles </a:t>
            </a:r>
            <a:r>
              <a:rPr lang="es-CO" dirty="0" smtClean="0"/>
              <a:t>están:</a:t>
            </a:r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endParaRPr lang="es-CO" dirty="0" smtClean="0"/>
          </a:p>
          <a:p>
            <a:r>
              <a:rPr lang="es-CO" i="1" dirty="0" smtClean="0"/>
              <a:t>reconocimiento </a:t>
            </a:r>
            <a:r>
              <a:rPr lang="es-CO" i="1" dirty="0"/>
              <a:t>de </a:t>
            </a:r>
            <a:r>
              <a:rPr lang="es-CO" i="1" dirty="0" smtClean="0"/>
              <a:t>objetos</a:t>
            </a:r>
            <a:endParaRPr lang="es-CO" dirty="0"/>
          </a:p>
          <a:p>
            <a:r>
              <a:rPr lang="es-CO" dirty="0" smtClean="0"/>
              <a:t> </a:t>
            </a:r>
            <a:r>
              <a:rPr lang="es-CO" dirty="0"/>
              <a:t>detección de </a:t>
            </a:r>
            <a:r>
              <a:rPr lang="es-CO" dirty="0" smtClean="0"/>
              <a:t>eventos</a:t>
            </a:r>
          </a:p>
          <a:p>
            <a:r>
              <a:rPr lang="es-CO" dirty="0" smtClean="0"/>
              <a:t>reconstrucción </a:t>
            </a:r>
            <a:r>
              <a:rPr lang="es-CO" dirty="0"/>
              <a:t>de una escena (</a:t>
            </a:r>
            <a:r>
              <a:rPr lang="es-CO" dirty="0" err="1"/>
              <a:t>mapping</a:t>
            </a:r>
            <a:r>
              <a:rPr lang="es-CO" dirty="0"/>
              <a:t>) </a:t>
            </a:r>
          </a:p>
          <a:p>
            <a:r>
              <a:rPr lang="es-CO" dirty="0" smtClean="0"/>
              <a:t>restauración </a:t>
            </a:r>
            <a:r>
              <a:rPr lang="es-CO" dirty="0"/>
              <a:t>de imágenes.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63307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298408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Restauración de Imágenes</a:t>
            </a:r>
            <a:r>
              <a:rPr lang="es-CO" dirty="0"/>
              <a:t/>
            </a:r>
            <a:br>
              <a:rPr lang="es-CO" dirty="0"/>
            </a:b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759696"/>
          </a:xfrm>
        </p:spPr>
        <p:txBody>
          <a:bodyPr/>
          <a:lstStyle/>
          <a:p>
            <a:pPr marL="0" indent="0">
              <a:buNone/>
            </a:pPr>
            <a:r>
              <a:rPr lang="es-CO" dirty="0"/>
              <a:t>Para la restauración de imágenes se utiliza el procesamiento digital de </a:t>
            </a:r>
            <a:r>
              <a:rPr lang="es-CO" dirty="0" smtClean="0"/>
              <a:t>imágenes ,que </a:t>
            </a:r>
            <a:r>
              <a:rPr lang="es-CO" dirty="0"/>
              <a:t> es el conjunto de técnicas que se aplican a las imágenes digitales con el objetivo de mejorar la calidad o facilitar la búsqueda de información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67187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55576" y="112474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CO" b="1" dirty="0"/>
              <a:t>Filtros</a:t>
            </a:r>
            <a:r>
              <a:rPr lang="es-CO" dirty="0"/>
              <a:t/>
            </a:r>
            <a:br>
              <a:rPr lang="es-CO" dirty="0"/>
            </a:b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903712"/>
          </a:xfrm>
        </p:spPr>
        <p:txBody>
          <a:bodyPr/>
          <a:lstStyle/>
          <a:p>
            <a:pPr marL="0" indent="0">
              <a:buNone/>
            </a:pPr>
            <a:r>
              <a:rPr lang="es-CO" dirty="0"/>
              <a:t>Es el conjunto de técnicas englobadas dentro del preprocesamiento de imágenes cuyo objetivo fundamental es obtener, a partir de una imagen origen, otra final cuyo resultado sea más adecuado para una aplicación específica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13030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559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dirty="0"/>
              <a:t>Los principales objetivos que se persiguen con la aplicación de filtros son</a:t>
            </a:r>
            <a:r>
              <a:rPr lang="es-CO" dirty="0" smtClean="0"/>
              <a:t>:</a:t>
            </a:r>
          </a:p>
          <a:p>
            <a:pPr marL="0" indent="0">
              <a:buNone/>
            </a:pPr>
            <a:endParaRPr lang="es-CO" dirty="0"/>
          </a:p>
          <a:p>
            <a:pPr lvl="0"/>
            <a:r>
              <a:rPr lang="es-CO" dirty="0"/>
              <a:t>Suavizar la </a:t>
            </a:r>
            <a:r>
              <a:rPr lang="es-CO" dirty="0" smtClean="0"/>
              <a:t>imagen</a:t>
            </a:r>
          </a:p>
          <a:p>
            <a:pPr lvl="0"/>
            <a:endParaRPr lang="es-CO" dirty="0" smtClean="0"/>
          </a:p>
          <a:p>
            <a:pPr lvl="0"/>
            <a:r>
              <a:rPr lang="es-CO" dirty="0" smtClean="0"/>
              <a:t>Eliminar ruido</a:t>
            </a:r>
          </a:p>
          <a:p>
            <a:pPr marL="0" lvl="0" indent="0">
              <a:buNone/>
            </a:pPr>
            <a:endParaRPr lang="es-CO" dirty="0"/>
          </a:p>
          <a:p>
            <a:pPr lvl="0"/>
            <a:r>
              <a:rPr lang="es-CO" dirty="0" smtClean="0"/>
              <a:t>Detectar bordes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37181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s-CO" b="1" dirty="0"/>
              <a:t>Algunos Filtros 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767808"/>
          </a:xfrm>
        </p:spPr>
        <p:txBody>
          <a:bodyPr>
            <a:normAutofit fontScale="92500" lnSpcReduction="10000"/>
          </a:bodyPr>
          <a:lstStyle/>
          <a:p>
            <a:r>
              <a:rPr lang="es-CO" b="1" dirty="0"/>
              <a:t>Blanco y </a:t>
            </a:r>
            <a:r>
              <a:rPr lang="es-CO" b="1" dirty="0" smtClean="0"/>
              <a:t>Negro</a:t>
            </a:r>
          </a:p>
          <a:p>
            <a:endParaRPr lang="es-CO" dirty="0"/>
          </a:p>
          <a:p>
            <a:r>
              <a:rPr lang="es-CO" b="1" dirty="0"/>
              <a:t>Escala de </a:t>
            </a:r>
            <a:r>
              <a:rPr lang="es-CO" b="1" dirty="0" smtClean="0"/>
              <a:t>Grises</a:t>
            </a:r>
          </a:p>
          <a:p>
            <a:endParaRPr lang="es-CO" dirty="0"/>
          </a:p>
          <a:p>
            <a:r>
              <a:rPr lang="es-CO" b="1" dirty="0" smtClean="0"/>
              <a:t>Umbrales</a:t>
            </a:r>
          </a:p>
          <a:p>
            <a:endParaRPr lang="es-CO" dirty="0"/>
          </a:p>
          <a:p>
            <a:r>
              <a:rPr lang="es-CO" b="1" dirty="0" smtClean="0"/>
              <a:t>Negativo</a:t>
            </a:r>
          </a:p>
          <a:p>
            <a:endParaRPr lang="es-CO" dirty="0"/>
          </a:p>
          <a:p>
            <a:r>
              <a:rPr lang="es-CO" b="1" dirty="0" smtClean="0"/>
              <a:t>Suavizado</a:t>
            </a:r>
          </a:p>
          <a:p>
            <a:endParaRPr lang="es-CO" dirty="0"/>
          </a:p>
          <a:p>
            <a:r>
              <a:rPr lang="es-CO" b="1" dirty="0" smtClean="0"/>
              <a:t>Sepia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72249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es-CO" b="1" dirty="0"/>
              <a:t>Reconocimiento de objetos</a:t>
            </a:r>
            <a:br>
              <a:rPr lang="es-CO" b="1" dirty="0"/>
            </a:b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560" y="2132856"/>
            <a:ext cx="7467600" cy="4873752"/>
          </a:xfrm>
        </p:spPr>
        <p:txBody>
          <a:bodyPr/>
          <a:lstStyle/>
          <a:p>
            <a:pPr marL="0" indent="0">
              <a:buNone/>
            </a:pPr>
            <a:r>
              <a:rPr lang="es-CO" dirty="0" smtClean="0"/>
              <a:t>Es </a:t>
            </a:r>
            <a:r>
              <a:rPr lang="es-CO" dirty="0"/>
              <a:t>la tarea para encontrar e identificar objetos en una imagen o secuencia de vídeo. </a:t>
            </a:r>
          </a:p>
          <a:p>
            <a:pPr marL="0" indent="0">
              <a:buNone/>
            </a:pPr>
            <a:r>
              <a:rPr lang="es-CO" dirty="0" smtClean="0"/>
              <a:t>Para </a:t>
            </a:r>
            <a:r>
              <a:rPr lang="es-CO" dirty="0" smtClean="0"/>
              <a:t>este problema se han implementado muchos métodos durante múltiples décadas entre los cuales se encuentra la </a:t>
            </a:r>
            <a:r>
              <a:rPr lang="es-CO" b="1" i="1" dirty="0" smtClean="0"/>
              <a:t>detección de bordes</a:t>
            </a:r>
            <a:r>
              <a:rPr lang="es-CO" dirty="0" smtClean="0"/>
              <a:t>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76842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b="1" dirty="0"/>
              <a:t>Detección de Bordes</a:t>
            </a:r>
            <a:r>
              <a:rPr lang="es-CO" dirty="0"/>
              <a:t/>
            </a:r>
            <a:br>
              <a:rPr lang="es-CO" dirty="0"/>
            </a:b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La detección de bordes es una herramienta fundamental en el procesamiento de imágenes y en visión por computadora, particularmente en las áreas de detección y extracción de características, que tiene como objetivo la identificación de puntos en una imagen digital en la que el brillo de la imagen cambia drásticamente o, más formalmente, tiene discontinuidades.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324247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739</TotalTime>
  <Words>390</Words>
  <Application>Microsoft Office PowerPoint</Application>
  <PresentationFormat>Presentación en pantalla (4:3)</PresentationFormat>
  <Paragraphs>88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Flujo</vt:lpstr>
      <vt:lpstr>VISION POR COMPUTADOR</vt:lpstr>
      <vt:lpstr>Introducción </vt:lpstr>
      <vt:lpstr>Presentación de PowerPoint</vt:lpstr>
      <vt:lpstr>Restauración de Imágenes </vt:lpstr>
      <vt:lpstr>Filtros </vt:lpstr>
      <vt:lpstr>Presentación de PowerPoint</vt:lpstr>
      <vt:lpstr>Algunos Filtros </vt:lpstr>
      <vt:lpstr>Reconocimiento de objetos </vt:lpstr>
      <vt:lpstr>Detección de Bordes </vt:lpstr>
      <vt:lpstr>Detector de bordes de Canny </vt:lpstr>
      <vt:lpstr>Algoritmo </vt:lpstr>
      <vt:lpstr>Reconocimiento Facial</vt:lpstr>
      <vt:lpstr>Presentación de PowerPoint</vt:lpstr>
      <vt:lpstr>Algoritmo</vt:lpstr>
      <vt:lpstr>OpenCV</vt:lpstr>
      <vt:lpstr>Detección de rostros en opencv </vt:lpstr>
      <vt:lpstr>Detección de rostros en tiempo real 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Detector de bordes de Canny</dc:title>
  <dc:creator>Alejo</dc:creator>
  <cp:lastModifiedBy>Alejo</cp:lastModifiedBy>
  <cp:revision>45</cp:revision>
  <dcterms:created xsi:type="dcterms:W3CDTF">2016-06-01T19:02:20Z</dcterms:created>
  <dcterms:modified xsi:type="dcterms:W3CDTF">2016-06-07T04:53:53Z</dcterms:modified>
</cp:coreProperties>
</file>