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9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1" r:id="rId30"/>
  </p:sldIdLst>
  <p:sldSz cx="13004800" cy="975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869FE0A-3AB7-42AB-A10F-AC9AAACEA588}">
  <a:tblStyle styleId="{3869FE0A-3AB7-42AB-A10F-AC9AAACEA588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BEBEB"/>
          </a:solidFill>
        </a:fill>
      </a:tcStyle>
    </a:wholeTbl>
    <a:band2H>
      <a:tcTxStyle b="off" i="of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254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1688" y="-1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49809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Commits should have</a:t>
            </a:r>
            <a:r>
              <a:rPr lang="en-US" baseline="0" dirty="0" smtClean="0"/>
              <a:t> a purpose </a:t>
            </a:r>
            <a:r>
              <a:rPr lang="en-US" baseline="0" dirty="0" smtClean="0">
                <a:sym typeface="Wingdings"/>
              </a:rPr>
              <a:t> not just every time you CTRL + S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Sensitive info = personal information</a:t>
            </a:r>
            <a:endParaRPr dirty="0"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Example commit messages</a:t>
            </a:r>
            <a:endParaRPr dirty="0"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Git</a:t>
            </a:r>
            <a:r>
              <a:rPr lang="en-US" dirty="0" smtClean="0"/>
              <a:t> status = very important! You’ll type this the most </a:t>
            </a:r>
            <a:r>
              <a:rPr lang="en-US" dirty="0" smtClean="0">
                <a:sym typeface="Wingdings"/>
              </a:rPr>
              <a:t> gives you information about</a:t>
            </a:r>
            <a:r>
              <a:rPr lang="en-US" baseline="0" dirty="0" smtClean="0">
                <a:sym typeface="Wingdings"/>
              </a:rPr>
              <a:t> your local repo compared to master copy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Also type this</a:t>
            </a:r>
            <a:r>
              <a:rPr lang="en-US" baseline="0" dirty="0" smtClean="0"/>
              <a:t> before every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add or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pull!!</a:t>
            </a:r>
            <a:endParaRPr dirty="0"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Timeline</a:t>
            </a:r>
            <a:r>
              <a:rPr lang="en-US" baseline="0" dirty="0" smtClean="0"/>
              <a:t> of commits </a:t>
            </a:r>
            <a:r>
              <a:rPr lang="en-US" baseline="0" dirty="0" smtClean="0">
                <a:sym typeface="Wingdings"/>
              </a:rPr>
              <a:t> versions of your code</a:t>
            </a:r>
            <a:endParaRPr dirty="0"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Different local</a:t>
            </a:r>
            <a:r>
              <a:rPr lang="en-US" baseline="0" dirty="0" smtClean="0"/>
              <a:t> copes on every team member’s computer</a:t>
            </a:r>
            <a:endParaRPr dirty="0"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70000" y="6362700"/>
            <a:ext cx="104648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1270000" y="4267200"/>
            <a:ext cx="104648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pic" idx="2"/>
          </p:nvPr>
        </p:nvSpPr>
        <p:spPr>
          <a:xfrm>
            <a:off x="0" y="0"/>
            <a:ext cx="13004799" cy="97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pic" idx="2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6718300" y="635000"/>
            <a:ext cx="533399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3999" cy="398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6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952500" y="4762500"/>
            <a:ext cx="5333999" cy="410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718300" y="26035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marR="0" lvl="1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028700" marR="0" lvl="2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714500" marR="0" lvl="4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799" cy="721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pic" idx="2"/>
          </p:nvPr>
        </p:nvSpPr>
        <p:spPr>
          <a:xfrm>
            <a:off x="6718300" y="5092700"/>
            <a:ext cx="5333999" cy="377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3"/>
          </p:nvPr>
        </p:nvSpPr>
        <p:spPr>
          <a:xfrm>
            <a:off x="6724517" y="889000"/>
            <a:ext cx="5334001" cy="377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4"/>
          </p:nvPr>
        </p:nvSpPr>
        <p:spPr>
          <a:xfrm>
            <a:off x="952500" y="889000"/>
            <a:ext cx="5333999" cy="797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73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C89E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 idx="4294967295"/>
          </p:nvPr>
        </p:nvSpPr>
        <p:spPr>
          <a:xfrm>
            <a:off x="1270000" y="16383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8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Lab #</a:t>
            </a:r>
            <a:r>
              <a:rPr lang="en-US" dirty="0"/>
              <a:t>8</a:t>
            </a:r>
            <a:r>
              <a:rPr lang="en-US" sz="8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4294967295"/>
          </p:nvPr>
        </p:nvSpPr>
        <p:spPr>
          <a:xfrm>
            <a:off x="1270000" y="50292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3200" dirty="0" err="1">
                <a:solidFill>
                  <a:schemeClr val="tx1"/>
                </a:solidFill>
              </a:rPr>
              <a:t>Git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FDCD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 idx="4294967295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Best practices with git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4294967295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Don’t use commits as a way to “save” your code.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Don’t wait too long to commit.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Careful not to commit sensitive info when pushing to </a:t>
            </a:r>
            <a:r>
              <a:rPr lang="en-US" sz="3600" b="0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Choose helpful commit messages. (Spoiler: good luck with this one at 4 AM.)</a:t>
            </a:r>
          </a:p>
        </p:txBody>
      </p:sp>
      <p:sp>
        <p:nvSpPr>
          <p:cNvPr id="158" name="Shape 158"/>
          <p:cNvSpPr/>
          <p:nvPr/>
        </p:nvSpPr>
        <p:spPr>
          <a:xfrm>
            <a:off x="12588789" y="9253528"/>
            <a:ext cx="406400" cy="469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⛄️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FDCD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 idx="4294967295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Best practices with git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4294967295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22275" marR="0" lvl="0" indent="-422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441"/>
              <a:buFont typeface="Helvetica Neue"/>
              <a:buChar char="•"/>
            </a:pPr>
            <a:r>
              <a:rPr lang="en-US" sz="342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Choose helpful commit messages. (Spoiler: good luck with this one at 4 AM.)</a:t>
            </a:r>
          </a:p>
          <a:p>
            <a:pPr marL="422275" marR="0" lvl="0" indent="-42227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None/>
            </a:pPr>
            <a:endParaRPr sz="36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22275" marR="0" lvl="0" indent="-42227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None/>
            </a:pPr>
            <a:endParaRPr sz="36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22275" marR="0" lvl="0" indent="-42227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None/>
            </a:pPr>
            <a:endParaRPr sz="36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22275" marR="0" lvl="0" indent="-42227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None/>
            </a:pPr>
            <a:endParaRPr sz="36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3538" y="4518000"/>
            <a:ext cx="10697700" cy="384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/>
          <p:nvPr/>
        </p:nvSpPr>
        <p:spPr>
          <a:xfrm>
            <a:off x="12588789" y="9253528"/>
            <a:ext cx="406400" cy="469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⛄️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D5FF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Terminal</a:t>
            </a: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8923" y="2362252"/>
            <a:ext cx="10046954" cy="6781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D5F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6264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Useful Commands To Know </a:t>
            </a:r>
          </a:p>
        </p:txBody>
      </p:sp>
      <p:graphicFrame>
        <p:nvGraphicFramePr>
          <p:cNvPr id="178" name="Shape 178"/>
          <p:cNvGraphicFramePr/>
          <p:nvPr/>
        </p:nvGraphicFramePr>
        <p:xfrm>
          <a:off x="759420" y="6045198"/>
          <a:ext cx="11485950" cy="3126900"/>
        </p:xfrm>
        <a:graphic>
          <a:graphicData uri="http://schemas.openxmlformats.org/drawingml/2006/table">
            <a:tbl>
              <a:tblPr>
                <a:noFill/>
                <a:tableStyleId>{3869FE0A-3AB7-42AB-A10F-AC9AAACEA588}</a:tableStyleId>
              </a:tblPr>
              <a:tblGrid>
                <a:gridCol w="3828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8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8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81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Ctrl-A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Cursor to front of command</a:t>
                      </a:r>
                    </a:p>
                  </a:txBody>
                  <a:tcPr marL="50800" marR="50800" marT="50800" marB="50800" anchor="ctr">
                    <a:lnT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50800" marR="50800" marT="50800" marB="50800" anchor="ctr">
                    <a:lnR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1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Ctrl-E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Cursor to end of command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50800" marR="50800" marT="50800" marB="50800" anchor="ctr">
                    <a:lnR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1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Ctrl-L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Clear screen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50800" marR="50800" marT="50800" marB="50800" anchor="ctr">
                    <a:lnR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Ctrl-R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Reverse command search</a:t>
                      </a:r>
                    </a:p>
                  </a:txBody>
                  <a:tcPr marL="50800" marR="50800" marT="50800" marB="5080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Find that one long command you typed a few minutes ago</a:t>
                      </a:r>
                    </a:p>
                  </a:txBody>
                  <a:tcPr marL="50800" marR="50800" marT="50800" marB="50800" anchor="ctr">
                    <a:lnR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79" name="Shape 179"/>
          <p:cNvGraphicFramePr/>
          <p:nvPr/>
        </p:nvGraphicFramePr>
        <p:xfrm>
          <a:off x="718293" y="2767255"/>
          <a:ext cx="11568225" cy="3114125"/>
        </p:xfrm>
        <a:graphic>
          <a:graphicData uri="http://schemas.openxmlformats.org/drawingml/2006/table">
            <a:tbl>
              <a:tblPr>
                <a:noFill/>
                <a:tableStyleId>{3869FE0A-3AB7-42AB-A10F-AC9AAACEA588}</a:tableStyleId>
              </a:tblPr>
              <a:tblGrid>
                <a:gridCol w="38560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6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560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22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cd [path]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800" b="1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</a:t>
                      </a:r>
                      <a:r>
                        <a:rPr lang="en-US" sz="1800" b="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hange </a:t>
                      </a:r>
                      <a:r>
                        <a:rPr lang="en-US" sz="1800" b="1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</a:t>
                      </a:r>
                      <a:r>
                        <a:rPr lang="en-US" sz="1800" b="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irectory to [path/place]</a:t>
                      </a:r>
                    </a:p>
                  </a:txBody>
                  <a:tcPr marL="50800" marR="50800" marT="50800" marB="50800" anchor="ctr">
                    <a:lnT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50800" marR="50800" marT="50800" marB="50800" anchor="ctr">
                    <a:lnR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2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ls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800" b="1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</a:t>
                      </a:r>
                      <a:r>
                        <a:rPr lang="en-US" sz="1800" b="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  <a:r>
                        <a:rPr lang="en-US" sz="1800" b="1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</a:t>
                      </a:r>
                      <a:r>
                        <a:rPr lang="en-US" sz="1800" b="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 files/folders in directory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ls -la (detailed list)</a:t>
                      </a:r>
                    </a:p>
                  </a:txBody>
                  <a:tcPr marL="50800" marR="50800" marT="50800" marB="50800" anchor="ctr">
                    <a:lnR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2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pwd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800" b="1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</a:t>
                      </a:r>
                      <a:r>
                        <a:rPr lang="en-US" sz="1800" b="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rint </a:t>
                      </a:r>
                      <a:r>
                        <a:rPr lang="en-US" sz="1800" b="1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</a:t>
                      </a:r>
                      <a:r>
                        <a:rPr lang="en-US" sz="1800" b="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orking </a:t>
                      </a:r>
                      <a:r>
                        <a:rPr lang="en-US" sz="1800" b="1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</a:t>
                      </a:r>
                      <a:r>
                        <a:rPr lang="en-US" sz="1800" b="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irectory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50800" marR="50800" marT="50800" marB="50800" anchor="ctr">
                    <a:lnR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2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q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800" b="1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q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uit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50800" marR="50800" marT="50800" marB="50800" anchor="ctr">
                    <a:lnR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2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mkdir [folder name or path]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800" b="1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</a:t>
                      </a:r>
                      <a:r>
                        <a:rPr lang="en-US" sz="1800" b="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r>
                        <a:rPr lang="en-US" sz="1800" b="1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k</a:t>
                      </a:r>
                      <a:r>
                        <a:rPr lang="en-US" sz="1800" b="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 </a:t>
                      </a:r>
                      <a:r>
                        <a:rPr lang="en-US" sz="1800" b="1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dir</a:t>
                      </a:r>
                      <a:r>
                        <a:rPr lang="en-US" sz="1800" b="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ectory</a:t>
                      </a:r>
                    </a:p>
                  </a:txBody>
                  <a:tcPr marL="50800" marR="50800" marT="50800" marB="5080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50800" marR="50800" marT="50800" marB="50800" anchor="ctr">
                    <a:lnR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80" name="Shape 180"/>
          <p:cNvSpPr/>
          <p:nvPr/>
        </p:nvSpPr>
        <p:spPr>
          <a:xfrm>
            <a:off x="12588789" y="9253528"/>
            <a:ext cx="406400" cy="469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⛄️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AB6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Getting Started </a:t>
            </a:r>
          </a:p>
        </p:txBody>
      </p:sp>
      <p:sp>
        <p:nvSpPr>
          <p:cNvPr id="186" name="Shape 186"/>
          <p:cNvSpPr/>
          <p:nvPr/>
        </p:nvSpPr>
        <p:spPr>
          <a:xfrm>
            <a:off x="939800" y="3022600"/>
            <a:ext cx="1987897" cy="796924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clone </a:t>
            </a:r>
          </a:p>
        </p:txBody>
      </p:sp>
      <p:sp>
        <p:nvSpPr>
          <p:cNvPr id="187" name="Shape 187"/>
          <p:cNvSpPr/>
          <p:nvPr/>
        </p:nvSpPr>
        <p:spPr>
          <a:xfrm>
            <a:off x="4686300" y="3036886"/>
            <a:ext cx="1987897" cy="796925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 scaled="0"/>
          </a:gradFill>
          <a:ln w="15875">
            <a:solidFill>
              <a:schemeClr val="accent5"/>
            </a:solidFill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status </a:t>
            </a:r>
          </a:p>
        </p:txBody>
      </p:sp>
      <p:sp>
        <p:nvSpPr>
          <p:cNvPr id="188" name="Shape 188"/>
          <p:cNvSpPr/>
          <p:nvPr/>
        </p:nvSpPr>
        <p:spPr>
          <a:xfrm>
            <a:off x="4686300" y="6637336"/>
            <a:ext cx="1987897" cy="796925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edit files </a:t>
            </a:r>
          </a:p>
        </p:txBody>
      </p:sp>
      <p:sp>
        <p:nvSpPr>
          <p:cNvPr id="189" name="Shape 189"/>
          <p:cNvSpPr/>
          <p:nvPr/>
        </p:nvSpPr>
        <p:spPr>
          <a:xfrm>
            <a:off x="8737600" y="6637336"/>
            <a:ext cx="1987897" cy="796925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add </a:t>
            </a:r>
          </a:p>
        </p:txBody>
      </p:sp>
      <p:sp>
        <p:nvSpPr>
          <p:cNvPr id="190" name="Shape 190"/>
          <p:cNvSpPr/>
          <p:nvPr/>
        </p:nvSpPr>
        <p:spPr>
          <a:xfrm>
            <a:off x="4686300" y="4735512"/>
            <a:ext cx="1987897" cy="796925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pull </a:t>
            </a:r>
          </a:p>
        </p:txBody>
      </p:sp>
      <p:sp>
        <p:nvSpPr>
          <p:cNvPr id="191" name="Shape 191"/>
          <p:cNvSpPr/>
          <p:nvPr/>
        </p:nvSpPr>
        <p:spPr>
          <a:xfrm>
            <a:off x="8737600" y="4735512"/>
            <a:ext cx="1987897" cy="796925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commit </a:t>
            </a:r>
          </a:p>
        </p:txBody>
      </p:sp>
      <p:sp>
        <p:nvSpPr>
          <p:cNvPr id="192" name="Shape 192"/>
          <p:cNvSpPr/>
          <p:nvPr/>
        </p:nvSpPr>
        <p:spPr>
          <a:xfrm>
            <a:off x="8737600" y="3036886"/>
            <a:ext cx="1987897" cy="796925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push </a:t>
            </a:r>
          </a:p>
        </p:txBody>
      </p:sp>
      <p:cxnSp>
        <p:nvCxnSpPr>
          <p:cNvPr id="193" name="Shape 193"/>
          <p:cNvCxnSpPr/>
          <p:nvPr/>
        </p:nvCxnSpPr>
        <p:spPr>
          <a:xfrm>
            <a:off x="3176488" y="3435350"/>
            <a:ext cx="126102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94" name="Shape 194"/>
          <p:cNvCxnSpPr/>
          <p:nvPr/>
        </p:nvCxnSpPr>
        <p:spPr>
          <a:xfrm>
            <a:off x="5680248" y="5686425"/>
            <a:ext cx="0" cy="796924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95" name="Shape 195"/>
          <p:cNvCxnSpPr/>
          <p:nvPr/>
        </p:nvCxnSpPr>
        <p:spPr>
          <a:xfrm>
            <a:off x="5680248" y="3886200"/>
            <a:ext cx="0" cy="796924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96" name="Shape 196"/>
          <p:cNvCxnSpPr/>
          <p:nvPr/>
        </p:nvCxnSpPr>
        <p:spPr>
          <a:xfrm rot="10800000" flipH="1">
            <a:off x="9731547" y="3921125"/>
            <a:ext cx="0" cy="727074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97" name="Shape 197"/>
          <p:cNvCxnSpPr/>
          <p:nvPr/>
        </p:nvCxnSpPr>
        <p:spPr>
          <a:xfrm rot="10800000" flipH="1">
            <a:off x="9731547" y="5686425"/>
            <a:ext cx="0" cy="796924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98" name="Shape 198"/>
          <p:cNvCxnSpPr/>
          <p:nvPr/>
        </p:nvCxnSpPr>
        <p:spPr>
          <a:xfrm>
            <a:off x="7202388" y="3421062"/>
            <a:ext cx="126102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199" name="Shape 199"/>
          <p:cNvCxnSpPr/>
          <p:nvPr/>
        </p:nvCxnSpPr>
        <p:spPr>
          <a:xfrm>
            <a:off x="7202388" y="7035800"/>
            <a:ext cx="126102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triangl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AB6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2106975" y="4241800"/>
            <a:ext cx="7548188" cy="913176"/>
          </a:xfrm>
          <a:prstGeom prst="rect">
            <a:avLst/>
          </a:prstGeom>
          <a:solidFill>
            <a:srgbClr val="A6AAA9"/>
          </a:solidFill>
          <a:ln w="25400" cap="flat" cmpd="sng">
            <a:solidFill>
              <a:srgbClr val="85888D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36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clone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952500" y="260985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200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4769"/>
              <a:buFont typeface="Helvetica Neue"/>
              <a:buChar char="•"/>
            </a:pPr>
            <a:r>
              <a:rPr lang="en-US" sz="259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command makes a copy of a Git repository on your computer, in the directory that you run the command from</a:t>
            </a:r>
          </a:p>
          <a:p>
            <a:pPr marL="640080" marR="0" lvl="1" indent="-32258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4769"/>
              <a:buFont typeface="Helvetica Neue"/>
              <a:buChar char="•"/>
            </a:pPr>
            <a:r>
              <a:rPr lang="en-US" sz="259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</a:t>
            </a:r>
          </a:p>
          <a:p>
            <a:pPr marL="960120" marR="0" lvl="2" indent="-325119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6736"/>
              <a:buFont typeface="Courier New"/>
              <a:buChar char="•"/>
            </a:pPr>
            <a:r>
              <a:rPr lang="en-US" sz="1944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git clone https://github.com/yourName/hello.git</a:t>
            </a:r>
          </a:p>
          <a:p>
            <a:pPr marL="320040" marR="0" lvl="0" indent="-32004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4769"/>
              <a:buFont typeface="Helvetica Neue"/>
              <a:buChar char="•"/>
            </a:pPr>
            <a:r>
              <a:rPr lang="en-US" sz="259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you ran this command from your Desktop, you would have a copy of the https://github.com/yourName/hello repository called </a:t>
            </a:r>
            <a:r>
              <a:rPr lang="en-US" sz="2592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en-US" sz="259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 your Desktop</a:t>
            </a:r>
          </a:p>
          <a:p>
            <a:pPr marL="320040" marR="0" lvl="0" indent="-32004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4769"/>
              <a:buFont typeface="Helvetica Neue"/>
              <a:buChar char="•"/>
            </a:pPr>
            <a:r>
              <a:rPr lang="en-US" sz="259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</a:t>
            </a:r>
            <a:r>
              <a:rPr lang="en-US" sz="2592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en-US" sz="259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repo on your Desktop is not the same copy as the repo you cloned from GitHub</a:t>
            </a:r>
          </a:p>
          <a:p>
            <a:pPr marL="320040" marR="0" lvl="0" indent="-32004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4769"/>
              <a:buFont typeface="Helvetica Neue"/>
              <a:buChar char="•"/>
            </a:pPr>
            <a:r>
              <a:rPr lang="en-US" sz="259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However, the other Git commands allow you to sync changes between the GitHub repository and your own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4532" y="510556"/>
            <a:ext cx="4430998" cy="2026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AB6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status 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None/>
            </a:pPr>
            <a:endParaRPr sz="36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44500" marR="0" lvl="0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command will output some information on the “status” of the repository you’re working in</a:t>
            </a: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0184" y="520260"/>
            <a:ext cx="4293164" cy="2007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164" y="5085055"/>
            <a:ext cx="11418469" cy="343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AB6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pull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command “pulls” any changes from the centralized repository you cloned to your computer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someone else changed the repository that you cloned from, you need to be able to get the latest version of that repository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ourier New"/>
              <a:buChar char="•"/>
            </a:pPr>
            <a:r>
              <a:rPr lang="en-US" sz="3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pull</a:t>
            </a:r>
            <a:r>
              <a:rPr lang="en-US"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will make your local copy of the code up to date with whatever changes are in the repository you cloned from</a:t>
            </a: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1121" y="498900"/>
            <a:ext cx="4445873" cy="205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AB6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edit files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Just like you would in whichever IDE that you are using! </a:t>
            </a: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7460" y="548308"/>
            <a:ext cx="4285387" cy="1951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AB6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add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08940" marR="0" lvl="0" indent="-4089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272"/>
              <a:buFont typeface="Helvetica Neue"/>
              <a:buChar char="•"/>
            </a:pPr>
            <a:r>
              <a:rPr lang="en-US" sz="331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Going back to the idea of version control: you take “snapshots” of your code at different points in its lifetime</a:t>
            </a:r>
          </a:p>
          <a:p>
            <a:pPr marL="408940" marR="0" lvl="0" indent="-408940" algn="l" rtl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ct val="75272"/>
              <a:buFont typeface="Courier New"/>
              <a:buChar char="•"/>
            </a:pPr>
            <a:r>
              <a:rPr lang="en-US" sz="3312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add</a:t>
            </a:r>
            <a:r>
              <a:rPr lang="en-US" sz="331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first step to taking those “snapshots”</a:t>
            </a:r>
          </a:p>
          <a:p>
            <a:pPr marL="408940" marR="0" lvl="0" indent="-408940" algn="l" rtl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ct val="75272"/>
              <a:buFont typeface="Helvetica Neue"/>
              <a:buChar char="•"/>
            </a:pPr>
            <a:r>
              <a:rPr lang="en-US" sz="331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makes Git aware that you changed some files</a:t>
            </a:r>
          </a:p>
          <a:p>
            <a:pPr marL="408940" marR="0" lvl="0" indent="-408940" algn="l" rtl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ct val="75272"/>
              <a:buFont typeface="Helvetica Neue"/>
              <a:buChar char="•"/>
            </a:pPr>
            <a:r>
              <a:rPr lang="en-US" sz="331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Say you edited </a:t>
            </a:r>
            <a:r>
              <a:rPr lang="en-US" sz="3312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myFirstGitProgram.cpp</a:t>
            </a:r>
            <a:r>
              <a:rPr lang="en-US" sz="331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your </a:t>
            </a:r>
            <a:r>
              <a:rPr lang="en-US" sz="3312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en-US" sz="331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repository. You want to include your changes to </a:t>
            </a:r>
            <a:r>
              <a:rPr lang="en-US" sz="3312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myFirstGitProgram.cpp</a:t>
            </a:r>
            <a:r>
              <a:rPr lang="en-US" sz="331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your next “snapshot” of your code:</a:t>
            </a:r>
          </a:p>
        </p:txBody>
      </p:sp>
      <p:pic>
        <p:nvPicPr>
          <p:cNvPr id="236" name="Shape 2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1615" y="494945"/>
            <a:ext cx="4556823" cy="2058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6982" y="8517753"/>
            <a:ext cx="6507976" cy="726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C89E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 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Tx/>
              <a:buChar char="-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 Project Info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None/>
            </a:pPr>
            <a:endParaRPr lang="en-US" dirty="0"/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Tx/>
              <a:buChar char="-"/>
            </a:pPr>
            <a:r>
              <a:rPr lang="en-US" dirty="0"/>
              <a:t>All things </a:t>
            </a:r>
            <a:r>
              <a:rPr lang="en-US" dirty="0" err="1"/>
              <a:t>Git</a:t>
            </a:r>
            <a:endParaRPr lang="en-US" dirty="0"/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Tx/>
              <a:buChar char="-"/>
            </a:pPr>
            <a:endParaRPr lang="en-US" dirty="0"/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Tx/>
              <a:buChar char="-"/>
            </a:pPr>
            <a:r>
              <a:rPr lang="en-US" dirty="0"/>
              <a:t>Make sure to come to lab for Python next week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Tx/>
              <a:buChar char="-"/>
            </a:pPr>
            <a:endParaRPr lang="en-US" sz="36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None/>
            </a:pPr>
            <a:endParaRPr lang="en-US" dirty="0"/>
          </a:p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None/>
            </a:pPr>
            <a:endParaRPr sz="36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AB6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commit 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08940" marR="0" lvl="0" indent="-4089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272"/>
              <a:buFont typeface="Helvetica Neue"/>
              <a:buChar char="•"/>
            </a:pPr>
            <a:r>
              <a:rPr lang="en-US" sz="3312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command “takes a snapshot” of your local repository, by saving the state of whatever files you added</a:t>
            </a:r>
          </a:p>
          <a:p>
            <a:pPr marL="408940" marR="0" lvl="0" indent="-408940" algn="l" rtl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ct val="75272"/>
              <a:buFont typeface="Courier New"/>
              <a:buChar char="•"/>
            </a:pPr>
            <a:r>
              <a:rPr lang="en-US" sz="3312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3312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commit</a:t>
            </a:r>
            <a:r>
              <a:rPr lang="en-US" sz="3312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allows you to make versions of your code</a:t>
            </a:r>
          </a:p>
          <a:p>
            <a:pPr marL="408940" marR="0" lvl="0" indent="-408940" algn="l" rtl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ct val="75272"/>
              <a:buFont typeface="Helvetica Neue"/>
              <a:buChar char="•"/>
            </a:pPr>
            <a:r>
              <a:rPr lang="en-US" sz="3312" b="1" i="0" u="none" strike="noStrike" cap="none" dirty="0">
                <a:solidFill>
                  <a:srgbClr val="000000"/>
                </a:solidFill>
                <a:sym typeface="Helvetica Neue"/>
              </a:rPr>
              <a:t>You can only commit files that you have first added using </a:t>
            </a:r>
            <a:r>
              <a:rPr lang="en-US" sz="3312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3312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add</a:t>
            </a:r>
          </a:p>
          <a:p>
            <a:pPr marL="408940" marR="0" lvl="0" indent="-408940" algn="l" rtl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ct val="75272"/>
              <a:buFont typeface="Helvetica Neue"/>
              <a:buChar char="•"/>
            </a:pPr>
            <a:r>
              <a:rPr lang="en-US" sz="3312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you commit your code, you must always include a </a:t>
            </a:r>
            <a:r>
              <a:rPr lang="en-US" sz="3312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 message </a:t>
            </a:r>
            <a:r>
              <a:rPr lang="en-US" sz="3312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explains briefly what updates you have made to the code</a:t>
            </a: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2300" y="482118"/>
            <a:ext cx="4500465" cy="2083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00493" y="8772535"/>
            <a:ext cx="6084079" cy="589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AB6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push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command sends your local version of a repository back to the centralized repository that you cloned from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Say you cloned from a repo on </a:t>
            </a:r>
            <a:r>
              <a:rPr lang="en-US" sz="3600" b="0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committed some changes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ourier New"/>
              <a:buChar char="•"/>
            </a:pPr>
            <a:r>
              <a:rPr lang="en-US" sz="3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push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sends the changes you committed </a:t>
            </a:r>
            <a:r>
              <a:rPr lang="en-US" sz="3600" b="0" i="1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 to the centralized repository hosted on </a:t>
            </a:r>
            <a:r>
              <a:rPr lang="en-US" sz="3600" b="0" i="1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endParaRPr lang="en-US" sz="3600" b="0" i="1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8040" y="511031"/>
            <a:ext cx="4457062" cy="2025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9418" y="8443142"/>
            <a:ext cx="4034307" cy="748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BBFF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Potential Problems in git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BBFF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Merge Conflicts 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lang="en-US" sz="33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 say you and your teammate </a:t>
            </a:r>
            <a:r>
              <a:rPr lang="en-US" sz="33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both edited line 1 </a:t>
            </a:r>
            <a:r>
              <a:rPr lang="en-US" sz="33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</a:t>
            </a:r>
            <a:r>
              <a:rPr lang="en-US" sz="33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myFirstGitProgram.cpp</a:t>
            </a:r>
            <a:r>
              <a:rPr lang="en-US" sz="33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Your teammate pushed her changes to the centralized repository first, and then you committed your changes and pulled from your centralized </a:t>
            </a:r>
            <a:r>
              <a:rPr lang="en-US" sz="3300" b="0" i="0" u="none" strike="noStrike" cap="none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repository</a:t>
            </a:r>
            <a:br>
              <a:rPr lang="en-US" sz="3300" b="0" i="0" u="none" strike="noStrike" cap="none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-US" sz="33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lang="en-US" sz="33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Now </a:t>
            </a:r>
            <a:r>
              <a:rPr lang="en-US" sz="3300" b="0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33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confused because there are two versions of the same code, and </a:t>
            </a:r>
            <a:r>
              <a:rPr lang="en-US" sz="3300" b="0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33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doesn’t know which one is right </a:t>
            </a:r>
          </a:p>
        </p:txBody>
      </p:sp>
      <p:pic>
        <p:nvPicPr>
          <p:cNvPr id="265" name="Shape 2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6363" y="6736535"/>
            <a:ext cx="11212072" cy="1777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BBFF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Merge Conflicts 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is called a merge conflict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it happens you </a:t>
            </a:r>
            <a:r>
              <a:rPr lang="en-US" sz="3600" b="0" i="0" u="none" strike="noStrike" cap="none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will see 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something like </a:t>
            </a:r>
            <a:r>
              <a:rPr lang="en-US" sz="3600" b="0" i="0" u="none" strike="noStrike" cap="none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in the terminal: </a:t>
            </a:r>
            <a:endParaRPr lang="en-US" sz="36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7859" y="5348421"/>
            <a:ext cx="10577482" cy="2664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BBFF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Merge Conflicts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</a:t>
            </a:r>
            <a:r>
              <a:rPr lang="en-US" sz="2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myFirstGitProgram.cpp</a:t>
            </a:r>
            <a:r>
              <a:rPr lang="en-US" sz="2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file will look like something like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endParaRPr sz="36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endParaRPr sz="36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endParaRPr sz="36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44500" marR="0" lvl="0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Don’t be scared by these symbols! </a:t>
            </a:r>
            <a:r>
              <a:rPr lang="en-US" sz="2600" b="0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2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just puts them there to differentiate between the two versions of the code it’s looking at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lang="en-US" sz="2600" b="1" i="0" u="none" strike="noStrike" cap="none" dirty="0">
                <a:solidFill>
                  <a:srgbClr val="000000"/>
                </a:solidFill>
                <a:sym typeface="Helvetica Neue"/>
              </a:rPr>
              <a:t>The top part above </a:t>
            </a:r>
            <a:r>
              <a:rPr lang="en-US" sz="2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=====</a:t>
            </a:r>
            <a:r>
              <a:rPr lang="en-US" sz="2600" b="1" i="0" u="none" strike="noStrike" cap="none" dirty="0">
                <a:solidFill>
                  <a:srgbClr val="000000"/>
                </a:solidFill>
                <a:sym typeface="Helvetica Neue"/>
              </a:rPr>
              <a:t> is your version of the code, the bottom part is the version that you </a:t>
            </a:r>
            <a:r>
              <a:rPr lang="en-US" sz="2600" b="1" i="0" u="none" strike="noStrike" cap="none" dirty="0" smtClean="0">
                <a:solidFill>
                  <a:srgbClr val="000000"/>
                </a:solidFill>
                <a:sym typeface="Helvetica Neue"/>
              </a:rPr>
              <a:t>pulled (your teammate’s version)</a:t>
            </a:r>
            <a:endParaRPr lang="en-US" sz="2600" b="1" i="0" u="none" strike="noStrike" cap="none" dirty="0">
              <a:solidFill>
                <a:srgbClr val="000000"/>
              </a:solidFill>
              <a:sym typeface="Helvetica Neue"/>
            </a:endParaRPr>
          </a:p>
        </p:txBody>
      </p:sp>
      <p:pic>
        <p:nvPicPr>
          <p:cNvPr id="279" name="Shape 2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2083" y="3452282"/>
            <a:ext cx="10239066" cy="2595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BB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Merge Conflicts 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lang="en-US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fix a merge conflict, delete all the symbols Git added along with the version of the code you don’t want to keep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lang="en-US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this example, everything highlighted in yellow will be deleted</a:t>
            </a:r>
          </a:p>
        </p:txBody>
      </p:sp>
      <p:pic>
        <p:nvPicPr>
          <p:cNvPr id="286" name="Shape 2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3136" y="5740398"/>
            <a:ext cx="10138528" cy="2673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BBFF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Merge Conflicts 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ourier New"/>
              <a:buChar char="•"/>
            </a:pPr>
            <a:r>
              <a:rPr lang="en-US" sz="3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add 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file after you delete the symbols, and </a:t>
            </a:r>
            <a:r>
              <a:rPr lang="en-US" sz="3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commit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“resolve” the merge conflict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That’s all you need to do to fix a merge conflict !!!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BB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7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fatal: not a Git Repository 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you ever get this error when running a </a:t>
            </a:r>
            <a:r>
              <a:rPr lang="en-US" sz="3600" b="0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command, you’re likely in the wrong directory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 </a:t>
            </a:r>
            <a:r>
              <a:rPr lang="en-US" sz="3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print the directory that you’re currently </a:t>
            </a:r>
            <a:r>
              <a:rPr lang="en-US" sz="3600" b="0" i="0" u="none" strike="noStrike" cap="none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lang="en-US" dirty="0" smtClean="0"/>
              <a:t>Navigate to where you should be (your directory that has your </a:t>
            </a:r>
            <a:r>
              <a:rPr lang="en-US" dirty="0" err="1" smtClean="0"/>
              <a:t>Git</a:t>
            </a:r>
            <a:r>
              <a:rPr lang="en-US" dirty="0" smtClean="0"/>
              <a:t> repo)</a:t>
            </a:r>
            <a:endParaRPr lang="en-US" sz="36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C89E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952500" y="367645"/>
            <a:ext cx="11099799" cy="1283746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8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Lab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parts for the lab today.</a:t>
            </a:r>
          </a:p>
          <a:p>
            <a:pPr lvl="1"/>
            <a:r>
              <a:rPr lang="en-US" dirty="0"/>
              <a:t>No exam practice</a:t>
            </a:r>
          </a:p>
          <a:p>
            <a:r>
              <a:rPr lang="en-US" dirty="0"/>
              <a:t>Practice learning 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/>
              <a:t>Complete “Learn </a:t>
            </a:r>
            <a:r>
              <a:rPr lang="en-US" dirty="0" err="1"/>
              <a:t>Git</a:t>
            </a:r>
            <a:r>
              <a:rPr lang="en-US" dirty="0"/>
              <a:t> in 15 minutes</a:t>
            </a:r>
            <a:r>
              <a:rPr lang="en-US" dirty="0" smtClean="0"/>
              <a:t>” tutorial</a:t>
            </a:r>
            <a:endParaRPr lang="en-US" dirty="0"/>
          </a:p>
          <a:p>
            <a:pPr lvl="1"/>
            <a:r>
              <a:rPr lang="en-US" dirty="0"/>
              <a:t>Submit Google form answering questions on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Also opportunity to ask questions about your team GitHub repository!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7382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DB0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 Project Low Down 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Projects are Creative AI, Arduino, </a:t>
            </a:r>
            <a:r>
              <a:rPr lang="en-US" dirty="0"/>
              <a:t>Web Scheduler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 iOS and Connect 4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Notes about working on a Team 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</a:pPr>
            <a:endParaRPr lang="en-US" sz="36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1F9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6719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Being on a Team: Tricks for Maximizing Efficiency 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17830" marR="0" lvl="0" indent="-4178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4647"/>
              <a:buFont typeface="Helvetica Neue"/>
              <a:buChar char="•"/>
            </a:pPr>
            <a:r>
              <a:rPr lang="en-US" sz="3384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Take meeting minutes </a:t>
            </a:r>
          </a:p>
          <a:p>
            <a:pPr marL="835660" marR="0" lvl="1" indent="-42926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ct val="74647"/>
              <a:buFont typeface="Helvetica Neue"/>
              <a:buChar char="•"/>
            </a:pPr>
            <a:r>
              <a:rPr lang="en-US" sz="3384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down who is supposed to do what when and what time you are going meet up next</a:t>
            </a:r>
          </a:p>
          <a:p>
            <a:pPr marL="835660" marR="0" lvl="1" indent="-42926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ct val="74647"/>
              <a:buFont typeface="Helvetica Neue"/>
              <a:buChar char="•"/>
            </a:pPr>
            <a:r>
              <a:rPr lang="en-US" sz="3384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hint: make a .txt file and push it to your repo before and after EVERY meeting</a:t>
            </a:r>
          </a:p>
          <a:p>
            <a:pPr marL="417830" marR="0" lvl="0" indent="-41783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ct val="74647"/>
              <a:buFont typeface="Helvetica Neue"/>
              <a:buChar char="•"/>
            </a:pPr>
            <a:r>
              <a:rPr lang="en-US" sz="3384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Actually meet up in person, group chat does NOT suffice</a:t>
            </a:r>
          </a:p>
          <a:p>
            <a:pPr marL="417830" marR="0" lvl="0" indent="-41783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ct val="74647"/>
              <a:buFont typeface="Helvetica Neue"/>
              <a:buChar char="•"/>
            </a:pPr>
            <a:r>
              <a:rPr lang="en-US" sz="3384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times and stick with them!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BCBC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dirty="0"/>
              <a:t>U</a:t>
            </a:r>
            <a:r>
              <a:rPr lang="en-US" sz="8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 </a:t>
            </a:r>
            <a:r>
              <a:rPr lang="en-US" sz="8000" b="0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8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through the command line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0F5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 idx="4294967295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6719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Motivations behind version control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4294967295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Ease of collaboration &amp; sharing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Serves as a distributed backup</a:t>
            </a: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2485" y="5292367"/>
            <a:ext cx="3899827" cy="31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/>
          <p:nvPr/>
        </p:nvSpPr>
        <p:spPr>
          <a:xfrm>
            <a:off x="12588789" y="9253528"/>
            <a:ext cx="406400" cy="469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⛄️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FDCD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 idx="4294967295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6719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Motivations behind version control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4294967295"/>
          </p:nvPr>
        </p:nvSpPr>
        <p:spPr>
          <a:xfrm>
            <a:off x="952500" y="260985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Ease of collaboration &amp; sharing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Serves as a distributed backup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Builds a </a:t>
            </a:r>
            <a:r>
              <a:rPr lang="en-US" sz="36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narrative</a:t>
            </a:r>
            <a:r>
              <a:rPr lang="en-US"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your project: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endParaRPr sz="36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5525" y="6947019"/>
            <a:ext cx="10350600" cy="21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/>
          <p:nvPr/>
        </p:nvSpPr>
        <p:spPr>
          <a:xfrm>
            <a:off x="12588789" y="9253528"/>
            <a:ext cx="406400" cy="469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⛄️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FDCD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 idx="4294967295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Distributed</a:t>
            </a: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4950" y="2394034"/>
            <a:ext cx="4914900" cy="59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/>
          <p:nvPr/>
        </p:nvSpPr>
        <p:spPr>
          <a:xfrm>
            <a:off x="3782060" y="8654307"/>
            <a:ext cx="5440681" cy="647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Distributed repos (à la git)</a:t>
            </a:r>
          </a:p>
        </p:txBody>
      </p:sp>
      <p:sp>
        <p:nvSpPr>
          <p:cNvPr id="144" name="Shape 144"/>
          <p:cNvSpPr/>
          <p:nvPr/>
        </p:nvSpPr>
        <p:spPr>
          <a:xfrm>
            <a:off x="12588789" y="9253528"/>
            <a:ext cx="406400" cy="469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⛄️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FDCD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 idx="4294967295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Collaborating via git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7051" y="2779908"/>
            <a:ext cx="6610696" cy="594638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/>
          <p:nvPr/>
        </p:nvSpPr>
        <p:spPr>
          <a:xfrm>
            <a:off x="12588789" y="9253528"/>
            <a:ext cx="406400" cy="469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⛄️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1103</Words>
  <Application>Microsoft Macintosh PowerPoint</Application>
  <PresentationFormat>Custom</PresentationFormat>
  <Paragraphs>145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White</vt:lpstr>
      <vt:lpstr>Lab #8 </vt:lpstr>
      <vt:lpstr>Agenda </vt:lpstr>
      <vt:lpstr>Final Project Low Down </vt:lpstr>
      <vt:lpstr>Being on a Team: Tricks for Maximizing Efficiency </vt:lpstr>
      <vt:lpstr>Using Git through the command line</vt:lpstr>
      <vt:lpstr>Motivations behind version control</vt:lpstr>
      <vt:lpstr>Motivations behind version control</vt:lpstr>
      <vt:lpstr>Distributed</vt:lpstr>
      <vt:lpstr>Collaborating via git</vt:lpstr>
      <vt:lpstr>Best practices with git</vt:lpstr>
      <vt:lpstr>Best practices with git</vt:lpstr>
      <vt:lpstr>Using Terminal</vt:lpstr>
      <vt:lpstr>Useful Commands To Know </vt:lpstr>
      <vt:lpstr>Getting Started </vt:lpstr>
      <vt:lpstr>git clone</vt:lpstr>
      <vt:lpstr>git status </vt:lpstr>
      <vt:lpstr>git pull</vt:lpstr>
      <vt:lpstr>edit files</vt:lpstr>
      <vt:lpstr>git add</vt:lpstr>
      <vt:lpstr>git commit </vt:lpstr>
      <vt:lpstr>git push</vt:lpstr>
      <vt:lpstr>Potential Problems in git </vt:lpstr>
      <vt:lpstr>Merge Conflicts </vt:lpstr>
      <vt:lpstr>Merge Conflicts </vt:lpstr>
      <vt:lpstr>Merge Conflicts</vt:lpstr>
      <vt:lpstr>Merge Conflicts </vt:lpstr>
      <vt:lpstr>Merge Conflicts </vt:lpstr>
      <vt:lpstr>fatal: not a Git Repository 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#10</dc:title>
  <dc:creator>Leah Bar-On Simmons</dc:creator>
  <cp:lastModifiedBy>Diana Gage</cp:lastModifiedBy>
  <cp:revision>17</cp:revision>
  <dcterms:modified xsi:type="dcterms:W3CDTF">2017-03-28T21:44:30Z</dcterms:modified>
</cp:coreProperties>
</file>