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259" r:id="rId3"/>
    <p:sldId id="261" r:id="rId4"/>
    <p:sldId id="266" r:id="rId5"/>
    <p:sldId id="274" r:id="rId6"/>
    <p:sldId id="309" r:id="rId7"/>
    <p:sldId id="312" r:id="rId8"/>
    <p:sldId id="308" r:id="rId9"/>
    <p:sldId id="286" r:id="rId10"/>
    <p:sldId id="288" r:id="rId11"/>
    <p:sldId id="313" r:id="rId12"/>
    <p:sldId id="310" r:id="rId13"/>
    <p:sldId id="311" r:id="rId14"/>
    <p:sldId id="299" r:id="rId15"/>
    <p:sldId id="314" r:id="rId16"/>
    <p:sldId id="301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3" r:id="rId25"/>
    <p:sldId id="304" r:id="rId26"/>
    <p:sldId id="305" r:id="rId27"/>
    <p:sldId id="306" r:id="rId28"/>
    <p:sldId id="263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53" autoAdjust="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AA87-3D7E-0D40-9716-22D0CF5157DD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1503F-CF85-264E-B84D-ED279C26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 truncates</a:t>
            </a:r>
          </a:p>
          <a:p>
            <a:r>
              <a:rPr lang="en-US" dirty="0"/>
              <a:t>-3/2 would be -1</a:t>
            </a:r>
          </a:p>
          <a:p>
            <a:endParaRPr lang="en-US" dirty="0"/>
          </a:p>
          <a:p>
            <a:r>
              <a:rPr lang="en-US" dirty="0"/>
              <a:t>Fairly straightforward from lecture slides</a:t>
            </a:r>
          </a:p>
          <a:p>
            <a:r>
              <a:rPr lang="en-US" dirty="0"/>
              <a:t>Same goes for </a:t>
            </a:r>
            <a:r>
              <a:rPr lang="en-US" dirty="0" err="1"/>
              <a:t>str</a:t>
            </a:r>
            <a:r>
              <a:rPr lang="en-US" dirty="0"/>
              <a:t>[-2] is second to last element in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the output be?</a:t>
            </a:r>
          </a:p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0 indexed</a:t>
            </a:r>
          </a:p>
          <a:p>
            <a:endParaRPr lang="en-US" dirty="0"/>
          </a:p>
          <a:p>
            <a:r>
              <a:rPr lang="en-US" dirty="0"/>
              <a:t>Might need to skip</a:t>
            </a:r>
            <a:r>
              <a:rPr lang="en-US" baseline="0" dirty="0"/>
              <a:t> for Tuesday Discussion – discussions after Wednesday they will have covered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can be specified with ‘ or “”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features of slicing important for the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lines of code must</a:t>
            </a:r>
            <a:r>
              <a:rPr lang="en-US" baseline="0" dirty="0"/>
              <a:t> be on their own line</a:t>
            </a:r>
          </a:p>
          <a:p>
            <a:endParaRPr lang="en-US" baseline="0" dirty="0"/>
          </a:p>
          <a:p>
            <a:r>
              <a:rPr lang="en-US" baseline="0" dirty="0"/>
              <a:t>How do you print a line of python without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6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Programmer’s responsibility to fit</a:t>
            </a:r>
            <a:r>
              <a:rPr lang="en-US" baseline="0" dirty="0"/>
              <a:t> RME and understand the parameters of the function</a:t>
            </a:r>
          </a:p>
          <a:p>
            <a:r>
              <a:rPr lang="en-US" baseline="0" dirty="0"/>
              <a:t>Doesn’t help you quite as much as </a:t>
            </a:r>
            <a:r>
              <a:rPr lang="en-US" baseline="0" dirty="0" err="1"/>
              <a:t>c++</a:t>
            </a:r>
            <a:r>
              <a:rPr lang="en-US" baseline="0" dirty="0"/>
              <a:t> and visual studio and </a:t>
            </a:r>
            <a:r>
              <a:rPr lang="en-US" baseline="0" dirty="0" err="1"/>
              <a:t>xcode</a:t>
            </a:r>
            <a:r>
              <a:rPr lang="en-US" baseline="0" dirty="0"/>
              <a:t>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7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we are iterating over the container, the elements of the container can’t be changed, so you can’t do </a:t>
            </a:r>
            <a:r>
              <a:rPr lang="en-US" baseline="0" dirty="0" err="1"/>
              <a:t>pswrd</a:t>
            </a:r>
            <a:r>
              <a:rPr lang="en-US" baseline="0" dirty="0"/>
              <a:t>[l] = ‘x’</a:t>
            </a:r>
          </a:p>
          <a:p>
            <a:r>
              <a:rPr lang="en-US" baseline="0" dirty="0"/>
              <a:t>So we create a new variable that will be manipulated by iterating through </a:t>
            </a:r>
            <a:r>
              <a:rPr lang="en-US" baseline="0" dirty="0" err="1"/>
              <a:t>pswrd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</a:t>
            </a:r>
            <a:r>
              <a:rPr lang="en-US" baseline="0" dirty="0"/>
              <a:t> </a:t>
            </a:r>
            <a:r>
              <a:rPr lang="en-US" baseline="0" dirty="0" err="1"/>
              <a:t>my_str</a:t>
            </a:r>
            <a:r>
              <a:rPr lang="en-US" baseline="0" dirty="0"/>
              <a:t> was created already</a:t>
            </a:r>
          </a:p>
          <a:p>
            <a:endParaRPr lang="en-US" baseline="0" dirty="0"/>
          </a:p>
          <a:p>
            <a:r>
              <a:rPr lang="en-US" baseline="0" dirty="0"/>
              <a:t>You can’t modify index or </a:t>
            </a:r>
            <a:r>
              <a:rPr lang="en-US" baseline="0" dirty="0" err="1"/>
              <a:t>my_str</a:t>
            </a:r>
            <a:r>
              <a:rPr lang="en-US" baseline="0" dirty="0"/>
              <a:t> using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9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would be </a:t>
            </a:r>
          </a:p>
          <a:p>
            <a:r>
              <a:rPr lang="en-US" dirty="0"/>
              <a:t>I think your name</a:t>
            </a:r>
            <a:r>
              <a:rPr lang="en-US" baseline="0" dirty="0"/>
              <a:t> is Fred, but I’m not 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cant modify variable or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to the link!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(11/10/15 13:02) -----</a:t>
            </a:r>
          </a:p>
          <a:p>
            <a:r>
              <a:rPr lang="en-US"/>
              <a:t>do again next week - havent learned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the output be?</a:t>
            </a:r>
          </a:p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503F-CF85-264E-B84D-ED279C260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3,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73320"/>
          </a:xfrm>
        </p:spPr>
        <p:txBody>
          <a:bodyPr>
            <a:normAutofit/>
          </a:bodyPr>
          <a:lstStyle/>
          <a:p>
            <a:r>
              <a:rPr lang="en-US" dirty="0"/>
              <a:t>Python Intro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stays the same and what changes</a:t>
            </a:r>
          </a:p>
          <a:p>
            <a:r>
              <a:rPr lang="en-US" dirty="0"/>
              <a:t>More advanced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6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Looping through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359370"/>
            <a:ext cx="8420669" cy="36619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name_list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Erin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Leah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Austin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Maxim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for name in </a:t>
            </a:r>
            <a:r>
              <a:rPr lang="en-US" dirty="0" err="1">
                <a:latin typeface="Consolas" panose="020B0609020204030204" pitchFamily="49" charset="0"/>
              </a:rPr>
              <a:t>name_list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	name =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bestTA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</a:t>
            </a:r>
            <a:r>
              <a:rPr lang="en-US" dirty="0" err="1">
                <a:solidFill>
                  <a:srgbClr val="FF0000"/>
                </a:solidFill>
              </a:rPr>
              <a:t>name_list</a:t>
            </a:r>
            <a:r>
              <a:rPr lang="en-US" dirty="0">
                <a:solidFill>
                  <a:srgbClr val="FF0000"/>
                </a:solidFill>
              </a:rPr>
              <a:t> look like after this code runs?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Looping through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359370"/>
            <a:ext cx="8420669" cy="366196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name_list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Erin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Leah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Austin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Maxim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for name in </a:t>
            </a:r>
            <a:r>
              <a:rPr lang="en-US" dirty="0" err="1">
                <a:latin typeface="Consolas" panose="020B0609020204030204" pitchFamily="49" charset="0"/>
              </a:rPr>
              <a:t>name_list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	name =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</a:rPr>
              <a:t>bestTA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</a:t>
            </a:r>
            <a:r>
              <a:rPr lang="en-US" dirty="0" err="1">
                <a:solidFill>
                  <a:srgbClr val="FF0000"/>
                </a:solidFill>
              </a:rPr>
              <a:t>name_list</a:t>
            </a:r>
            <a:r>
              <a:rPr lang="en-US" dirty="0">
                <a:solidFill>
                  <a:srgbClr val="FF0000"/>
                </a:solidFill>
              </a:rPr>
              <a:t> look like after this code runs?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Erin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Leah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Austin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Maxim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1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4197"/>
            <a:ext cx="7024744" cy="1143000"/>
          </a:xfrm>
        </p:spPr>
        <p:txBody>
          <a:bodyPr/>
          <a:lstStyle/>
          <a:p>
            <a:r>
              <a:rPr lang="en-US" dirty="0"/>
              <a:t>range()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27197"/>
            <a:ext cx="8009467" cy="4941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function creates a list of values in the requested range (creates indices for your use)</a:t>
            </a:r>
          </a:p>
          <a:p>
            <a:r>
              <a:rPr lang="en-US" dirty="0">
                <a:latin typeface="Consolas" panose="020B0609020204030204" pitchFamily="49" charset="0"/>
              </a:rPr>
              <a:t>range(n) </a:t>
            </a:r>
            <a:r>
              <a:rPr lang="en-US" dirty="0"/>
              <a:t>creates a list of values from </a:t>
            </a:r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en-US" dirty="0"/>
              <a:t>to </a:t>
            </a:r>
            <a:r>
              <a:rPr lang="en-US" dirty="0">
                <a:latin typeface="Consolas" panose="020B0609020204030204" pitchFamily="49" charset="0"/>
              </a:rPr>
              <a:t>n-1</a:t>
            </a:r>
          </a:p>
          <a:p>
            <a:pPr lvl="1"/>
            <a:r>
              <a:rPr lang="en-US" dirty="0"/>
              <a:t>It can also accept up to 3 parameters 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param</a:t>
            </a:r>
            <a:r>
              <a:rPr lang="en-US" dirty="0"/>
              <a:t> represents (stop) 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params</a:t>
            </a:r>
            <a:r>
              <a:rPr lang="en-US" dirty="0"/>
              <a:t> = (start, stop)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 algn="ctr">
              <a:buNone/>
            </a:pPr>
            <a:r>
              <a:rPr lang="en-US" b="1" dirty="0"/>
              <a:t>range(start, stop, step)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start: Starting number of the sequence.</a:t>
            </a:r>
          </a:p>
          <a:p>
            <a:pPr marL="68580" indent="0">
              <a:buNone/>
            </a:pPr>
            <a:r>
              <a:rPr lang="en-US" dirty="0"/>
              <a:t>stop: Generate numbers up to, </a:t>
            </a:r>
            <a:r>
              <a:rPr lang="en-US" b="1" dirty="0"/>
              <a:t>but not including </a:t>
            </a:r>
            <a:r>
              <a:rPr lang="en-US" dirty="0"/>
              <a:t>this number.</a:t>
            </a:r>
          </a:p>
          <a:p>
            <a:pPr marL="68580" indent="0">
              <a:buNone/>
            </a:pPr>
            <a:r>
              <a:rPr lang="en-US" dirty="0"/>
              <a:t>step: Difference between each number in the sequence.</a:t>
            </a:r>
          </a:p>
          <a:p>
            <a:pPr marL="6858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pythoncentral.io</a:t>
            </a:r>
            <a:r>
              <a:rPr lang="en-US" dirty="0">
                <a:solidFill>
                  <a:srgbClr val="0000FF"/>
                </a:solidFill>
              </a:rPr>
              <a:t>/pythons-range-function-explained/</a:t>
            </a:r>
          </a:p>
        </p:txBody>
      </p:sp>
    </p:spTree>
    <p:extLst>
      <p:ext uri="{BB962C8B-B14F-4D97-AF65-F5344CB8AC3E}">
        <p14:creationId xmlns:p14="http://schemas.microsoft.com/office/powerpoint/2010/main" val="23983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8206854" cy="4775200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This function returns the number of elements in a list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range()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to loop over a list when you want to </a:t>
            </a:r>
            <a:r>
              <a:rPr lang="en-US" b="1" dirty="0"/>
              <a:t>change values in the container</a:t>
            </a:r>
          </a:p>
          <a:p>
            <a:endParaRPr lang="en-US" b="1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hello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world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is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me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for k in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range(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)):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[k] =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 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#will make every word in the list an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a, b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sum = a + b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sum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main():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x = 3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y = 5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sum = add(x, y)</a:t>
            </a:r>
            <a:r>
              <a:rPr lang="en-US" dirty="0"/>
              <a:t>   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 function call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/>
              </a:rPr>
              <a:t>print sum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0400" y="2641600"/>
            <a:ext cx="2370667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return type necessary!</a:t>
            </a:r>
          </a:p>
        </p:txBody>
      </p:sp>
    </p:spTree>
    <p:extLst>
      <p:ext uri="{BB962C8B-B14F-4D97-AF65-F5344CB8AC3E}">
        <p14:creationId xmlns:p14="http://schemas.microsoft.com/office/powerpoint/2010/main" val="197540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a, b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sum = a + b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sum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main():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x = 3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y = 5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sum = add(x, y)</a:t>
            </a:r>
            <a:r>
              <a:rPr lang="en-US" dirty="0"/>
              <a:t>   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 function call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/>
              </a:rPr>
              <a:t>print sum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0400" y="2641600"/>
            <a:ext cx="2370667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return type necessary!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2232" y="5509463"/>
            <a:ext cx="228600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Output: </a:t>
            </a:r>
          </a:p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6791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Python: passed by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variables are </a:t>
            </a:r>
            <a:r>
              <a:rPr lang="en-US" b="1" dirty="0"/>
              <a:t>neither </a:t>
            </a:r>
            <a:r>
              <a:rPr lang="en-US" dirty="0"/>
              <a:t>passed by value nor passed by reference</a:t>
            </a:r>
          </a:p>
          <a:p>
            <a:r>
              <a:rPr lang="en-US" dirty="0"/>
              <a:t>Variables are just names that refer to objects</a:t>
            </a:r>
          </a:p>
          <a:p>
            <a:pPr lvl="1"/>
            <a:r>
              <a:rPr lang="en-US" dirty="0"/>
              <a:t>Anytime a variable is set to an object, it is said to refer to that object (in memory)</a:t>
            </a:r>
          </a:p>
          <a:p>
            <a:pPr lvl="1"/>
            <a:r>
              <a:rPr lang="en-US" dirty="0"/>
              <a:t>Look at lecture slides for more details!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robertheaton.com</a:t>
            </a:r>
            <a:r>
              <a:rPr lang="en-US" dirty="0"/>
              <a:t>/2014/02/09/pythons-pass-by-object-reference-as-explained-by-</a:t>
            </a:r>
            <a:r>
              <a:rPr lang="en-US" dirty="0" err="1"/>
              <a:t>philip</a:t>
            </a:r>
            <a:r>
              <a:rPr lang="en-US" dirty="0"/>
              <a:t>-k-dick/</a:t>
            </a:r>
          </a:p>
        </p:txBody>
      </p:sp>
    </p:spTree>
    <p:extLst>
      <p:ext uri="{BB962C8B-B14F-4D97-AF65-F5344CB8AC3E}">
        <p14:creationId xmlns:p14="http://schemas.microsoft.com/office/powerpoint/2010/main" val="409950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>
            <a:normAutofit/>
          </a:bodyPr>
          <a:lstStyle/>
          <a:p>
            <a:r>
              <a:rPr lang="en-US" dirty="0"/>
              <a:t>You can think of a list as an array that can also:</a:t>
            </a:r>
          </a:p>
          <a:p>
            <a:pPr lvl="1"/>
            <a:r>
              <a:rPr lang="en-US" dirty="0"/>
              <a:t>Have different data types in one list</a:t>
            </a:r>
          </a:p>
          <a:p>
            <a:pPr lvl="1"/>
            <a:r>
              <a:rPr lang="en-US" dirty="0"/>
              <a:t>Add elements to it, increasing length</a:t>
            </a:r>
          </a:p>
          <a:p>
            <a:pPr lvl="1"/>
            <a:r>
              <a:rPr lang="en-US" dirty="0"/>
              <a:t>Start out with any number of elements (no need to declare or decide on a size)</a:t>
            </a:r>
          </a:p>
          <a:p>
            <a:r>
              <a:rPr lang="en-US" dirty="0"/>
              <a:t>You can access elements with brackets </a:t>
            </a:r>
            <a:r>
              <a:rPr lang="en-US" b="1" dirty="0">
                <a:latin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just like with an array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which are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32" y="2323652"/>
            <a:ext cx="6777317" cy="3508977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[]</a:t>
            </a:r>
          </a:p>
          <a:p>
            <a:pPr marL="6858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[73, 1, 33]</a:t>
            </a:r>
          </a:p>
          <a:p>
            <a:pPr marL="6858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[“name”, ‘hi’, 3, 4.0]</a:t>
            </a:r>
          </a:p>
          <a:p>
            <a:pPr marL="6858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which are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[] #empty list</a:t>
            </a:r>
          </a:p>
          <a:p>
            <a:pPr marL="6858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[73, 1, 33]</a:t>
            </a:r>
          </a:p>
          <a:p>
            <a:pPr marL="6858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hi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3, 4.0]</a:t>
            </a:r>
          </a:p>
          <a:p>
            <a:pPr marL="6858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0000FF"/>
                </a:solidFill>
              </a:rPr>
              <a:t>ALL ARE VALID!</a:t>
            </a:r>
          </a:p>
          <a:p>
            <a:r>
              <a:rPr lang="en-US" dirty="0"/>
              <a:t>Notice use of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''</a:t>
            </a:r>
            <a:r>
              <a:rPr lang="en-US" dirty="0"/>
              <a:t>, and different types in the same list</a:t>
            </a:r>
          </a:p>
        </p:txBody>
      </p:sp>
    </p:spTree>
    <p:extLst>
      <p:ext uri="{BB962C8B-B14F-4D97-AF65-F5344CB8AC3E}">
        <p14:creationId xmlns:p14="http://schemas.microsoft.com/office/powerpoint/2010/main" val="3434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Differences:</a:t>
            </a:r>
          </a:p>
          <a:p>
            <a:pPr lvl="1"/>
            <a:r>
              <a:rPr lang="en-US" dirty="0"/>
              <a:t>True and False are capitals</a:t>
            </a:r>
          </a:p>
          <a:p>
            <a:pPr lvl="1"/>
            <a:r>
              <a:rPr lang="en-US" dirty="0"/>
              <a:t>Python floors (always down) with </a:t>
            </a:r>
            <a:r>
              <a:rPr lang="en-US" dirty="0" err="1"/>
              <a:t>int</a:t>
            </a:r>
            <a:r>
              <a:rPr lang="en-US" dirty="0"/>
              <a:t> division (matters with negatives)</a:t>
            </a:r>
            <a:r>
              <a:rPr lang="en-US" dirty="0">
                <a:solidFill>
                  <a:srgbClr val="0000FF"/>
                </a:solidFill>
              </a:rPr>
              <a:t>: -3 / 2 = -2</a:t>
            </a:r>
          </a:p>
          <a:p>
            <a:pPr lvl="1"/>
            <a:r>
              <a:rPr lang="en-US" dirty="0"/>
              <a:t>No variable declarations (automatically interprets based on what you assign it to)</a:t>
            </a:r>
          </a:p>
          <a:p>
            <a:pPr lvl="2"/>
            <a:r>
              <a:rPr lang="en-US" dirty="0" err="1"/>
              <a:t>my_string</a:t>
            </a:r>
            <a:r>
              <a:rPr lang="en-US" dirty="0"/>
              <a:t> = “hello”</a:t>
            </a:r>
          </a:p>
          <a:p>
            <a:pPr lvl="1"/>
            <a:r>
              <a:rPr lang="en-US" dirty="0"/>
              <a:t>Python has no ++ operator</a:t>
            </a:r>
          </a:p>
          <a:p>
            <a:pPr lvl="1"/>
            <a:r>
              <a:rPr lang="en-US" dirty="0"/>
              <a:t>Review lecture slides for more details </a:t>
            </a:r>
          </a:p>
          <a:p>
            <a:pPr lvl="1"/>
            <a:r>
              <a:rPr lang="en-US" b="1" dirty="0"/>
              <a:t>Use </a:t>
            </a:r>
            <a:r>
              <a:rPr lang="en-US" b="1" dirty="0" err="1"/>
              <a:t>str</a:t>
            </a:r>
            <a:r>
              <a:rPr lang="en-US" b="1" dirty="0"/>
              <a:t>[-1] to access last element in string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0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1264"/>
            <a:ext cx="7024744" cy="1143000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1764264"/>
            <a:ext cx="7840132" cy="4551869"/>
          </a:xfrm>
        </p:spPr>
        <p:txBody>
          <a:bodyPr/>
          <a:lstStyle/>
          <a:p>
            <a:r>
              <a:rPr lang="en-US" dirty="0"/>
              <a:t>A slice is a way to specify a portion of a container (list, tuple, string)</a:t>
            </a:r>
          </a:p>
          <a:p>
            <a:r>
              <a:rPr lang="en-US" dirty="0"/>
              <a:t>Format:</a:t>
            </a:r>
          </a:p>
          <a:p>
            <a:pPr marL="68580" indent="0">
              <a:buNone/>
            </a:pPr>
            <a:r>
              <a:rPr lang="en-US" dirty="0"/>
              <a:t>	object[</a:t>
            </a:r>
            <a:r>
              <a:rPr lang="en-US" dirty="0" err="1">
                <a:solidFill>
                  <a:srgbClr val="0000FF"/>
                </a:solidFill>
              </a:rPr>
              <a:t>start</a:t>
            </a:r>
            <a:r>
              <a:rPr lang="en-US" b="1" dirty="0" err="1"/>
              <a:t>:</a:t>
            </a:r>
            <a:r>
              <a:rPr lang="en-US" dirty="0" err="1">
                <a:solidFill>
                  <a:srgbClr val="FF0000"/>
                </a:solidFill>
              </a:rPr>
              <a:t>end</a:t>
            </a:r>
            <a:r>
              <a:rPr lang="en-US" dirty="0"/>
              <a:t>]</a:t>
            </a:r>
          </a:p>
          <a:p>
            <a:r>
              <a:rPr lang="en-US" dirty="0"/>
              <a:t>Other format options:</a:t>
            </a:r>
          </a:p>
          <a:p>
            <a:pPr lvl="1"/>
            <a:r>
              <a:rPr lang="en-US" dirty="0"/>
              <a:t>object[1:] #means from index 1 to the end</a:t>
            </a:r>
          </a:p>
          <a:p>
            <a:pPr lvl="1"/>
            <a:r>
              <a:rPr lang="en-US" dirty="0"/>
              <a:t>object[:5] #means from first index up to (but not including), index 5 (or through index 4)</a:t>
            </a:r>
          </a:p>
          <a:p>
            <a:pPr lvl="1"/>
            <a:r>
              <a:rPr lang="en-US" dirty="0"/>
              <a:t>Negative index = relative to the back end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object[-3:-1] #means third to last index up to but not including last index</a:t>
            </a:r>
          </a:p>
        </p:txBody>
      </p:sp>
    </p:spTree>
    <p:extLst>
      <p:ext uri="{BB962C8B-B14F-4D97-AF65-F5344CB8AC3E}">
        <p14:creationId xmlns:p14="http://schemas.microsoft.com/office/powerpoint/2010/main" val="267425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text =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review discussion!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print text[-4:]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rgbClr val="FF6600"/>
                </a:solidFill>
              </a:rPr>
              <a:t>What does this print?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text = ‘review discussion!’</a:t>
            </a:r>
          </a:p>
          <a:p>
            <a:pPr marL="68580" indent="0">
              <a:buNone/>
            </a:pPr>
            <a:r>
              <a:rPr lang="en-US" dirty="0"/>
              <a:t>print text[-4:]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rgbClr val="FF6600"/>
                </a:solidFill>
              </a:rPr>
              <a:t>What does this print?</a:t>
            </a:r>
          </a:p>
          <a:p>
            <a:pPr marL="6858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ion!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4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7366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Answer to a good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In Python if you type: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print "Leah" print "me”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All on one line what prints?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This is a compile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5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228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to a good question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If you pass in variables to a function in Python but they aren't the types the function is expecting, for instance: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sum(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sum = x + y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return sum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And you pass it 3 and "yes"</a:t>
            </a:r>
          </a:p>
          <a:p>
            <a:pPr marL="68580" indent="0">
              <a:buNone/>
            </a:pPr>
            <a:r>
              <a:rPr lang="en-US" dirty="0"/>
              <a:t>What will happen?</a:t>
            </a:r>
          </a:p>
          <a:p>
            <a:pPr marL="68580" indent="0">
              <a:buNone/>
            </a:pPr>
            <a:r>
              <a:rPr lang="en-US" dirty="0"/>
              <a:t>You will get  runtime type error which fires inside sum when it tries to apply the + operator to objects that are not the same type.</a:t>
            </a:r>
          </a:p>
          <a:p>
            <a:pPr marL="68580" indent="0">
              <a:buNone/>
            </a:pPr>
            <a:r>
              <a:rPr lang="en-US" dirty="0" err="1"/>
              <a:t>TypeError</a:t>
            </a:r>
            <a:r>
              <a:rPr lang="en-US" dirty="0"/>
              <a:t>: cannot concatenate '</a:t>
            </a:r>
            <a:r>
              <a:rPr lang="en-US" dirty="0" err="1"/>
              <a:t>str</a:t>
            </a:r>
            <a:r>
              <a:rPr lang="en-US" dirty="0"/>
              <a:t>' and '</a:t>
            </a:r>
            <a:r>
              <a:rPr lang="en-US" dirty="0" err="1"/>
              <a:t>int</a:t>
            </a:r>
            <a:r>
              <a:rPr lang="en-US" dirty="0"/>
              <a:t>'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9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56731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to a good question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 together allows you to modify the container</a:t>
            </a:r>
          </a:p>
          <a:p>
            <a:r>
              <a:rPr lang="en-US" dirty="0">
                <a:latin typeface="Consolas" panose="020B0609020204030204" pitchFamily="49" charset="0"/>
              </a:rPr>
              <a:t>range() </a:t>
            </a:r>
            <a:r>
              <a:rPr lang="en-US" dirty="0"/>
              <a:t>gives you indices to use to loop over a container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gives you the number of elements in the container</a:t>
            </a:r>
          </a:p>
          <a:p>
            <a:r>
              <a:rPr lang="en-US" dirty="0"/>
              <a:t>But this isn’t true with a string: strings are </a:t>
            </a:r>
            <a:r>
              <a:rPr lang="en-US" b="1" dirty="0"/>
              <a:t>immutable</a:t>
            </a:r>
            <a:r>
              <a:rPr lang="en-US" dirty="0"/>
              <a:t> (cannot be changed)</a:t>
            </a:r>
          </a:p>
          <a:p>
            <a:r>
              <a:rPr lang="en-US" dirty="0"/>
              <a:t>To modify a string you need to make a new string variable and append what you want from the original string to it</a:t>
            </a:r>
          </a:p>
        </p:txBody>
      </p:sp>
    </p:spTree>
    <p:extLst>
      <p:ext uri="{BB962C8B-B14F-4D97-AF65-F5344CB8AC3E}">
        <p14:creationId xmlns:p14="http://schemas.microsoft.com/office/powerpoint/2010/main" val="150420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90597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Notes on a good question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2170664"/>
            <a:ext cx="8111066" cy="429786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You </a:t>
            </a:r>
            <a:r>
              <a:rPr lang="en-US" dirty="0">
                <a:solidFill>
                  <a:srgbClr val="0000FF"/>
                </a:solidFill>
              </a:rPr>
              <a:t>cannot modify the container </a:t>
            </a:r>
            <a:r>
              <a:rPr lang="en-US" dirty="0"/>
              <a:t>at all in a normal for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/>
              <a:t>container </a:t>
            </a:r>
            <a:r>
              <a:rPr lang="en-US" dirty="0"/>
              <a:t>loop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You CAN modify the variable</a:t>
            </a:r>
          </a:p>
          <a:p>
            <a:r>
              <a:rPr lang="en-US" dirty="0"/>
              <a:t>But modifying the variable that is holding each value of the container </a:t>
            </a:r>
            <a:r>
              <a:rPr lang="en-US" b="1" dirty="0">
                <a:solidFill>
                  <a:srgbClr val="0000FF"/>
                </a:solidFill>
              </a:rPr>
              <a:t>WILL NOT</a:t>
            </a:r>
            <a:r>
              <a:rPr lang="en-US" dirty="0"/>
              <a:t> modify the container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698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Lecture Slides for Python!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python:</a:t>
            </a:r>
          </a:p>
          <a:p>
            <a:pPr lvl="1"/>
            <a:r>
              <a:rPr lang="en-US" dirty="0"/>
              <a:t> you should become familiar with the new things you can do with it</a:t>
            </a:r>
          </a:p>
          <a:p>
            <a:pPr lvl="1"/>
            <a:r>
              <a:rPr lang="en-US" dirty="0"/>
              <a:t>If you are working on </a:t>
            </a:r>
            <a:r>
              <a:rPr lang="en-US" dirty="0" err="1"/>
              <a:t>CreativeAI</a:t>
            </a:r>
            <a:r>
              <a:rPr lang="en-US" dirty="0"/>
              <a:t> you will be writing python code</a:t>
            </a:r>
          </a:p>
          <a:p>
            <a:pPr lvl="1"/>
            <a:r>
              <a:rPr lang="en-US" dirty="0"/>
              <a:t>Otherwise, it’s great to be familiar with another coding language</a:t>
            </a:r>
          </a:p>
          <a:p>
            <a:r>
              <a:rPr lang="en-US" dirty="0"/>
              <a:t>Feel free to ask any questions</a:t>
            </a:r>
          </a:p>
          <a:p>
            <a:pPr lvl="1"/>
            <a:r>
              <a:rPr lang="en-US" dirty="0"/>
              <a:t>It can be confusing at first, but it comes very easily as you keep working with it</a:t>
            </a:r>
          </a:p>
        </p:txBody>
      </p:sp>
    </p:spTree>
    <p:extLst>
      <p:ext uri="{BB962C8B-B14F-4D97-AF65-F5344CB8AC3E}">
        <p14:creationId xmlns:p14="http://schemas.microsoft.com/office/powerpoint/2010/main" val="422497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practice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 main function</a:t>
            </a:r>
          </a:p>
          <a:p>
            <a:r>
              <a:rPr lang="en-US" dirty="0"/>
              <a:t>Read into a variable </a:t>
            </a:r>
            <a:r>
              <a:rPr lang="en-US" dirty="0" err="1"/>
              <a:t>pswrd</a:t>
            </a:r>
            <a:r>
              <a:rPr lang="en-US" dirty="0"/>
              <a:t> from the user, printing the prompt: “password please: “</a:t>
            </a:r>
          </a:p>
          <a:p>
            <a:r>
              <a:rPr lang="en-US" dirty="0"/>
              <a:t>Concatenate a ‘2’ and an ‘&amp;’ to the end of </a:t>
            </a:r>
            <a:r>
              <a:rPr lang="en-US" dirty="0" err="1"/>
              <a:t>pswrd</a:t>
            </a:r>
            <a:endParaRPr lang="en-US" dirty="0"/>
          </a:p>
          <a:p>
            <a:r>
              <a:rPr lang="en-US" dirty="0"/>
              <a:t>Print out each letter of the password, separated by a space using a loop</a:t>
            </a:r>
          </a:p>
          <a:p>
            <a:r>
              <a:rPr lang="en-US" dirty="0"/>
              <a:t>Create a variable </a:t>
            </a:r>
            <a:r>
              <a:rPr lang="en-US" dirty="0" err="1"/>
              <a:t>hide_pswrd</a:t>
            </a:r>
            <a:endParaRPr lang="en-US" dirty="0"/>
          </a:p>
          <a:p>
            <a:r>
              <a:rPr lang="en-US" dirty="0"/>
              <a:t>Set each letter in the </a:t>
            </a:r>
            <a:r>
              <a:rPr lang="en-US" dirty="0" err="1"/>
              <a:t>pswrd</a:t>
            </a:r>
            <a:r>
              <a:rPr lang="en-US" dirty="0"/>
              <a:t> to x for </a:t>
            </a:r>
            <a:r>
              <a:rPr lang="en-US" dirty="0" err="1"/>
              <a:t>hide_pswrd</a:t>
            </a:r>
            <a:r>
              <a:rPr lang="en-US" dirty="0"/>
              <a:t> and print this new hidden </a:t>
            </a:r>
            <a:r>
              <a:rPr lang="en-US" dirty="0" err="1"/>
              <a:t>pswrd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raw_input</a:t>
            </a:r>
            <a:r>
              <a:rPr lang="en-US" dirty="0"/>
              <a:t>() is how you extract from the input stream</a:t>
            </a:r>
          </a:p>
          <a:p>
            <a:r>
              <a:rPr lang="en-US" dirty="0"/>
              <a:t>Raise to a power using **</a:t>
            </a:r>
          </a:p>
          <a:p>
            <a:r>
              <a:rPr lang="en-US" dirty="0"/>
              <a:t>Concatenation using +</a:t>
            </a:r>
          </a:p>
          <a:p>
            <a:r>
              <a:rPr lang="en-US" dirty="0"/>
              <a:t>Multiplication using *</a:t>
            </a:r>
          </a:p>
          <a:p>
            <a:pPr lvl="1"/>
            <a:r>
              <a:rPr lang="en-US" dirty="0"/>
              <a:t>Works on strings (see lecture slides!)</a:t>
            </a:r>
          </a:p>
          <a:p>
            <a:r>
              <a:rPr lang="en-US" b="1" dirty="0"/>
              <a:t>print</a:t>
            </a:r>
            <a:r>
              <a:rPr lang="en-US" dirty="0"/>
              <a:t> is like </a:t>
            </a:r>
            <a:r>
              <a:rPr lang="en-US" dirty="0" err="1"/>
              <a:t>cout</a:t>
            </a:r>
            <a:r>
              <a:rPr lang="en-US" dirty="0"/>
              <a:t> but no ‘&lt;&lt;‘ needed</a:t>
            </a:r>
          </a:p>
          <a:p>
            <a:pPr lvl="1"/>
            <a:r>
              <a:rPr lang="en-US" dirty="0"/>
              <a:t>No ‘</a:t>
            </a:r>
            <a:r>
              <a:rPr lang="en-US" dirty="0" err="1"/>
              <a:t>endl</a:t>
            </a:r>
            <a:r>
              <a:rPr lang="en-US" dirty="0"/>
              <a:t>’ needed to print a new line</a:t>
            </a:r>
          </a:p>
          <a:p>
            <a:pPr lvl="1"/>
            <a:r>
              <a:rPr lang="en-US" dirty="0"/>
              <a:t>Add a comma to force output on the same line</a:t>
            </a:r>
          </a:p>
          <a:p>
            <a:pPr lvl="2"/>
            <a:r>
              <a:rPr lang="en-US" dirty="0"/>
              <a:t>This comma adds a space between the two outputs</a:t>
            </a:r>
          </a:p>
        </p:txBody>
      </p:sp>
    </p:spTree>
    <p:extLst>
      <p:ext uri="{BB962C8B-B14F-4D97-AF65-F5344CB8AC3E}">
        <p14:creationId xmlns:p14="http://schemas.microsoft.com/office/powerpoint/2010/main" val="2319823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practice question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62547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pswrd</a:t>
            </a:r>
            <a:r>
              <a:rPr lang="en-US" dirty="0"/>
              <a:t> = </a:t>
            </a:r>
            <a:r>
              <a:rPr lang="en-US" dirty="0" err="1"/>
              <a:t>raw_input</a:t>
            </a:r>
            <a:r>
              <a:rPr lang="en-US" dirty="0"/>
              <a:t>(“password please: “)</a:t>
            </a:r>
            <a:br>
              <a:rPr lang="en-US" dirty="0"/>
            </a:br>
            <a:r>
              <a:rPr lang="en-US" dirty="0"/>
              <a:t>	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pswrd</a:t>
            </a:r>
            <a:r>
              <a:rPr lang="en-US" dirty="0"/>
              <a:t> += “2&amp;”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for </a:t>
            </a:r>
            <a:r>
              <a:rPr lang="en-US" dirty="0"/>
              <a:t>k </a:t>
            </a:r>
            <a:r>
              <a:rPr lang="en-US" b="1" dirty="0"/>
              <a:t>in </a:t>
            </a:r>
            <a:r>
              <a:rPr lang="en-US" dirty="0" err="1"/>
              <a:t>pswrd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	    </a:t>
            </a:r>
            <a:r>
              <a:rPr lang="en-US" b="1" dirty="0"/>
              <a:t>print </a:t>
            </a:r>
            <a:r>
              <a:rPr lang="en-US" dirty="0"/>
              <a:t>k,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hide_pswrd</a:t>
            </a:r>
            <a:r>
              <a:rPr lang="en-US" dirty="0"/>
              <a:t> = “”</a:t>
            </a:r>
          </a:p>
          <a:p>
            <a:pPr marL="68580" indent="0">
              <a:buNone/>
            </a:pPr>
            <a:r>
              <a:rPr lang="en-US" dirty="0"/>
              <a:t>	</a:t>
            </a:r>
          </a:p>
          <a:p>
            <a:pPr marL="68580" indent="0">
              <a:buNone/>
            </a:pPr>
            <a:r>
              <a:rPr lang="en-US" b="1" dirty="0"/>
              <a:t>	for </a:t>
            </a:r>
            <a:r>
              <a:rPr lang="en-US" dirty="0"/>
              <a:t>j </a:t>
            </a:r>
            <a:r>
              <a:rPr lang="en-US" b="1" dirty="0"/>
              <a:t>in </a:t>
            </a:r>
            <a:r>
              <a:rPr lang="en-US" dirty="0" err="1"/>
              <a:t>pswrd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	    </a:t>
            </a:r>
            <a:r>
              <a:rPr lang="en-US" dirty="0" err="1"/>
              <a:t>hide_pswrd</a:t>
            </a:r>
            <a:r>
              <a:rPr lang="en-US" dirty="0"/>
              <a:t> += 'x'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print </a:t>
            </a:r>
            <a:r>
              <a:rPr lang="en-US" dirty="0" err="1"/>
              <a:t>hide_pswrd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9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2864"/>
            <a:ext cx="7024744" cy="1143000"/>
          </a:xfrm>
        </p:spPr>
        <p:txBody>
          <a:bodyPr/>
          <a:lstStyle/>
          <a:p>
            <a:r>
              <a:rPr lang="en-US" dirty="0"/>
              <a:t>Python: common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937383"/>
            <a:ext cx="8111067" cy="4632750"/>
          </a:xfrm>
        </p:spPr>
        <p:txBody>
          <a:bodyPr>
            <a:normAutofit lnSpcReduction="10000"/>
          </a:bodyPr>
          <a:lstStyle/>
          <a:p>
            <a:pPr marL="411480" lvl="1" indent="-342900"/>
            <a:r>
              <a:rPr lang="en-US" dirty="0">
                <a:solidFill>
                  <a:srgbClr val="000000"/>
                </a:solidFill>
              </a:rPr>
              <a:t>No semicolons!</a:t>
            </a:r>
          </a:p>
          <a:p>
            <a:pPr marL="411480" lvl="1" indent="-342900"/>
            <a:r>
              <a:rPr lang="en-US" dirty="0">
                <a:solidFill>
                  <a:srgbClr val="000000"/>
                </a:solidFill>
              </a:rPr>
              <a:t>No curly braces!</a:t>
            </a:r>
          </a:p>
          <a:p>
            <a:pPr marL="411480" lvl="1" indent="-342900"/>
            <a:r>
              <a:rPr lang="en-US" dirty="0">
                <a:solidFill>
                  <a:srgbClr val="000000"/>
                </a:solidFill>
              </a:rPr>
              <a:t>No parentheses for loops and conditionals!</a:t>
            </a:r>
          </a:p>
          <a:p>
            <a:pPr marL="411480" lvl="1" indent="-342900"/>
            <a:r>
              <a:rPr lang="en-US" dirty="0">
                <a:solidFill>
                  <a:srgbClr val="000000"/>
                </a:solidFill>
              </a:rPr>
              <a:t>Colons are used in python</a:t>
            </a:r>
          </a:p>
          <a:p>
            <a:pPr marL="411480" lvl="1" indent="-342900"/>
            <a:r>
              <a:rPr lang="en-US" b="1" dirty="0">
                <a:solidFill>
                  <a:srgbClr val="000000"/>
                </a:solidFill>
              </a:rPr>
              <a:t>Everything is decided by indentation</a:t>
            </a:r>
          </a:p>
          <a:p>
            <a:pPr marL="685800" lvl="2" indent="-342900"/>
            <a:r>
              <a:rPr lang="en-US" dirty="0">
                <a:solidFill>
                  <a:srgbClr val="000000"/>
                </a:solidFill>
              </a:rPr>
              <a:t>determines scope as well</a:t>
            </a:r>
          </a:p>
          <a:p>
            <a:pPr marL="6858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6858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if x == 35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 marL="6858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pPr marL="6858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858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my_str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pPr marL="685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   #do something iterating through </a:t>
            </a:r>
            <a:r>
              <a:rPr lang="en-US" dirty="0" err="1">
                <a:latin typeface="Consolas" panose="020B0609020204030204" pitchFamily="49" charset="0"/>
              </a:rPr>
              <a:t>my_str</a:t>
            </a: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682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Very similar, all logic is the same</a:t>
            </a:r>
          </a:p>
          <a:p>
            <a:r>
              <a:rPr lang="en-US" dirty="0"/>
              <a:t>! </a:t>
            </a:r>
            <a:r>
              <a:rPr lang="en-US" dirty="0">
                <a:sym typeface="Wingdings"/>
              </a:rPr>
              <a:t> not</a:t>
            </a:r>
          </a:p>
          <a:p>
            <a:r>
              <a:rPr lang="en-US" dirty="0">
                <a:sym typeface="Wingdings"/>
              </a:rPr>
              <a:t>&amp;&amp;  and</a:t>
            </a:r>
          </a:p>
          <a:p>
            <a:r>
              <a:rPr lang="en-US" dirty="0"/>
              <a:t>|| </a:t>
            </a:r>
            <a:r>
              <a:rPr lang="en-US" dirty="0">
                <a:sym typeface="Wingdings"/>
              </a:rPr>
              <a:t> or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“</a:t>
            </a:r>
            <a:r>
              <a:rPr lang="en-US" dirty="0" err="1">
                <a:latin typeface="Consolas" panose="020B0609020204030204" pitchFamily="49" charset="0"/>
              </a:rPr>
              <a:t>Castiel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if name == “Dean” or name == “Sam”: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 “hunter”</a:t>
            </a: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name == “</a:t>
            </a:r>
            <a:r>
              <a:rPr lang="en-US" dirty="0" err="1">
                <a:latin typeface="Consolas" panose="020B0609020204030204" pitchFamily="49" charset="0"/>
              </a:rPr>
              <a:t>Castiel</a:t>
            </a:r>
            <a:r>
              <a:rPr lang="en-US" dirty="0">
                <a:latin typeface="Consolas" panose="020B0609020204030204" pitchFamily="49" charset="0"/>
              </a:rPr>
              <a:t>”: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 “angel”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 “demon”</a:t>
            </a:r>
          </a:p>
        </p:txBody>
      </p:sp>
    </p:spTree>
    <p:extLst>
      <p:ext uri="{BB962C8B-B14F-4D97-AF65-F5344CB8AC3E}">
        <p14:creationId xmlns:p14="http://schemas.microsoft.com/office/powerpoint/2010/main" val="57571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2864"/>
            <a:ext cx="7024744" cy="1143000"/>
          </a:xfrm>
        </p:spPr>
        <p:txBody>
          <a:bodyPr/>
          <a:lstStyle/>
          <a:p>
            <a:r>
              <a:rPr lang="en-US" dirty="0" err="1"/>
              <a:t>raw_input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865864"/>
            <a:ext cx="8584442" cy="4619603"/>
          </a:xfrm>
        </p:spPr>
        <p:txBody>
          <a:bodyPr>
            <a:normAutofit/>
          </a:bodyPr>
          <a:lstStyle/>
          <a:p>
            <a:r>
              <a:rPr lang="en-US" dirty="0"/>
              <a:t>Used for reading in from the user</a:t>
            </a:r>
          </a:p>
          <a:p>
            <a:r>
              <a:rPr lang="en-US" dirty="0"/>
              <a:t>Reads until it hits an &lt;enter&gt;</a:t>
            </a:r>
            <a:r>
              <a:rPr lang="en-US" b="1" dirty="0"/>
              <a:t> (like </a:t>
            </a:r>
            <a:r>
              <a:rPr lang="en-US" b="1" dirty="0" err="1"/>
              <a:t>getline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Ignores leading and trailing white space</a:t>
            </a:r>
          </a:p>
          <a:p>
            <a:r>
              <a:rPr lang="en-US" dirty="0"/>
              <a:t>Can directly store into a variable (remember: no type declaration!)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Please enter your name: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# prompt</a:t>
            </a: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your_name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raw_input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pPr marL="68580" indent="0" algn="ctr">
              <a:buNone/>
            </a:pPr>
            <a:r>
              <a:rPr lang="en-US" dirty="0"/>
              <a:t>~or~</a:t>
            </a:r>
          </a:p>
          <a:p>
            <a:pPr marL="6858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your_name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raw_input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Please enter your name: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3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out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2323652"/>
            <a:ext cx="8246534" cy="4111015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Fred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print 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Hi there %s!</a:t>
            </a:r>
            <a:r>
              <a:rPr lang="en-US" b="1" dirty="0"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 %name</a:t>
            </a:r>
          </a:p>
          <a:p>
            <a:pPr marL="68580" indent="0">
              <a:buNone/>
            </a:pPr>
            <a:endParaRPr lang="en-US" b="1" dirty="0"/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%s</a:t>
            </a:r>
            <a:r>
              <a:rPr lang="en-US" dirty="0"/>
              <a:t> is for string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%d</a:t>
            </a:r>
            <a:r>
              <a:rPr lang="en-US" b="1" dirty="0"/>
              <a:t> </a:t>
            </a:r>
            <a:r>
              <a:rPr lang="en-US" dirty="0"/>
              <a:t>is for </a:t>
            </a:r>
            <a:r>
              <a:rPr lang="en-US" dirty="0" err="1"/>
              <a:t>int</a:t>
            </a:r>
            <a:r>
              <a:rPr lang="en-US" dirty="0"/>
              <a:t> (double will get truncated)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%f</a:t>
            </a:r>
            <a:r>
              <a:rPr lang="en-US" b="1" dirty="0"/>
              <a:t> </a:t>
            </a:r>
            <a:r>
              <a:rPr lang="en-US" dirty="0"/>
              <a:t>is for floats (if you want to save the decimals)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70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5052"/>
            <a:ext cx="7024744" cy="11430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92" y="2103519"/>
            <a:ext cx="7626375" cy="4212615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	#do something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for &lt;variable&gt; in &lt;container&gt;: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</a:rPr>
              <a:t>	#do something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variable can be anything (make a new one)</a:t>
            </a:r>
          </a:p>
          <a:p>
            <a:pPr lvl="1"/>
            <a:r>
              <a:rPr lang="en-US" dirty="0"/>
              <a:t>Takes on the value of, or refers to, each successive member in the container</a:t>
            </a:r>
          </a:p>
          <a:p>
            <a:r>
              <a:rPr lang="en-US" dirty="0"/>
              <a:t>Container is any type that holds other values</a:t>
            </a:r>
          </a:p>
          <a:p>
            <a:r>
              <a:rPr lang="en-US" dirty="0"/>
              <a:t>You can’t modify the elements of the container</a:t>
            </a:r>
          </a:p>
          <a:p>
            <a:pPr marL="6858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6858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my_str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#loops through each char in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my_str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3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8315</TotalTime>
  <Words>1746</Words>
  <Application>Microsoft Macintosh PowerPoint</Application>
  <PresentationFormat>On-screen Show (4:3)</PresentationFormat>
  <Paragraphs>294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Austin</vt:lpstr>
      <vt:lpstr>Lab 9</vt:lpstr>
      <vt:lpstr>Python Intro</vt:lpstr>
      <vt:lpstr>New things in Python</vt:lpstr>
      <vt:lpstr>Python: common syntax</vt:lpstr>
      <vt:lpstr>if, elif, else</vt:lpstr>
      <vt:lpstr>raw_input()</vt:lpstr>
      <vt:lpstr>Printing out variables</vt:lpstr>
      <vt:lpstr>PowerPoint Presentation</vt:lpstr>
      <vt:lpstr>Loops</vt:lpstr>
      <vt:lpstr>Looping through a container</vt:lpstr>
      <vt:lpstr>Looping through a container</vt:lpstr>
      <vt:lpstr>range()</vt:lpstr>
      <vt:lpstr>len()</vt:lpstr>
      <vt:lpstr>User-defined functions</vt:lpstr>
      <vt:lpstr>User-defined functions</vt:lpstr>
      <vt:lpstr>Python: passed by object reference</vt:lpstr>
      <vt:lpstr>Lists</vt:lpstr>
      <vt:lpstr>Lists: which are valid?</vt:lpstr>
      <vt:lpstr>Lists: which are valid?</vt:lpstr>
      <vt:lpstr>Slicing</vt:lpstr>
      <vt:lpstr>Slicing question</vt:lpstr>
      <vt:lpstr>Slicing question</vt:lpstr>
      <vt:lpstr>PowerPoint Presentation</vt:lpstr>
      <vt:lpstr>Answer to a good question</vt:lpstr>
      <vt:lpstr>Answer to a good question (2)</vt:lpstr>
      <vt:lpstr>Answer to a good question (3)</vt:lpstr>
      <vt:lpstr>Notes on a good question (4)</vt:lpstr>
      <vt:lpstr>Review Lecture Slides for Python!</vt:lpstr>
      <vt:lpstr>Python practice question</vt:lpstr>
      <vt:lpstr>Python practice question solution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9</dc:title>
  <dc:creator>Leah Bar-On Simmons</dc:creator>
  <cp:lastModifiedBy>Diana Gage</cp:lastModifiedBy>
  <cp:revision>69</cp:revision>
  <dcterms:created xsi:type="dcterms:W3CDTF">2015-03-16T18:05:34Z</dcterms:created>
  <dcterms:modified xsi:type="dcterms:W3CDTF">2017-04-03T19:47:53Z</dcterms:modified>
</cp:coreProperties>
</file>