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EB Garamond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BGaramondSemiBold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EBGaramondSemiBold-italic.fntdata"/><Relationship Id="rId14" Type="http://schemas.openxmlformats.org/officeDocument/2006/relationships/slide" Target="slides/slide9.xml"/><Relationship Id="rId36" Type="http://schemas.openxmlformats.org/officeDocument/2006/relationships/font" Target="fonts/EBGaramond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EBGaramond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d337ba21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4d337ba21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d337ba21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d337ba21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d337ba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d337ba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d337ba21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d337ba21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d337ba21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4d337ba21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4d337ba21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4d337ba21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4d337ba21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4d337ba21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d337ba21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4d337ba21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use case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4d337ba21_2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4d337ba21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4d337ba21_2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4d337ba21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feature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4d337ba21_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4d337ba21_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4d337ba21_2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4d337ba21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4d337ba21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4d337ba21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4d337ba21_7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4d337ba21_7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David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4d337ba21_2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4d337ba21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David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4d337ba21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4d337ba21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David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4d337ba21_2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4d337ba21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4d337ba21_2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4d337ba21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d337ba21_2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d337ba21_2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4d337ba21_2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4d337ba21_2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4d337ba21_7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4d337ba21_7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d337ba21_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d337ba21_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d337b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d337b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d337ba21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d337ba21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d337ba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d337ba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d337ba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d337ba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d337ba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d337ba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4d337ba2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4d337ba2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1100" y="2996275"/>
            <a:ext cx="14454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5567500" y="2996275"/>
            <a:ext cx="14454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Restaurant Table System</a:t>
            </a:r>
            <a:endParaRPr b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Spice Boys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TSS Unit Testing 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50" y="712925"/>
            <a:ext cx="6260904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 rot="10800000">
            <a:off x="3262925" y="296825"/>
            <a:ext cx="49260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TSS Unit Testing 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855350"/>
            <a:ext cx="74390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 rot="10800000">
            <a:off x="3262925" y="296825"/>
            <a:ext cx="49260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Reservation and Seating Feature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The Reservation and Seating Feature is a means of remotely reserving table(s). The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online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service will provide the customer with a visualization of what tables are open and which ones reserved or currently occupied. In addition there will be a visual that displays typically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heavy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business hours for each day of the week.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89" name="Google Shape;189;p24"/>
          <p:cNvSpPr/>
          <p:nvPr/>
        </p:nvSpPr>
        <p:spPr>
          <a:xfrm rot="10800000">
            <a:off x="7466225" y="601625"/>
            <a:ext cx="12981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Requirements: Reservation and Seating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000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2.1. WebApp shall allow the customer selects time of reservation.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00050" lvl="0" marL="4000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2.2. WebApp shall display all available tables at the customer’s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specified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time of arrival in the physical layout of the restaurant.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00050" lvl="0" marL="40005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2.3. WebApp shall notify Table Status System (TSS) that the selected tables are reserved for the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specified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time.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96" name="Google Shape;196;p25"/>
          <p:cNvSpPr/>
          <p:nvPr/>
        </p:nvSpPr>
        <p:spPr>
          <a:xfrm rot="10800000">
            <a:off x="7466225" y="601625"/>
            <a:ext cx="12981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2620163" y="765850"/>
            <a:ext cx="975300" cy="3975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WebApp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02" name="Google Shape;202;p26"/>
          <p:cNvCxnSpPr>
            <a:endCxn id="203" idx="2"/>
          </p:cNvCxnSpPr>
          <p:nvPr/>
        </p:nvCxnSpPr>
        <p:spPr>
          <a:xfrm flipH="1">
            <a:off x="920100" y="1163325"/>
            <a:ext cx="20100" cy="3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>
            <a:off x="3070050" y="1163350"/>
            <a:ext cx="10200" cy="39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5185950" y="1162000"/>
            <a:ext cx="17400" cy="3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/>
          <p:nvPr/>
        </p:nvSpPr>
        <p:spPr>
          <a:xfrm>
            <a:off x="440700" y="765850"/>
            <a:ext cx="975300" cy="3975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Customer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4624203" y="765850"/>
            <a:ext cx="1126200" cy="3975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Table Status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7694250" y="1163350"/>
            <a:ext cx="1200" cy="39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/>
          <p:nvPr/>
        </p:nvSpPr>
        <p:spPr>
          <a:xfrm>
            <a:off x="7236588" y="767200"/>
            <a:ext cx="919500" cy="3975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Associate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940200" y="1346925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 Customer selects reservation time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>
            <a:off x="940200" y="1627250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951077" y="1670025"/>
            <a:ext cx="21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1.1 WebApp allows Customer to specify table (table must be available)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 rot="10800000">
            <a:off x="969900" y="2057875"/>
            <a:ext cx="2130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/>
        </p:nvSpPr>
        <p:spPr>
          <a:xfrm>
            <a:off x="944250" y="2158000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 Customer selects a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15" name="Google Shape;215;p26"/>
          <p:cNvCxnSpPr/>
          <p:nvPr/>
        </p:nvCxnSpPr>
        <p:spPr>
          <a:xfrm>
            <a:off x="944250" y="2438325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6"/>
          <p:cNvSpPr txBox="1"/>
          <p:nvPr/>
        </p:nvSpPr>
        <p:spPr>
          <a:xfrm>
            <a:off x="3070050" y="2470625"/>
            <a:ext cx="21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 WebApp tells TS to change table status to “Reserved” 30 minutes prior to reservation time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17" name="Google Shape;217;p26"/>
          <p:cNvCxnSpPr/>
          <p:nvPr/>
        </p:nvCxnSpPr>
        <p:spPr>
          <a:xfrm>
            <a:off x="3070050" y="2995350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5179650" y="3080650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5444250" y="308065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 rot="10800000">
            <a:off x="5187525" y="3312550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6"/>
          <p:cNvSpPr txBox="1"/>
          <p:nvPr/>
        </p:nvSpPr>
        <p:spPr>
          <a:xfrm>
            <a:off x="5444250" y="2943100"/>
            <a:ext cx="125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2.2 TS changes status of table to “Reserved” 30 minutes prior to reservation time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5179650" y="3801275"/>
            <a:ext cx="251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2.3 TS notifies Associate that table is reserved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>
            <a:off x="5179650" y="4081600"/>
            <a:ext cx="25173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6"/>
          <p:cNvSpPr txBox="1"/>
          <p:nvPr/>
        </p:nvSpPr>
        <p:spPr>
          <a:xfrm>
            <a:off x="944250" y="4666825"/>
            <a:ext cx="340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2.4 Associate only sits reserved party at table upon party’s arrival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 flipH="1">
            <a:off x="944200" y="4973425"/>
            <a:ext cx="6758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/>
          <p:nvPr/>
        </p:nvSpPr>
        <p:spPr>
          <a:xfrm>
            <a:off x="904050" y="1643750"/>
            <a:ext cx="76500" cy="3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881850" y="2438325"/>
            <a:ext cx="76500" cy="25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Seating and Reservation Feature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rot="10800000">
            <a:off x="5269850" y="296825"/>
            <a:ext cx="35997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Seating and Reservation Feature Unit Testing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170125"/>
            <a:ext cx="72580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 rot="10800000">
            <a:off x="7199525" y="601625"/>
            <a:ext cx="15648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Tablet Feature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3.1. Tablet shall provide customer with an interactive touch screen.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3.2. Tablet shall provide a card reader to gather payment information.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3.3. Tablet shall have low latency in alerting the status of the table, sending orders, and processing payments.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3.4. Tablet at table shall allow customer to notify an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associate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for assistance.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42" name="Google Shape;242;p28"/>
          <p:cNvSpPr/>
          <p:nvPr/>
        </p:nvSpPr>
        <p:spPr>
          <a:xfrm rot="10800000">
            <a:off x="5185625" y="601625"/>
            <a:ext cx="35787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2301760" y="234098"/>
            <a:ext cx="1540800" cy="4851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Tablet Ordering System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48" name="Google Shape;248;p29"/>
          <p:cNvCxnSpPr/>
          <p:nvPr/>
        </p:nvCxnSpPr>
        <p:spPr>
          <a:xfrm>
            <a:off x="940200" y="629950"/>
            <a:ext cx="4200" cy="44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/>
          <p:nvPr/>
        </p:nvCxnSpPr>
        <p:spPr>
          <a:xfrm>
            <a:off x="3070050" y="629950"/>
            <a:ext cx="4200" cy="44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9"/>
          <p:cNvCxnSpPr/>
          <p:nvPr/>
        </p:nvCxnSpPr>
        <p:spPr>
          <a:xfrm>
            <a:off x="5185950" y="628600"/>
            <a:ext cx="9000" cy="45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9"/>
          <p:cNvSpPr/>
          <p:nvPr/>
        </p:nvSpPr>
        <p:spPr>
          <a:xfrm>
            <a:off x="440700" y="232450"/>
            <a:ext cx="975300" cy="4851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Customer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4623310" y="244321"/>
            <a:ext cx="1134300" cy="4851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Order Queue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253" name="Google Shape;253;p29"/>
          <p:cNvCxnSpPr/>
          <p:nvPr/>
        </p:nvCxnSpPr>
        <p:spPr>
          <a:xfrm>
            <a:off x="7694250" y="630000"/>
            <a:ext cx="16800" cy="45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9"/>
          <p:cNvSpPr/>
          <p:nvPr/>
        </p:nvSpPr>
        <p:spPr>
          <a:xfrm>
            <a:off x="7236599" y="234098"/>
            <a:ext cx="919500" cy="4851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Associate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940200" y="813525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 Customer places food order to TOS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940200" y="1093850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 txBox="1"/>
          <p:nvPr/>
        </p:nvSpPr>
        <p:spPr>
          <a:xfrm>
            <a:off x="3070050" y="1122038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1.1 TOS adds order to OQ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58" name="Google Shape;258;p29"/>
          <p:cNvCxnSpPr/>
          <p:nvPr/>
        </p:nvCxnSpPr>
        <p:spPr>
          <a:xfrm>
            <a:off x="3070050" y="1402363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/>
          <p:nvPr/>
        </p:nvCxnSpPr>
        <p:spPr>
          <a:xfrm>
            <a:off x="3070050" y="1605763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9"/>
          <p:cNvCxnSpPr/>
          <p:nvPr/>
        </p:nvCxnSpPr>
        <p:spPr>
          <a:xfrm>
            <a:off x="3334650" y="1605763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9"/>
          <p:cNvCxnSpPr/>
          <p:nvPr/>
        </p:nvCxnSpPr>
        <p:spPr>
          <a:xfrm rot="10800000">
            <a:off x="3077925" y="1837663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9"/>
          <p:cNvSpPr txBox="1"/>
          <p:nvPr/>
        </p:nvSpPr>
        <p:spPr>
          <a:xfrm>
            <a:off x="3334650" y="1468225"/>
            <a:ext cx="13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1.2 TOS adds items to running tab for the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5199900" y="1927525"/>
            <a:ext cx="24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1.3 OQ tells the kitchen what food to prepare next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64" name="Google Shape;264;p29"/>
          <p:cNvCxnSpPr/>
          <p:nvPr/>
        </p:nvCxnSpPr>
        <p:spPr>
          <a:xfrm>
            <a:off x="5199900" y="2207838"/>
            <a:ext cx="2494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>
            <a:off x="7694250" y="2442350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7958850" y="244235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/>
          <p:nvPr/>
        </p:nvCxnSpPr>
        <p:spPr>
          <a:xfrm rot="10800000">
            <a:off x="7702125" y="2674250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9"/>
          <p:cNvSpPr txBox="1"/>
          <p:nvPr/>
        </p:nvSpPr>
        <p:spPr>
          <a:xfrm>
            <a:off x="7958850" y="2344125"/>
            <a:ext cx="10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1.4 Kitchen prepares food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5199902" y="2814238"/>
            <a:ext cx="247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1.5 Kitchen removes food item from OQ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70" name="Google Shape;270;p29"/>
          <p:cNvCxnSpPr/>
          <p:nvPr/>
        </p:nvCxnSpPr>
        <p:spPr>
          <a:xfrm rot="10800000">
            <a:off x="5207802" y="3128050"/>
            <a:ext cx="2495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71" name="Google Shape;271;p29"/>
          <p:cNvSpPr txBox="1"/>
          <p:nvPr/>
        </p:nvSpPr>
        <p:spPr>
          <a:xfrm>
            <a:off x="930797" y="3131250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1.6 Associate delivers food to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 rot="10800000">
            <a:off x="915752" y="3442650"/>
            <a:ext cx="68256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73" name="Google Shape;273;p29"/>
          <p:cNvSpPr txBox="1"/>
          <p:nvPr/>
        </p:nvSpPr>
        <p:spPr>
          <a:xfrm>
            <a:off x="944250" y="3440775"/>
            <a:ext cx="21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 Customer presses button on TOS to end and pay tab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74" name="Google Shape;274;p29"/>
          <p:cNvCxnSpPr/>
          <p:nvPr/>
        </p:nvCxnSpPr>
        <p:spPr>
          <a:xfrm>
            <a:off x="944250" y="3873500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9"/>
          <p:cNvSpPr txBox="1"/>
          <p:nvPr/>
        </p:nvSpPr>
        <p:spPr>
          <a:xfrm>
            <a:off x="940200" y="3934050"/>
            <a:ext cx="20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 TOS asks Customer if payment will be cash or card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76" name="Google Shape;276;p29"/>
          <p:cNvCxnSpPr/>
          <p:nvPr/>
        </p:nvCxnSpPr>
        <p:spPr>
          <a:xfrm rot="10800000">
            <a:off x="947000" y="4324050"/>
            <a:ext cx="21138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944250" y="4395750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 Customer selects payment type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78" name="Google Shape;278;p29"/>
          <p:cNvCxnSpPr/>
          <p:nvPr/>
        </p:nvCxnSpPr>
        <p:spPr>
          <a:xfrm>
            <a:off x="944250" y="4676075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9"/>
          <p:cNvSpPr txBox="1"/>
          <p:nvPr/>
        </p:nvSpPr>
        <p:spPr>
          <a:xfrm>
            <a:off x="3070050" y="4718850"/>
            <a:ext cx="463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3.1(a) If Customer selects cash, an associate is notified through “Call Server” status on TS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>
            <a:off x="3070050" y="4999175"/>
            <a:ext cx="46329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9"/>
          <p:cNvSpPr/>
          <p:nvPr/>
        </p:nvSpPr>
        <p:spPr>
          <a:xfrm>
            <a:off x="881850" y="1093850"/>
            <a:ext cx="76500" cy="23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3040875" y="1605775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5185950" y="2212575"/>
            <a:ext cx="76500" cy="9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7658100" y="2442350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947000" y="3873500"/>
            <a:ext cx="765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3055575" y="5019700"/>
            <a:ext cx="76500" cy="1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925200" y="4676075"/>
            <a:ext cx="765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30"/>
          <p:cNvCxnSpPr/>
          <p:nvPr/>
        </p:nvCxnSpPr>
        <p:spPr>
          <a:xfrm>
            <a:off x="940200" y="20350"/>
            <a:ext cx="2100" cy="30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0"/>
          <p:cNvCxnSpPr/>
          <p:nvPr/>
        </p:nvCxnSpPr>
        <p:spPr>
          <a:xfrm>
            <a:off x="3070050" y="20350"/>
            <a:ext cx="5700" cy="29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5185950" y="19000"/>
            <a:ext cx="9000" cy="30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0"/>
          <p:cNvCxnSpPr/>
          <p:nvPr/>
        </p:nvCxnSpPr>
        <p:spPr>
          <a:xfrm>
            <a:off x="7694250" y="20400"/>
            <a:ext cx="8700" cy="3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 rot="10800000">
            <a:off x="944750" y="413500"/>
            <a:ext cx="675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97" name="Google Shape;297;p30"/>
          <p:cNvSpPr txBox="1"/>
          <p:nvPr/>
        </p:nvSpPr>
        <p:spPr>
          <a:xfrm>
            <a:off x="960925" y="19125"/>
            <a:ext cx="21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3.2(a) Associate assists Customer with Cash Payment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957225" y="413500"/>
            <a:ext cx="216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3.1(b) If Customer selected card, Customer is prompted to insert card to TOS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299" name="Google Shape;299;p30"/>
          <p:cNvCxnSpPr/>
          <p:nvPr/>
        </p:nvCxnSpPr>
        <p:spPr>
          <a:xfrm rot="10800000">
            <a:off x="964025" y="803500"/>
            <a:ext cx="21138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00" name="Google Shape;300;p30"/>
          <p:cNvSpPr txBox="1"/>
          <p:nvPr/>
        </p:nvSpPr>
        <p:spPr>
          <a:xfrm>
            <a:off x="944250" y="849975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4. Customer inserts card to TOS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01" name="Google Shape;301;p30"/>
          <p:cNvCxnSpPr/>
          <p:nvPr/>
        </p:nvCxnSpPr>
        <p:spPr>
          <a:xfrm>
            <a:off x="944250" y="1130300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0"/>
          <p:cNvSpPr txBox="1"/>
          <p:nvPr/>
        </p:nvSpPr>
        <p:spPr>
          <a:xfrm>
            <a:off x="940200" y="1190850"/>
            <a:ext cx="20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4.1 TOS prompts Customer to select a tip amount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03" name="Google Shape;303;p30"/>
          <p:cNvCxnSpPr/>
          <p:nvPr/>
        </p:nvCxnSpPr>
        <p:spPr>
          <a:xfrm rot="10800000">
            <a:off x="947000" y="1580850"/>
            <a:ext cx="21138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04" name="Google Shape;304;p30"/>
          <p:cNvSpPr txBox="1"/>
          <p:nvPr/>
        </p:nvSpPr>
        <p:spPr>
          <a:xfrm>
            <a:off x="944250" y="1624550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5. Customer selects tip amount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05" name="Google Shape;305;p30"/>
          <p:cNvCxnSpPr/>
          <p:nvPr/>
        </p:nvCxnSpPr>
        <p:spPr>
          <a:xfrm>
            <a:off x="944250" y="1889875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/>
          <p:nvPr/>
        </p:nvCxnSpPr>
        <p:spPr>
          <a:xfrm>
            <a:off x="3060800" y="2492750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/>
          <p:nvPr/>
        </p:nvCxnSpPr>
        <p:spPr>
          <a:xfrm>
            <a:off x="3325400" y="249275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0"/>
          <p:cNvCxnSpPr/>
          <p:nvPr/>
        </p:nvCxnSpPr>
        <p:spPr>
          <a:xfrm rot="10800000">
            <a:off x="3068675" y="2724650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0"/>
          <p:cNvSpPr txBox="1"/>
          <p:nvPr/>
        </p:nvSpPr>
        <p:spPr>
          <a:xfrm>
            <a:off x="3325400" y="2394513"/>
            <a:ext cx="13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6. TOS removes running tab from TOS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3034650" y="100"/>
            <a:ext cx="76500" cy="4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883350" y="100"/>
            <a:ext cx="76500" cy="8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903000" y="1089448"/>
            <a:ext cx="76500" cy="5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955150" y="1968713"/>
            <a:ext cx="20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5.1 TOS processes payment and prints receipt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14" name="Google Shape;314;p30"/>
          <p:cNvCxnSpPr/>
          <p:nvPr/>
        </p:nvCxnSpPr>
        <p:spPr>
          <a:xfrm rot="10800000">
            <a:off x="961950" y="2358713"/>
            <a:ext cx="21138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5" name="Google Shape;315;p30"/>
          <p:cNvSpPr/>
          <p:nvPr/>
        </p:nvSpPr>
        <p:spPr>
          <a:xfrm>
            <a:off x="883350" y="1889875"/>
            <a:ext cx="765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025875" y="2492774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/>
          <p:nvPr/>
        </p:nvSpPr>
        <p:spPr>
          <a:xfrm>
            <a:off x="2375258" y="169600"/>
            <a:ext cx="1393800" cy="4602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Waiting Button System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 flipH="1">
            <a:off x="934200" y="629950"/>
            <a:ext cx="6000" cy="30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3070050" y="629950"/>
            <a:ext cx="5700" cy="3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>
            <a:off x="5185950" y="628600"/>
            <a:ext cx="6900" cy="3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1"/>
          <p:cNvSpPr/>
          <p:nvPr/>
        </p:nvSpPr>
        <p:spPr>
          <a:xfrm>
            <a:off x="440700" y="169600"/>
            <a:ext cx="975300" cy="4602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Customer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4547712" y="169600"/>
            <a:ext cx="1283400" cy="4602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Table Status System</a:t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327" name="Google Shape;327;p31"/>
          <p:cNvCxnSpPr/>
          <p:nvPr/>
        </p:nvCxnSpPr>
        <p:spPr>
          <a:xfrm>
            <a:off x="7694250" y="630000"/>
            <a:ext cx="15300" cy="3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1"/>
          <p:cNvSpPr/>
          <p:nvPr/>
        </p:nvSpPr>
        <p:spPr>
          <a:xfrm>
            <a:off x="7236599" y="171163"/>
            <a:ext cx="919500" cy="4602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Associate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940200" y="661125"/>
            <a:ext cx="21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 Customer presses button to indicate they need assistance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30" name="Google Shape;330;p31"/>
          <p:cNvCxnSpPr/>
          <p:nvPr/>
        </p:nvCxnSpPr>
        <p:spPr>
          <a:xfrm>
            <a:off x="940200" y="1093850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1"/>
          <p:cNvSpPr txBox="1"/>
          <p:nvPr/>
        </p:nvSpPr>
        <p:spPr>
          <a:xfrm>
            <a:off x="3070050" y="969638"/>
            <a:ext cx="21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1.1 WB tells TS what table needs assistance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32" name="Google Shape;332;p31"/>
          <p:cNvCxnSpPr/>
          <p:nvPr/>
        </p:nvCxnSpPr>
        <p:spPr>
          <a:xfrm>
            <a:off x="3070050" y="1402363"/>
            <a:ext cx="2130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1"/>
          <p:cNvCxnSpPr/>
          <p:nvPr/>
        </p:nvCxnSpPr>
        <p:spPr>
          <a:xfrm>
            <a:off x="5185950" y="1662763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1"/>
          <p:cNvCxnSpPr/>
          <p:nvPr/>
        </p:nvCxnSpPr>
        <p:spPr>
          <a:xfrm>
            <a:off x="5450550" y="1662763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1"/>
          <p:cNvCxnSpPr/>
          <p:nvPr/>
        </p:nvCxnSpPr>
        <p:spPr>
          <a:xfrm rot="10800000">
            <a:off x="5193825" y="1894663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1"/>
          <p:cNvSpPr txBox="1"/>
          <p:nvPr/>
        </p:nvSpPr>
        <p:spPr>
          <a:xfrm>
            <a:off x="5450550" y="1525225"/>
            <a:ext cx="139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1.2 TS changes table status to “Calling Server”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5199900" y="2003725"/>
            <a:ext cx="24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1.3 TS notifies Associate of the update in table’s status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38" name="Google Shape;338;p31"/>
          <p:cNvCxnSpPr/>
          <p:nvPr/>
        </p:nvCxnSpPr>
        <p:spPr>
          <a:xfrm>
            <a:off x="5199900" y="2436438"/>
            <a:ext cx="24948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1"/>
          <p:cNvSpPr txBox="1"/>
          <p:nvPr/>
        </p:nvSpPr>
        <p:spPr>
          <a:xfrm>
            <a:off x="930797" y="3131250"/>
            <a:ext cx="21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1.4 Associate tends to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340" name="Google Shape;340;p31"/>
          <p:cNvCxnSpPr/>
          <p:nvPr/>
        </p:nvCxnSpPr>
        <p:spPr>
          <a:xfrm rot="10800000">
            <a:off x="915752" y="3442650"/>
            <a:ext cx="68256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41" name="Google Shape;341;p31"/>
          <p:cNvSpPr/>
          <p:nvPr/>
        </p:nvSpPr>
        <p:spPr>
          <a:xfrm>
            <a:off x="5144200" y="1669506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898950" y="1093855"/>
            <a:ext cx="76500" cy="23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440650" y="2143650"/>
            <a:ext cx="42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Introduction</a:t>
            </a:r>
            <a:endParaRPr b="1" sz="3200"/>
          </a:p>
        </p:txBody>
      </p:sp>
      <p:sp>
        <p:nvSpPr>
          <p:cNvPr id="63" name="Google Shape;63;p14"/>
          <p:cNvSpPr/>
          <p:nvPr/>
        </p:nvSpPr>
        <p:spPr>
          <a:xfrm>
            <a:off x="750850" y="23524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6123925" y="23858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375" y="771675"/>
            <a:ext cx="5983250" cy="40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Feature Unit Testing</a:t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 rot="10800000">
            <a:off x="5185625" y="296825"/>
            <a:ext cx="35787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Feature Unit Testing</a:t>
            </a:r>
            <a:endParaRPr/>
          </a:p>
        </p:txBody>
      </p:sp>
      <p:pic>
        <p:nvPicPr>
          <p:cNvPr id="355" name="Google Shape;3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73" y="1225000"/>
            <a:ext cx="5852450" cy="26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3"/>
          <p:cNvSpPr/>
          <p:nvPr/>
        </p:nvSpPr>
        <p:spPr>
          <a:xfrm rot="10800000">
            <a:off x="5185625" y="296825"/>
            <a:ext cx="35787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/>
        </p:nvSpPr>
        <p:spPr>
          <a:xfrm>
            <a:off x="100" y="214365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Object Diagrams</a:t>
            </a:r>
            <a:endParaRPr b="1" sz="3200"/>
          </a:p>
        </p:txBody>
      </p:sp>
      <p:sp>
        <p:nvSpPr>
          <p:cNvPr id="362" name="Google Shape;362;p34"/>
          <p:cNvSpPr/>
          <p:nvPr/>
        </p:nvSpPr>
        <p:spPr>
          <a:xfrm>
            <a:off x="446050" y="23524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 rot="10800000">
            <a:off x="6428725" y="23858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Diagrams</a:t>
            </a:r>
            <a:endParaRPr/>
          </a:p>
        </p:txBody>
      </p:sp>
      <p:pic>
        <p:nvPicPr>
          <p:cNvPr id="369" name="Google Shape;3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88" y="104410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5"/>
          <p:cNvSpPr/>
          <p:nvPr/>
        </p:nvSpPr>
        <p:spPr>
          <a:xfrm rot="10800000">
            <a:off x="2876900" y="601625"/>
            <a:ext cx="5803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Diagrams</a:t>
            </a:r>
            <a:endParaRPr/>
          </a:p>
        </p:txBody>
      </p:sp>
      <p:pic>
        <p:nvPicPr>
          <p:cNvPr id="376" name="Google Shape;3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88" y="1044100"/>
            <a:ext cx="50946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501" y="1044100"/>
            <a:ext cx="5094624" cy="382096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6"/>
          <p:cNvSpPr/>
          <p:nvPr/>
        </p:nvSpPr>
        <p:spPr>
          <a:xfrm rot="10800000">
            <a:off x="2876900" y="601625"/>
            <a:ext cx="5803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/>
        </p:nvSpPr>
        <p:spPr>
          <a:xfrm>
            <a:off x="2440650" y="2143650"/>
            <a:ext cx="42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System Testing</a:t>
            </a:r>
            <a:endParaRPr b="1" sz="3200"/>
          </a:p>
        </p:txBody>
      </p:sp>
      <p:sp>
        <p:nvSpPr>
          <p:cNvPr id="384" name="Google Shape;384;p37"/>
          <p:cNvSpPr/>
          <p:nvPr/>
        </p:nvSpPr>
        <p:spPr>
          <a:xfrm>
            <a:off x="750850" y="23524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 rot="10800000">
            <a:off x="6123925" y="23858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461" y="314750"/>
            <a:ext cx="4497075" cy="42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/>
        </p:nvSpPr>
        <p:spPr>
          <a:xfrm>
            <a:off x="2440650" y="2143650"/>
            <a:ext cx="42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Integration Testing</a:t>
            </a:r>
            <a:endParaRPr b="1" sz="3200"/>
          </a:p>
        </p:txBody>
      </p:sp>
      <p:sp>
        <p:nvSpPr>
          <p:cNvPr id="396" name="Google Shape;396;p39"/>
          <p:cNvSpPr/>
          <p:nvPr/>
        </p:nvSpPr>
        <p:spPr>
          <a:xfrm>
            <a:off x="369850" y="23524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 rot="10800000">
            <a:off x="6504925" y="23858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/>
        </p:nvSpPr>
        <p:spPr>
          <a:xfrm>
            <a:off x="1121550" y="1110675"/>
            <a:ext cx="6748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AutoNum type="arabicPeriod"/>
            </a:pPr>
            <a:r>
              <a:rPr lang="en" sz="18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When a reservation is placed on the webapp, the table status feature must reserve the table.</a:t>
            </a:r>
            <a:endParaRPr sz="18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AutoNum type="arabicPeriod"/>
            </a:pPr>
            <a:r>
              <a:rPr lang="en" sz="18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When a reservation is canceled through the webapp, the table status feature must allow the table to be reserved by another party.</a:t>
            </a:r>
            <a:endParaRPr sz="18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AutoNum type="arabicPeriod"/>
            </a:pPr>
            <a:r>
              <a:rPr lang="en" sz="18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When a customer flags a waiter with the tablet, the table status feature must update the table on the table status feature.</a:t>
            </a:r>
            <a:endParaRPr sz="18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AutoNum type="arabicPeriod"/>
            </a:pPr>
            <a:r>
              <a:rPr lang="en" sz="18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When a customer places a new food order, the items ordered must be added to an ordering queue for the kitchen to know what food to prepare next.</a:t>
            </a:r>
            <a:endParaRPr sz="18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AutoNum type="arabicPeriod"/>
            </a:pPr>
            <a:r>
              <a:rPr lang="en" sz="18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When a customer closes the running tab and pays the restaurant, the table status feature must update the status of the table to “Empty”.</a:t>
            </a:r>
            <a:endParaRPr sz="20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403" name="Google Shape;4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/>
          <p:nvPr/>
        </p:nvSpPr>
        <p:spPr>
          <a:xfrm>
            <a:off x="2131100" y="2996275"/>
            <a:ext cx="14454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/>
          <p:nvPr/>
        </p:nvSpPr>
        <p:spPr>
          <a:xfrm rot="10800000">
            <a:off x="5567500" y="2996275"/>
            <a:ext cx="14454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11" name="Google Shape;41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Spice Boys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Scenario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2722725" y="601625"/>
            <a:ext cx="53118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85900" y="1174675"/>
            <a:ext cx="75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An unnamed restaurant has contacted our software development company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Main problem is time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inefficiency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during busier hours: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EB Garamond SemiBold"/>
              <a:buChar char="○"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Giving customers the opportunity to pay so they can leave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EB Garamond SemiBold"/>
              <a:buChar char="○"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Providing customers the means to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reserve tables without needing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 other words, the waiters, bussers, and hosts are overwhelmed during busier hours, causing customers to wait.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System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85900" y="1174675"/>
            <a:ext cx="686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Tablets at each table to place food orders, call waiters/waitresses and make card payments.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Seating feature that provides associates with an interactive graphic to observe the status of all tables.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SemiBold"/>
              <a:buChar char="●"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Webapp that provides the means of making reservations and ordering take-out (with an online menu included).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8" name="Google Shape;78;p16"/>
          <p:cNvSpPr/>
          <p:nvPr/>
        </p:nvSpPr>
        <p:spPr>
          <a:xfrm rot="10800000">
            <a:off x="4142925" y="601625"/>
            <a:ext cx="38916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440650" y="2143650"/>
            <a:ext cx="426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Requirements</a:t>
            </a:r>
            <a:endParaRPr b="1" sz="3200"/>
          </a:p>
        </p:txBody>
      </p:sp>
      <p:sp>
        <p:nvSpPr>
          <p:cNvPr id="84" name="Google Shape;84;p17"/>
          <p:cNvSpPr/>
          <p:nvPr/>
        </p:nvSpPr>
        <p:spPr>
          <a:xfrm>
            <a:off x="750850" y="23524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6123925" y="2385850"/>
            <a:ext cx="22722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Requirement: Table Status System (TSS)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947300" y="1152475"/>
            <a:ext cx="70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The TSS provides a visualization of the physical layout of the tables in the restaurant which are colored according to the status of each individual table. 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The TSS allows associates to manually override the status of any table and updates automatically with certain external stimuli (reservations made online, check paid from tablet, etc.).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92" name="Google Shape;92;p18"/>
          <p:cNvSpPr/>
          <p:nvPr/>
        </p:nvSpPr>
        <p:spPr>
          <a:xfrm rot="10800000">
            <a:off x="6602925" y="601625"/>
            <a:ext cx="14316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Table Status System (TSS)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1.1. </a:t>
            </a: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The TSS shall change the status of a table to “Reserved” when a customer reserves the table online, 15 minutes prior to the selected reservation time.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00050" lvl="0" marL="8572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1.2. The TSS shall change the status of a table to “Seated” when an associate manually changes the status.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00050" lvl="0" marL="8572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1.3. The TSS shall change the status of a table to “Calling Waiter” when a customer uses the Calling Waiter feature on his/her tablet.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00050" lvl="0" marL="8572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1.4. The TSS shall change the status of a table to “Check Paid” when a customer makes a card payment on his/her tablet, or when a cash payment is made and an associate manually updates the table status.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00050" lvl="0" marL="85725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1.5. The TSS shall change the status of a table to “Eating” when food is brought to the table and the table status is manually changed by an associate.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400050" lvl="0" marL="85725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1.6. The TSS shall change the status of a table to “Empty” </a:t>
            </a:r>
            <a:endParaRPr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99" name="Google Shape;99;p19"/>
          <p:cNvSpPr/>
          <p:nvPr/>
        </p:nvSpPr>
        <p:spPr>
          <a:xfrm rot="10800000">
            <a:off x="6729225" y="601625"/>
            <a:ext cx="1305300" cy="259500"/>
          </a:xfrm>
          <a:prstGeom prst="chevron">
            <a:avLst>
              <a:gd fmla="val 50000" name="adj"/>
            </a:avLst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4144161" y="343825"/>
            <a:ext cx="975300" cy="5142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Customer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>
            <a:off x="1702200" y="858550"/>
            <a:ext cx="12300" cy="41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0"/>
          <p:cNvCxnSpPr>
            <a:endCxn id="107" idx="1"/>
          </p:cNvCxnSpPr>
          <p:nvPr/>
        </p:nvCxnSpPr>
        <p:spPr>
          <a:xfrm>
            <a:off x="4594050" y="858625"/>
            <a:ext cx="0" cy="41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0"/>
          <p:cNvCxnSpPr>
            <a:endCxn id="107" idx="3"/>
          </p:cNvCxnSpPr>
          <p:nvPr/>
        </p:nvCxnSpPr>
        <p:spPr>
          <a:xfrm>
            <a:off x="7529250" y="858625"/>
            <a:ext cx="5100" cy="41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0"/>
          <p:cNvSpPr/>
          <p:nvPr/>
        </p:nvSpPr>
        <p:spPr>
          <a:xfrm>
            <a:off x="745500" y="343825"/>
            <a:ext cx="1929900" cy="5142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Associate or Physical Restaurant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919276" y="345572"/>
            <a:ext cx="1259100" cy="5142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Table Status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605200" y="859900"/>
            <a:ext cx="294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 Customer reserves table for a specific time frame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4605200" y="1140225"/>
            <a:ext cx="29403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7529325" y="1264475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7793925" y="126447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 rot="10800000">
            <a:off x="7537200" y="1496375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7793925" y="1126925"/>
            <a:ext cx="125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1.1 Change table status to “reserved” and make this table unavailable for reservation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09425" y="1542725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1.3 TS only allows reserved party to sit at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rot="10800000">
            <a:off x="4596825" y="1777925"/>
            <a:ext cx="2948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 txBox="1"/>
          <p:nvPr/>
        </p:nvSpPr>
        <p:spPr>
          <a:xfrm>
            <a:off x="1738350" y="1865825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 Customer is seated at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 rot="10800000">
            <a:off x="1649550" y="2101025"/>
            <a:ext cx="2948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1706300" y="2382675"/>
            <a:ext cx="5831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1725750" y="2125925"/>
            <a:ext cx="282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 Associate updates TS for table to “Seated”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738350" y="2449025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 Customer places food order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rot="10800000">
            <a:off x="1649550" y="2684225"/>
            <a:ext cx="2948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0"/>
          <p:cNvSpPr txBox="1"/>
          <p:nvPr/>
        </p:nvSpPr>
        <p:spPr>
          <a:xfrm>
            <a:off x="1734150" y="2722200"/>
            <a:ext cx="294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3.1(a) Associate delivers food to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>
            <a:off x="1706400" y="3002525"/>
            <a:ext cx="29403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>
            <a:off x="1680600" y="3249425"/>
            <a:ext cx="5831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>
            <a:off x="1725750" y="3002275"/>
            <a:ext cx="282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3.1(b) Associate updates TS for table to “Eating”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601025" y="3199725"/>
            <a:ext cx="294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4. Customer requests assistance from associate at any time using tablet interface that communicates with TS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4601025" y="3592750"/>
            <a:ext cx="29403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529325" y="3798975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7793925" y="379897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rot="10800000">
            <a:off x="7537200" y="4030875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7793925" y="3684075"/>
            <a:ext cx="14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4.1 TS changes table status to “Calling Server”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781092" y="4138725"/>
            <a:ext cx="578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4.2 TS notifies Associate of update to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 rot="10800000">
            <a:off x="1702425" y="4351375"/>
            <a:ext cx="5831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1732950" y="4704425"/>
            <a:ext cx="28641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7" name="Google Shape;107;p20"/>
          <p:cNvSpPr txBox="1"/>
          <p:nvPr/>
        </p:nvSpPr>
        <p:spPr>
          <a:xfrm>
            <a:off x="4594050" y="4825375"/>
            <a:ext cx="294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5. Customer pays for food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4594050" y="5105700"/>
            <a:ext cx="29403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1779150" y="4439275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4.3 Associate tends to customer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564938" y="1173650"/>
            <a:ext cx="765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500000" y="1223813"/>
            <a:ext cx="765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>
            <a:off x="1672200" y="2125925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606050" y="2698813"/>
            <a:ext cx="76500" cy="5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485900" y="3798975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557900" y="3581787"/>
            <a:ext cx="76500" cy="11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1"/>
          <p:cNvCxnSpPr/>
          <p:nvPr/>
        </p:nvCxnSpPr>
        <p:spPr>
          <a:xfrm>
            <a:off x="1702200" y="20350"/>
            <a:ext cx="4200" cy="19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 rot="10800000">
            <a:off x="7541400" y="5333475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7529325" y="114900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7793925" y="1149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/>
        </p:nvSpPr>
        <p:spPr>
          <a:xfrm>
            <a:off x="7798200" y="0"/>
            <a:ext cx="14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5.1 TS updates table status to “Check Paid”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 rot="10800000">
            <a:off x="7537200" y="346800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1725842" y="400600"/>
            <a:ext cx="578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5.2 TS notifies Associate to check table for vacancy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1700925" y="635800"/>
            <a:ext cx="58311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1966800" y="755200"/>
            <a:ext cx="294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5.3 Associate cleans table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700925" y="1109800"/>
            <a:ext cx="294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6.1 Associate changes table status to “Empty”</a:t>
            </a:r>
            <a:endParaRPr sz="900">
              <a:solidFill>
                <a:srgbClr val="0B5394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1700925" y="1390125"/>
            <a:ext cx="58362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1702200" y="800800"/>
            <a:ext cx="264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rot="10800000">
            <a:off x="1710075" y="1032700"/>
            <a:ext cx="2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1966800" y="8008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4594050" y="20350"/>
            <a:ext cx="4200" cy="19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7520675" y="20350"/>
            <a:ext cx="4200" cy="19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/>
          <p:nvPr/>
        </p:nvSpPr>
        <p:spPr>
          <a:xfrm>
            <a:off x="7485900" y="114900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485900" y="660700"/>
            <a:ext cx="76500" cy="7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1666050" y="800800"/>
            <a:ext cx="765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