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1f7a88ae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1f7a88ae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1f7a88a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1f7a88a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1f7a88ae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1f7a88ae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1f7a88a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1f7a88a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1f7a88a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1f7a88a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1f7a88a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1f7a88a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1f7a88a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1f7a88a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f7a88ae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f7a88a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f7a88ae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f7a88ae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adapter-patte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Adapter Patterns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Spice Boys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n" sz="1200">
                <a:solidFill>
                  <a:srgbClr val="323232"/>
                </a:solidFill>
                <a:latin typeface="Times New Roman"/>
                <a:ea typeface="Times New Roman"/>
                <a:cs typeface="Times New Roman"/>
                <a:sym typeface="Times New Roman"/>
              </a:rPr>
              <a:t>“Adapter Pattern.” </a:t>
            </a:r>
            <a:r>
              <a:rPr i="1" lang="en" sz="1200">
                <a:solidFill>
                  <a:srgbClr val="323232"/>
                </a:solidFill>
                <a:latin typeface="Times New Roman"/>
                <a:ea typeface="Times New Roman"/>
                <a:cs typeface="Times New Roman"/>
                <a:sym typeface="Times New Roman"/>
              </a:rPr>
              <a:t>GeeksforGeeks</a:t>
            </a:r>
            <a:r>
              <a:rPr lang="en" sz="1200">
                <a:solidFill>
                  <a:srgbClr val="323232"/>
                </a:solidFill>
                <a:latin typeface="Times New Roman"/>
                <a:ea typeface="Times New Roman"/>
                <a:cs typeface="Times New Roman"/>
                <a:sym typeface="Times New Roman"/>
              </a:rPr>
              <a:t>, 1 Sept. 2021,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https://www.geeksforgeeks.org/adapter-pattern/</a:t>
            </a:r>
            <a:r>
              <a:rPr lang="en" sz="1200">
                <a:solidFill>
                  <a:srgbClr val="323232"/>
                </a:solidFill>
                <a:latin typeface="Times New Roman"/>
                <a:ea typeface="Times New Roman"/>
                <a:cs typeface="Times New Roman"/>
                <a:sym typeface="Times New Roman"/>
              </a:rPr>
              <a:t>.</a:t>
            </a:r>
            <a:endParaRPr sz="1200">
              <a:solidFill>
                <a:srgbClr val="323232"/>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200">
                <a:solidFill>
                  <a:srgbClr val="323232"/>
                </a:solidFill>
                <a:latin typeface="Times New Roman"/>
                <a:ea typeface="Times New Roman"/>
                <a:cs typeface="Times New Roman"/>
                <a:sym typeface="Times New Roman"/>
              </a:rPr>
              <a:t>“Design Patterns and Refactoring.” </a:t>
            </a:r>
            <a:r>
              <a:rPr i="1" lang="en" sz="1200">
                <a:solidFill>
                  <a:srgbClr val="323232"/>
                </a:solidFill>
                <a:latin typeface="Times New Roman"/>
                <a:ea typeface="Times New Roman"/>
                <a:cs typeface="Times New Roman"/>
                <a:sym typeface="Times New Roman"/>
              </a:rPr>
              <a:t>SourceMaking</a:t>
            </a:r>
            <a:r>
              <a:rPr lang="en" sz="1200">
                <a:solidFill>
                  <a:srgbClr val="323232"/>
                </a:solidFill>
                <a:latin typeface="Times New Roman"/>
                <a:ea typeface="Times New Roman"/>
                <a:cs typeface="Times New Roman"/>
                <a:sym typeface="Times New Roman"/>
              </a:rPr>
              <a:t>, https://sourcemaking.com/design_patterns/adapter#:~:text=The%20Adapter%20pattern%20allows%20otherwise,the%20drive%20is%20the%20same.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They are used to make two disconnected elements compatible by using a middleman called an adapter.</a:t>
            </a:r>
            <a:endParaRPr/>
          </a:p>
          <a:p>
            <a:pPr indent="-342900" lvl="0" marL="457200" rtl="0" algn="l">
              <a:lnSpc>
                <a:spcPct val="200000"/>
              </a:lnSpc>
              <a:spcBef>
                <a:spcPts val="0"/>
              </a:spcBef>
              <a:spcAft>
                <a:spcPts val="0"/>
              </a:spcAft>
              <a:buSzPts val="1800"/>
              <a:buChar char="●"/>
            </a:pPr>
            <a:r>
              <a:rPr lang="en"/>
              <a:t>Easy to understand and implement</a:t>
            </a:r>
            <a:endParaRPr/>
          </a:p>
          <a:p>
            <a:pPr indent="-342900" lvl="0" marL="457200" rtl="0" algn="l">
              <a:lnSpc>
                <a:spcPct val="200000"/>
              </a:lnSpc>
              <a:spcBef>
                <a:spcPts val="0"/>
              </a:spcBef>
              <a:spcAft>
                <a:spcPts val="0"/>
              </a:spcAft>
              <a:buSzPts val="1800"/>
              <a:buChar char="●"/>
            </a:pPr>
            <a:r>
              <a:rPr lang="en"/>
              <a:t>Physical adapters are used in real world situations frequently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710525" y="704079"/>
            <a:ext cx="3722950" cy="373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Adapters Being Used</a:t>
            </a:r>
            <a:endParaRPr/>
          </a:p>
        </p:txBody>
      </p:sp>
      <p:sp>
        <p:nvSpPr>
          <p:cNvPr id="72" name="Google Shape;72;p16"/>
          <p:cNvSpPr txBox="1"/>
          <p:nvPr>
            <p:ph idx="1" type="body"/>
          </p:nvPr>
        </p:nvSpPr>
        <p:spPr>
          <a:xfrm>
            <a:off x="311700" y="1152475"/>
            <a:ext cx="8520600" cy="1639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VGA to HDMI adapter to make an older monitor compatible with a new GPU</a:t>
            </a:r>
            <a:endParaRPr/>
          </a:p>
          <a:p>
            <a:pPr indent="-342900" lvl="0" marL="457200" rtl="0" algn="l">
              <a:lnSpc>
                <a:spcPct val="200000"/>
              </a:lnSpc>
              <a:spcBef>
                <a:spcPts val="0"/>
              </a:spcBef>
              <a:spcAft>
                <a:spcPts val="0"/>
              </a:spcAft>
              <a:buSzPts val="1800"/>
              <a:buChar char="●"/>
            </a:pPr>
            <a:r>
              <a:rPr lang="en"/>
              <a:t>iPhone dongle used to connect a 3.5mm headphone jack to a lightning port</a:t>
            </a:r>
            <a:endParaRPr/>
          </a:p>
          <a:p>
            <a:pPr indent="-342900" lvl="0" marL="457200" rtl="0" algn="l">
              <a:lnSpc>
                <a:spcPct val="200000"/>
              </a:lnSpc>
              <a:spcBef>
                <a:spcPts val="0"/>
              </a:spcBef>
              <a:spcAft>
                <a:spcPts val="0"/>
              </a:spcAft>
              <a:buSzPts val="1800"/>
              <a:buChar char="●"/>
            </a:pPr>
            <a:r>
              <a:rPr lang="en"/>
              <a:t>Bit socket adapter for matching socket shape</a:t>
            </a:r>
            <a:endParaRPr/>
          </a:p>
        </p:txBody>
      </p:sp>
      <p:pic>
        <p:nvPicPr>
          <p:cNvPr id="73" name="Google Shape;73;p16"/>
          <p:cNvPicPr preferRelativeResize="0"/>
          <p:nvPr/>
        </p:nvPicPr>
        <p:blipFill>
          <a:blip r:embed="rId3">
            <a:alphaModFix/>
          </a:blip>
          <a:stretch>
            <a:fillRect/>
          </a:stretch>
        </p:blipFill>
        <p:spPr>
          <a:xfrm>
            <a:off x="6510244" y="2642687"/>
            <a:ext cx="1756076" cy="2500799"/>
          </a:xfrm>
          <a:prstGeom prst="rect">
            <a:avLst/>
          </a:prstGeom>
          <a:noFill/>
          <a:ln>
            <a:noFill/>
          </a:ln>
        </p:spPr>
      </p:pic>
      <p:pic>
        <p:nvPicPr>
          <p:cNvPr id="74" name="Google Shape;74;p16"/>
          <p:cNvPicPr preferRelativeResize="0"/>
          <p:nvPr/>
        </p:nvPicPr>
        <p:blipFill rotWithShape="1">
          <a:blip r:embed="rId4">
            <a:alphaModFix/>
          </a:blip>
          <a:srcRect b="0" l="0" r="0" t="0"/>
          <a:stretch/>
        </p:blipFill>
        <p:spPr>
          <a:xfrm>
            <a:off x="3796963" y="2926425"/>
            <a:ext cx="2047025" cy="2047025"/>
          </a:xfrm>
          <a:prstGeom prst="rect">
            <a:avLst/>
          </a:prstGeom>
          <a:noFill/>
          <a:ln>
            <a:noFill/>
          </a:ln>
        </p:spPr>
      </p:pic>
      <p:pic>
        <p:nvPicPr>
          <p:cNvPr id="75" name="Google Shape;75;p16"/>
          <p:cNvPicPr preferRelativeResize="0"/>
          <p:nvPr/>
        </p:nvPicPr>
        <p:blipFill>
          <a:blip r:embed="rId5">
            <a:alphaModFix/>
          </a:blip>
          <a:stretch>
            <a:fillRect/>
          </a:stretch>
        </p:blipFill>
        <p:spPr>
          <a:xfrm>
            <a:off x="465150" y="3017837"/>
            <a:ext cx="2582948" cy="1750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an Adapter Pattern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Adaptee - the object being adapted by an adapter to a different objects format</a:t>
            </a:r>
            <a:endParaRPr/>
          </a:p>
          <a:p>
            <a:pPr indent="0" lvl="0" marL="0" rtl="0" algn="l">
              <a:spcBef>
                <a:spcPts val="1200"/>
              </a:spcBef>
              <a:spcAft>
                <a:spcPts val="0"/>
              </a:spcAft>
              <a:buNone/>
            </a:pPr>
            <a:r>
              <a:rPr lang="en"/>
              <a:t>Adapter - the medium between two objects interfaces</a:t>
            </a:r>
            <a:endParaRPr/>
          </a:p>
          <a:p>
            <a:pPr indent="0" lvl="0" marL="0" rtl="0" algn="l">
              <a:spcBef>
                <a:spcPts val="1200"/>
              </a:spcBef>
              <a:spcAft>
                <a:spcPts val="1200"/>
              </a:spcAft>
              <a:buNone/>
            </a:pPr>
            <a:r>
              <a:rPr lang="en"/>
              <a:t>Client - the object that the adaptee is being adapted to fit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an Adapter Pattern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example of the VGA to HDMI adapter, the adaptee would be the HDMI </a:t>
            </a:r>
            <a:r>
              <a:rPr lang="en"/>
              <a:t>output for the GPU, and the client would be the VGA input of the older monitors. The adapter would be the middle component that converts the input into the proper output. (VGA to HDMI).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sp>
        <p:nvSpPr>
          <p:cNvPr id="93" name="Google Shape;93;p19"/>
          <p:cNvSpPr txBox="1"/>
          <p:nvPr>
            <p:ph idx="1" type="body"/>
          </p:nvPr>
        </p:nvSpPr>
        <p:spPr>
          <a:xfrm>
            <a:off x="311700" y="2733800"/>
            <a:ext cx="8520600" cy="183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Client points to a target, requesting for adapter to create the target interface</a:t>
            </a:r>
            <a:endParaRPr/>
          </a:p>
          <a:p>
            <a:pPr indent="-342900" lvl="0" marL="457200" rtl="0" algn="l">
              <a:spcBef>
                <a:spcPts val="0"/>
              </a:spcBef>
              <a:spcAft>
                <a:spcPts val="0"/>
              </a:spcAft>
              <a:buSzPts val="1800"/>
              <a:buAutoNum type="arabicPeriod"/>
            </a:pPr>
            <a:r>
              <a:rPr lang="en"/>
              <a:t>Adapter converts the adaptee object to fit the target interface, and present to the client</a:t>
            </a:r>
            <a:endParaRPr/>
          </a:p>
          <a:p>
            <a:pPr indent="-342900" lvl="0" marL="457200" rtl="0" algn="l">
              <a:spcBef>
                <a:spcPts val="0"/>
              </a:spcBef>
              <a:spcAft>
                <a:spcPts val="0"/>
              </a:spcAft>
              <a:buSzPts val="1800"/>
              <a:buAutoNum type="arabicPeriod"/>
            </a:pPr>
            <a:r>
              <a:rPr lang="en"/>
              <a:t>When the client calls a specific method, the adapter interprets the call as one of the adaptee’s methods</a:t>
            </a:r>
            <a:endParaRPr/>
          </a:p>
        </p:txBody>
      </p:sp>
      <p:pic>
        <p:nvPicPr>
          <p:cNvPr id="94" name="Google Shape;94;p19"/>
          <p:cNvPicPr preferRelativeResize="0"/>
          <p:nvPr/>
        </p:nvPicPr>
        <p:blipFill rotWithShape="1">
          <a:blip r:embed="rId3">
            <a:alphaModFix/>
          </a:blip>
          <a:srcRect b="4723" l="1855" r="2969" t="3381"/>
          <a:stretch/>
        </p:blipFill>
        <p:spPr>
          <a:xfrm>
            <a:off x="4431400" y="166275"/>
            <a:ext cx="4400900" cy="23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Disadvantages</a:t>
            </a:r>
            <a:endParaRPr/>
          </a:p>
        </p:txBody>
      </p:sp>
      <p:sp>
        <p:nvSpPr>
          <p:cNvPr id="100" name="Google Shape;100;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a:p>
            <a:pPr indent="-317500" lvl="0" marL="457200" rtl="0" algn="l">
              <a:spcBef>
                <a:spcPts val="1200"/>
              </a:spcBef>
              <a:spcAft>
                <a:spcPts val="0"/>
              </a:spcAft>
              <a:buSzPts val="1400"/>
              <a:buChar char="●"/>
            </a:pPr>
            <a:r>
              <a:rPr lang="en"/>
              <a:t>This pattern allows for flexibility and reusability</a:t>
            </a:r>
            <a:endParaRPr/>
          </a:p>
          <a:p>
            <a:pPr indent="-317500" lvl="0" marL="457200" rtl="0" algn="l">
              <a:spcBef>
                <a:spcPts val="0"/>
              </a:spcBef>
              <a:spcAft>
                <a:spcPts val="0"/>
              </a:spcAft>
              <a:buSzPts val="1400"/>
              <a:buChar char="●"/>
            </a:pPr>
            <a:r>
              <a:rPr lang="en"/>
              <a:t>Reduces complexity of inputs and makes data more manageable</a:t>
            </a:r>
            <a:endParaRPr/>
          </a:p>
          <a:p>
            <a:pPr indent="-317500" lvl="0" marL="457200" rtl="0" algn="l">
              <a:spcBef>
                <a:spcPts val="0"/>
              </a:spcBef>
              <a:spcAft>
                <a:spcPts val="0"/>
              </a:spcAft>
              <a:buSzPts val="1400"/>
              <a:buChar char="●"/>
            </a:pPr>
            <a:r>
              <a:rPr lang="en"/>
              <a:t>Adapters are often cheaper than creating brand new components to a system</a:t>
            </a:r>
            <a:endParaRPr/>
          </a:p>
        </p:txBody>
      </p:sp>
      <p:sp>
        <p:nvSpPr>
          <p:cNvPr id="101" name="Google Shape;101;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Disadvantages:</a:t>
            </a:r>
            <a:endParaRPr/>
          </a:p>
          <a:p>
            <a:pPr indent="-317500" lvl="0" marL="457200" rtl="0" algn="l">
              <a:spcBef>
                <a:spcPts val="1200"/>
              </a:spcBef>
              <a:spcAft>
                <a:spcPts val="0"/>
              </a:spcAft>
              <a:buSzPts val="1400"/>
              <a:buChar char="●"/>
            </a:pPr>
            <a:r>
              <a:rPr lang="en"/>
              <a:t>All requests must be forwarded, causing latency and increased overhead</a:t>
            </a:r>
            <a:endParaRPr/>
          </a:p>
          <a:p>
            <a:pPr indent="-317500" lvl="0" marL="457200" rtl="0" algn="l">
              <a:spcBef>
                <a:spcPts val="0"/>
              </a:spcBef>
              <a:spcAft>
                <a:spcPts val="0"/>
              </a:spcAft>
              <a:buSzPts val="1400"/>
              <a:buChar char="●"/>
            </a:pPr>
            <a:r>
              <a:rPr lang="en"/>
              <a:t>At times, more than one conversion may be necessary to connect the adaptee to a client, thus further increasing overhead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adapter pattern is analogous to physical adapters that are frequently used in the real world, such as using cable adapters to allow older components of a machine to receive information about a newer, incompatible component.</a:t>
            </a:r>
            <a:endParaRPr/>
          </a:p>
          <a:p>
            <a:pPr indent="-342900" lvl="0" marL="457200" rtl="0" algn="l">
              <a:spcBef>
                <a:spcPts val="0"/>
              </a:spcBef>
              <a:spcAft>
                <a:spcPts val="0"/>
              </a:spcAft>
              <a:buSzPts val="1800"/>
              <a:buChar char="●"/>
            </a:pPr>
            <a:r>
              <a:rPr lang="en"/>
              <a:t>Adapter patterns allow disconnected objects to be able to communicate with each other, after the software has been designed.</a:t>
            </a:r>
            <a:endParaRPr/>
          </a:p>
          <a:p>
            <a:pPr indent="-342900" lvl="0" marL="457200" rtl="0" algn="l">
              <a:spcBef>
                <a:spcPts val="0"/>
              </a:spcBef>
              <a:spcAft>
                <a:spcPts val="0"/>
              </a:spcAft>
              <a:buSzPts val="1800"/>
              <a:buChar char="●"/>
            </a:pPr>
            <a:r>
              <a:rPr lang="en"/>
              <a:t>While adding overhead to the software, this pattern also adds manageability to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