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78" r:id="rId5"/>
    <p:sldId id="260" r:id="rId6"/>
    <p:sldId id="261" r:id="rId7"/>
    <p:sldId id="262" r:id="rId8"/>
    <p:sldId id="279" r:id="rId9"/>
    <p:sldId id="263" r:id="rId10"/>
    <p:sldId id="264" r:id="rId11"/>
    <p:sldId id="280" r:id="rId12"/>
    <p:sldId id="265" r:id="rId13"/>
    <p:sldId id="281" r:id="rId14"/>
    <p:sldId id="275" r:id="rId15"/>
    <p:sldId id="269" r:id="rId16"/>
    <p:sldId id="270" r:id="rId17"/>
    <p:sldId id="271" r:id="rId18"/>
    <p:sldId id="272" r:id="rId19"/>
    <p:sldId id="273" r:id="rId20"/>
    <p:sldId id="276" r:id="rId21"/>
    <p:sldId id="277"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70" autoAdjust="0"/>
    <p:restoredTop sz="94660"/>
  </p:normalViewPr>
  <p:slideViewPr>
    <p:cSldViewPr snapToGrid="0">
      <p:cViewPr varScale="1">
        <p:scale>
          <a:sx n="123" d="100"/>
          <a:sy n="123" d="100"/>
        </p:scale>
        <p:origin x="101" y="20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a5dffa4e0a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a5dffa4e0a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5dffa4e0a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5dffa4e0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5dffa4e0a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5dffa4e0a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a5dffa4e0a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a5dffa4e0a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a5dffa4e0a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a5dffa4e0a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a5dffa4e0a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a5dffa4e0a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a5dffa4e0a_0_3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a5dffa4e0a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5dffa4e0a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5dffa4e0a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f554747c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f554747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af554747c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af554747c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af554747c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af554747c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f554747c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f554747c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f554747ca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f554747c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af554747ca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af554747c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af554747ca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af554747c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f554747c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af554747c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hyperlink" Target="http://www.cisco.com/" TargetMode="External"/><Relationship Id="rId3" Type="http://schemas.openxmlformats.org/officeDocument/2006/relationships/image" Target="../media/image1.png"/><Relationship Id="rId7" Type="http://schemas.openxmlformats.org/officeDocument/2006/relationships/hyperlink" Target="http://www.tcpipguide.com/"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www.computernetworking747640215.wordpress.com/" TargetMode="External"/><Relationship Id="rId11" Type="http://schemas.openxmlformats.org/officeDocument/2006/relationships/hyperlink" Target="http://www.networkworld.com/" TargetMode="External"/><Relationship Id="rId5" Type="http://schemas.openxmlformats.org/officeDocument/2006/relationships/hyperlink" Target="http://www.packettracernetwork.com/" TargetMode="External"/><Relationship Id="rId10" Type="http://schemas.openxmlformats.org/officeDocument/2006/relationships/hyperlink" Target="http://www.netacad.com/" TargetMode="External"/><Relationship Id="rId4" Type="http://schemas.openxmlformats.org/officeDocument/2006/relationships/hyperlink" Target="http://www.community.cisco.com/" TargetMode="External"/><Relationship Id="rId9" Type="http://schemas.openxmlformats.org/officeDocument/2006/relationships/hyperlink" Target="http://www.ciscopress.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263525" marR="316865" lvl="0" indent="0" algn="ctr" rtl="0">
              <a:spcBef>
                <a:spcPts val="565"/>
              </a:spcBef>
              <a:spcAft>
                <a:spcPts val="0"/>
              </a:spcAft>
              <a:buNone/>
            </a:pPr>
            <a:r>
              <a:rPr lang="en" sz="3300" b="1">
                <a:latin typeface="Times New Roman"/>
                <a:ea typeface="Times New Roman"/>
                <a:cs typeface="Times New Roman"/>
                <a:sym typeface="Times New Roman"/>
              </a:rPr>
              <a:t>NETWORK DESIGN PROPOSAL FOR AIRPORT</a:t>
            </a:r>
            <a:endParaRPr/>
          </a:p>
        </p:txBody>
      </p:sp>
      <p:sp>
        <p:nvSpPr>
          <p:cNvPr id="55" name="Google Shape;55;p13"/>
          <p:cNvSpPr txBox="1">
            <a:spLocks noGrp="1"/>
          </p:cNvSpPr>
          <p:nvPr>
            <p:ph type="subTitle" idx="1"/>
          </p:nvPr>
        </p:nvSpPr>
        <p:spPr>
          <a:xfrm>
            <a:off x="311700" y="3131575"/>
            <a:ext cx="8520600" cy="183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latin typeface="Times New Roman"/>
                <a:ea typeface="Times New Roman"/>
                <a:cs typeface="Times New Roman"/>
                <a:sym typeface="Times New Roman"/>
              </a:rPr>
              <a:t>Tanya Aggarwal - RA1811003010250</a:t>
            </a:r>
            <a:endParaRPr sz="2000">
              <a:latin typeface="Times New Roman"/>
              <a:ea typeface="Times New Roman"/>
              <a:cs typeface="Times New Roman"/>
              <a:sym typeface="Times New Roman"/>
            </a:endParaRPr>
          </a:p>
          <a:p>
            <a:pPr marL="0" lvl="0" indent="0" algn="ctr" rtl="0">
              <a:spcBef>
                <a:spcPts val="0"/>
              </a:spcBef>
              <a:spcAft>
                <a:spcPts val="0"/>
              </a:spcAft>
              <a:buNone/>
            </a:pPr>
            <a:r>
              <a:rPr lang="en" sz="2000">
                <a:latin typeface="Times New Roman"/>
                <a:ea typeface="Times New Roman"/>
                <a:cs typeface="Times New Roman"/>
                <a:sym typeface="Times New Roman"/>
              </a:rPr>
              <a:t>Laxmi Anusri Patti - RA1811003010252</a:t>
            </a:r>
            <a:endParaRPr sz="2000">
              <a:latin typeface="Times New Roman"/>
              <a:ea typeface="Times New Roman"/>
              <a:cs typeface="Times New Roman"/>
              <a:sym typeface="Times New Roman"/>
            </a:endParaRPr>
          </a:p>
          <a:p>
            <a:pPr marL="0" lvl="0" indent="0" algn="ctr" rtl="0">
              <a:spcBef>
                <a:spcPts val="0"/>
              </a:spcBef>
              <a:spcAft>
                <a:spcPts val="0"/>
              </a:spcAft>
              <a:buNone/>
            </a:pPr>
            <a:r>
              <a:rPr lang="en" sz="2000">
                <a:latin typeface="Times New Roman"/>
                <a:ea typeface="Times New Roman"/>
                <a:cs typeface="Times New Roman"/>
                <a:sym typeface="Times New Roman"/>
              </a:rPr>
              <a:t>Sujoy Baitalik - RA1811003010263</a:t>
            </a:r>
            <a:endParaRPr sz="2000">
              <a:latin typeface="Times New Roman"/>
              <a:ea typeface="Times New Roman"/>
              <a:cs typeface="Times New Roman"/>
              <a:sym typeface="Times New Roman"/>
            </a:endParaRPr>
          </a:p>
          <a:p>
            <a:pPr marL="0" lvl="0" indent="0" algn="ctr" rtl="0">
              <a:spcBef>
                <a:spcPts val="0"/>
              </a:spcBef>
              <a:spcAft>
                <a:spcPts val="0"/>
              </a:spcAft>
              <a:buNone/>
            </a:pPr>
            <a:r>
              <a:rPr lang="en" sz="2000">
                <a:latin typeface="Times New Roman"/>
                <a:ea typeface="Times New Roman"/>
                <a:cs typeface="Times New Roman"/>
                <a:sym typeface="Times New Roman"/>
              </a:rPr>
              <a:t>Anushka Ray - RA1811003010266</a:t>
            </a:r>
            <a:endParaRPr sz="2000">
              <a:latin typeface="Times New Roman"/>
              <a:ea typeface="Times New Roman"/>
              <a:cs typeface="Times New Roman"/>
              <a:sym typeface="Times New Roman"/>
            </a:endParaRPr>
          </a:p>
          <a:p>
            <a:pPr marL="0" lvl="0" indent="0" algn="ctr" rtl="0">
              <a:spcBef>
                <a:spcPts val="0"/>
              </a:spcBef>
              <a:spcAft>
                <a:spcPts val="0"/>
              </a:spcAft>
              <a:buNone/>
            </a:pPr>
            <a:endParaRPr sz="2000">
              <a:latin typeface="Times New Roman"/>
              <a:ea typeface="Times New Roman"/>
              <a:cs typeface="Times New Roman"/>
              <a:sym typeface="Times New Roman"/>
            </a:endParaRPr>
          </a:p>
          <a:p>
            <a:pPr marL="0" lvl="0" indent="0" algn="ctr" rtl="0">
              <a:spcBef>
                <a:spcPts val="0"/>
              </a:spcBef>
              <a:spcAft>
                <a:spcPts val="0"/>
              </a:spcAft>
              <a:buNone/>
            </a:pPr>
            <a:endParaRPr sz="2000">
              <a:latin typeface="Times New Roman"/>
              <a:ea typeface="Times New Roman"/>
              <a:cs typeface="Times New Roman"/>
              <a:sym typeface="Times New Roman"/>
            </a:endParaRPr>
          </a:p>
        </p:txBody>
      </p:sp>
      <p:pic>
        <p:nvPicPr>
          <p:cNvPr id="56" name="Google Shape;56;p13"/>
          <p:cNvPicPr preferRelativeResize="0"/>
          <p:nvPr/>
        </p:nvPicPr>
        <p:blipFill rotWithShape="1">
          <a:blip r:embed="rId3">
            <a:alphaModFix/>
          </a:blip>
          <a:srcRect/>
          <a:stretch/>
        </p:blipFill>
        <p:spPr>
          <a:xfrm>
            <a:off x="7965225" y="225625"/>
            <a:ext cx="934101" cy="518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600" b="1">
              <a:latin typeface="Times New Roman"/>
              <a:ea typeface="Times New Roman"/>
              <a:cs typeface="Times New Roman"/>
              <a:sym typeface="Times New Roman"/>
            </a:endParaRPr>
          </a:p>
        </p:txBody>
      </p:sp>
      <p:sp>
        <p:nvSpPr>
          <p:cNvPr id="111" name="Google Shape;11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2" name="Google Shape;112;p21"/>
          <p:cNvPicPr preferRelativeResize="0"/>
          <p:nvPr/>
        </p:nvPicPr>
        <p:blipFill rotWithShape="1">
          <a:blip r:embed="rId3">
            <a:alphaModFix/>
          </a:blip>
          <a:srcRect r="-4395"/>
          <a:stretch/>
        </p:blipFill>
        <p:spPr>
          <a:xfrm>
            <a:off x="216200" y="260525"/>
            <a:ext cx="8845625" cy="4562750"/>
          </a:xfrm>
          <a:prstGeom prst="rect">
            <a:avLst/>
          </a:prstGeom>
          <a:noFill/>
          <a:ln>
            <a:noFill/>
          </a:ln>
        </p:spPr>
      </p:pic>
      <p:pic>
        <p:nvPicPr>
          <p:cNvPr id="113" name="Google Shape;113;p21"/>
          <p:cNvPicPr preferRelativeResize="0"/>
          <p:nvPr/>
        </p:nvPicPr>
        <p:blipFill rotWithShape="1">
          <a:blip r:embed="rId4">
            <a:alphaModFix/>
          </a:blip>
          <a:srcRect/>
          <a:stretch/>
        </p:blipFill>
        <p:spPr>
          <a:xfrm>
            <a:off x="7965225" y="225625"/>
            <a:ext cx="934101" cy="518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8C355-B0C9-41CF-A4C5-DCB66202932A}"/>
              </a:ext>
            </a:extLst>
          </p:cNvPr>
          <p:cNvSpPr>
            <a:spLocks noGrp="1"/>
          </p:cNvSpPr>
          <p:nvPr>
            <p:ph type="title"/>
          </p:nvPr>
        </p:nvSpPr>
        <p:spPr/>
        <p:txBody>
          <a:bodyPr/>
          <a:lstStyle/>
          <a:p>
            <a:r>
              <a:rPr lang="en-IN" sz="2000" b="1" dirty="0">
                <a:latin typeface="Times New Roman" panose="02020603050405020304" pitchFamily="18" charset="0"/>
                <a:cs typeface="Times New Roman" panose="02020603050405020304" pitchFamily="18" charset="0"/>
              </a:rPr>
              <a:t>ALLOTTING IP ADDRESS THROUGH ACCESS POINT</a:t>
            </a:r>
          </a:p>
        </p:txBody>
      </p:sp>
      <p:sp>
        <p:nvSpPr>
          <p:cNvPr id="3" name="Text Placeholder 2">
            <a:extLst>
              <a:ext uri="{FF2B5EF4-FFF2-40B4-BE49-F238E27FC236}">
                <a16:creationId xmlns:a16="http://schemas.microsoft.com/office/drawing/2014/main" id="{C2795DC6-29D5-40F1-BFAA-1BE7C1028913}"/>
              </a:ext>
            </a:extLst>
          </p:cNvPr>
          <p:cNvSpPr>
            <a:spLocks noGrp="1"/>
          </p:cNvSpPr>
          <p:nvPr>
            <p:ph type="body" idx="1"/>
          </p:nvPr>
        </p:nvSpPr>
        <p:spPr/>
        <p:txBody>
          <a:bodyPr/>
          <a:lstStyle/>
          <a:p>
            <a:pPr indent="-304800" algn="just">
              <a:lnSpc>
                <a:spcPct val="150000"/>
              </a:lnSpc>
              <a:spcBef>
                <a:spcPts val="1200"/>
              </a:spcBef>
              <a:buClr>
                <a:srgbClr val="202124"/>
              </a:buClr>
              <a:buSzPts val="1200"/>
              <a:buFont typeface="Times New Roman"/>
              <a:buChar char="●"/>
            </a:pPr>
            <a:r>
              <a:rPr lang="en-US" dirty="0">
                <a:solidFill>
                  <a:srgbClr val="202124"/>
                </a:solidFill>
                <a:highlight>
                  <a:srgbClr val="FFFFFF"/>
                </a:highlight>
                <a:latin typeface="Times New Roman"/>
                <a:ea typeface="Times New Roman"/>
                <a:cs typeface="Times New Roman"/>
                <a:sym typeface="Times New Roman"/>
              </a:rPr>
              <a:t>In this network we have used 2 access points, but more can be connected. We can connect different access points to them to spread the Wi-Fi signal over the area. </a:t>
            </a:r>
          </a:p>
          <a:p>
            <a:pPr indent="-304800">
              <a:lnSpc>
                <a:spcPct val="150000"/>
              </a:lnSpc>
              <a:buClr>
                <a:srgbClr val="202124"/>
              </a:buClr>
              <a:buSzPts val="1200"/>
              <a:buFont typeface="Times New Roman"/>
              <a:buChar char="●"/>
            </a:pPr>
            <a:r>
              <a:rPr lang="en-US" dirty="0">
                <a:solidFill>
                  <a:srgbClr val="202124"/>
                </a:solidFill>
                <a:highlight>
                  <a:srgbClr val="FFFFFF"/>
                </a:highlight>
                <a:latin typeface="Times New Roman"/>
                <a:ea typeface="Times New Roman"/>
                <a:cs typeface="Times New Roman"/>
                <a:sym typeface="Times New Roman"/>
              </a:rPr>
              <a:t>Both are WEP encrypted and require a 10-digit password which is given to the Guests upon their arrival at Airport</a:t>
            </a:r>
          </a:p>
          <a:p>
            <a:pPr indent="-304800">
              <a:lnSpc>
                <a:spcPct val="150000"/>
              </a:lnSpc>
              <a:buClr>
                <a:srgbClr val="202124"/>
              </a:buClr>
              <a:buSzPts val="1200"/>
              <a:buFont typeface="Times New Roman"/>
              <a:buChar char="●"/>
            </a:pPr>
            <a:r>
              <a:rPr lang="en-IN" dirty="0">
                <a:solidFill>
                  <a:schemeClr val="tx1"/>
                </a:solidFill>
                <a:latin typeface="Times New Roman" panose="02020603050405020304" pitchFamily="18" charset="0"/>
                <a:cs typeface="Times New Roman" panose="02020603050405020304" pitchFamily="18" charset="0"/>
              </a:rPr>
              <a:t>Once Guests are authenticated and connected to the Access point, they obtain their IP address dynamically with the help of the DHCP enabled on the Guest server.</a:t>
            </a:r>
          </a:p>
          <a:p>
            <a:pPr indent="-304800">
              <a:lnSpc>
                <a:spcPct val="150000"/>
              </a:lnSpc>
              <a:buClr>
                <a:srgbClr val="202124"/>
              </a:buClr>
              <a:buSzPts val="1200"/>
              <a:buFont typeface="Times New Roman"/>
              <a:buChar char="●"/>
            </a:pPr>
            <a:r>
              <a:rPr lang="en-IN" dirty="0">
                <a:solidFill>
                  <a:schemeClr val="tx1"/>
                </a:solidFill>
                <a:latin typeface="Times New Roman" panose="02020603050405020304" pitchFamily="18" charset="0"/>
                <a:cs typeface="Times New Roman" panose="02020603050405020304" pitchFamily="18" charset="0"/>
              </a:rPr>
              <a:t>They have that IP address unless they disconnect, or they reach a timeout after which either they must log out or put in a new request for an IP address to the guest server.</a:t>
            </a:r>
          </a:p>
        </p:txBody>
      </p:sp>
    </p:spTree>
    <p:extLst>
      <p:ext uri="{BB962C8B-B14F-4D97-AF65-F5344CB8AC3E}">
        <p14:creationId xmlns:p14="http://schemas.microsoft.com/office/powerpoint/2010/main" val="364153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500" b="1" dirty="0">
                <a:latin typeface="Times New Roman"/>
                <a:ea typeface="Times New Roman"/>
                <a:cs typeface="Times New Roman"/>
                <a:sym typeface="Times New Roman"/>
              </a:rPr>
              <a:t>MULTILAYER SWITCH</a:t>
            </a:r>
            <a:endParaRPr sz="2500" b="1" dirty="0">
              <a:latin typeface="Times New Roman"/>
              <a:ea typeface="Times New Roman"/>
              <a:cs typeface="Times New Roman"/>
              <a:sym typeface="Times New Roman"/>
            </a:endParaRPr>
          </a:p>
        </p:txBody>
      </p:sp>
      <p:sp>
        <p:nvSpPr>
          <p:cNvPr id="119" name="Google Shape;11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nSpc>
                <a:spcPct val="150000"/>
              </a:lnSpc>
              <a:buFont typeface="Arial" panose="020B0604020202020204" pitchFamily="34" charset="0"/>
              <a:buChar char="•"/>
            </a:pPr>
            <a:r>
              <a:rPr lang="en" dirty="0">
                <a:solidFill>
                  <a:schemeClr val="dk1"/>
                </a:solidFill>
                <a:highlight>
                  <a:srgbClr val="FFFFFF"/>
                </a:highlight>
                <a:latin typeface="Times New Roman"/>
                <a:ea typeface="Times New Roman"/>
                <a:cs typeface="Times New Roman"/>
                <a:sym typeface="Times New Roman"/>
              </a:rPr>
              <a:t>Main Switch used in our network for the airport is a multilayer switch . A multilayer switch operates at 2 different layers , the first layer for routing and the second layer for switching with incredibly fast speeds and low latency.</a:t>
            </a:r>
          </a:p>
          <a:p>
            <a:pPr marL="285750" indent="-285750">
              <a:lnSpc>
                <a:spcPct val="150000"/>
              </a:lnSpc>
              <a:buFont typeface="Arial" panose="020B0604020202020204" pitchFamily="34" charset="0"/>
              <a:buChar char="•"/>
            </a:pPr>
            <a:endParaRPr lang="en" dirty="0">
              <a:solidFill>
                <a:schemeClr val="dk1"/>
              </a:solidFill>
              <a:highlight>
                <a:srgbClr val="FFFFFF"/>
              </a:highlight>
              <a:latin typeface="Times New Roman"/>
              <a:ea typeface="Times New Roman"/>
              <a:cs typeface="Times New Roman"/>
              <a:sym typeface="Times New Roman"/>
            </a:endParaRPr>
          </a:p>
          <a:p>
            <a:pPr marL="0" indent="0">
              <a:lnSpc>
                <a:spcPct val="150000"/>
              </a:lnSpc>
              <a:buNone/>
            </a:pPr>
            <a:endParaRPr lang="en" dirty="0">
              <a:solidFill>
                <a:schemeClr val="dk1"/>
              </a:solidFill>
              <a:highlight>
                <a:srgbClr val="FFFFFF"/>
              </a:highlight>
              <a:latin typeface="Times New Roman"/>
              <a:ea typeface="Times New Roman"/>
              <a:cs typeface="Times New Roman"/>
              <a:sym typeface="Times New Roman"/>
            </a:endParaRPr>
          </a:p>
          <a:p>
            <a:pPr marL="285750" indent="-285750">
              <a:lnSpc>
                <a:spcPct val="150000"/>
              </a:lnSpc>
              <a:buFont typeface="Arial" panose="020B0604020202020204" pitchFamily="34" charset="0"/>
              <a:buChar char="•"/>
            </a:pPr>
            <a:r>
              <a:rPr lang="en" dirty="0">
                <a:solidFill>
                  <a:schemeClr val="dk1"/>
                </a:solidFill>
                <a:highlight>
                  <a:srgbClr val="FFFFFF"/>
                </a:highlight>
                <a:latin typeface="Times New Roman"/>
                <a:ea typeface="Times New Roman"/>
                <a:cs typeface="Times New Roman"/>
                <a:sym typeface="Times New Roman"/>
              </a:rPr>
              <a:t>The multilayer switch is at the centre of this implementation. And for this reason we have implemented Access lists there.</a:t>
            </a:r>
            <a:endParaRPr dirty="0">
              <a:solidFill>
                <a:schemeClr val="dk1"/>
              </a:solidFill>
              <a:highlight>
                <a:srgbClr val="FFFFFF"/>
              </a:highlight>
              <a:latin typeface="Times New Roman"/>
              <a:ea typeface="Times New Roman"/>
              <a:cs typeface="Times New Roman"/>
              <a:sym typeface="Times New Roman"/>
            </a:endParaRPr>
          </a:p>
        </p:txBody>
      </p:sp>
      <p:pic>
        <p:nvPicPr>
          <p:cNvPr id="120" name="Google Shape;120;p22"/>
          <p:cNvPicPr preferRelativeResize="0"/>
          <p:nvPr/>
        </p:nvPicPr>
        <p:blipFill rotWithShape="1">
          <a:blip r:embed="rId3">
            <a:alphaModFix/>
          </a:blip>
          <a:srcRect/>
          <a:stretch/>
        </p:blipFill>
        <p:spPr>
          <a:xfrm>
            <a:off x="7965225" y="225625"/>
            <a:ext cx="934101" cy="518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F80FF-27AE-4647-B884-5DF2D99D8BB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ACCESS LIST</a:t>
            </a:r>
          </a:p>
        </p:txBody>
      </p:sp>
      <p:sp>
        <p:nvSpPr>
          <p:cNvPr id="3" name="Text Placeholder 2">
            <a:extLst>
              <a:ext uri="{FF2B5EF4-FFF2-40B4-BE49-F238E27FC236}">
                <a16:creationId xmlns:a16="http://schemas.microsoft.com/office/drawing/2014/main" id="{EB97F145-7DC5-4D91-858C-90BB4F22D639}"/>
              </a:ext>
            </a:extLst>
          </p:cNvPr>
          <p:cNvSpPr>
            <a:spLocks noGrp="1"/>
          </p:cNvSpPr>
          <p:nvPr>
            <p:ph type="body" idx="1"/>
          </p:nvPr>
        </p:nvSpPr>
        <p:spPr/>
        <p:txBody>
          <a:bodyPr/>
          <a:lstStyle/>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Access-list (ACL) is a set of rules defined for controlling the network traffic and reducing network attack. ACLs are used to filter traffic based on the set of rules defined for the incoming or out going of the network. The rules are followed in a sequential manner where the rules at the top are prioritized before the rules below them.</a:t>
            </a:r>
          </a:p>
          <a:p>
            <a:pPr>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For this implementation, one of the most crucial requirements was the restriction in communication between Flight services and Airport Authority directly, as well as Guest sub-network being prohibited to communicate to any other department. This was accomplished by the use of Access List</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3880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title"/>
          </p:nvPr>
        </p:nvSpPr>
        <p:spPr>
          <a:xfrm>
            <a:off x="380250" y="320700"/>
            <a:ext cx="8633100" cy="5727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1000"/>
              </a:spcAft>
              <a:buNone/>
            </a:pPr>
            <a:r>
              <a:rPr lang="en" sz="2400" b="1">
                <a:solidFill>
                  <a:srgbClr val="444444"/>
                </a:solidFill>
                <a:highlight>
                  <a:srgbClr val="FFFFFF"/>
                </a:highlight>
                <a:latin typeface="Times New Roman"/>
                <a:ea typeface="Times New Roman"/>
                <a:cs typeface="Times New Roman"/>
                <a:sym typeface="Times New Roman"/>
              </a:rPr>
              <a:t>HARDWARE INVENTORY LIST</a:t>
            </a:r>
            <a:endParaRPr sz="2400" b="1">
              <a:latin typeface="Times New Roman"/>
              <a:ea typeface="Times New Roman"/>
              <a:cs typeface="Times New Roman"/>
              <a:sym typeface="Times New Roman"/>
            </a:endParaRPr>
          </a:p>
        </p:txBody>
      </p:sp>
      <p:pic>
        <p:nvPicPr>
          <p:cNvPr id="208" name="Google Shape;208;p32"/>
          <p:cNvPicPr preferRelativeResize="0"/>
          <p:nvPr/>
        </p:nvPicPr>
        <p:blipFill rotWithShape="1">
          <a:blip r:embed="rId3">
            <a:alphaModFix/>
          </a:blip>
          <a:srcRect/>
          <a:stretch/>
        </p:blipFill>
        <p:spPr>
          <a:xfrm>
            <a:off x="7965225" y="225625"/>
            <a:ext cx="934101" cy="518950"/>
          </a:xfrm>
          <a:prstGeom prst="rect">
            <a:avLst/>
          </a:prstGeom>
          <a:noFill/>
          <a:ln>
            <a:noFill/>
          </a:ln>
        </p:spPr>
      </p:pic>
      <p:sp>
        <p:nvSpPr>
          <p:cNvPr id="209" name="Google Shape;209;p32"/>
          <p:cNvSpPr txBox="1"/>
          <p:nvPr/>
        </p:nvSpPr>
        <p:spPr>
          <a:xfrm>
            <a:off x="232550" y="1085625"/>
            <a:ext cx="4052100" cy="38655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1200"/>
              </a:spcBef>
              <a:spcAft>
                <a:spcPts val="0"/>
              </a:spcAft>
              <a:buNone/>
            </a:pPr>
            <a:r>
              <a:rPr lang="en" sz="1200" b="1">
                <a:solidFill>
                  <a:schemeClr val="dk1"/>
                </a:solidFill>
                <a:latin typeface="Times New Roman"/>
                <a:ea typeface="Times New Roman"/>
                <a:cs typeface="Times New Roman"/>
                <a:sym typeface="Times New Roman"/>
              </a:rPr>
              <a:t>1.</a:t>
            </a:r>
            <a:r>
              <a:rPr lang="en" sz="700">
                <a:solidFill>
                  <a:schemeClr val="dk1"/>
                </a:solidFill>
                <a:latin typeface="Times New Roman"/>
                <a:ea typeface="Times New Roman"/>
                <a:cs typeface="Times New Roman"/>
                <a:sym typeface="Times New Roman"/>
              </a:rPr>
              <a:t>     </a:t>
            </a:r>
            <a:r>
              <a:rPr lang="en" sz="1200" b="1">
                <a:solidFill>
                  <a:srgbClr val="202124"/>
                </a:solidFill>
                <a:highlight>
                  <a:srgbClr val="FFFFFF"/>
                </a:highlight>
                <a:latin typeface="Times New Roman"/>
                <a:ea typeface="Times New Roman"/>
                <a:cs typeface="Times New Roman"/>
                <a:sym typeface="Times New Roman"/>
              </a:rPr>
              <a:t>Switches</a:t>
            </a:r>
            <a:endParaRPr sz="1200" b="1">
              <a:solidFill>
                <a:srgbClr val="202124"/>
              </a:solidFill>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For the Airport Authority and Flight services we will be using 2 units of same switches and for guest have used 1 unit of a different switch:</a:t>
            </a:r>
            <a:endParaRPr sz="1200">
              <a:solidFill>
                <a:srgbClr val="202124"/>
              </a:solidFill>
              <a:highlight>
                <a:srgbClr val="FFFFFF"/>
              </a:highlight>
              <a:latin typeface="Times New Roman"/>
              <a:ea typeface="Times New Roman"/>
              <a:cs typeface="Times New Roman"/>
              <a:sym typeface="Times New Roman"/>
            </a:endParaRPr>
          </a:p>
          <a:p>
            <a:pPr marL="457200" lvl="0" indent="-304800" algn="just" rtl="0">
              <a:lnSpc>
                <a:spcPct val="100000"/>
              </a:lnSpc>
              <a:spcBef>
                <a:spcPts val="0"/>
              </a:spcBef>
              <a:spcAft>
                <a:spcPts val="0"/>
              </a:spcAft>
              <a:buClr>
                <a:srgbClr val="202124"/>
              </a:buClr>
              <a:buSzPts val="1200"/>
              <a:buFont typeface="Times New Roman"/>
              <a:buChar char="●"/>
            </a:pPr>
            <a:r>
              <a:rPr lang="en" sz="1200">
                <a:solidFill>
                  <a:srgbClr val="202124"/>
                </a:solidFill>
                <a:highlight>
                  <a:srgbClr val="FFFFFF"/>
                </a:highlight>
                <a:latin typeface="Times New Roman"/>
                <a:ea typeface="Times New Roman"/>
                <a:cs typeface="Times New Roman"/>
                <a:sym typeface="Times New Roman"/>
              </a:rPr>
              <a:t>c9300 48T-48 data ports (flight services and airport authority)</a:t>
            </a:r>
            <a:endParaRPr sz="1200">
              <a:solidFill>
                <a:srgbClr val="202124"/>
              </a:solidFill>
              <a:highlight>
                <a:srgbClr val="FFFFFF"/>
              </a:highlight>
              <a:latin typeface="Times New Roman"/>
              <a:ea typeface="Times New Roman"/>
              <a:cs typeface="Times New Roman"/>
              <a:sym typeface="Times New Roman"/>
            </a:endParaRPr>
          </a:p>
          <a:p>
            <a:pPr marL="457200" lvl="0" indent="-304800" algn="just" rtl="0">
              <a:lnSpc>
                <a:spcPct val="100000"/>
              </a:lnSpc>
              <a:spcBef>
                <a:spcPts val="0"/>
              </a:spcBef>
              <a:spcAft>
                <a:spcPts val="0"/>
              </a:spcAft>
              <a:buClr>
                <a:srgbClr val="202124"/>
              </a:buClr>
              <a:buSzPts val="1200"/>
              <a:buFont typeface="Times New Roman"/>
              <a:buChar char="●"/>
            </a:pPr>
            <a:r>
              <a:rPr lang="en" sz="1200">
                <a:solidFill>
                  <a:srgbClr val="202124"/>
                </a:solidFill>
                <a:highlight>
                  <a:srgbClr val="FFFFFF"/>
                </a:highlight>
                <a:latin typeface="Times New Roman"/>
                <a:ea typeface="Times New Roman"/>
                <a:cs typeface="Times New Roman"/>
                <a:sym typeface="Times New Roman"/>
              </a:rPr>
              <a:t>c9300 48U 48 UPOE ports (Guests)</a:t>
            </a:r>
            <a:endParaRPr sz="1200">
              <a:solidFill>
                <a:srgbClr val="202124"/>
              </a:solidFill>
              <a:highlight>
                <a:srgbClr val="FFFFFF"/>
              </a:highlight>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sz="1200" b="1">
                <a:solidFill>
                  <a:schemeClr val="dk1"/>
                </a:solidFill>
                <a:latin typeface="Times New Roman"/>
                <a:ea typeface="Times New Roman"/>
                <a:cs typeface="Times New Roman"/>
                <a:sym typeface="Times New Roman"/>
              </a:rPr>
              <a:t>2.</a:t>
            </a:r>
            <a:r>
              <a:rPr lang="en" sz="700">
                <a:solidFill>
                  <a:schemeClr val="dk1"/>
                </a:solidFill>
                <a:latin typeface="Times New Roman"/>
                <a:ea typeface="Times New Roman"/>
                <a:cs typeface="Times New Roman"/>
                <a:sym typeface="Times New Roman"/>
              </a:rPr>
              <a:t>     </a:t>
            </a:r>
            <a:r>
              <a:rPr lang="en" sz="1200" b="1">
                <a:solidFill>
                  <a:srgbClr val="202124"/>
                </a:solidFill>
                <a:highlight>
                  <a:srgbClr val="FFFFFF"/>
                </a:highlight>
                <a:latin typeface="Times New Roman"/>
                <a:ea typeface="Times New Roman"/>
                <a:cs typeface="Times New Roman"/>
                <a:sym typeface="Times New Roman"/>
              </a:rPr>
              <a:t>Multi-Layer Switch</a:t>
            </a:r>
            <a:endParaRPr sz="1200" b="1">
              <a:solidFill>
                <a:srgbClr val="202124"/>
              </a:solidFill>
              <a:highlight>
                <a:srgbClr val="FFFFFF"/>
              </a:highlight>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sz="1200">
                <a:solidFill>
                  <a:schemeClr val="dk1"/>
                </a:solidFill>
                <a:latin typeface="Times New Roman"/>
                <a:ea typeface="Times New Roman"/>
                <a:cs typeface="Times New Roman"/>
                <a:sym typeface="Times New Roman"/>
              </a:rPr>
              <a:t>This multilayer switch performs routing as well as switching.</a:t>
            </a:r>
            <a:endParaRPr sz="1200" b="1">
              <a:solidFill>
                <a:srgbClr val="202124"/>
              </a:solidFill>
              <a:highlight>
                <a:srgbClr val="FFFFFF"/>
              </a:highlight>
              <a:latin typeface="Times New Roman"/>
              <a:ea typeface="Times New Roman"/>
              <a:cs typeface="Times New Roman"/>
              <a:sym typeface="Times New Roman"/>
            </a:endParaRPr>
          </a:p>
          <a:p>
            <a:pPr marL="457200" lvl="0" indent="-317500" algn="just" rtl="0">
              <a:lnSpc>
                <a:spcPct val="100000"/>
              </a:lnSpc>
              <a:spcBef>
                <a:spcPts val="0"/>
              </a:spcBef>
              <a:spcAft>
                <a:spcPts val="0"/>
              </a:spcAft>
              <a:buSzPts val="1400"/>
              <a:buFont typeface="Times New Roman"/>
              <a:buChar char="●"/>
            </a:pPr>
            <a:r>
              <a:rPr lang="en" sz="700">
                <a:solidFill>
                  <a:schemeClr val="dk1"/>
                </a:solidFill>
                <a:latin typeface="Times New Roman"/>
                <a:ea typeface="Times New Roman"/>
                <a:cs typeface="Times New Roman"/>
                <a:sym typeface="Times New Roman"/>
              </a:rPr>
              <a:t> </a:t>
            </a:r>
            <a:r>
              <a:rPr lang="en" sz="1200">
                <a:solidFill>
                  <a:srgbClr val="202124"/>
                </a:solidFill>
                <a:highlight>
                  <a:srgbClr val="FFFFFF"/>
                </a:highlight>
                <a:latin typeface="Times New Roman"/>
                <a:ea typeface="Times New Roman"/>
                <a:cs typeface="Times New Roman"/>
                <a:sym typeface="Times New Roman"/>
              </a:rPr>
              <a:t>c9404r -1 96 UPOE ports</a:t>
            </a:r>
            <a:endParaRPr sz="1200">
              <a:solidFill>
                <a:srgbClr val="202124"/>
              </a:solidFill>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 sz="1200" b="1">
                <a:solidFill>
                  <a:schemeClr val="dk1"/>
                </a:solidFill>
                <a:latin typeface="Times New Roman"/>
                <a:ea typeface="Times New Roman"/>
                <a:cs typeface="Times New Roman"/>
                <a:sym typeface="Times New Roman"/>
              </a:rPr>
              <a:t>3.</a:t>
            </a:r>
            <a:r>
              <a:rPr lang="en" sz="700">
                <a:solidFill>
                  <a:schemeClr val="dk1"/>
                </a:solidFill>
                <a:latin typeface="Times New Roman"/>
                <a:ea typeface="Times New Roman"/>
                <a:cs typeface="Times New Roman"/>
                <a:sym typeface="Times New Roman"/>
              </a:rPr>
              <a:t>     </a:t>
            </a:r>
            <a:r>
              <a:rPr lang="en" sz="1200" b="1">
                <a:solidFill>
                  <a:srgbClr val="202124"/>
                </a:solidFill>
                <a:highlight>
                  <a:srgbClr val="FFFFFF"/>
                </a:highlight>
                <a:latin typeface="Times New Roman"/>
                <a:ea typeface="Times New Roman"/>
                <a:cs typeface="Times New Roman"/>
                <a:sym typeface="Times New Roman"/>
              </a:rPr>
              <a:t>Servers</a:t>
            </a:r>
            <a:endParaRPr sz="1200" b="1">
              <a:solidFill>
                <a:srgbClr val="202124"/>
              </a:solidFill>
              <a:highlight>
                <a:srgbClr val="FFFFFF"/>
              </a:highlight>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Two servers are used, one common for both flight services and airport authority and then other in the guest department. </a:t>
            </a:r>
            <a:endParaRPr sz="1200">
              <a:solidFill>
                <a:srgbClr val="202124"/>
              </a:solidFill>
              <a:highlight>
                <a:srgbClr val="FFFFFF"/>
              </a:highlight>
              <a:latin typeface="Times New Roman"/>
              <a:ea typeface="Times New Roman"/>
              <a:cs typeface="Times New Roman"/>
              <a:sym typeface="Times New Roman"/>
            </a:endParaRPr>
          </a:p>
          <a:p>
            <a:pPr marL="457200" lvl="0" indent="-304800" algn="just" rtl="0">
              <a:spcBef>
                <a:spcPts val="0"/>
              </a:spcBef>
              <a:spcAft>
                <a:spcPts val="0"/>
              </a:spcAft>
              <a:buClr>
                <a:srgbClr val="202124"/>
              </a:buClr>
              <a:buSzPts val="1200"/>
              <a:buFont typeface="Times New Roman"/>
              <a:buChar char="●"/>
            </a:pPr>
            <a:r>
              <a:rPr lang="en" sz="1200">
                <a:solidFill>
                  <a:srgbClr val="202124"/>
                </a:solidFill>
                <a:highlight>
                  <a:srgbClr val="FFFFFF"/>
                </a:highlight>
                <a:latin typeface="Times New Roman"/>
                <a:ea typeface="Times New Roman"/>
                <a:cs typeface="Times New Roman"/>
                <a:sym typeface="Times New Roman"/>
              </a:rPr>
              <a:t>Dell PowerEdge mx840c with iDRAC8 (Flight services and airport authority)</a:t>
            </a:r>
            <a:endParaRPr sz="1200">
              <a:solidFill>
                <a:srgbClr val="202124"/>
              </a:solidFill>
              <a:highlight>
                <a:srgbClr val="FFFFFF"/>
              </a:highlight>
              <a:latin typeface="Times New Roman"/>
              <a:ea typeface="Times New Roman"/>
              <a:cs typeface="Times New Roman"/>
              <a:sym typeface="Times New Roman"/>
            </a:endParaRPr>
          </a:p>
          <a:p>
            <a:pPr marL="457200" lvl="0" indent="-304800" algn="just" rtl="0">
              <a:spcBef>
                <a:spcPts val="0"/>
              </a:spcBef>
              <a:spcAft>
                <a:spcPts val="0"/>
              </a:spcAft>
              <a:buClr>
                <a:srgbClr val="202124"/>
              </a:buClr>
              <a:buSzPts val="1200"/>
              <a:buFont typeface="Times New Roman"/>
              <a:buChar char="●"/>
            </a:pPr>
            <a:r>
              <a:rPr lang="en" sz="1200">
                <a:solidFill>
                  <a:srgbClr val="202124"/>
                </a:solidFill>
                <a:highlight>
                  <a:srgbClr val="FFFFFF"/>
                </a:highlight>
                <a:latin typeface="Times New Roman"/>
                <a:ea typeface="Times New Roman"/>
                <a:cs typeface="Times New Roman"/>
                <a:sym typeface="Times New Roman"/>
              </a:rPr>
              <a:t>Dell PowerEdge mx840c with iDRAC9 (Guests)</a:t>
            </a:r>
            <a:endParaRPr sz="1200">
              <a:solidFill>
                <a:srgbClr val="202124"/>
              </a:solidFill>
              <a:highlight>
                <a:srgbClr val="FFFFFF"/>
              </a:highlight>
              <a:latin typeface="Times New Roman"/>
              <a:ea typeface="Times New Roman"/>
              <a:cs typeface="Times New Roman"/>
              <a:sym typeface="Times New Roman"/>
            </a:endParaRPr>
          </a:p>
        </p:txBody>
      </p:sp>
      <p:sp>
        <p:nvSpPr>
          <p:cNvPr id="210" name="Google Shape;210;p32"/>
          <p:cNvSpPr txBox="1"/>
          <p:nvPr/>
        </p:nvSpPr>
        <p:spPr>
          <a:xfrm>
            <a:off x="4572000" y="1085625"/>
            <a:ext cx="4327200" cy="3865500"/>
          </a:xfrm>
          <a:prstGeom prst="rect">
            <a:avLst/>
          </a:prstGeom>
          <a:noFill/>
          <a:ln>
            <a:noFill/>
          </a:ln>
        </p:spPr>
        <p:txBody>
          <a:bodyPr spcFirstLastPara="1" wrap="square" lIns="91425" tIns="91425" rIns="91425" bIns="91425" anchor="t" anchorCtr="0">
            <a:noAutofit/>
          </a:bodyPr>
          <a:lstStyle/>
          <a:p>
            <a:pPr marL="0" lvl="0" indent="0" algn="just" rtl="0">
              <a:spcBef>
                <a:spcPts val="1200"/>
              </a:spcBef>
              <a:spcAft>
                <a:spcPts val="0"/>
              </a:spcAft>
              <a:buNone/>
            </a:pPr>
            <a:r>
              <a:rPr lang="en" sz="1200" b="1">
                <a:solidFill>
                  <a:srgbClr val="202124"/>
                </a:solidFill>
                <a:latin typeface="Times New Roman"/>
                <a:ea typeface="Times New Roman"/>
                <a:cs typeface="Times New Roman"/>
                <a:sym typeface="Times New Roman"/>
              </a:rPr>
              <a:t>4.</a:t>
            </a:r>
            <a:r>
              <a:rPr lang="en" sz="700">
                <a:solidFill>
                  <a:srgbClr val="202124"/>
                </a:solidFill>
                <a:latin typeface="Times New Roman"/>
                <a:ea typeface="Times New Roman"/>
                <a:cs typeface="Times New Roman"/>
                <a:sym typeface="Times New Roman"/>
              </a:rPr>
              <a:t>    </a:t>
            </a:r>
            <a:r>
              <a:rPr lang="en" sz="1200" b="1">
                <a:solidFill>
                  <a:srgbClr val="202124"/>
                </a:solidFill>
                <a:highlight>
                  <a:srgbClr val="FFFFFF"/>
                </a:highlight>
                <a:latin typeface="Times New Roman"/>
                <a:ea typeface="Times New Roman"/>
                <a:cs typeface="Times New Roman"/>
                <a:sym typeface="Times New Roman"/>
              </a:rPr>
              <a:t>Access Points</a:t>
            </a:r>
            <a:endParaRPr sz="1200" b="1">
              <a:solidFill>
                <a:srgbClr val="202124"/>
              </a:solidFill>
              <a:highlight>
                <a:srgbClr val="FFFFFF"/>
              </a:highlight>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Our model is a prototype, we have used 2 access points in the guest department. If more access points are required, then wireless controllers can be used.</a:t>
            </a:r>
            <a:endParaRPr sz="1200">
              <a:solidFill>
                <a:srgbClr val="202124"/>
              </a:solidFill>
              <a:highlight>
                <a:srgbClr val="FFFFFF"/>
              </a:highlight>
              <a:latin typeface="Times New Roman"/>
              <a:ea typeface="Times New Roman"/>
              <a:cs typeface="Times New Roman"/>
              <a:sym typeface="Times New Roman"/>
            </a:endParaRPr>
          </a:p>
          <a:p>
            <a:pPr marL="457200" lvl="0" indent="-304800" algn="just" rtl="0">
              <a:spcBef>
                <a:spcPts val="0"/>
              </a:spcBef>
              <a:spcAft>
                <a:spcPts val="0"/>
              </a:spcAft>
              <a:buClr>
                <a:srgbClr val="202124"/>
              </a:buClr>
              <a:buSzPts val="1200"/>
              <a:buFont typeface="Times New Roman"/>
              <a:buChar char="●"/>
            </a:pPr>
            <a:r>
              <a:rPr lang="en" sz="1200">
                <a:solidFill>
                  <a:srgbClr val="202124"/>
                </a:solidFill>
                <a:highlight>
                  <a:srgbClr val="FFFFFF"/>
                </a:highlight>
                <a:latin typeface="Times New Roman"/>
                <a:ea typeface="Times New Roman"/>
                <a:cs typeface="Times New Roman"/>
                <a:sym typeface="Times New Roman"/>
              </a:rPr>
              <a:t>AX3600 Wi-Fi 6 Dual-Band Unified Access Point</a:t>
            </a:r>
            <a:endParaRPr sz="1200">
              <a:solidFill>
                <a:srgbClr val="202124"/>
              </a:solidFill>
              <a:highlight>
                <a:srgbClr val="FFFFFF"/>
              </a:highlight>
              <a:latin typeface="Times New Roman"/>
              <a:ea typeface="Times New Roman"/>
              <a:cs typeface="Times New Roman"/>
              <a:sym typeface="Times New Roman"/>
            </a:endParaRPr>
          </a:p>
          <a:p>
            <a:pPr marL="457200" lvl="0" indent="-304800" algn="just" rtl="0">
              <a:spcBef>
                <a:spcPts val="0"/>
              </a:spcBef>
              <a:spcAft>
                <a:spcPts val="0"/>
              </a:spcAft>
              <a:buClr>
                <a:srgbClr val="4D4C4C"/>
              </a:buClr>
              <a:buSzPts val="1200"/>
              <a:buFont typeface="Times New Roman"/>
              <a:buChar char="●"/>
            </a:pPr>
            <a:r>
              <a:rPr lang="en" sz="1200">
                <a:solidFill>
                  <a:srgbClr val="4D4C4C"/>
                </a:solidFill>
                <a:highlight>
                  <a:srgbClr val="FFFFFF"/>
                </a:highlight>
                <a:latin typeface="Times New Roman"/>
                <a:ea typeface="Times New Roman"/>
                <a:cs typeface="Times New Roman"/>
                <a:sym typeface="Times New Roman"/>
              </a:rPr>
              <a:t>Wireless AC2600 Wave 2 Dual‑Band Unified Access Point DWL‑8620AP</a:t>
            </a:r>
            <a:endParaRPr sz="1200">
              <a:solidFill>
                <a:srgbClr val="4D4C4C"/>
              </a:solidFill>
              <a:highlight>
                <a:srgbClr val="FFFFFF"/>
              </a:highlight>
              <a:latin typeface="Times New Roman"/>
              <a:ea typeface="Times New Roman"/>
              <a:cs typeface="Times New Roman"/>
              <a:sym typeface="Times New Roman"/>
            </a:endParaRPr>
          </a:p>
          <a:p>
            <a:pPr marL="0" lvl="0" indent="0" algn="just" rtl="0">
              <a:spcBef>
                <a:spcPts val="1100"/>
              </a:spcBef>
              <a:spcAft>
                <a:spcPts val="0"/>
              </a:spcAft>
              <a:buNone/>
            </a:pPr>
            <a:r>
              <a:rPr lang="en" sz="1200">
                <a:solidFill>
                  <a:srgbClr val="202124"/>
                </a:solidFill>
                <a:highlight>
                  <a:srgbClr val="FFFFFF"/>
                </a:highlight>
                <a:latin typeface="Times New Roman"/>
                <a:ea typeface="Times New Roman"/>
                <a:cs typeface="Times New Roman"/>
                <a:sym typeface="Times New Roman"/>
              </a:rPr>
              <a:t> </a:t>
            </a:r>
            <a:r>
              <a:rPr lang="en" sz="1200" b="1">
                <a:solidFill>
                  <a:schemeClr val="dk1"/>
                </a:solidFill>
                <a:latin typeface="Times New Roman"/>
                <a:ea typeface="Times New Roman"/>
                <a:cs typeface="Times New Roman"/>
                <a:sym typeface="Times New Roman"/>
              </a:rPr>
              <a:t>5.</a:t>
            </a:r>
            <a:r>
              <a:rPr lang="en" sz="700">
                <a:solidFill>
                  <a:schemeClr val="dk1"/>
                </a:solidFill>
                <a:latin typeface="Times New Roman"/>
                <a:ea typeface="Times New Roman"/>
                <a:cs typeface="Times New Roman"/>
                <a:sym typeface="Times New Roman"/>
              </a:rPr>
              <a:t>   </a:t>
            </a:r>
            <a:r>
              <a:rPr lang="en" sz="1200" b="1">
                <a:solidFill>
                  <a:srgbClr val="202124"/>
                </a:solidFill>
                <a:highlight>
                  <a:srgbClr val="FFFFFF"/>
                </a:highlight>
                <a:latin typeface="Times New Roman"/>
                <a:ea typeface="Times New Roman"/>
                <a:cs typeface="Times New Roman"/>
                <a:sym typeface="Times New Roman"/>
              </a:rPr>
              <a:t>Wireless Controller (if required) </a:t>
            </a:r>
            <a:endParaRPr sz="1200" b="1">
              <a:solidFill>
                <a:srgbClr val="202124"/>
              </a:solidFill>
              <a:highlight>
                <a:srgbClr val="FFFFFF"/>
              </a:highlight>
              <a:latin typeface="Times New Roman"/>
              <a:ea typeface="Times New Roman"/>
              <a:cs typeface="Times New Roman"/>
              <a:sym typeface="Times New Roman"/>
            </a:endParaRPr>
          </a:p>
          <a:p>
            <a:pPr marL="457200" lvl="0" indent="-317500" algn="just" rtl="0">
              <a:spcBef>
                <a:spcPts val="0"/>
              </a:spcBef>
              <a:spcAft>
                <a:spcPts val="0"/>
              </a:spcAft>
              <a:buClr>
                <a:schemeClr val="dk1"/>
              </a:buClr>
              <a:buSzPts val="1400"/>
              <a:buFont typeface="Times New Roman"/>
              <a:buChar char="●"/>
            </a:pP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Cisco Catalyst 9800-L Wireless Controller</a:t>
            </a:r>
            <a:endParaRPr sz="120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r>
              <a:rPr lang="en" sz="1200" b="1">
                <a:solidFill>
                  <a:schemeClr val="dk1"/>
                </a:solidFill>
                <a:latin typeface="Times New Roman"/>
                <a:ea typeface="Times New Roman"/>
                <a:cs typeface="Times New Roman"/>
                <a:sym typeface="Times New Roman"/>
              </a:rPr>
              <a:t>6.</a:t>
            </a:r>
            <a:r>
              <a:rPr lang="en" sz="700">
                <a:solidFill>
                  <a:schemeClr val="dk1"/>
                </a:solidFill>
                <a:latin typeface="Times New Roman"/>
                <a:ea typeface="Times New Roman"/>
                <a:cs typeface="Times New Roman"/>
                <a:sym typeface="Times New Roman"/>
              </a:rPr>
              <a:t>   </a:t>
            </a:r>
            <a:r>
              <a:rPr lang="en" sz="1200" b="1">
                <a:solidFill>
                  <a:srgbClr val="202124"/>
                </a:solidFill>
                <a:highlight>
                  <a:srgbClr val="FFFFFF"/>
                </a:highlight>
                <a:latin typeface="Times New Roman"/>
                <a:ea typeface="Times New Roman"/>
                <a:cs typeface="Times New Roman"/>
                <a:sym typeface="Times New Roman"/>
              </a:rPr>
              <a:t>Dell PCs (as required)</a:t>
            </a:r>
            <a:endParaRPr sz="1200" b="1">
              <a:solidFill>
                <a:srgbClr val="202124"/>
              </a:solidFill>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 sz="1200" b="1">
                <a:solidFill>
                  <a:schemeClr val="dk1"/>
                </a:solidFill>
                <a:latin typeface="Times New Roman"/>
                <a:ea typeface="Times New Roman"/>
                <a:cs typeface="Times New Roman"/>
                <a:sym typeface="Times New Roman"/>
              </a:rPr>
              <a:t>7.</a:t>
            </a:r>
            <a:r>
              <a:rPr lang="en" sz="700">
                <a:solidFill>
                  <a:schemeClr val="dk1"/>
                </a:solidFill>
                <a:latin typeface="Times New Roman"/>
                <a:ea typeface="Times New Roman"/>
                <a:cs typeface="Times New Roman"/>
                <a:sym typeface="Times New Roman"/>
              </a:rPr>
              <a:t>   </a:t>
            </a:r>
            <a:r>
              <a:rPr lang="en" sz="1200" b="1">
                <a:solidFill>
                  <a:srgbClr val="3C3C3E"/>
                </a:solidFill>
                <a:highlight>
                  <a:srgbClr val="FFFFFF"/>
                </a:highlight>
                <a:latin typeface="Times New Roman"/>
                <a:ea typeface="Times New Roman"/>
                <a:cs typeface="Times New Roman"/>
                <a:sym typeface="Times New Roman"/>
              </a:rPr>
              <a:t>Ethernet Cable</a:t>
            </a:r>
            <a:endParaRPr sz="1200" b="1">
              <a:solidFill>
                <a:srgbClr val="3C3C3E"/>
              </a:solidFill>
              <a:highlight>
                <a:srgbClr val="FFFFFF"/>
              </a:highlight>
              <a:latin typeface="Times New Roman"/>
              <a:ea typeface="Times New Roman"/>
              <a:cs typeface="Times New Roman"/>
              <a:sym typeface="Times New Roman"/>
            </a:endParaRPr>
          </a:p>
          <a:p>
            <a:pPr marL="457200" lvl="0" indent="-304800" algn="just" rtl="0">
              <a:spcBef>
                <a:spcPts val="0"/>
              </a:spcBef>
              <a:spcAft>
                <a:spcPts val="0"/>
              </a:spcAft>
              <a:buClr>
                <a:srgbClr val="3C3C3E"/>
              </a:buClr>
              <a:buSzPts val="1200"/>
              <a:buFont typeface="Times New Roman"/>
              <a:buChar char="●"/>
            </a:pPr>
            <a:r>
              <a:rPr lang="en" sz="1200">
                <a:solidFill>
                  <a:srgbClr val="3C3C3E"/>
                </a:solidFill>
                <a:highlight>
                  <a:srgbClr val="FFFFFF"/>
                </a:highlight>
                <a:latin typeface="Times New Roman"/>
                <a:ea typeface="Times New Roman"/>
                <a:cs typeface="Times New Roman"/>
                <a:sym typeface="Times New Roman"/>
              </a:rPr>
              <a:t>CAT6A</a:t>
            </a:r>
            <a:endParaRPr sz="1200">
              <a:solidFill>
                <a:srgbClr val="3C3C3E"/>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147400" y="744575"/>
            <a:ext cx="8633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latin typeface="Times New Roman"/>
                <a:ea typeface="Times New Roman"/>
                <a:cs typeface="Times New Roman"/>
                <a:sym typeface="Times New Roman"/>
              </a:rPr>
              <a:t>SWITCH CONFIGURATION (AIRPORT AUTHORITY)</a:t>
            </a:r>
            <a:endParaRPr sz="2500" b="1">
              <a:latin typeface="Times New Roman"/>
              <a:ea typeface="Times New Roman"/>
              <a:cs typeface="Times New Roman"/>
              <a:sym typeface="Times New Roman"/>
            </a:endParaRPr>
          </a:p>
        </p:txBody>
      </p:sp>
      <p:pic>
        <p:nvPicPr>
          <p:cNvPr id="149" name="Google Shape;149;p26"/>
          <p:cNvPicPr preferRelativeResize="0"/>
          <p:nvPr/>
        </p:nvPicPr>
        <p:blipFill rotWithShape="1">
          <a:blip r:embed="rId3">
            <a:alphaModFix/>
          </a:blip>
          <a:srcRect/>
          <a:stretch/>
        </p:blipFill>
        <p:spPr>
          <a:xfrm>
            <a:off x="7965225" y="225625"/>
            <a:ext cx="934101" cy="518950"/>
          </a:xfrm>
          <a:prstGeom prst="rect">
            <a:avLst/>
          </a:prstGeom>
          <a:noFill/>
          <a:ln>
            <a:noFill/>
          </a:ln>
        </p:spPr>
      </p:pic>
      <p:pic>
        <p:nvPicPr>
          <p:cNvPr id="150" name="Google Shape;150;p26"/>
          <p:cNvPicPr preferRelativeResize="0"/>
          <p:nvPr/>
        </p:nvPicPr>
        <p:blipFill>
          <a:blip r:embed="rId4">
            <a:alphaModFix/>
          </a:blip>
          <a:stretch>
            <a:fillRect/>
          </a:stretch>
        </p:blipFill>
        <p:spPr>
          <a:xfrm>
            <a:off x="195275" y="1703050"/>
            <a:ext cx="3999050" cy="2159325"/>
          </a:xfrm>
          <a:prstGeom prst="rect">
            <a:avLst/>
          </a:prstGeom>
          <a:noFill/>
          <a:ln w="25400" cap="flat" cmpd="sng">
            <a:solidFill>
              <a:srgbClr val="999999"/>
            </a:solidFill>
            <a:prstDash val="solid"/>
            <a:miter lim="8000"/>
            <a:headEnd type="none" w="sm" len="sm"/>
            <a:tailEnd type="none" w="sm" len="sm"/>
          </a:ln>
        </p:spPr>
      </p:pic>
      <p:pic>
        <p:nvPicPr>
          <p:cNvPr id="151" name="Google Shape;151;p26"/>
          <p:cNvPicPr preferRelativeResize="0"/>
          <p:nvPr/>
        </p:nvPicPr>
        <p:blipFill>
          <a:blip r:embed="rId5">
            <a:alphaModFix/>
          </a:blip>
          <a:stretch>
            <a:fillRect/>
          </a:stretch>
        </p:blipFill>
        <p:spPr>
          <a:xfrm>
            <a:off x="4301500" y="1703050"/>
            <a:ext cx="4597825" cy="2159325"/>
          </a:xfrm>
          <a:prstGeom prst="rect">
            <a:avLst/>
          </a:prstGeom>
          <a:noFill/>
          <a:ln w="25400" cap="flat" cmpd="sng">
            <a:solidFill>
              <a:srgbClr val="999999"/>
            </a:solidFill>
            <a:prstDash val="solid"/>
            <a:miter lim="8000"/>
            <a:headEnd type="none" w="sm" len="sm"/>
            <a:tailEnd type="none" w="sm" len="sm"/>
          </a:ln>
        </p:spPr>
      </p:pic>
      <p:sp>
        <p:nvSpPr>
          <p:cNvPr id="152" name="Google Shape;152;p26"/>
          <p:cNvSpPr txBox="1"/>
          <p:nvPr/>
        </p:nvSpPr>
        <p:spPr>
          <a:xfrm>
            <a:off x="195275" y="3979575"/>
            <a:ext cx="3999000" cy="5190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800" b="1">
                <a:solidFill>
                  <a:srgbClr val="444444"/>
                </a:solidFill>
                <a:highlight>
                  <a:srgbClr val="FFFFFF"/>
                </a:highlight>
                <a:latin typeface="Times New Roman"/>
                <a:ea typeface="Times New Roman"/>
                <a:cs typeface="Times New Roman"/>
                <a:sym typeface="Times New Roman"/>
              </a:rPr>
              <a:t>VLAN INTERFACE</a:t>
            </a:r>
            <a:endParaRPr sz="2000"/>
          </a:p>
        </p:txBody>
      </p:sp>
      <p:sp>
        <p:nvSpPr>
          <p:cNvPr id="153" name="Google Shape;153;p26"/>
          <p:cNvSpPr txBox="1"/>
          <p:nvPr/>
        </p:nvSpPr>
        <p:spPr>
          <a:xfrm>
            <a:off x="4301500" y="3979575"/>
            <a:ext cx="4538100" cy="5190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800" b="1">
                <a:solidFill>
                  <a:srgbClr val="444444"/>
                </a:solidFill>
                <a:highlight>
                  <a:srgbClr val="FFFFFF"/>
                </a:highlight>
                <a:latin typeface="Times New Roman"/>
                <a:ea typeface="Times New Roman"/>
                <a:cs typeface="Times New Roman"/>
                <a:sym typeface="Times New Roman"/>
              </a:rPr>
              <a:t>TRUNKING CONFIGURATION</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147400" y="744575"/>
            <a:ext cx="8633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latin typeface="Times New Roman"/>
                <a:ea typeface="Times New Roman"/>
                <a:cs typeface="Times New Roman"/>
                <a:sym typeface="Times New Roman"/>
              </a:rPr>
              <a:t>SWITCH CONFIGURATION (FLIGHT SERVICES)</a:t>
            </a:r>
            <a:endParaRPr sz="2500" b="1">
              <a:latin typeface="Times New Roman"/>
              <a:ea typeface="Times New Roman"/>
              <a:cs typeface="Times New Roman"/>
              <a:sym typeface="Times New Roman"/>
            </a:endParaRPr>
          </a:p>
        </p:txBody>
      </p:sp>
      <p:pic>
        <p:nvPicPr>
          <p:cNvPr id="159" name="Google Shape;159;p27"/>
          <p:cNvPicPr preferRelativeResize="0"/>
          <p:nvPr/>
        </p:nvPicPr>
        <p:blipFill rotWithShape="1">
          <a:blip r:embed="rId3">
            <a:alphaModFix/>
          </a:blip>
          <a:srcRect/>
          <a:stretch/>
        </p:blipFill>
        <p:spPr>
          <a:xfrm>
            <a:off x="7965225" y="225625"/>
            <a:ext cx="934101" cy="518950"/>
          </a:xfrm>
          <a:prstGeom prst="rect">
            <a:avLst/>
          </a:prstGeom>
          <a:noFill/>
          <a:ln>
            <a:noFill/>
          </a:ln>
        </p:spPr>
      </p:pic>
      <p:sp>
        <p:nvSpPr>
          <p:cNvPr id="160" name="Google Shape;160;p27"/>
          <p:cNvSpPr txBox="1"/>
          <p:nvPr/>
        </p:nvSpPr>
        <p:spPr>
          <a:xfrm>
            <a:off x="195275" y="3979575"/>
            <a:ext cx="3999000" cy="5190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800" b="1">
                <a:solidFill>
                  <a:srgbClr val="444444"/>
                </a:solidFill>
                <a:highlight>
                  <a:srgbClr val="FFFFFF"/>
                </a:highlight>
                <a:latin typeface="Times New Roman"/>
                <a:ea typeface="Times New Roman"/>
                <a:cs typeface="Times New Roman"/>
                <a:sym typeface="Times New Roman"/>
              </a:rPr>
              <a:t>VLAN INTERFACE</a:t>
            </a:r>
            <a:endParaRPr sz="2000"/>
          </a:p>
        </p:txBody>
      </p:sp>
      <p:sp>
        <p:nvSpPr>
          <p:cNvPr id="161" name="Google Shape;161;p27"/>
          <p:cNvSpPr txBox="1"/>
          <p:nvPr/>
        </p:nvSpPr>
        <p:spPr>
          <a:xfrm>
            <a:off x="4301500" y="3979575"/>
            <a:ext cx="4538100" cy="5190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800" b="1">
                <a:solidFill>
                  <a:srgbClr val="444444"/>
                </a:solidFill>
                <a:highlight>
                  <a:srgbClr val="FFFFFF"/>
                </a:highlight>
                <a:latin typeface="Times New Roman"/>
                <a:ea typeface="Times New Roman"/>
                <a:cs typeface="Times New Roman"/>
                <a:sym typeface="Times New Roman"/>
              </a:rPr>
              <a:t>TRUNKING CONFIGURATION</a:t>
            </a:r>
            <a:endParaRPr sz="2000"/>
          </a:p>
        </p:txBody>
      </p:sp>
      <p:pic>
        <p:nvPicPr>
          <p:cNvPr id="162" name="Google Shape;162;p27"/>
          <p:cNvPicPr preferRelativeResize="0"/>
          <p:nvPr/>
        </p:nvPicPr>
        <p:blipFill>
          <a:blip r:embed="rId4">
            <a:alphaModFix/>
          </a:blip>
          <a:stretch>
            <a:fillRect/>
          </a:stretch>
        </p:blipFill>
        <p:spPr>
          <a:xfrm>
            <a:off x="195275" y="1504875"/>
            <a:ext cx="3942486" cy="2357500"/>
          </a:xfrm>
          <a:prstGeom prst="rect">
            <a:avLst/>
          </a:prstGeom>
          <a:noFill/>
          <a:ln w="25400" cap="flat" cmpd="sng">
            <a:solidFill>
              <a:srgbClr val="666666"/>
            </a:solidFill>
            <a:prstDash val="solid"/>
            <a:miter lim="8000"/>
            <a:headEnd type="none" w="sm" len="sm"/>
            <a:tailEnd type="none" w="sm" len="sm"/>
          </a:ln>
        </p:spPr>
      </p:pic>
      <p:pic>
        <p:nvPicPr>
          <p:cNvPr id="163" name="Google Shape;163;p27"/>
          <p:cNvPicPr preferRelativeResize="0"/>
          <p:nvPr/>
        </p:nvPicPr>
        <p:blipFill>
          <a:blip r:embed="rId5">
            <a:alphaModFix/>
          </a:blip>
          <a:stretch>
            <a:fillRect/>
          </a:stretch>
        </p:blipFill>
        <p:spPr>
          <a:xfrm>
            <a:off x="4572011" y="1504875"/>
            <a:ext cx="4191111" cy="2357500"/>
          </a:xfrm>
          <a:prstGeom prst="rect">
            <a:avLst/>
          </a:prstGeom>
          <a:noFill/>
          <a:ln w="25400" cap="flat" cmpd="sng">
            <a:solidFill>
              <a:srgbClr val="666666"/>
            </a:solidFill>
            <a:prstDash val="solid"/>
            <a:miter lim="8000"/>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147400" y="744575"/>
            <a:ext cx="8633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latin typeface="Times New Roman"/>
                <a:ea typeface="Times New Roman"/>
                <a:cs typeface="Times New Roman"/>
                <a:sym typeface="Times New Roman"/>
              </a:rPr>
              <a:t>SWITCH CONFIGURATION (GUESTS)</a:t>
            </a:r>
            <a:endParaRPr sz="2500" b="1">
              <a:latin typeface="Times New Roman"/>
              <a:ea typeface="Times New Roman"/>
              <a:cs typeface="Times New Roman"/>
              <a:sym typeface="Times New Roman"/>
            </a:endParaRPr>
          </a:p>
        </p:txBody>
      </p:sp>
      <p:pic>
        <p:nvPicPr>
          <p:cNvPr id="169" name="Google Shape;169;p28"/>
          <p:cNvPicPr preferRelativeResize="0"/>
          <p:nvPr/>
        </p:nvPicPr>
        <p:blipFill rotWithShape="1">
          <a:blip r:embed="rId3">
            <a:alphaModFix/>
          </a:blip>
          <a:srcRect/>
          <a:stretch/>
        </p:blipFill>
        <p:spPr>
          <a:xfrm>
            <a:off x="7965225" y="225625"/>
            <a:ext cx="934101" cy="518950"/>
          </a:xfrm>
          <a:prstGeom prst="rect">
            <a:avLst/>
          </a:prstGeom>
          <a:noFill/>
          <a:ln>
            <a:noFill/>
          </a:ln>
        </p:spPr>
      </p:pic>
      <p:sp>
        <p:nvSpPr>
          <p:cNvPr id="170" name="Google Shape;170;p28"/>
          <p:cNvSpPr txBox="1"/>
          <p:nvPr/>
        </p:nvSpPr>
        <p:spPr>
          <a:xfrm>
            <a:off x="195275" y="3979575"/>
            <a:ext cx="3999000" cy="5190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800" b="1">
                <a:solidFill>
                  <a:srgbClr val="444444"/>
                </a:solidFill>
                <a:highlight>
                  <a:srgbClr val="FFFFFF"/>
                </a:highlight>
                <a:latin typeface="Times New Roman"/>
                <a:ea typeface="Times New Roman"/>
                <a:cs typeface="Times New Roman"/>
                <a:sym typeface="Times New Roman"/>
              </a:rPr>
              <a:t>VLAN INTERFACE</a:t>
            </a:r>
            <a:endParaRPr sz="2000"/>
          </a:p>
        </p:txBody>
      </p:sp>
      <p:sp>
        <p:nvSpPr>
          <p:cNvPr id="171" name="Google Shape;171;p28"/>
          <p:cNvSpPr txBox="1"/>
          <p:nvPr/>
        </p:nvSpPr>
        <p:spPr>
          <a:xfrm>
            <a:off x="4301500" y="3979575"/>
            <a:ext cx="4538100" cy="5190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800" b="1">
                <a:solidFill>
                  <a:srgbClr val="444444"/>
                </a:solidFill>
                <a:highlight>
                  <a:srgbClr val="FFFFFF"/>
                </a:highlight>
                <a:latin typeface="Times New Roman"/>
                <a:ea typeface="Times New Roman"/>
                <a:cs typeface="Times New Roman"/>
                <a:sym typeface="Times New Roman"/>
              </a:rPr>
              <a:t>TRUNKING CONFIGURATION</a:t>
            </a:r>
            <a:endParaRPr sz="2000"/>
          </a:p>
        </p:txBody>
      </p:sp>
      <p:pic>
        <p:nvPicPr>
          <p:cNvPr id="172" name="Google Shape;172;p28"/>
          <p:cNvPicPr preferRelativeResize="0"/>
          <p:nvPr/>
        </p:nvPicPr>
        <p:blipFill>
          <a:blip r:embed="rId4">
            <a:alphaModFix/>
          </a:blip>
          <a:stretch>
            <a:fillRect/>
          </a:stretch>
        </p:blipFill>
        <p:spPr>
          <a:xfrm>
            <a:off x="152400" y="1469675"/>
            <a:ext cx="3834248" cy="2357500"/>
          </a:xfrm>
          <a:prstGeom prst="rect">
            <a:avLst/>
          </a:prstGeom>
          <a:noFill/>
          <a:ln w="25400" cap="flat" cmpd="sng">
            <a:solidFill>
              <a:srgbClr val="666666"/>
            </a:solidFill>
            <a:prstDash val="solid"/>
            <a:miter lim="8000"/>
            <a:headEnd type="none" w="sm" len="sm"/>
            <a:tailEnd type="none" w="sm" len="sm"/>
          </a:ln>
        </p:spPr>
      </p:pic>
      <p:pic>
        <p:nvPicPr>
          <p:cNvPr id="173" name="Google Shape;173;p28"/>
          <p:cNvPicPr preferRelativeResize="0"/>
          <p:nvPr/>
        </p:nvPicPr>
        <p:blipFill>
          <a:blip r:embed="rId5">
            <a:alphaModFix/>
          </a:blip>
          <a:stretch>
            <a:fillRect/>
          </a:stretch>
        </p:blipFill>
        <p:spPr>
          <a:xfrm>
            <a:off x="4139048" y="1469675"/>
            <a:ext cx="4791321" cy="2357500"/>
          </a:xfrm>
          <a:prstGeom prst="rect">
            <a:avLst/>
          </a:prstGeom>
          <a:noFill/>
          <a:ln w="25400" cap="flat" cmpd="sng">
            <a:solidFill>
              <a:srgbClr val="666666"/>
            </a:solidFill>
            <a:prstDash val="solid"/>
            <a:miter lim="8000"/>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title"/>
          </p:nvPr>
        </p:nvSpPr>
        <p:spPr>
          <a:xfrm>
            <a:off x="195275" y="473100"/>
            <a:ext cx="8633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latin typeface="Times New Roman"/>
                <a:ea typeface="Times New Roman"/>
                <a:cs typeface="Times New Roman"/>
                <a:sym typeface="Times New Roman"/>
              </a:rPr>
              <a:t>ROUTER CONFIGURATION</a:t>
            </a:r>
            <a:endParaRPr sz="2500" b="1">
              <a:latin typeface="Times New Roman"/>
              <a:ea typeface="Times New Roman"/>
              <a:cs typeface="Times New Roman"/>
              <a:sym typeface="Times New Roman"/>
            </a:endParaRPr>
          </a:p>
        </p:txBody>
      </p:sp>
      <p:pic>
        <p:nvPicPr>
          <p:cNvPr id="179" name="Google Shape;179;p29"/>
          <p:cNvPicPr preferRelativeResize="0"/>
          <p:nvPr/>
        </p:nvPicPr>
        <p:blipFill rotWithShape="1">
          <a:blip r:embed="rId3">
            <a:alphaModFix/>
          </a:blip>
          <a:srcRect/>
          <a:stretch/>
        </p:blipFill>
        <p:spPr>
          <a:xfrm>
            <a:off x="7965225" y="225625"/>
            <a:ext cx="934101" cy="518950"/>
          </a:xfrm>
          <a:prstGeom prst="rect">
            <a:avLst/>
          </a:prstGeom>
          <a:noFill/>
          <a:ln>
            <a:noFill/>
          </a:ln>
        </p:spPr>
      </p:pic>
      <p:sp>
        <p:nvSpPr>
          <p:cNvPr id="180" name="Google Shape;180;p29"/>
          <p:cNvSpPr txBox="1"/>
          <p:nvPr/>
        </p:nvSpPr>
        <p:spPr>
          <a:xfrm>
            <a:off x="195275" y="4329600"/>
            <a:ext cx="3999000" cy="5190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800" b="1">
                <a:solidFill>
                  <a:srgbClr val="444444"/>
                </a:solidFill>
                <a:highlight>
                  <a:srgbClr val="FFFFFF"/>
                </a:highlight>
                <a:latin typeface="Times New Roman"/>
                <a:ea typeface="Times New Roman"/>
                <a:cs typeface="Times New Roman"/>
                <a:sym typeface="Times New Roman"/>
              </a:rPr>
              <a:t>ACCESS CONFIGURATION LIST</a:t>
            </a:r>
            <a:endParaRPr sz="2000"/>
          </a:p>
        </p:txBody>
      </p:sp>
      <p:sp>
        <p:nvSpPr>
          <p:cNvPr id="181" name="Google Shape;181;p29"/>
          <p:cNvSpPr txBox="1"/>
          <p:nvPr/>
        </p:nvSpPr>
        <p:spPr>
          <a:xfrm>
            <a:off x="4290275" y="4329600"/>
            <a:ext cx="4538100" cy="5190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800" b="1">
                <a:solidFill>
                  <a:srgbClr val="444444"/>
                </a:solidFill>
                <a:highlight>
                  <a:srgbClr val="FFFFFF"/>
                </a:highlight>
                <a:latin typeface="Times New Roman"/>
                <a:ea typeface="Times New Roman"/>
                <a:cs typeface="Times New Roman"/>
                <a:sym typeface="Times New Roman"/>
              </a:rPr>
              <a:t>VLAN SUB-INTERFACES</a:t>
            </a:r>
            <a:endParaRPr sz="2000">
              <a:solidFill>
                <a:schemeClr val="dk1"/>
              </a:solidFill>
            </a:endParaRPr>
          </a:p>
          <a:p>
            <a:pPr marL="0" lvl="0" indent="0" algn="ctr" rtl="0">
              <a:lnSpc>
                <a:spcPct val="150000"/>
              </a:lnSpc>
              <a:spcBef>
                <a:spcPts val="0"/>
              </a:spcBef>
              <a:spcAft>
                <a:spcPts val="0"/>
              </a:spcAft>
              <a:buNone/>
            </a:pPr>
            <a:endParaRPr sz="1800" b="1">
              <a:solidFill>
                <a:srgbClr val="444444"/>
              </a:solidFill>
              <a:highlight>
                <a:srgbClr val="FFFFFF"/>
              </a:highlight>
              <a:latin typeface="Times New Roman"/>
              <a:ea typeface="Times New Roman"/>
              <a:cs typeface="Times New Roman"/>
              <a:sym typeface="Times New Roman"/>
            </a:endParaRPr>
          </a:p>
        </p:txBody>
      </p:sp>
      <p:pic>
        <p:nvPicPr>
          <p:cNvPr id="182" name="Google Shape;182;p29"/>
          <p:cNvPicPr preferRelativeResize="0"/>
          <p:nvPr/>
        </p:nvPicPr>
        <p:blipFill>
          <a:blip r:embed="rId4">
            <a:alphaModFix/>
          </a:blip>
          <a:stretch>
            <a:fillRect/>
          </a:stretch>
        </p:blipFill>
        <p:spPr>
          <a:xfrm>
            <a:off x="133125" y="1571531"/>
            <a:ext cx="4157150" cy="2703300"/>
          </a:xfrm>
          <a:prstGeom prst="rect">
            <a:avLst/>
          </a:prstGeom>
          <a:noFill/>
          <a:ln w="25400" cap="flat" cmpd="sng">
            <a:solidFill>
              <a:srgbClr val="666666"/>
            </a:solidFill>
            <a:prstDash val="solid"/>
            <a:miter lim="8000"/>
            <a:headEnd type="none" w="sm" len="sm"/>
            <a:tailEnd type="none" w="sm" len="sm"/>
          </a:ln>
        </p:spPr>
      </p:pic>
      <p:pic>
        <p:nvPicPr>
          <p:cNvPr id="183" name="Google Shape;183;p29"/>
          <p:cNvPicPr preferRelativeResize="0"/>
          <p:nvPr/>
        </p:nvPicPr>
        <p:blipFill>
          <a:blip r:embed="rId5">
            <a:alphaModFix/>
          </a:blip>
          <a:stretch>
            <a:fillRect/>
          </a:stretch>
        </p:blipFill>
        <p:spPr>
          <a:xfrm>
            <a:off x="4365775" y="1576325"/>
            <a:ext cx="4463850" cy="2703300"/>
          </a:xfrm>
          <a:prstGeom prst="rect">
            <a:avLst/>
          </a:prstGeom>
          <a:noFill/>
          <a:ln w="25400" cap="flat" cmpd="sng">
            <a:solidFill>
              <a:srgbClr val="666666"/>
            </a:solidFill>
            <a:prstDash val="solid"/>
            <a:miter lim="8000"/>
            <a:headEnd type="none" w="sm" len="sm"/>
            <a:tailEnd type="none" w="sm" len="sm"/>
          </a:ln>
        </p:spPr>
      </p:pic>
      <p:sp>
        <p:nvSpPr>
          <p:cNvPr id="184" name="Google Shape;184;p29"/>
          <p:cNvSpPr txBox="1"/>
          <p:nvPr/>
        </p:nvSpPr>
        <p:spPr>
          <a:xfrm>
            <a:off x="133125" y="953650"/>
            <a:ext cx="8695200" cy="5727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1200"/>
              </a:spcBef>
              <a:spcAft>
                <a:spcPts val="1200"/>
              </a:spcAft>
              <a:buNone/>
            </a:pPr>
            <a:r>
              <a:rPr lang="en" sz="1200">
                <a:solidFill>
                  <a:srgbClr val="444444"/>
                </a:solidFill>
                <a:highlight>
                  <a:srgbClr val="FFFFFF"/>
                </a:highlight>
                <a:latin typeface="Times New Roman"/>
                <a:ea typeface="Times New Roman"/>
                <a:cs typeface="Times New Roman"/>
                <a:sym typeface="Times New Roman"/>
              </a:rPr>
              <a:t>Instead of a router we use a multilayer switch which can act both as a switch and router.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421725" y="396900"/>
            <a:ext cx="8633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latin typeface="Times New Roman"/>
                <a:ea typeface="Times New Roman"/>
                <a:cs typeface="Times New Roman"/>
                <a:sym typeface="Times New Roman"/>
              </a:rPr>
              <a:t>DHCP CONFIGURATION</a:t>
            </a:r>
            <a:endParaRPr sz="2500" b="1">
              <a:latin typeface="Times New Roman"/>
              <a:ea typeface="Times New Roman"/>
              <a:cs typeface="Times New Roman"/>
              <a:sym typeface="Times New Roman"/>
            </a:endParaRPr>
          </a:p>
        </p:txBody>
      </p:sp>
      <p:pic>
        <p:nvPicPr>
          <p:cNvPr id="190" name="Google Shape;190;p30"/>
          <p:cNvPicPr preferRelativeResize="0"/>
          <p:nvPr/>
        </p:nvPicPr>
        <p:blipFill rotWithShape="1">
          <a:blip r:embed="rId3">
            <a:alphaModFix/>
          </a:blip>
          <a:srcRect/>
          <a:stretch/>
        </p:blipFill>
        <p:spPr>
          <a:xfrm>
            <a:off x="7965225" y="225625"/>
            <a:ext cx="934101" cy="518950"/>
          </a:xfrm>
          <a:prstGeom prst="rect">
            <a:avLst/>
          </a:prstGeom>
          <a:noFill/>
          <a:ln>
            <a:noFill/>
          </a:ln>
        </p:spPr>
      </p:pic>
      <p:sp>
        <p:nvSpPr>
          <p:cNvPr id="191" name="Google Shape;191;p30"/>
          <p:cNvSpPr txBox="1"/>
          <p:nvPr/>
        </p:nvSpPr>
        <p:spPr>
          <a:xfrm>
            <a:off x="421725" y="4329600"/>
            <a:ext cx="3868500" cy="5190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800" b="1">
                <a:solidFill>
                  <a:srgbClr val="444444"/>
                </a:solidFill>
                <a:highlight>
                  <a:srgbClr val="FFFFFF"/>
                </a:highlight>
                <a:latin typeface="Times New Roman"/>
                <a:ea typeface="Times New Roman"/>
                <a:cs typeface="Times New Roman"/>
                <a:sym typeface="Times New Roman"/>
              </a:rPr>
              <a:t>AIRPORT AUTHORITY SERVER</a:t>
            </a:r>
            <a:endParaRPr sz="2000"/>
          </a:p>
        </p:txBody>
      </p:sp>
      <p:sp>
        <p:nvSpPr>
          <p:cNvPr id="192" name="Google Shape;192;p30"/>
          <p:cNvSpPr txBox="1"/>
          <p:nvPr/>
        </p:nvSpPr>
        <p:spPr>
          <a:xfrm>
            <a:off x="4446350" y="4329600"/>
            <a:ext cx="4225800" cy="5190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800" b="1">
                <a:solidFill>
                  <a:srgbClr val="444444"/>
                </a:solidFill>
                <a:highlight>
                  <a:srgbClr val="FFFFFF"/>
                </a:highlight>
                <a:latin typeface="Times New Roman"/>
                <a:ea typeface="Times New Roman"/>
                <a:cs typeface="Times New Roman"/>
                <a:sym typeface="Times New Roman"/>
              </a:rPr>
              <a:t>GUEST SERVER</a:t>
            </a:r>
            <a:endParaRPr sz="2000">
              <a:solidFill>
                <a:schemeClr val="dk1"/>
              </a:solidFill>
            </a:endParaRPr>
          </a:p>
          <a:p>
            <a:pPr marL="0" lvl="0" indent="0" algn="ctr" rtl="0">
              <a:lnSpc>
                <a:spcPct val="150000"/>
              </a:lnSpc>
              <a:spcBef>
                <a:spcPts val="0"/>
              </a:spcBef>
              <a:spcAft>
                <a:spcPts val="0"/>
              </a:spcAft>
              <a:buNone/>
            </a:pPr>
            <a:endParaRPr sz="1800" b="1">
              <a:solidFill>
                <a:srgbClr val="444444"/>
              </a:solidFill>
              <a:highlight>
                <a:srgbClr val="FFFFFF"/>
              </a:highlight>
              <a:latin typeface="Times New Roman"/>
              <a:ea typeface="Times New Roman"/>
              <a:cs typeface="Times New Roman"/>
              <a:sym typeface="Times New Roman"/>
            </a:endParaRPr>
          </a:p>
        </p:txBody>
      </p:sp>
      <p:sp>
        <p:nvSpPr>
          <p:cNvPr id="193" name="Google Shape;193;p30"/>
          <p:cNvSpPr txBox="1"/>
          <p:nvPr/>
        </p:nvSpPr>
        <p:spPr>
          <a:xfrm>
            <a:off x="133125" y="767575"/>
            <a:ext cx="8695200" cy="730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1200"/>
              </a:spcAft>
              <a:buNone/>
            </a:pPr>
            <a:r>
              <a:rPr lang="en" sz="1200">
                <a:solidFill>
                  <a:srgbClr val="202124"/>
                </a:solidFill>
                <a:highlight>
                  <a:srgbClr val="FFFFFF"/>
                </a:highlight>
                <a:latin typeface="Times New Roman"/>
                <a:ea typeface="Times New Roman"/>
                <a:cs typeface="Times New Roman"/>
                <a:sym typeface="Times New Roman"/>
              </a:rPr>
              <a:t>A DHCP server dynamically assigns an IP address and other network configuration parameters to each device on a network so they can communicate efficiently with other IP networks. Here, we have used 2 servers - airport authority and guest</a:t>
            </a:r>
            <a:endParaRPr/>
          </a:p>
        </p:txBody>
      </p:sp>
      <p:pic>
        <p:nvPicPr>
          <p:cNvPr id="194" name="Google Shape;194;p30"/>
          <p:cNvPicPr preferRelativeResize="0"/>
          <p:nvPr/>
        </p:nvPicPr>
        <p:blipFill>
          <a:blip r:embed="rId4">
            <a:alphaModFix/>
          </a:blip>
          <a:stretch>
            <a:fillRect/>
          </a:stretch>
        </p:blipFill>
        <p:spPr>
          <a:xfrm>
            <a:off x="421713" y="1635900"/>
            <a:ext cx="3868567" cy="2498450"/>
          </a:xfrm>
          <a:prstGeom prst="rect">
            <a:avLst/>
          </a:prstGeom>
          <a:noFill/>
          <a:ln w="25400" cap="flat" cmpd="sng">
            <a:solidFill>
              <a:srgbClr val="666666"/>
            </a:solidFill>
            <a:prstDash val="solid"/>
            <a:miter lim="8000"/>
            <a:headEnd type="none" w="sm" len="sm"/>
            <a:tailEnd type="none" w="sm" len="sm"/>
          </a:ln>
        </p:spPr>
      </p:pic>
      <p:pic>
        <p:nvPicPr>
          <p:cNvPr id="195" name="Google Shape;195;p30"/>
          <p:cNvPicPr preferRelativeResize="0"/>
          <p:nvPr/>
        </p:nvPicPr>
        <p:blipFill>
          <a:blip r:embed="rId5">
            <a:alphaModFix/>
          </a:blip>
          <a:stretch>
            <a:fillRect/>
          </a:stretch>
        </p:blipFill>
        <p:spPr>
          <a:xfrm>
            <a:off x="4446355" y="1635906"/>
            <a:ext cx="4225949" cy="2498450"/>
          </a:xfrm>
          <a:prstGeom prst="rect">
            <a:avLst/>
          </a:prstGeom>
          <a:noFill/>
          <a:ln w="25400" cap="flat" cmpd="sng">
            <a:solidFill>
              <a:srgbClr val="666666"/>
            </a:solidFill>
            <a:prstDash val="solid"/>
            <a:miter lim="8000"/>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1645920" lvl="0" indent="0" algn="l" rtl="0">
              <a:spcBef>
                <a:spcPts val="1145"/>
              </a:spcBef>
              <a:spcAft>
                <a:spcPts val="0"/>
              </a:spcAft>
              <a:buClr>
                <a:schemeClr val="dk1"/>
              </a:buClr>
              <a:buSzPts val="1100"/>
              <a:buFont typeface="Arial"/>
              <a:buNone/>
            </a:pPr>
            <a:r>
              <a:rPr lang="en" sz="2300" b="1">
                <a:latin typeface="Times New Roman"/>
                <a:ea typeface="Times New Roman"/>
                <a:cs typeface="Times New Roman"/>
                <a:sym typeface="Times New Roman"/>
              </a:rPr>
              <a:t>ABSTRACT</a:t>
            </a:r>
            <a:endParaRPr sz="2300"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900">
                <a:solidFill>
                  <a:srgbClr val="000000"/>
                </a:solidFill>
                <a:latin typeface="Times New Roman"/>
                <a:ea typeface="Times New Roman"/>
                <a:cs typeface="Times New Roman"/>
                <a:sym typeface="Times New Roman"/>
              </a:rPr>
              <a:t>Designed a proposal for  setting up a network in an airport which has three departments, i.e., the airport authority, flight service providers and guests. The airport authority maintains a server which handles the flight management controls. The flight service providers have access only to the specific server in the airport authority and not to any other systems. The guest users have access to a high-speed internet connection which is shared among all the users in all the departments, the wireless access also uses a common password. The guest users do not have any access to the other two departments and all users of every department obtain IP addresses automatically with the help of DHCP, enabled by the server they are connected to. </a:t>
            </a:r>
            <a:endParaRPr sz="1900">
              <a:solidFill>
                <a:srgbClr val="000000"/>
              </a:solidFill>
              <a:latin typeface="Times New Roman"/>
              <a:ea typeface="Times New Roman"/>
              <a:cs typeface="Times New Roman"/>
              <a:sym typeface="Times New Roman"/>
            </a:endParaRPr>
          </a:p>
        </p:txBody>
      </p:sp>
      <p:pic>
        <p:nvPicPr>
          <p:cNvPr id="63" name="Google Shape;63;p14"/>
          <p:cNvPicPr preferRelativeResize="0"/>
          <p:nvPr/>
        </p:nvPicPr>
        <p:blipFill rotWithShape="1">
          <a:blip r:embed="rId3">
            <a:alphaModFix/>
          </a:blip>
          <a:srcRect/>
          <a:stretch/>
        </p:blipFill>
        <p:spPr>
          <a:xfrm>
            <a:off x="7965225" y="225625"/>
            <a:ext cx="934101" cy="518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545500" y="472175"/>
            <a:ext cx="8633100" cy="5727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1000"/>
              </a:spcAft>
              <a:buNone/>
            </a:pPr>
            <a:r>
              <a:rPr lang="en" sz="2500" b="1">
                <a:solidFill>
                  <a:srgbClr val="444444"/>
                </a:solidFill>
                <a:highlight>
                  <a:srgbClr val="FFFFFF"/>
                </a:highlight>
                <a:latin typeface="Times New Roman"/>
                <a:ea typeface="Times New Roman"/>
                <a:cs typeface="Times New Roman"/>
                <a:sym typeface="Times New Roman"/>
              </a:rPr>
              <a:t>CONCLUSION</a:t>
            </a:r>
            <a:endParaRPr sz="2500" b="1">
              <a:latin typeface="Times New Roman"/>
              <a:ea typeface="Times New Roman"/>
              <a:cs typeface="Times New Roman"/>
              <a:sym typeface="Times New Roman"/>
            </a:endParaRPr>
          </a:p>
        </p:txBody>
      </p:sp>
      <p:pic>
        <p:nvPicPr>
          <p:cNvPr id="216" name="Google Shape;216;p33"/>
          <p:cNvPicPr preferRelativeResize="0"/>
          <p:nvPr/>
        </p:nvPicPr>
        <p:blipFill rotWithShape="1">
          <a:blip r:embed="rId3">
            <a:alphaModFix/>
          </a:blip>
          <a:srcRect/>
          <a:stretch/>
        </p:blipFill>
        <p:spPr>
          <a:xfrm>
            <a:off x="7965225" y="225625"/>
            <a:ext cx="934101" cy="518950"/>
          </a:xfrm>
          <a:prstGeom prst="rect">
            <a:avLst/>
          </a:prstGeom>
          <a:noFill/>
          <a:ln>
            <a:noFill/>
          </a:ln>
        </p:spPr>
      </p:pic>
      <p:sp>
        <p:nvSpPr>
          <p:cNvPr id="217" name="Google Shape;217;p33"/>
          <p:cNvSpPr txBox="1"/>
          <p:nvPr/>
        </p:nvSpPr>
        <p:spPr>
          <a:xfrm>
            <a:off x="657600" y="1340400"/>
            <a:ext cx="7828800" cy="35832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1100"/>
              </a:spcBef>
              <a:spcAft>
                <a:spcPts val="1100"/>
              </a:spcAft>
              <a:buNone/>
            </a:pPr>
            <a:r>
              <a:rPr lang="en">
                <a:solidFill>
                  <a:srgbClr val="444444"/>
                </a:solidFill>
                <a:highlight>
                  <a:srgbClr val="FFFFFF"/>
                </a:highlight>
                <a:latin typeface="Times New Roman"/>
                <a:ea typeface="Times New Roman"/>
                <a:cs typeface="Times New Roman"/>
                <a:sym typeface="Times New Roman"/>
              </a:rPr>
              <a:t>Through this working prototype of the airport network infrastructure we have tried to overcome all the challenges that are there and make this industry more safe and secure. We have overcome the challenges faced in the past by implementing a streamlined end-to-end security. Our strategy was micro segmentation, that is, dividing networks into multiple micro segments and applying separate access privileges. This approach helps contain any compromise or data breach to its specific segment.</a:t>
            </a:r>
            <a:endParaRPr>
              <a:solidFill>
                <a:srgbClr val="202124"/>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600575" y="341350"/>
            <a:ext cx="8633100" cy="5727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1000"/>
              </a:spcAft>
              <a:buNone/>
            </a:pPr>
            <a:r>
              <a:rPr lang="en" sz="2400" b="1">
                <a:solidFill>
                  <a:srgbClr val="444444"/>
                </a:solidFill>
                <a:highlight>
                  <a:srgbClr val="FFFFFF"/>
                </a:highlight>
                <a:latin typeface="Times New Roman"/>
                <a:ea typeface="Times New Roman"/>
                <a:cs typeface="Times New Roman"/>
                <a:sym typeface="Times New Roman"/>
              </a:rPr>
              <a:t>REFERENCES</a:t>
            </a:r>
            <a:endParaRPr sz="2400" b="1">
              <a:latin typeface="Times New Roman"/>
              <a:ea typeface="Times New Roman"/>
              <a:cs typeface="Times New Roman"/>
              <a:sym typeface="Times New Roman"/>
            </a:endParaRPr>
          </a:p>
        </p:txBody>
      </p:sp>
      <p:pic>
        <p:nvPicPr>
          <p:cNvPr id="223" name="Google Shape;223;p34"/>
          <p:cNvPicPr preferRelativeResize="0"/>
          <p:nvPr/>
        </p:nvPicPr>
        <p:blipFill rotWithShape="1">
          <a:blip r:embed="rId3">
            <a:alphaModFix/>
          </a:blip>
          <a:srcRect/>
          <a:stretch/>
        </p:blipFill>
        <p:spPr>
          <a:xfrm>
            <a:off x="7965225" y="225625"/>
            <a:ext cx="934101" cy="518950"/>
          </a:xfrm>
          <a:prstGeom prst="rect">
            <a:avLst/>
          </a:prstGeom>
          <a:noFill/>
          <a:ln>
            <a:noFill/>
          </a:ln>
        </p:spPr>
      </p:pic>
      <p:sp>
        <p:nvSpPr>
          <p:cNvPr id="224" name="Google Shape;224;p34"/>
          <p:cNvSpPr txBox="1"/>
          <p:nvPr/>
        </p:nvSpPr>
        <p:spPr>
          <a:xfrm>
            <a:off x="255450" y="1071850"/>
            <a:ext cx="8633100" cy="3865500"/>
          </a:xfrm>
          <a:prstGeom prst="rect">
            <a:avLst/>
          </a:prstGeom>
          <a:noFill/>
          <a:ln>
            <a:noFill/>
          </a:ln>
        </p:spPr>
        <p:txBody>
          <a:bodyPr spcFirstLastPara="1" wrap="square" lIns="91425" tIns="91425" rIns="91425" bIns="91425" anchor="t" anchorCtr="0">
            <a:noAutofit/>
          </a:bodyPr>
          <a:lstStyle/>
          <a:p>
            <a:pPr marL="723900" lvl="0" indent="-228600" algn="just" rtl="0">
              <a:lnSpc>
                <a:spcPct val="100000"/>
              </a:lnSpc>
              <a:spcBef>
                <a:spcPts val="0"/>
              </a:spcBef>
              <a:spcAft>
                <a:spcPts val="0"/>
              </a:spcAft>
              <a:buClr>
                <a:schemeClr val="dk1"/>
              </a:buClr>
              <a:buSzPts val="1100"/>
              <a:buFont typeface="Arial"/>
              <a:buNone/>
            </a:pPr>
            <a:r>
              <a:rPr lang="en" sz="1200">
                <a:solidFill>
                  <a:srgbClr val="202124"/>
                </a:solidFill>
                <a:highlight>
                  <a:srgbClr val="FFFFFF"/>
                </a:highlight>
                <a:latin typeface="Times New Roman"/>
                <a:ea typeface="Times New Roman"/>
                <a:cs typeface="Times New Roman"/>
                <a:sym typeface="Times New Roman"/>
              </a:rPr>
              <a:t>[1]	</a:t>
            </a:r>
            <a:r>
              <a:rPr lang="en" sz="1200">
                <a:solidFill>
                  <a:schemeClr val="dk1"/>
                </a:solidFill>
                <a:highlight>
                  <a:srgbClr val="FFFFFF"/>
                </a:highlight>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www.community.cisco.com</a:t>
            </a:r>
            <a:endParaRPr sz="1200">
              <a:solidFill>
                <a:schemeClr val="dk1"/>
              </a:solidFill>
              <a:highlight>
                <a:srgbClr val="FFFFFF"/>
              </a:highlight>
              <a:latin typeface="Times New Roman"/>
              <a:ea typeface="Times New Roman"/>
              <a:cs typeface="Times New Roman"/>
              <a:sym typeface="Times New Roman"/>
            </a:endParaRPr>
          </a:p>
          <a:p>
            <a:pPr marL="723900" lvl="0" indent="-228600" algn="just" rtl="0">
              <a:lnSpc>
                <a:spcPct val="100000"/>
              </a:lnSpc>
              <a:spcBef>
                <a:spcPts val="800"/>
              </a:spcBef>
              <a:spcAft>
                <a:spcPts val="0"/>
              </a:spcAft>
              <a:buClr>
                <a:schemeClr val="dk1"/>
              </a:buClr>
              <a:buSzPts val="1100"/>
              <a:buFont typeface="Arial"/>
              <a:buNone/>
            </a:pPr>
            <a:r>
              <a:rPr lang="en" sz="1200">
                <a:solidFill>
                  <a:srgbClr val="202124"/>
                </a:solidFill>
                <a:highlight>
                  <a:srgbClr val="FFFFFF"/>
                </a:highlight>
                <a:latin typeface="Times New Roman"/>
                <a:ea typeface="Times New Roman"/>
                <a:cs typeface="Times New Roman"/>
                <a:sym typeface="Times New Roman"/>
              </a:rPr>
              <a:t>[2]	</a:t>
            </a:r>
            <a:r>
              <a:rPr lang="en" sz="1200">
                <a:solidFill>
                  <a:schemeClr val="dk1"/>
                </a:solidFill>
                <a:highlight>
                  <a:srgbClr val="FFFFFF"/>
                </a:highlight>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www.packettracernetwork.com</a:t>
            </a:r>
            <a:endParaRPr sz="1200">
              <a:solidFill>
                <a:schemeClr val="dk1"/>
              </a:solidFill>
              <a:highlight>
                <a:srgbClr val="FFFFFF"/>
              </a:highlight>
              <a:latin typeface="Times New Roman"/>
              <a:ea typeface="Times New Roman"/>
              <a:cs typeface="Times New Roman"/>
              <a:sym typeface="Times New Roman"/>
            </a:endParaRPr>
          </a:p>
          <a:p>
            <a:pPr marL="723900" lvl="0" indent="-228600" algn="just" rtl="0">
              <a:lnSpc>
                <a:spcPct val="100000"/>
              </a:lnSpc>
              <a:spcBef>
                <a:spcPts val="800"/>
              </a:spcBef>
              <a:spcAft>
                <a:spcPts val="0"/>
              </a:spcAft>
              <a:buClr>
                <a:schemeClr val="dk1"/>
              </a:buClr>
              <a:buSzPts val="1100"/>
              <a:buFont typeface="Arial"/>
              <a:buNone/>
            </a:pPr>
            <a:r>
              <a:rPr lang="en" sz="1200">
                <a:solidFill>
                  <a:srgbClr val="202124"/>
                </a:solidFill>
                <a:highlight>
                  <a:srgbClr val="FFFFFF"/>
                </a:highlight>
                <a:latin typeface="Times New Roman"/>
                <a:ea typeface="Times New Roman"/>
                <a:cs typeface="Times New Roman"/>
                <a:sym typeface="Times New Roman"/>
              </a:rPr>
              <a:t>[3]	</a:t>
            </a:r>
            <a:r>
              <a:rPr lang="en" sz="1200">
                <a:solidFill>
                  <a:schemeClr val="dk1"/>
                </a:solidFill>
                <a:highlight>
                  <a:srgbClr val="FFFFFF"/>
                </a:highlight>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www.computernetworking747640215.wordpress.com</a:t>
            </a:r>
            <a:endParaRPr sz="1200">
              <a:solidFill>
                <a:schemeClr val="dk1"/>
              </a:solidFill>
              <a:highlight>
                <a:srgbClr val="FFFFFF"/>
              </a:highlight>
              <a:latin typeface="Times New Roman"/>
              <a:ea typeface="Times New Roman"/>
              <a:cs typeface="Times New Roman"/>
              <a:sym typeface="Times New Roman"/>
            </a:endParaRPr>
          </a:p>
          <a:p>
            <a:pPr marL="723900" lvl="0" indent="-228600" algn="just" rtl="0">
              <a:lnSpc>
                <a:spcPct val="100000"/>
              </a:lnSpc>
              <a:spcBef>
                <a:spcPts val="800"/>
              </a:spcBef>
              <a:spcAft>
                <a:spcPts val="0"/>
              </a:spcAft>
              <a:buClr>
                <a:schemeClr val="dk1"/>
              </a:buClr>
              <a:buSzPts val="1100"/>
              <a:buFont typeface="Arial"/>
              <a:buNone/>
            </a:pPr>
            <a:r>
              <a:rPr lang="en" sz="1200">
                <a:solidFill>
                  <a:srgbClr val="202124"/>
                </a:solidFill>
                <a:highlight>
                  <a:srgbClr val="FFFFFF"/>
                </a:highlight>
                <a:latin typeface="Times New Roman"/>
                <a:ea typeface="Times New Roman"/>
                <a:cs typeface="Times New Roman"/>
                <a:sym typeface="Times New Roman"/>
              </a:rPr>
              <a:t>[4]	</a:t>
            </a:r>
            <a:r>
              <a:rPr lang="en" sz="1200">
                <a:solidFill>
                  <a:schemeClr val="dk1"/>
                </a:solidFill>
                <a:highlight>
                  <a:srgbClr val="FFFFFF"/>
                </a:highlight>
                <a:uFill>
                  <a:noFill/>
                </a:u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w</a:t>
            </a:r>
            <a:r>
              <a:rPr lang="en" sz="1200">
                <a:solidFill>
                  <a:schemeClr val="dk1"/>
                </a:solidFill>
                <a:highlight>
                  <a:srgbClr val="FFFFFF"/>
                </a:highlight>
                <a:uFill>
                  <a:noFill/>
                </a:u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ww.tcpipguide.com</a:t>
            </a:r>
            <a:r>
              <a:rPr lang="en" sz="1200">
                <a:solidFill>
                  <a:schemeClr val="dk1"/>
                </a:solidFill>
                <a:highlight>
                  <a:srgbClr val="FFFFFF"/>
                </a:highlight>
                <a:latin typeface="Times New Roman"/>
                <a:ea typeface="Times New Roman"/>
                <a:cs typeface="Times New Roman"/>
                <a:sym typeface="Times New Roman"/>
              </a:rPr>
              <a:t> </a:t>
            </a:r>
            <a:endParaRPr sz="1200">
              <a:solidFill>
                <a:schemeClr val="dk1"/>
              </a:solidFill>
              <a:highlight>
                <a:srgbClr val="FFFFFF"/>
              </a:highlight>
              <a:latin typeface="Times New Roman"/>
              <a:ea typeface="Times New Roman"/>
              <a:cs typeface="Times New Roman"/>
              <a:sym typeface="Times New Roman"/>
            </a:endParaRPr>
          </a:p>
          <a:p>
            <a:pPr marL="723900" lvl="0" indent="-228600" algn="just" rtl="0">
              <a:lnSpc>
                <a:spcPct val="100000"/>
              </a:lnSpc>
              <a:spcBef>
                <a:spcPts val="800"/>
              </a:spcBef>
              <a:spcAft>
                <a:spcPts val="0"/>
              </a:spcAft>
              <a:buClr>
                <a:schemeClr val="dk1"/>
              </a:buClr>
              <a:buSzPts val="1100"/>
              <a:buFont typeface="Arial"/>
              <a:buNone/>
            </a:pPr>
            <a:r>
              <a:rPr lang="en" sz="1200">
                <a:solidFill>
                  <a:srgbClr val="202124"/>
                </a:solidFill>
                <a:highlight>
                  <a:srgbClr val="FFFFFF"/>
                </a:highlight>
                <a:latin typeface="Times New Roman"/>
                <a:ea typeface="Times New Roman"/>
                <a:cs typeface="Times New Roman"/>
                <a:sym typeface="Times New Roman"/>
              </a:rPr>
              <a:t>[5] </a:t>
            </a:r>
            <a:r>
              <a:rPr lang="en" sz="1200">
                <a:solidFill>
                  <a:schemeClr val="dk1"/>
                </a:solidFill>
                <a:highlight>
                  <a:srgbClr val="FFFFFF"/>
                </a:highlight>
                <a:uFill>
                  <a:noFill/>
                </a:u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www.cisco.com</a:t>
            </a:r>
            <a:endParaRPr sz="1200">
              <a:solidFill>
                <a:schemeClr val="dk1"/>
              </a:solidFill>
              <a:highlight>
                <a:srgbClr val="FFFFFF"/>
              </a:highlight>
              <a:latin typeface="Times New Roman"/>
              <a:ea typeface="Times New Roman"/>
              <a:cs typeface="Times New Roman"/>
              <a:sym typeface="Times New Roman"/>
            </a:endParaRPr>
          </a:p>
          <a:p>
            <a:pPr marL="723900" lvl="0" indent="-228600" algn="just" rtl="0">
              <a:lnSpc>
                <a:spcPct val="100000"/>
              </a:lnSpc>
              <a:spcBef>
                <a:spcPts val="800"/>
              </a:spcBef>
              <a:spcAft>
                <a:spcPts val="0"/>
              </a:spcAft>
              <a:buClr>
                <a:schemeClr val="dk1"/>
              </a:buClr>
              <a:buSzPts val="1100"/>
              <a:buFont typeface="Arial"/>
              <a:buNone/>
            </a:pPr>
            <a:r>
              <a:rPr lang="en" sz="1200">
                <a:solidFill>
                  <a:srgbClr val="202124"/>
                </a:solidFill>
                <a:highlight>
                  <a:srgbClr val="FFFFFF"/>
                </a:highlight>
                <a:latin typeface="Times New Roman"/>
                <a:ea typeface="Times New Roman"/>
                <a:cs typeface="Times New Roman"/>
                <a:sym typeface="Times New Roman"/>
              </a:rPr>
              <a:t>[6] </a:t>
            </a:r>
            <a:r>
              <a:rPr lang="en" sz="1200">
                <a:solidFill>
                  <a:schemeClr val="dk1"/>
                </a:solidFill>
                <a:highlight>
                  <a:srgbClr val="FFFFFF"/>
                </a:highlight>
                <a:uFill>
                  <a:noFill/>
                </a:uFill>
                <a:latin typeface="Times New Roman"/>
                <a:ea typeface="Times New Roman"/>
                <a:cs typeface="Times New Roman"/>
                <a:sym typeface="Times New Roman"/>
                <a:hlinkClick r:id="rId9">
                  <a:extLst>
                    <a:ext uri="{A12FA001-AC4F-418D-AE19-62706E023703}">
                      <ahyp:hlinkClr xmlns:ahyp="http://schemas.microsoft.com/office/drawing/2018/hyperlinkcolor" val="tx"/>
                    </a:ext>
                  </a:extLst>
                </a:hlinkClick>
              </a:rPr>
              <a:t>www.ciscopress.com</a:t>
            </a:r>
            <a:endParaRPr sz="1200">
              <a:solidFill>
                <a:schemeClr val="dk1"/>
              </a:solidFill>
              <a:highlight>
                <a:srgbClr val="FFFFFF"/>
              </a:highlight>
              <a:latin typeface="Times New Roman"/>
              <a:ea typeface="Times New Roman"/>
              <a:cs typeface="Times New Roman"/>
              <a:sym typeface="Times New Roman"/>
            </a:endParaRPr>
          </a:p>
          <a:p>
            <a:pPr marL="723900" lvl="0" indent="-228600" algn="just" rtl="0">
              <a:lnSpc>
                <a:spcPct val="100000"/>
              </a:lnSpc>
              <a:spcBef>
                <a:spcPts val="800"/>
              </a:spcBef>
              <a:spcAft>
                <a:spcPts val="0"/>
              </a:spcAft>
              <a:buClr>
                <a:schemeClr val="dk1"/>
              </a:buClr>
              <a:buSzPts val="1100"/>
              <a:buFont typeface="Arial"/>
              <a:buNone/>
            </a:pPr>
            <a:r>
              <a:rPr lang="en" sz="1200">
                <a:solidFill>
                  <a:srgbClr val="202124"/>
                </a:solidFill>
                <a:highlight>
                  <a:srgbClr val="FFFFFF"/>
                </a:highlight>
                <a:latin typeface="Times New Roman"/>
                <a:ea typeface="Times New Roman"/>
                <a:cs typeface="Times New Roman"/>
                <a:sym typeface="Times New Roman"/>
              </a:rPr>
              <a:t>[7] </a:t>
            </a:r>
            <a:r>
              <a:rPr lang="en" sz="1200">
                <a:solidFill>
                  <a:schemeClr val="dk1"/>
                </a:solidFill>
                <a:highlight>
                  <a:srgbClr val="FFFFFF"/>
                </a:highlight>
                <a:uFill>
                  <a:noFill/>
                </a:uFill>
                <a:latin typeface="Times New Roman"/>
                <a:ea typeface="Times New Roman"/>
                <a:cs typeface="Times New Roman"/>
                <a:sym typeface="Times New Roman"/>
                <a:hlinkClick r:id="rId10">
                  <a:extLst>
                    <a:ext uri="{A12FA001-AC4F-418D-AE19-62706E023703}">
                      <ahyp:hlinkClr xmlns:ahyp="http://schemas.microsoft.com/office/drawing/2018/hyperlinkcolor" val="tx"/>
                    </a:ext>
                  </a:extLst>
                </a:hlinkClick>
              </a:rPr>
              <a:t>www.netacad.com</a:t>
            </a:r>
            <a:endParaRPr sz="1200">
              <a:solidFill>
                <a:schemeClr val="dk1"/>
              </a:solidFill>
              <a:highlight>
                <a:srgbClr val="FFFFFF"/>
              </a:highlight>
              <a:latin typeface="Times New Roman"/>
              <a:ea typeface="Times New Roman"/>
              <a:cs typeface="Times New Roman"/>
              <a:sym typeface="Times New Roman"/>
            </a:endParaRPr>
          </a:p>
          <a:p>
            <a:pPr marL="723900" lvl="0" indent="-228600" algn="just" rtl="0">
              <a:lnSpc>
                <a:spcPct val="100000"/>
              </a:lnSpc>
              <a:spcBef>
                <a:spcPts val="800"/>
              </a:spcBef>
              <a:spcAft>
                <a:spcPts val="0"/>
              </a:spcAft>
              <a:buClr>
                <a:schemeClr val="dk1"/>
              </a:buClr>
              <a:buSzPts val="1100"/>
              <a:buFont typeface="Arial"/>
              <a:buNone/>
            </a:pPr>
            <a:r>
              <a:rPr lang="en" sz="1200">
                <a:solidFill>
                  <a:srgbClr val="444444"/>
                </a:solidFill>
                <a:highlight>
                  <a:srgbClr val="FFFFFF"/>
                </a:highlight>
                <a:latin typeface="Times New Roman"/>
                <a:ea typeface="Times New Roman"/>
                <a:cs typeface="Times New Roman"/>
                <a:sym typeface="Times New Roman"/>
              </a:rPr>
              <a:t>[8] techgenix.com/network-topology/</a:t>
            </a:r>
            <a:endParaRPr sz="1200">
              <a:solidFill>
                <a:srgbClr val="444444"/>
              </a:solidFill>
              <a:highlight>
                <a:srgbClr val="FFFFFF"/>
              </a:highlight>
              <a:latin typeface="Times New Roman"/>
              <a:ea typeface="Times New Roman"/>
              <a:cs typeface="Times New Roman"/>
              <a:sym typeface="Times New Roman"/>
            </a:endParaRPr>
          </a:p>
          <a:p>
            <a:pPr marL="723900" lvl="0" indent="-228600" algn="just" rtl="0">
              <a:lnSpc>
                <a:spcPct val="100000"/>
              </a:lnSpc>
              <a:spcBef>
                <a:spcPts val="800"/>
              </a:spcBef>
              <a:spcAft>
                <a:spcPts val="0"/>
              </a:spcAft>
              <a:buClr>
                <a:schemeClr val="dk1"/>
              </a:buClr>
              <a:buSzPts val="1100"/>
              <a:buFont typeface="Arial"/>
              <a:buNone/>
            </a:pPr>
            <a:r>
              <a:rPr lang="en" sz="1200">
                <a:solidFill>
                  <a:srgbClr val="202124"/>
                </a:solidFill>
                <a:highlight>
                  <a:srgbClr val="FFFFFF"/>
                </a:highlight>
                <a:latin typeface="Times New Roman"/>
                <a:ea typeface="Times New Roman"/>
                <a:cs typeface="Times New Roman"/>
                <a:sym typeface="Times New Roman"/>
              </a:rPr>
              <a:t>[9] </a:t>
            </a:r>
            <a:r>
              <a:rPr lang="en" sz="1200">
                <a:solidFill>
                  <a:schemeClr val="dk1"/>
                </a:solidFill>
                <a:highlight>
                  <a:srgbClr val="FFFFFF"/>
                </a:highlight>
                <a:uFill>
                  <a:noFill/>
                </a:uFill>
                <a:latin typeface="Times New Roman"/>
                <a:ea typeface="Times New Roman"/>
                <a:cs typeface="Times New Roman"/>
                <a:sym typeface="Times New Roman"/>
                <a:hlinkClick r:id="rId11">
                  <a:extLst>
                    <a:ext uri="{A12FA001-AC4F-418D-AE19-62706E023703}">
                      <ahyp:hlinkClr xmlns:ahyp="http://schemas.microsoft.com/office/drawing/2018/hyperlinkcolor" val="tx"/>
                    </a:ext>
                  </a:extLst>
                </a:hlinkClick>
              </a:rPr>
              <a:t>www.networkworld.com</a:t>
            </a:r>
            <a:endParaRPr sz="1200">
              <a:solidFill>
                <a:schemeClr val="dk1"/>
              </a:solidFill>
              <a:highlight>
                <a:srgbClr val="FFFFFF"/>
              </a:highlight>
              <a:latin typeface="Times New Roman"/>
              <a:ea typeface="Times New Roman"/>
              <a:cs typeface="Times New Roman"/>
              <a:sym typeface="Times New Roman"/>
            </a:endParaRPr>
          </a:p>
          <a:p>
            <a:pPr marL="723900" lvl="0" indent="-228600" algn="just" rtl="0">
              <a:lnSpc>
                <a:spcPct val="100000"/>
              </a:lnSpc>
              <a:spcBef>
                <a:spcPts val="800"/>
              </a:spcBef>
              <a:spcAft>
                <a:spcPts val="0"/>
              </a:spcAft>
              <a:buClr>
                <a:schemeClr val="dk1"/>
              </a:buClr>
              <a:buSzPts val="1100"/>
              <a:buFont typeface="Arial"/>
              <a:buNone/>
            </a:pPr>
            <a:r>
              <a:rPr lang="en" sz="1200">
                <a:solidFill>
                  <a:srgbClr val="444444"/>
                </a:solidFill>
                <a:highlight>
                  <a:srgbClr val="FFFFFF"/>
                </a:highlight>
                <a:latin typeface="Times New Roman"/>
                <a:ea typeface="Times New Roman"/>
                <a:cs typeface="Times New Roman"/>
                <a:sym typeface="Times New Roman"/>
              </a:rPr>
              <a:t>[10] www.cisco.com/c/en/us/products/index.html</a:t>
            </a:r>
            <a:endParaRPr sz="1200">
              <a:solidFill>
                <a:srgbClr val="444444"/>
              </a:solidFill>
              <a:highlight>
                <a:srgbClr val="FFFFFF"/>
              </a:highlight>
              <a:latin typeface="Times New Roman"/>
              <a:ea typeface="Times New Roman"/>
              <a:cs typeface="Times New Roman"/>
              <a:sym typeface="Times New Roman"/>
            </a:endParaRPr>
          </a:p>
          <a:p>
            <a:pPr marL="723900" lvl="0" indent="-228600" algn="just" rtl="0">
              <a:lnSpc>
                <a:spcPct val="100000"/>
              </a:lnSpc>
              <a:spcBef>
                <a:spcPts val="800"/>
              </a:spcBef>
              <a:spcAft>
                <a:spcPts val="0"/>
              </a:spcAft>
              <a:buClr>
                <a:schemeClr val="dk1"/>
              </a:buClr>
              <a:buSzPts val="1100"/>
              <a:buFont typeface="Arial"/>
              <a:buNone/>
            </a:pPr>
            <a:r>
              <a:rPr lang="en" sz="1200">
                <a:solidFill>
                  <a:srgbClr val="444444"/>
                </a:solidFill>
                <a:highlight>
                  <a:srgbClr val="FFFFFF"/>
                </a:highlight>
                <a:latin typeface="Times New Roman"/>
                <a:ea typeface="Times New Roman"/>
                <a:cs typeface="Times New Roman"/>
                <a:sym typeface="Times New Roman"/>
              </a:rPr>
              <a:t>[11] Packet Tracer Network Simulator by Jesin A</a:t>
            </a:r>
            <a:endParaRPr sz="1200">
              <a:solidFill>
                <a:srgbClr val="444444"/>
              </a:solidFill>
              <a:highlight>
                <a:srgbClr val="FFFFFF"/>
              </a:highlight>
              <a:latin typeface="Times New Roman"/>
              <a:ea typeface="Times New Roman"/>
              <a:cs typeface="Times New Roman"/>
              <a:sym typeface="Times New Roman"/>
            </a:endParaRPr>
          </a:p>
          <a:p>
            <a:pPr marL="723900" lvl="0" indent="-228600" algn="just" rtl="0">
              <a:lnSpc>
                <a:spcPct val="100000"/>
              </a:lnSpc>
              <a:spcBef>
                <a:spcPts val="800"/>
              </a:spcBef>
              <a:spcAft>
                <a:spcPts val="800"/>
              </a:spcAft>
              <a:buClr>
                <a:schemeClr val="dk1"/>
              </a:buClr>
              <a:buSzPts val="1100"/>
              <a:buFont typeface="Arial"/>
              <a:buNone/>
            </a:pPr>
            <a:r>
              <a:rPr lang="en" sz="1200">
                <a:solidFill>
                  <a:srgbClr val="444444"/>
                </a:solidFill>
                <a:highlight>
                  <a:srgbClr val="FFFFFF"/>
                </a:highlight>
                <a:latin typeface="Times New Roman"/>
                <a:ea typeface="Times New Roman"/>
                <a:cs typeface="Times New Roman"/>
                <a:sym typeface="Times New Roman"/>
              </a:rPr>
              <a:t>[12] The VIRL BOOK by Jack Wang</a:t>
            </a:r>
            <a:endParaRPr sz="1200">
              <a:solidFill>
                <a:srgbClr val="202124"/>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69" name="Google Shape;69;p15"/>
          <p:cNvSpPr txBox="1">
            <a:spLocks noGrp="1"/>
          </p:cNvSpPr>
          <p:nvPr>
            <p:ph type="body" idx="1"/>
          </p:nvPr>
        </p:nvSpPr>
        <p:spPr>
          <a:xfrm>
            <a:off x="311700" y="676150"/>
            <a:ext cx="8520600" cy="4139700"/>
          </a:xfrm>
          <a:prstGeom prst="rect">
            <a:avLst/>
          </a:prstGeom>
        </p:spPr>
        <p:txBody>
          <a:bodyPr spcFirstLastPara="1" wrap="square" lIns="91425" tIns="91425" rIns="91425" bIns="91425" anchor="t" anchorCtr="0">
            <a:noAutofit/>
          </a:bodyPr>
          <a:lstStyle/>
          <a:p>
            <a:pPr marL="0" lvl="0" indent="0" algn="just" rtl="0">
              <a:lnSpc>
                <a:spcPct val="150000"/>
              </a:lnSpc>
              <a:spcBef>
                <a:spcPts val="2000"/>
              </a:spcBef>
              <a:spcAft>
                <a:spcPts val="2000"/>
              </a:spcAft>
              <a:buClr>
                <a:schemeClr val="dk1"/>
              </a:buClr>
              <a:buSzPts val="1100"/>
              <a:buFont typeface="Arial"/>
              <a:buNone/>
            </a:pPr>
            <a:r>
              <a:rPr lang="en" sz="1700">
                <a:solidFill>
                  <a:srgbClr val="4A4A4A"/>
                </a:solidFill>
                <a:highlight>
                  <a:srgbClr val="FFFFFF"/>
                </a:highlight>
                <a:latin typeface="Times New Roman"/>
                <a:ea typeface="Times New Roman"/>
                <a:cs typeface="Times New Roman"/>
                <a:sym typeface="Times New Roman"/>
              </a:rPr>
              <a:t>Airports are the most crucial and sensitive places around the world because they represent these gates through which millions of people travel each day from one place to another. With millions of people flying in and out of these places every second and thousands of people working in this industry, governments, airlines, airport authorities, and the public have become aware of the vulnerability and need to safeguard passenger and freight transportation. This intense focus has drastically changed airport operations and is straining the already tight budgets of airport authorities which made the airport authorities, along with the airlines and government to actively seek out for cost-effective technology solutions to meet the challenges. Computer networking is the most critical part of modern airports because this new technology takes the most important responsibilities, rather than people doing the tasks as in previous decades.</a:t>
            </a:r>
            <a:endParaRPr sz="1700">
              <a:solidFill>
                <a:srgbClr val="4A4A4A"/>
              </a:solidFill>
              <a:highlight>
                <a:srgbClr val="FFFFFF"/>
              </a:highlight>
              <a:latin typeface="Times New Roman"/>
              <a:ea typeface="Times New Roman"/>
              <a:cs typeface="Times New Roman"/>
              <a:sym typeface="Times New Roman"/>
            </a:endParaRPr>
          </a:p>
        </p:txBody>
      </p:sp>
      <p:pic>
        <p:nvPicPr>
          <p:cNvPr id="70" name="Google Shape;70;p15"/>
          <p:cNvPicPr preferRelativeResize="0"/>
          <p:nvPr/>
        </p:nvPicPr>
        <p:blipFill rotWithShape="1">
          <a:blip r:embed="rId3">
            <a:alphaModFix/>
          </a:blip>
          <a:srcRect/>
          <a:stretch/>
        </p:blipFill>
        <p:spPr>
          <a:xfrm>
            <a:off x="7965225" y="225625"/>
            <a:ext cx="934101" cy="518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B15DB-D73C-4602-909E-A276B5302B9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D60157E-E972-45D7-A344-3AED612FF372}"/>
              </a:ext>
            </a:extLst>
          </p:cNvPr>
          <p:cNvSpPr>
            <a:spLocks noGrp="1"/>
          </p:cNvSpPr>
          <p:nvPr>
            <p:ph type="body" idx="1"/>
          </p:nvPr>
        </p:nvSpPr>
        <p:spPr/>
        <p:txBody>
          <a:bodyPr/>
          <a:lstStyle/>
          <a:p>
            <a:endParaRPr lang="en-IN"/>
          </a:p>
        </p:txBody>
      </p:sp>
      <p:pic>
        <p:nvPicPr>
          <p:cNvPr id="5" name="Picture 4" descr="Diagram&#10;&#10;Description automatically generated">
            <a:extLst>
              <a:ext uri="{FF2B5EF4-FFF2-40B4-BE49-F238E27FC236}">
                <a16:creationId xmlns:a16="http://schemas.microsoft.com/office/drawing/2014/main" id="{B3EC4D50-FB7C-4190-BE7A-26D140BA663A}"/>
              </a:ext>
            </a:extLst>
          </p:cNvPr>
          <p:cNvPicPr>
            <a:picLocks noChangeAspect="1"/>
          </p:cNvPicPr>
          <p:nvPr/>
        </p:nvPicPr>
        <p:blipFill>
          <a:blip r:embed="rId2"/>
          <a:stretch>
            <a:fillRect/>
          </a:stretch>
        </p:blipFill>
        <p:spPr>
          <a:xfrm>
            <a:off x="0" y="1"/>
            <a:ext cx="9144000" cy="5143500"/>
          </a:xfrm>
          <a:prstGeom prst="rect">
            <a:avLst/>
          </a:prstGeom>
        </p:spPr>
      </p:pic>
    </p:spTree>
    <p:extLst>
      <p:ext uri="{BB962C8B-B14F-4D97-AF65-F5344CB8AC3E}">
        <p14:creationId xmlns:p14="http://schemas.microsoft.com/office/powerpoint/2010/main" val="1239645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NETWORK TOPOLOGY</a:t>
            </a:r>
            <a:endParaRPr b="1">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185925" y="1243725"/>
            <a:ext cx="4176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Hybrid Topology consisting several star topologies.</a:t>
            </a:r>
            <a:endParaRPr>
              <a:latin typeface="Times New Roman"/>
              <a:ea typeface="Times New Roman"/>
              <a:cs typeface="Times New Roman"/>
              <a:sym typeface="Times New Roman"/>
            </a:endParaRPr>
          </a:p>
          <a:p>
            <a:pPr marL="0" lvl="0" indent="0" algn="l" rtl="0">
              <a:spcBef>
                <a:spcPts val="1600"/>
              </a:spcBef>
              <a:spcAft>
                <a:spcPts val="0"/>
              </a:spcAft>
              <a:buNone/>
            </a:pPr>
            <a:r>
              <a:rPr lang="en">
                <a:latin typeface="Times New Roman"/>
                <a:ea typeface="Times New Roman"/>
                <a:cs typeface="Times New Roman"/>
                <a:sym typeface="Times New Roman"/>
              </a:rPr>
              <a:t>Reasons for selection -</a:t>
            </a:r>
            <a:endParaRPr>
              <a:latin typeface="Times New Roman"/>
              <a:ea typeface="Times New Roman"/>
              <a:cs typeface="Times New Roman"/>
              <a:sym typeface="Times New Roman"/>
            </a:endParaRPr>
          </a:p>
          <a:p>
            <a:pPr marL="457200" lvl="0" indent="-342900" algn="l" rtl="0">
              <a:spcBef>
                <a:spcPts val="1600"/>
              </a:spcBef>
              <a:spcAft>
                <a:spcPts val="0"/>
              </a:spcAft>
              <a:buSzPts val="1800"/>
              <a:buFont typeface="Times New Roman"/>
              <a:buChar char="●"/>
            </a:pPr>
            <a:r>
              <a:rPr lang="en">
                <a:latin typeface="Times New Roman"/>
                <a:ea typeface="Times New Roman"/>
                <a:cs typeface="Times New Roman"/>
                <a:sym typeface="Times New Roman"/>
              </a:rPr>
              <a:t>Degree of flexibility</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Increasing size of network made easy</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Fault detection and troubleshooting</a:t>
            </a:r>
            <a:endParaRPr>
              <a:latin typeface="Times New Roman"/>
              <a:ea typeface="Times New Roman"/>
              <a:cs typeface="Times New Roman"/>
              <a:sym typeface="Times New Roman"/>
            </a:endParaRPr>
          </a:p>
        </p:txBody>
      </p:sp>
      <p:pic>
        <p:nvPicPr>
          <p:cNvPr id="84" name="Google Shape;84;p17"/>
          <p:cNvPicPr preferRelativeResize="0"/>
          <p:nvPr/>
        </p:nvPicPr>
        <p:blipFill rotWithShape="1">
          <a:blip r:embed="rId3">
            <a:alphaModFix/>
          </a:blip>
          <a:srcRect l="4114" r="3625"/>
          <a:stretch/>
        </p:blipFill>
        <p:spPr>
          <a:xfrm>
            <a:off x="4660125" y="850325"/>
            <a:ext cx="4350301" cy="3933750"/>
          </a:xfrm>
          <a:prstGeom prst="rect">
            <a:avLst/>
          </a:prstGeom>
          <a:noFill/>
          <a:ln>
            <a:noFill/>
          </a:ln>
        </p:spPr>
      </p:pic>
      <p:pic>
        <p:nvPicPr>
          <p:cNvPr id="85" name="Google Shape;85;p17"/>
          <p:cNvPicPr preferRelativeResize="0"/>
          <p:nvPr/>
        </p:nvPicPr>
        <p:blipFill rotWithShape="1">
          <a:blip r:embed="rId4">
            <a:alphaModFix/>
          </a:blip>
          <a:srcRect/>
          <a:stretch/>
        </p:blipFill>
        <p:spPr>
          <a:xfrm>
            <a:off x="7965225" y="225625"/>
            <a:ext cx="934101" cy="518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b="1">
                <a:latin typeface="Times New Roman"/>
                <a:ea typeface="Times New Roman"/>
                <a:cs typeface="Times New Roman"/>
                <a:sym typeface="Times New Roman"/>
              </a:rPr>
              <a:t>VLAN DESIGN</a:t>
            </a:r>
            <a:endParaRPr sz="2600" b="1">
              <a:latin typeface="Times New Roman"/>
              <a:ea typeface="Times New Roman"/>
              <a:cs typeface="Times New Roman"/>
              <a:sym typeface="Times New Roman"/>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Char char="●"/>
            </a:pPr>
            <a:r>
              <a:rPr lang="en" sz="1700" dirty="0">
                <a:solidFill>
                  <a:srgbClr val="000000"/>
                </a:solidFill>
                <a:latin typeface="Times New Roman"/>
                <a:ea typeface="Times New Roman"/>
                <a:cs typeface="Times New Roman"/>
                <a:sym typeface="Times New Roman"/>
              </a:rPr>
              <a:t>VLAN 2 -Set to access mode as it carries only one device , the main server and can communicate with the Airport Authorities and Flight Services.</a:t>
            </a:r>
            <a:endParaRPr sz="1700" dirty="0">
              <a:solidFill>
                <a:srgbClr val="000000"/>
              </a:solidFill>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Char char="●"/>
            </a:pPr>
            <a:r>
              <a:rPr lang="en" sz="1700" dirty="0">
                <a:solidFill>
                  <a:srgbClr val="000000"/>
                </a:solidFill>
                <a:latin typeface="Times New Roman"/>
                <a:ea typeface="Times New Roman"/>
                <a:cs typeface="Times New Roman"/>
                <a:sym typeface="Times New Roman"/>
              </a:rPr>
              <a:t>VLAN 3 and VLAN 4 - Every device in the Airport Authority has access to each other’s data . Similarly, every device in Flight Services has access to each other’s data. But devices of Airport Authority cannot access data of devices in Flight Services but can communicate to each other and the server. Both the vlans can communicate between each other with the help of trunking.</a:t>
            </a:r>
            <a:endParaRPr sz="1700" dirty="0">
              <a:solidFill>
                <a:srgbClr val="000000"/>
              </a:solidFill>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Font typeface="Times New Roman"/>
              <a:buChar char="●"/>
            </a:pPr>
            <a:r>
              <a:rPr lang="en" sz="1700" dirty="0">
                <a:solidFill>
                  <a:srgbClr val="000000"/>
                </a:solidFill>
                <a:latin typeface="Times New Roman"/>
                <a:ea typeface="Times New Roman"/>
                <a:cs typeface="Times New Roman"/>
                <a:sym typeface="Times New Roman"/>
              </a:rPr>
              <a:t>VLAN 5 - The guest is connected to the multilayer switch using a vlan set to Trunking. Although the multilayer switch is a switch it functions like a router and helps in routing and we know that a VLAN needs to be set to trunking for it to work when connected between router and switch. The guest cannot communicate with any of the other components</a:t>
            </a:r>
            <a:endParaRPr sz="1700" dirty="0">
              <a:solidFill>
                <a:srgbClr val="000000"/>
              </a:solidFill>
              <a:latin typeface="Times New Roman"/>
              <a:ea typeface="Times New Roman"/>
              <a:cs typeface="Times New Roman"/>
              <a:sym typeface="Times New Roman"/>
            </a:endParaRPr>
          </a:p>
        </p:txBody>
      </p:sp>
      <p:pic>
        <p:nvPicPr>
          <p:cNvPr id="92" name="Google Shape;92;p18"/>
          <p:cNvPicPr preferRelativeResize="0"/>
          <p:nvPr/>
        </p:nvPicPr>
        <p:blipFill rotWithShape="1">
          <a:blip r:embed="rId3">
            <a:alphaModFix/>
          </a:blip>
          <a:srcRect/>
          <a:stretch/>
        </p:blipFill>
        <p:spPr>
          <a:xfrm>
            <a:off x="7965225" y="225625"/>
            <a:ext cx="934101" cy="518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1379928" y="0"/>
            <a:ext cx="6384143" cy="5143500"/>
          </a:xfrm>
          <a:prstGeom prst="rect">
            <a:avLst/>
          </a:prstGeom>
          <a:noFill/>
          <a:ln>
            <a:noFill/>
          </a:ln>
        </p:spPr>
      </p:pic>
      <p:pic>
        <p:nvPicPr>
          <p:cNvPr id="98" name="Google Shape;98;p19"/>
          <p:cNvPicPr preferRelativeResize="0"/>
          <p:nvPr/>
        </p:nvPicPr>
        <p:blipFill rotWithShape="1">
          <a:blip r:embed="rId4">
            <a:alphaModFix/>
          </a:blip>
          <a:srcRect/>
          <a:stretch/>
        </p:blipFill>
        <p:spPr>
          <a:xfrm>
            <a:off x="7965225" y="225625"/>
            <a:ext cx="934101" cy="518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0E055-71D1-46E1-8BA8-8EF6CB725301}"/>
              </a:ext>
            </a:extLst>
          </p:cNvPr>
          <p:cNvSpPr>
            <a:spLocks noGrp="1"/>
          </p:cNvSpPr>
          <p:nvPr>
            <p:ph type="title"/>
          </p:nvPr>
        </p:nvSpPr>
        <p:spPr/>
        <p:txBody>
          <a:bodyPr/>
          <a:lstStyle/>
          <a:p>
            <a:r>
              <a:rPr lang="en-IN" sz="2600" b="1" dirty="0">
                <a:latin typeface="Times New Roman" panose="02020603050405020304" pitchFamily="18" charset="0"/>
                <a:cs typeface="Times New Roman" panose="02020603050405020304" pitchFamily="18" charset="0"/>
              </a:rPr>
              <a:t>SERVER: SET UP</a:t>
            </a:r>
          </a:p>
        </p:txBody>
      </p:sp>
      <p:sp>
        <p:nvSpPr>
          <p:cNvPr id="3" name="Text Placeholder 2">
            <a:extLst>
              <a:ext uri="{FF2B5EF4-FFF2-40B4-BE49-F238E27FC236}">
                <a16:creationId xmlns:a16="http://schemas.microsoft.com/office/drawing/2014/main" id="{A95F60DF-A10C-49CC-9BBB-7FBBA55235DE}"/>
              </a:ext>
            </a:extLst>
          </p:cNvPr>
          <p:cNvSpPr>
            <a:spLocks noGrp="1"/>
          </p:cNvSpPr>
          <p:nvPr>
            <p:ph type="body" idx="1"/>
          </p:nvPr>
        </p:nvSpPr>
        <p:spPr/>
        <p:txBody>
          <a:bodyPr/>
          <a:lstStyle/>
          <a:p>
            <a:r>
              <a:rPr lang="en-IN" sz="2000" dirty="0">
                <a:solidFill>
                  <a:schemeClr val="tx1"/>
                </a:solidFill>
                <a:latin typeface="Times New Roman" panose="02020603050405020304" pitchFamily="18" charset="0"/>
                <a:cs typeface="Times New Roman" panose="02020603050405020304" pitchFamily="18" charset="0"/>
              </a:rPr>
              <a:t>Server is configured before DHCP and VLAN is configured. Statically provide the IP, Subnet Mask, Default gateway, and the DNS server. </a:t>
            </a:r>
          </a:p>
          <a:p>
            <a:r>
              <a:rPr lang="en-IN" sz="2000" dirty="0">
                <a:solidFill>
                  <a:schemeClr val="tx1"/>
                </a:solidFill>
                <a:latin typeface="Times New Roman" panose="02020603050405020304" pitchFamily="18" charset="0"/>
                <a:cs typeface="Times New Roman" panose="02020603050405020304" pitchFamily="18" charset="0"/>
              </a:rPr>
              <a:t>Enable DHCP, select the proper interface, divide the IP addresses to be used in pools.</a:t>
            </a:r>
          </a:p>
          <a:p>
            <a:r>
              <a:rPr lang="en-IN" sz="2000" dirty="0">
                <a:solidFill>
                  <a:schemeClr val="tx1"/>
                </a:solidFill>
                <a:latin typeface="Times New Roman" panose="02020603050405020304" pitchFamily="18" charset="0"/>
                <a:cs typeface="Times New Roman" panose="02020603050405020304" pitchFamily="18" charset="0"/>
              </a:rPr>
              <a:t>Name each pool, provide their start IP address, Subnet Mask, DNS server and Default gateway they are supposed to allotted. </a:t>
            </a:r>
          </a:p>
          <a:p>
            <a:r>
              <a:rPr lang="en-IN" sz="2000" dirty="0">
                <a:solidFill>
                  <a:schemeClr val="tx1"/>
                </a:solidFill>
                <a:latin typeface="Times New Roman" panose="02020603050405020304" pitchFamily="18" charset="0"/>
                <a:cs typeface="Times New Roman" panose="02020603050405020304" pitchFamily="18" charset="0"/>
              </a:rPr>
              <a:t>Also select the maximum no. of users that can be allotted IP dynamically in the pool. Add them to the Server.</a:t>
            </a:r>
          </a:p>
          <a:p>
            <a:r>
              <a:rPr lang="en-IN" sz="2000" dirty="0">
                <a:solidFill>
                  <a:schemeClr val="tx1"/>
                </a:solidFill>
                <a:latin typeface="Times New Roman" panose="02020603050405020304" pitchFamily="18" charset="0"/>
                <a:cs typeface="Times New Roman" panose="02020603050405020304" pitchFamily="18" charset="0"/>
              </a:rPr>
              <a:t>Server is ready to dynamically allocate addresses.</a:t>
            </a:r>
          </a:p>
          <a:p>
            <a:endParaRPr lang="en-IN" dirty="0"/>
          </a:p>
        </p:txBody>
      </p:sp>
    </p:spTree>
    <p:extLst>
      <p:ext uri="{BB962C8B-B14F-4D97-AF65-F5344CB8AC3E}">
        <p14:creationId xmlns:p14="http://schemas.microsoft.com/office/powerpoint/2010/main" val="4269871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b="1" dirty="0">
                <a:latin typeface="Times New Roman"/>
                <a:ea typeface="Times New Roman"/>
                <a:cs typeface="Times New Roman"/>
                <a:sym typeface="Times New Roman"/>
              </a:rPr>
              <a:t>IP DESIGN USING DHCP</a:t>
            </a:r>
            <a:endParaRPr sz="2600" b="1" dirty="0">
              <a:latin typeface="Times New Roman"/>
              <a:ea typeface="Times New Roman"/>
              <a:cs typeface="Times New Roman"/>
              <a:sym typeface="Times New Roman"/>
            </a:endParaRPr>
          </a:p>
        </p:txBody>
      </p:sp>
      <p:sp>
        <p:nvSpPr>
          <p:cNvPr id="104" name="Google Shape;10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AutoNum type="arabicPeriod"/>
            </a:pPr>
            <a:r>
              <a:rPr lang="en" sz="2200" dirty="0">
                <a:solidFill>
                  <a:srgbClr val="000000"/>
                </a:solidFill>
                <a:latin typeface="Times New Roman"/>
                <a:ea typeface="Times New Roman"/>
                <a:cs typeface="Times New Roman"/>
                <a:sym typeface="Times New Roman"/>
              </a:rPr>
              <a:t>Airport Authority Server - </a:t>
            </a:r>
            <a:r>
              <a:rPr lang="en" sz="2200" dirty="0">
                <a:solidFill>
                  <a:srgbClr val="000000"/>
                </a:solidFill>
                <a:highlight>
                  <a:srgbClr val="FFFFFF"/>
                </a:highlight>
                <a:latin typeface="Times New Roman"/>
                <a:ea typeface="Times New Roman"/>
                <a:cs typeface="Times New Roman"/>
                <a:sym typeface="Times New Roman"/>
              </a:rPr>
              <a:t>It uses DHCP to dynamically allocate IP addresses for the</a:t>
            </a:r>
            <a:r>
              <a:rPr lang="en" sz="2200" dirty="0">
                <a:solidFill>
                  <a:srgbClr val="000000"/>
                </a:solidFill>
                <a:latin typeface="Times New Roman"/>
                <a:ea typeface="Times New Roman"/>
                <a:cs typeface="Times New Roman"/>
                <a:sym typeface="Times New Roman"/>
              </a:rPr>
              <a:t> </a:t>
            </a:r>
            <a:r>
              <a:rPr lang="en" sz="2200" dirty="0">
                <a:solidFill>
                  <a:srgbClr val="000000"/>
                </a:solidFill>
                <a:highlight>
                  <a:srgbClr val="FFFFFF"/>
                </a:highlight>
                <a:latin typeface="Times New Roman"/>
                <a:ea typeface="Times New Roman"/>
                <a:cs typeface="Times New Roman"/>
                <a:sym typeface="Times New Roman"/>
              </a:rPr>
              <a:t>airport authority as well as the flight services</a:t>
            </a:r>
            <a:endParaRPr sz="2200" dirty="0">
              <a:solidFill>
                <a:srgbClr val="000000"/>
              </a:solidFill>
              <a:highlight>
                <a:srgbClr val="FFFFFF"/>
              </a:highlight>
              <a:latin typeface="Times New Roman"/>
              <a:ea typeface="Times New Roman"/>
              <a:cs typeface="Times New Roman"/>
              <a:sym typeface="Times New Roman"/>
            </a:endParaRPr>
          </a:p>
          <a:p>
            <a:pPr marL="88900" lvl="0" indent="0" algn="l" rtl="0">
              <a:spcBef>
                <a:spcPts val="1600"/>
              </a:spcBef>
              <a:spcAft>
                <a:spcPts val="0"/>
              </a:spcAft>
              <a:buClr>
                <a:srgbClr val="000000"/>
              </a:buClr>
              <a:buSzPts val="2200"/>
              <a:buNone/>
            </a:pPr>
            <a:endParaRPr lang="en" sz="2200" dirty="0">
              <a:solidFill>
                <a:srgbClr val="000000"/>
              </a:solidFill>
              <a:highlight>
                <a:srgbClr val="FFFFFF"/>
              </a:highlight>
              <a:latin typeface="Times New Roman"/>
              <a:ea typeface="Times New Roman"/>
              <a:cs typeface="Times New Roman"/>
              <a:sym typeface="Times New Roman"/>
            </a:endParaRPr>
          </a:p>
          <a:p>
            <a:pPr marL="88900" lvl="0" indent="0" algn="l" rtl="0">
              <a:spcBef>
                <a:spcPts val="1600"/>
              </a:spcBef>
              <a:spcAft>
                <a:spcPts val="0"/>
              </a:spcAft>
              <a:buClr>
                <a:srgbClr val="000000"/>
              </a:buClr>
              <a:buSzPts val="2200"/>
              <a:buNone/>
            </a:pPr>
            <a:r>
              <a:rPr lang="en" sz="2200" dirty="0">
                <a:solidFill>
                  <a:srgbClr val="000000"/>
                </a:solidFill>
                <a:latin typeface="Times New Roman"/>
                <a:ea typeface="Times New Roman"/>
                <a:cs typeface="Times New Roman"/>
                <a:sym typeface="Times New Roman"/>
              </a:rPr>
              <a:t>2. Guest Server - </a:t>
            </a:r>
            <a:r>
              <a:rPr lang="en" sz="2200" dirty="0">
                <a:solidFill>
                  <a:srgbClr val="000000"/>
                </a:solidFill>
                <a:highlight>
                  <a:srgbClr val="FFFFFF"/>
                </a:highlight>
                <a:latin typeface="Times New Roman"/>
                <a:ea typeface="Times New Roman"/>
                <a:cs typeface="Times New Roman"/>
                <a:sym typeface="Times New Roman"/>
              </a:rPr>
              <a:t>allocates IP</a:t>
            </a:r>
            <a:r>
              <a:rPr lang="en" sz="2200" dirty="0">
                <a:solidFill>
                  <a:srgbClr val="000000"/>
                </a:solidFill>
                <a:latin typeface="Times New Roman"/>
                <a:ea typeface="Times New Roman"/>
                <a:cs typeface="Times New Roman"/>
                <a:sym typeface="Times New Roman"/>
              </a:rPr>
              <a:t> </a:t>
            </a:r>
            <a:r>
              <a:rPr lang="en" sz="2200" dirty="0">
                <a:solidFill>
                  <a:srgbClr val="000000"/>
                </a:solidFill>
                <a:highlight>
                  <a:srgbClr val="FFFFFF"/>
                </a:highlight>
                <a:latin typeface="Times New Roman"/>
                <a:ea typeface="Times New Roman"/>
                <a:cs typeface="Times New Roman"/>
                <a:sym typeface="Times New Roman"/>
              </a:rPr>
              <a:t>addresses to the in-house devices used in the airport like monitors, screens etc using</a:t>
            </a:r>
            <a:r>
              <a:rPr lang="en" sz="2200" dirty="0">
                <a:solidFill>
                  <a:srgbClr val="000000"/>
                </a:solidFill>
                <a:latin typeface="Times New Roman"/>
                <a:ea typeface="Times New Roman"/>
                <a:cs typeface="Times New Roman"/>
                <a:sym typeface="Times New Roman"/>
              </a:rPr>
              <a:t> </a:t>
            </a:r>
            <a:r>
              <a:rPr lang="en" sz="2200" dirty="0">
                <a:solidFill>
                  <a:srgbClr val="000000"/>
                </a:solidFill>
                <a:highlight>
                  <a:srgbClr val="FFFFFF"/>
                </a:highlight>
                <a:latin typeface="Times New Roman"/>
                <a:ea typeface="Times New Roman"/>
                <a:cs typeface="Times New Roman"/>
                <a:sym typeface="Times New Roman"/>
              </a:rPr>
              <a:t>DHCP . It also allocates IP addresses to the visitor’s or guest devices such as phones</a:t>
            </a:r>
            <a:r>
              <a:rPr lang="en" sz="2200" dirty="0">
                <a:solidFill>
                  <a:srgbClr val="000000"/>
                </a:solidFill>
                <a:latin typeface="Times New Roman"/>
                <a:ea typeface="Times New Roman"/>
                <a:cs typeface="Times New Roman"/>
                <a:sym typeface="Times New Roman"/>
              </a:rPr>
              <a:t> </a:t>
            </a:r>
            <a:r>
              <a:rPr lang="en" sz="2200" dirty="0">
                <a:solidFill>
                  <a:srgbClr val="000000"/>
                </a:solidFill>
                <a:highlight>
                  <a:srgbClr val="FFFFFF"/>
                </a:highlight>
                <a:latin typeface="Times New Roman"/>
                <a:ea typeface="Times New Roman"/>
                <a:cs typeface="Times New Roman"/>
                <a:sym typeface="Times New Roman"/>
              </a:rPr>
              <a:t>or laptops dynamically </a:t>
            </a:r>
            <a:endParaRPr sz="2200" dirty="0">
              <a:solidFill>
                <a:srgbClr val="000000"/>
              </a:solidFill>
              <a:latin typeface="Times New Roman"/>
              <a:ea typeface="Times New Roman"/>
              <a:cs typeface="Times New Roman"/>
              <a:sym typeface="Times New Roman"/>
            </a:endParaRPr>
          </a:p>
        </p:txBody>
      </p:sp>
      <p:pic>
        <p:nvPicPr>
          <p:cNvPr id="105" name="Google Shape;105;p20"/>
          <p:cNvPicPr preferRelativeResize="0"/>
          <p:nvPr/>
        </p:nvPicPr>
        <p:blipFill rotWithShape="1">
          <a:blip r:embed="rId3">
            <a:alphaModFix/>
          </a:blip>
          <a:srcRect/>
          <a:stretch/>
        </p:blipFill>
        <p:spPr>
          <a:xfrm>
            <a:off x="7965225" y="225625"/>
            <a:ext cx="934101" cy="5189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1483</Words>
  <Application>Microsoft Office PowerPoint</Application>
  <PresentationFormat>On-screen Show (16:9)</PresentationFormat>
  <Paragraphs>95</Paragraphs>
  <Slides>21</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Times New Roman</vt:lpstr>
      <vt:lpstr>Simple Light</vt:lpstr>
      <vt:lpstr>NETWORK DESIGN PROPOSAL FOR AIRPORT</vt:lpstr>
      <vt:lpstr>ABSTRACT </vt:lpstr>
      <vt:lpstr>INTRODUCTION</vt:lpstr>
      <vt:lpstr>PowerPoint Presentation</vt:lpstr>
      <vt:lpstr>NETWORK TOPOLOGY</vt:lpstr>
      <vt:lpstr>VLAN DESIGN</vt:lpstr>
      <vt:lpstr>PowerPoint Presentation</vt:lpstr>
      <vt:lpstr>SERVER: SET UP</vt:lpstr>
      <vt:lpstr>IP DESIGN USING DHCP</vt:lpstr>
      <vt:lpstr>PowerPoint Presentation</vt:lpstr>
      <vt:lpstr>ALLOTTING IP ADDRESS THROUGH ACCESS POINT</vt:lpstr>
      <vt:lpstr>MULTILAYER SWITCH</vt:lpstr>
      <vt:lpstr>ACCESS LIST</vt:lpstr>
      <vt:lpstr>HARDWARE INVENTORY LIST</vt:lpstr>
      <vt:lpstr>SWITCH CONFIGURATION (AIRPORT AUTHORITY)</vt:lpstr>
      <vt:lpstr>SWITCH CONFIGURATION (FLIGHT SERVICES)</vt:lpstr>
      <vt:lpstr>SWITCH CONFIGURATION (GUESTS)</vt:lpstr>
      <vt:lpstr>ROUTER CONFIGURATION</vt:lpstr>
      <vt:lpstr>DHCP CONFIGURATION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DESIGN PROPOSAL FOR AIRPORT</dc:title>
  <cp:lastModifiedBy>Sujoy Baitalik</cp:lastModifiedBy>
  <cp:revision>5</cp:revision>
  <dcterms:modified xsi:type="dcterms:W3CDTF">2020-12-07T20:56:11Z</dcterms:modified>
</cp:coreProperties>
</file>