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4"/>
  </p:notesMasterIdLst>
  <p:sldIdLst>
    <p:sldId id="257" r:id="rId2"/>
    <p:sldId id="296" r:id="rId3"/>
    <p:sldId id="297" r:id="rId4"/>
    <p:sldId id="275" r:id="rId5"/>
    <p:sldId id="286" r:id="rId6"/>
    <p:sldId id="298" r:id="rId7"/>
    <p:sldId id="299" r:id="rId8"/>
    <p:sldId id="300" r:id="rId9"/>
    <p:sldId id="301" r:id="rId10"/>
    <p:sldId id="303" r:id="rId11"/>
    <p:sldId id="304" r:id="rId12"/>
    <p:sldId id="306" r:id="rId13"/>
    <p:sldId id="308" r:id="rId14"/>
    <p:sldId id="309" r:id="rId15"/>
    <p:sldId id="310" r:id="rId16"/>
    <p:sldId id="312" r:id="rId17"/>
    <p:sldId id="313" r:id="rId18"/>
    <p:sldId id="314" r:id="rId19"/>
    <p:sldId id="315" r:id="rId20"/>
    <p:sldId id="311" r:id="rId21"/>
    <p:sldId id="293" r:id="rId22"/>
    <p:sldId id="29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p:scale>
          <a:sx n="82" d="100"/>
          <a:sy n="82" d="100"/>
        </p:scale>
        <p:origin x="-102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4/17/2020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3</a:t>
            </a:fld>
            <a:endParaRPr lang="en-IN" dirty="0"/>
          </a:p>
        </p:txBody>
      </p:sp>
    </p:spTree>
    <p:extLst>
      <p:ext uri="{BB962C8B-B14F-4D97-AF65-F5344CB8AC3E}">
        <p14:creationId xmlns:p14="http://schemas.microsoft.com/office/powerpoint/2010/main" val="188418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4/17/2020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4/17/2020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4/17/2020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4/17/2020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4/17/2020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4/17/2020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4/17/2020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4/17/2020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4/17/2020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4/17/2020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4/17/2020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4/17/2020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4/17/2020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4/17/2020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685800" y="1295400"/>
            <a:ext cx="7699375" cy="2421632"/>
          </a:xfrm>
        </p:spPr>
        <p:txBody>
          <a:bodyPr/>
          <a:lstStyle/>
          <a:p>
            <a:pPr algn="ctr"/>
            <a:r>
              <a:rPr lang="en-IN" sz="4400" dirty="0">
                <a:effectLst>
                  <a:outerShdw blurRad="38100" dist="38100" dir="2700000" algn="tl">
                    <a:srgbClr val="000000">
                      <a:alpha val="43137"/>
                    </a:srgbClr>
                  </a:outerShdw>
                </a:effectLst>
              </a:rPr>
              <a:t>Robust Video Data Hiding Using Selective Embedding and Forbidden Zone Data Hiding</a:t>
            </a: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A-07				        Project Guide:</a:t>
            </a:r>
          </a:p>
          <a:p>
            <a:pPr eaLnBrk="1" hangingPunct="1"/>
            <a:r>
              <a:rPr lang="en-US" sz="1600" dirty="0">
                <a:latin typeface="Times New Roman" pitchFamily="18" charset="0"/>
                <a:cs typeface="Times New Roman" pitchFamily="18" charset="0"/>
              </a:rPr>
              <a:t>D. R. Gowthami	      (164G1A0527)                                  Mrs. T. Kavitha ,</a:t>
            </a:r>
            <a:r>
              <a:rPr lang="en-US" sz="1300" dirty="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 Meena	                        (164G1A0555)                                      Assistant </a:t>
            </a:r>
            <a:r>
              <a:rPr lang="en-US" sz="1600" dirty="0" smtClean="0">
                <a:latin typeface="Times New Roman" pitchFamily="18" charset="0"/>
                <a:cs typeface="Times New Roman" pitchFamily="18" charset="0"/>
              </a:rPr>
              <a:t>Professor</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P. Bhargavi                       (164G1A0513)</a:t>
            </a:r>
          </a:p>
          <a:p>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A66B0B-50E9-47C4-BC99-B5BC27F139D0}"/>
              </a:ext>
            </a:extLst>
          </p:cNvPr>
          <p:cNvSpPr>
            <a:spLocks noGrp="1"/>
          </p:cNvSpPr>
          <p:nvPr>
            <p:ph type="title"/>
          </p:nvPr>
        </p:nvSpPr>
        <p:spPr/>
        <p:txBody>
          <a:bodyPr/>
          <a:lstStyle/>
          <a:p>
            <a:r>
              <a:rPr lang="en-IN" dirty="0"/>
              <a:t>Decryption Module</a:t>
            </a:r>
          </a:p>
        </p:txBody>
      </p:sp>
      <p:sp>
        <p:nvSpPr>
          <p:cNvPr id="3" name="Content Placeholder 2">
            <a:extLst>
              <a:ext uri="{FF2B5EF4-FFF2-40B4-BE49-F238E27FC236}">
                <a16:creationId xmlns="" xmlns:a16="http://schemas.microsoft.com/office/drawing/2014/main" id="{99309481-D52F-44E1-ABAB-0BE9B8362973}"/>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This module is the opposite as such as Encryption module where the Key file should be also specified same as that of encryption part. Then the user should select the encrypted cover file and then should select the extract button so that the hidden message is displayed in the text area specified in the application or else it is extracted to the place where the user specifies it. </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p>
        </p:txBody>
      </p:sp>
    </p:spTree>
    <p:extLst>
      <p:ext uri="{BB962C8B-B14F-4D97-AF65-F5344CB8AC3E}">
        <p14:creationId xmlns:p14="http://schemas.microsoft.com/office/powerpoint/2010/main" val="39965684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00E2D-5D2D-4B1C-A751-14FBD410FEC0}"/>
              </a:ext>
            </a:extLst>
          </p:cNvPr>
          <p:cNvSpPr>
            <a:spLocks noGrp="1"/>
          </p:cNvSpPr>
          <p:nvPr>
            <p:ph type="title"/>
          </p:nvPr>
        </p:nvSpPr>
        <p:spPr/>
        <p:txBody>
          <a:bodyPr/>
          <a:lstStyle/>
          <a:p>
            <a:r>
              <a:rPr lang="en-IN" dirty="0"/>
              <a:t>DES</a:t>
            </a:r>
          </a:p>
        </p:txBody>
      </p:sp>
      <p:sp>
        <p:nvSpPr>
          <p:cNvPr id="3" name="Content Placeholder 2">
            <a:extLst>
              <a:ext uri="{FF2B5EF4-FFF2-40B4-BE49-F238E27FC236}">
                <a16:creationId xmlns="" xmlns:a16="http://schemas.microsoft.com/office/drawing/2014/main" id="{00B0478E-5FB3-4280-AA6B-A284325A905C}"/>
              </a:ext>
            </a:extLst>
          </p:cNvPr>
          <p:cNvSpPr>
            <a:spLocks noGrp="1"/>
          </p:cNvSpPr>
          <p:nvPr>
            <p:ph idx="1"/>
          </p:nvPr>
        </p:nvSpPr>
        <p:spPr/>
        <p:txBody>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module consists of same as Encryption and Decryption part using DES algorithm. The Data Encryption Standard (DES) is a block cipher that uses shared secret encryption.</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p>
        </p:txBody>
      </p:sp>
    </p:spTree>
    <p:extLst>
      <p:ext uri="{BB962C8B-B14F-4D97-AF65-F5344CB8AC3E}">
        <p14:creationId xmlns:p14="http://schemas.microsoft.com/office/powerpoint/2010/main" val="999180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834EA-6CA4-4B57-8E0A-5460E112D24A}"/>
              </a:ext>
            </a:extLst>
          </p:cNvPr>
          <p:cNvSpPr>
            <a:spLocks noGrp="1"/>
          </p:cNvSpPr>
          <p:nvPr>
            <p:ph type="title"/>
          </p:nvPr>
        </p:nvSpPr>
        <p:spPr>
          <a:xfrm>
            <a:off x="457200" y="370111"/>
            <a:ext cx="8229600" cy="1139825"/>
          </a:xfrm>
        </p:spPr>
        <p:txBody>
          <a:bodyPr/>
          <a:lstStyle/>
          <a:p>
            <a:r>
              <a:rPr lang="en-IN" dirty="0"/>
              <a:t>Output</a:t>
            </a:r>
          </a:p>
        </p:txBody>
      </p:sp>
      <p:pic>
        <p:nvPicPr>
          <p:cNvPr id="5" name="Content Placeholder 4">
            <a:extLst>
              <a:ext uri="{FF2B5EF4-FFF2-40B4-BE49-F238E27FC236}">
                <a16:creationId xmlns="" xmlns:a16="http://schemas.microsoft.com/office/drawing/2014/main" id="{01437796-C1B1-49B1-913A-FCE85AF941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772816"/>
            <a:ext cx="5040560" cy="3600400"/>
          </a:xfrm>
        </p:spPr>
      </p:pic>
      <p:sp>
        <p:nvSpPr>
          <p:cNvPr id="6" name="TextBox 5">
            <a:extLst>
              <a:ext uri="{FF2B5EF4-FFF2-40B4-BE49-F238E27FC236}">
                <a16:creationId xmlns="" xmlns:a16="http://schemas.microsoft.com/office/drawing/2014/main" id="{84553537-AFD4-460F-8D3C-EA8060D8A25B}"/>
              </a:ext>
            </a:extLst>
          </p:cNvPr>
          <p:cNvSpPr txBox="1"/>
          <p:nvPr/>
        </p:nvSpPr>
        <p:spPr>
          <a:xfrm>
            <a:off x="3275856" y="1325270"/>
            <a:ext cx="24482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Algorithm Selection</a:t>
            </a:r>
          </a:p>
        </p:txBody>
      </p:sp>
    </p:spTree>
    <p:extLst>
      <p:ext uri="{BB962C8B-B14F-4D97-AF65-F5344CB8AC3E}">
        <p14:creationId xmlns:p14="http://schemas.microsoft.com/office/powerpoint/2010/main" val="2660839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E841D5-47B0-48C0-B75A-BE023CF94F38}"/>
              </a:ext>
            </a:extLst>
          </p:cNvPr>
          <p:cNvSpPr>
            <a:spLocks noGrp="1"/>
          </p:cNvSpPr>
          <p:nvPr>
            <p:ph type="title"/>
          </p:nvPr>
        </p:nvSpPr>
        <p:spPr/>
        <p:txBody>
          <a:bodyPr/>
          <a:lstStyle/>
          <a:p>
            <a:r>
              <a:rPr lang="en-IN" dirty="0"/>
              <a:t>Hiding Secret Data</a:t>
            </a:r>
          </a:p>
        </p:txBody>
      </p:sp>
      <p:pic>
        <p:nvPicPr>
          <p:cNvPr id="5" name="Content Placeholder 4">
            <a:extLst>
              <a:ext uri="{FF2B5EF4-FFF2-40B4-BE49-F238E27FC236}">
                <a16:creationId xmlns="" xmlns:a16="http://schemas.microsoft.com/office/drawing/2014/main" id="{700B0A85-FE69-4281-9183-2B27A79A14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708" y="1916831"/>
            <a:ext cx="5256584" cy="3672409"/>
          </a:xfrm>
        </p:spPr>
      </p:pic>
      <p:sp>
        <p:nvSpPr>
          <p:cNvPr id="6" name="TextBox 5">
            <a:extLst>
              <a:ext uri="{FF2B5EF4-FFF2-40B4-BE49-F238E27FC236}">
                <a16:creationId xmlns="" xmlns:a16="http://schemas.microsoft.com/office/drawing/2014/main" id="{9AECC70D-6C64-4C87-9C51-D2F4E9281D61}"/>
              </a:ext>
            </a:extLst>
          </p:cNvPr>
          <p:cNvSpPr txBox="1"/>
          <p:nvPr/>
        </p:nvSpPr>
        <p:spPr>
          <a:xfrm>
            <a:off x="3779912" y="1417638"/>
            <a:ext cx="18002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Uploading Files</a:t>
            </a:r>
          </a:p>
        </p:txBody>
      </p:sp>
    </p:spTree>
    <p:extLst>
      <p:ext uri="{BB962C8B-B14F-4D97-AF65-F5344CB8AC3E}">
        <p14:creationId xmlns:p14="http://schemas.microsoft.com/office/powerpoint/2010/main" val="2568245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7CB67D-EAEE-4AD5-9877-878904922721}"/>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 xmlns:a16="http://schemas.microsoft.com/office/drawing/2014/main" id="{8B623269-45C1-441F-8D30-EDF5BCA69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988840"/>
            <a:ext cx="5472608" cy="3528392"/>
          </a:xfrm>
        </p:spPr>
      </p:pic>
      <p:sp>
        <p:nvSpPr>
          <p:cNvPr id="6" name="TextBox 5">
            <a:extLst>
              <a:ext uri="{FF2B5EF4-FFF2-40B4-BE49-F238E27FC236}">
                <a16:creationId xmlns="" xmlns:a16="http://schemas.microsoft.com/office/drawing/2014/main" id="{4CF4D0B7-899E-4EB1-A3C3-BECD9E6C3883}"/>
              </a:ext>
            </a:extLst>
          </p:cNvPr>
          <p:cNvSpPr txBox="1"/>
          <p:nvPr/>
        </p:nvSpPr>
        <p:spPr>
          <a:xfrm>
            <a:off x="3275856" y="1486525"/>
            <a:ext cx="2592288"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Successful Hiding</a:t>
            </a:r>
          </a:p>
        </p:txBody>
      </p:sp>
    </p:spTree>
    <p:extLst>
      <p:ext uri="{BB962C8B-B14F-4D97-AF65-F5344CB8AC3E}">
        <p14:creationId xmlns:p14="http://schemas.microsoft.com/office/powerpoint/2010/main" val="26240855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35F96E-F13B-4B50-9146-40660E572A69}"/>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 xmlns:a16="http://schemas.microsoft.com/office/drawing/2014/main" id="{3C04E882-F093-41F2-A704-81E2A692F3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2060848"/>
            <a:ext cx="5400600" cy="3528393"/>
          </a:xfrm>
        </p:spPr>
      </p:pic>
      <p:sp>
        <p:nvSpPr>
          <p:cNvPr id="6" name="TextBox 5">
            <a:extLst>
              <a:ext uri="{FF2B5EF4-FFF2-40B4-BE49-F238E27FC236}">
                <a16:creationId xmlns="" xmlns:a16="http://schemas.microsoft.com/office/drawing/2014/main" id="{A51C8988-DF0D-4CC9-B55B-88EF08E87302}"/>
              </a:ext>
            </a:extLst>
          </p:cNvPr>
          <p:cNvSpPr txBox="1"/>
          <p:nvPr/>
        </p:nvSpPr>
        <p:spPr>
          <a:xfrm>
            <a:off x="3131840" y="1579932"/>
            <a:ext cx="266429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Video With hidden data </a:t>
            </a:r>
          </a:p>
        </p:txBody>
      </p:sp>
    </p:spTree>
    <p:extLst>
      <p:ext uri="{BB962C8B-B14F-4D97-AF65-F5344CB8AC3E}">
        <p14:creationId xmlns:p14="http://schemas.microsoft.com/office/powerpoint/2010/main" val="2146421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95C542-3D95-47C5-B60A-DC22B5AABE73}"/>
              </a:ext>
            </a:extLst>
          </p:cNvPr>
          <p:cNvSpPr>
            <a:spLocks noGrp="1"/>
          </p:cNvSpPr>
          <p:nvPr>
            <p:ph type="title"/>
          </p:nvPr>
        </p:nvSpPr>
        <p:spPr/>
        <p:txBody>
          <a:bodyPr/>
          <a:lstStyle/>
          <a:p>
            <a:r>
              <a:rPr lang="en-IN" dirty="0"/>
              <a:t>Unhiding Secret data</a:t>
            </a:r>
          </a:p>
        </p:txBody>
      </p:sp>
      <p:pic>
        <p:nvPicPr>
          <p:cNvPr id="10" name="Content Placeholder 9">
            <a:extLst>
              <a:ext uri="{FF2B5EF4-FFF2-40B4-BE49-F238E27FC236}">
                <a16:creationId xmlns="" xmlns:a16="http://schemas.microsoft.com/office/drawing/2014/main" id="{940E9230-FDFD-49A3-BB28-C4B261853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1" y="2060848"/>
            <a:ext cx="5184577" cy="3587012"/>
          </a:xfrm>
        </p:spPr>
      </p:pic>
      <p:sp>
        <p:nvSpPr>
          <p:cNvPr id="12" name="TextBox 11">
            <a:extLst>
              <a:ext uri="{FF2B5EF4-FFF2-40B4-BE49-F238E27FC236}">
                <a16:creationId xmlns="" xmlns:a16="http://schemas.microsoft.com/office/drawing/2014/main" id="{28CE356E-9A28-492C-AAC6-F5BD056A80C4}"/>
              </a:ext>
            </a:extLst>
          </p:cNvPr>
          <p:cNvSpPr txBox="1"/>
          <p:nvPr/>
        </p:nvSpPr>
        <p:spPr>
          <a:xfrm>
            <a:off x="3203848" y="1606120"/>
            <a:ext cx="2250552" cy="369332"/>
          </a:xfrm>
          <a:prstGeom prst="rect">
            <a:avLst/>
          </a:prstGeom>
          <a:noFill/>
        </p:spPr>
        <p:txBody>
          <a:bodyPr wrap="none" rtlCol="0">
            <a:spAutoFit/>
          </a:bodyPr>
          <a:lstStyle/>
          <a:p>
            <a:r>
              <a:rPr lang="en-IN" dirty="0"/>
              <a:t> </a:t>
            </a:r>
            <a:r>
              <a:rPr lang="en-IN" dirty="0">
                <a:latin typeface="Times New Roman" panose="02020603050405020304" pitchFamily="18" charset="0"/>
                <a:cs typeface="Times New Roman" panose="02020603050405020304" pitchFamily="18" charset="0"/>
              </a:rPr>
              <a:t>Uploading Video file </a:t>
            </a:r>
          </a:p>
        </p:txBody>
      </p:sp>
    </p:spTree>
    <p:extLst>
      <p:ext uri="{BB962C8B-B14F-4D97-AF65-F5344CB8AC3E}">
        <p14:creationId xmlns:p14="http://schemas.microsoft.com/office/powerpoint/2010/main" val="42191665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518B64-3D87-4241-B3B8-49A8778B8AEF}"/>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 xmlns:a16="http://schemas.microsoft.com/office/drawing/2014/main" id="{38A5034D-9009-4A87-B21B-7E04967DE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7" y="2204863"/>
            <a:ext cx="5400601" cy="3528393"/>
          </a:xfrm>
        </p:spPr>
      </p:pic>
      <p:sp>
        <p:nvSpPr>
          <p:cNvPr id="6" name="TextBox 5">
            <a:extLst>
              <a:ext uri="{FF2B5EF4-FFF2-40B4-BE49-F238E27FC236}">
                <a16:creationId xmlns="" xmlns:a16="http://schemas.microsoft.com/office/drawing/2014/main" id="{6381EC18-A643-4FBC-A427-BA59BAE81F45}"/>
              </a:ext>
            </a:extLst>
          </p:cNvPr>
          <p:cNvSpPr txBox="1"/>
          <p:nvPr/>
        </p:nvSpPr>
        <p:spPr>
          <a:xfrm>
            <a:off x="3347864" y="1700808"/>
            <a:ext cx="237626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Retrieving Secret data</a:t>
            </a:r>
          </a:p>
        </p:txBody>
      </p:sp>
    </p:spTree>
    <p:extLst>
      <p:ext uri="{BB962C8B-B14F-4D97-AF65-F5344CB8AC3E}">
        <p14:creationId xmlns:p14="http://schemas.microsoft.com/office/powerpoint/2010/main" val="1942279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2887B3-76E6-402B-9112-A3DFA63B75BC}"/>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 xmlns:a16="http://schemas.microsoft.com/office/drawing/2014/main" id="{07A459ED-72E4-4FFC-B768-E97ABCD4D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132856"/>
            <a:ext cx="5688632" cy="3528392"/>
          </a:xfrm>
        </p:spPr>
      </p:pic>
      <p:sp>
        <p:nvSpPr>
          <p:cNvPr id="7" name="TextBox 6">
            <a:extLst>
              <a:ext uri="{FF2B5EF4-FFF2-40B4-BE49-F238E27FC236}">
                <a16:creationId xmlns="" xmlns:a16="http://schemas.microsoft.com/office/drawing/2014/main" id="{36A3ECE0-AA1A-479F-B5DD-99F12313DBA6}"/>
              </a:ext>
            </a:extLst>
          </p:cNvPr>
          <p:cNvSpPr txBox="1"/>
          <p:nvPr/>
        </p:nvSpPr>
        <p:spPr>
          <a:xfrm>
            <a:off x="2699792" y="1590581"/>
            <a:ext cx="3672408"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Retrieved secret data from video</a:t>
            </a:r>
          </a:p>
        </p:txBody>
      </p:sp>
    </p:spTree>
    <p:extLst>
      <p:ext uri="{BB962C8B-B14F-4D97-AF65-F5344CB8AC3E}">
        <p14:creationId xmlns:p14="http://schemas.microsoft.com/office/powerpoint/2010/main" val="1207085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B3E0A8-4261-4D45-BE89-B20C547279FF}"/>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 xmlns:a16="http://schemas.microsoft.com/office/drawing/2014/main" id="{0C1ECEF1-6173-451E-BDBF-214D89844B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916832"/>
            <a:ext cx="4705499" cy="4176464"/>
          </a:xfrm>
        </p:spPr>
      </p:pic>
      <p:sp>
        <p:nvSpPr>
          <p:cNvPr id="7" name="Rectangle 6">
            <a:extLst>
              <a:ext uri="{FF2B5EF4-FFF2-40B4-BE49-F238E27FC236}">
                <a16:creationId xmlns="" xmlns:a16="http://schemas.microsoft.com/office/drawing/2014/main" id="{0FF109AD-7563-4A43-940F-C45601C0AD76}"/>
              </a:ext>
            </a:extLst>
          </p:cNvPr>
          <p:cNvSpPr/>
          <p:nvPr/>
        </p:nvSpPr>
        <p:spPr>
          <a:xfrm>
            <a:off x="3244790" y="1417638"/>
            <a:ext cx="2159566" cy="369332"/>
          </a:xfrm>
          <a:prstGeom prst="rect">
            <a:avLst/>
          </a:prstGeom>
        </p:spPr>
        <p:txBody>
          <a:bodyPr wrap="none">
            <a:spAutoFit/>
          </a:bodyPr>
          <a:lstStyle/>
          <a:p>
            <a:pPr algn="ctr"/>
            <a:r>
              <a:rPr lang="en-IN" dirty="0">
                <a:latin typeface="Times New Roman" panose="02020603050405020304" pitchFamily="18" charset="0"/>
                <a:cs typeface="Times New Roman" panose="02020603050405020304" pitchFamily="18" charset="0"/>
              </a:rPr>
              <a:t>Secret data Retrieved</a:t>
            </a:r>
          </a:p>
        </p:txBody>
      </p:sp>
    </p:spTree>
    <p:extLst>
      <p:ext uri="{BB962C8B-B14F-4D97-AF65-F5344CB8AC3E}">
        <p14:creationId xmlns:p14="http://schemas.microsoft.com/office/powerpoint/2010/main" val="25057015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EC921-803B-4527-A59B-2C66CB88B6BC}"/>
              </a:ext>
            </a:extLst>
          </p:cNvPr>
          <p:cNvSpPr>
            <a:spLocks noGrp="1"/>
          </p:cNvSpPr>
          <p:nvPr>
            <p:ph type="title"/>
          </p:nvPr>
        </p:nvSpPr>
        <p:spPr/>
        <p:txBody>
          <a:bodyPr/>
          <a:lstStyle/>
          <a:p>
            <a:r>
              <a:rPr lang="en-IN" dirty="0"/>
              <a:t>Introduction</a:t>
            </a:r>
          </a:p>
        </p:txBody>
      </p:sp>
      <p:sp>
        <p:nvSpPr>
          <p:cNvPr id="3" name="TextBox 2"/>
          <p:cNvSpPr txBox="1"/>
          <p:nvPr/>
        </p:nvSpPr>
        <p:spPr>
          <a:xfrm>
            <a:off x="467544" y="1700808"/>
            <a:ext cx="7776865" cy="2862322"/>
          </a:xfrm>
          <a:prstGeom prst="rect">
            <a:avLst/>
          </a:prstGeom>
          <a:noFill/>
        </p:spPr>
        <p:txBody>
          <a:bodyPr wrap="square" rtlCol="0">
            <a:spAutoFit/>
          </a:bodyPr>
          <a:lstStyle/>
          <a:p>
            <a:pPr marL="285750" indent="-285750">
              <a:lnSpc>
                <a:spcPct val="150000"/>
              </a:lnSpc>
              <a:buFont typeface="Arial" pitchFamily="34" charset="0"/>
              <a:buChar char="•"/>
            </a:pPr>
            <a:r>
              <a:rPr lang="en-IN" sz="2000" dirty="0" smtClean="0">
                <a:latin typeface="Times New Roman" pitchFamily="18" charset="0"/>
                <a:cs typeface="Times New Roman" pitchFamily="18" charset="0"/>
              </a:rPr>
              <a:t>Data Hiding is the process of embedding information into a host medium.</a:t>
            </a:r>
          </a:p>
          <a:p>
            <a:pPr marL="285750" indent="-285750">
              <a:lnSpc>
                <a:spcPct val="150000"/>
              </a:lnSpc>
              <a:buFont typeface="Arial" pitchFamily="34" charset="0"/>
              <a:buChar char="•"/>
            </a:pPr>
            <a:r>
              <a:rPr lang="en-IN" sz="2000" dirty="0" smtClean="0">
                <a:latin typeface="Times New Roman" pitchFamily="18" charset="0"/>
                <a:cs typeface="Times New Roman" pitchFamily="18" charset="0"/>
              </a:rPr>
              <a:t>Steganography is a technique for hiding secret information in digital image, audio and video to secure information from unauthorized users.</a:t>
            </a:r>
          </a:p>
          <a:p>
            <a:pPr marL="285750" indent="-285750">
              <a:lnSpc>
                <a:spcPct val="150000"/>
              </a:lnSpc>
              <a:buFont typeface="Arial" pitchFamily="34" charset="0"/>
              <a:buChar char="•"/>
            </a:pPr>
            <a:r>
              <a:rPr lang="en-IN" sz="2000" dirty="0" smtClean="0">
                <a:latin typeface="Times New Roman" pitchFamily="18" charset="0"/>
                <a:cs typeface="Times New Roman" pitchFamily="18" charset="0"/>
              </a:rPr>
              <a:t>In this project, we hide data efficiently in video to increase the security for the data so that the data cannot be easily cracked.</a:t>
            </a:r>
          </a:p>
        </p:txBody>
      </p:sp>
    </p:spTree>
    <p:extLst>
      <p:ext uri="{BB962C8B-B14F-4D97-AF65-F5344CB8AC3E}">
        <p14:creationId xmlns:p14="http://schemas.microsoft.com/office/powerpoint/2010/main" val="34533719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BFF06-05D0-4DF7-B86C-996028FAABA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82EEAB4A-CA19-48D4-8EEA-4AB3B55935E4}"/>
              </a:ext>
            </a:extLst>
          </p:cNvPr>
          <p:cNvSpPr>
            <a:spLocks noGrp="1"/>
          </p:cNvSpPr>
          <p:nvPr>
            <p:ph idx="1"/>
          </p:nvPr>
        </p:nvSpPr>
        <p:spPr/>
        <p:txBody>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propose a new video data hiding framework that makes use of erasure correction capability of frame dropping. The method is also robust to frame manipulation attacks via frame synchronization markers. The framework is tested with MPEG, FLV and scaling and frame-rate conversion attacks. </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proposed framework is tested by typical broadcast material against MPEG frame-rate conversion attacks, as well as other well-known video data hiding methods.</a:t>
            </a:r>
            <a:endParaRPr lang="en-IN" sz="2000" dirty="0"/>
          </a:p>
        </p:txBody>
      </p:sp>
    </p:spTree>
    <p:extLst>
      <p:ext uri="{BB962C8B-B14F-4D97-AF65-F5344CB8AC3E}">
        <p14:creationId xmlns:p14="http://schemas.microsoft.com/office/powerpoint/2010/main" val="30614464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pPr algn="just">
              <a:lnSpc>
                <a:spcPct val="150000"/>
              </a:lnSpc>
              <a:buNone/>
            </a:pPr>
            <a:r>
              <a:rPr lang="en-IN" sz="2000" dirty="0">
                <a:latin typeface="Times New Roman" panose="02020603050405020304" pitchFamily="18" charset="0"/>
                <a:cs typeface="Times New Roman" panose="02020603050405020304" pitchFamily="18" charset="0"/>
              </a:rPr>
              <a:t>[1] S. K. Kapotas, E. E. Varsaki, and A. N. Skodras, “Data Hiding in H- 264 Encoded Video Sequences,” in IEEE 9th Workshop on Multimedia Signal Processing. </a:t>
            </a:r>
          </a:p>
          <a:p>
            <a:pPr algn="just">
              <a:lnSpc>
                <a:spcPct val="150000"/>
              </a:lnSpc>
              <a:buNone/>
            </a:pPr>
            <a:r>
              <a:rPr lang="en-IN" sz="2000" dirty="0">
                <a:latin typeface="Times New Roman" panose="02020603050405020304" pitchFamily="18" charset="0"/>
                <a:cs typeface="Times New Roman" panose="02020603050405020304" pitchFamily="18" charset="0"/>
              </a:rPr>
              <a:t>[2] A. Sarkar, U. Madhow, S. Chandrasekaran, and B. S. Manjunath,“Adaptive MPEG-2 Video Data Hiding Scheme,” in Proceedings of SPIE Security, Steganography, and Watermarking of Multimedia Contents.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11F3B9-40B7-4737-87F0-B92DD5D56F0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 xmlns:a16="http://schemas.microsoft.com/office/drawing/2014/main" id="{41D80889-77C6-4E5D-8378-36B421F0FB97}"/>
              </a:ext>
            </a:extLst>
          </p:cNvPr>
          <p:cNvSpPr>
            <a:spLocks noGrp="1"/>
          </p:cNvSpPr>
          <p:nvPr>
            <p:ph idx="1"/>
          </p:nvPr>
        </p:nvSpPr>
        <p:spPr/>
        <p:txBody>
          <a:bodyPr/>
          <a:lstStyle/>
          <a:p>
            <a:pPr algn="just">
              <a:lnSpc>
                <a:spcPct val="150000"/>
              </a:lnSpc>
            </a:pPr>
            <a:r>
              <a:rPr lang="en-IN" sz="2000" dirty="0" smtClean="0">
                <a:latin typeface="Times New Roman" pitchFamily="18" charset="0"/>
                <a:cs typeface="Times New Roman" pitchFamily="18" charset="0"/>
              </a:rPr>
              <a:t>Video </a:t>
            </a:r>
            <a:r>
              <a:rPr lang="en-IN" sz="2000" dirty="0">
                <a:latin typeface="Times New Roman" pitchFamily="18" charset="0"/>
                <a:cs typeface="Times New Roman" pitchFamily="18" charset="0"/>
              </a:rPr>
              <a:t>Data Hiding is still an important research topic due to Design Complexities involved</a:t>
            </a:r>
            <a:r>
              <a:rPr lang="en-IN" sz="2000" dirty="0" smtClean="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We propose a new video data hiding method that makes use of erasure correction capability of repeat accumulate codes and superiority of FZDH.</a:t>
            </a:r>
          </a:p>
          <a:p>
            <a:pPr algn="just">
              <a:lnSpc>
                <a:spcPct val="150000"/>
              </a:lnSpc>
            </a:pPr>
            <a:r>
              <a:rPr lang="en-IN" sz="2000" dirty="0" smtClean="0">
                <a:latin typeface="Times New Roman" pitchFamily="18" charset="0"/>
                <a:cs typeface="Times New Roman" pitchFamily="18" charset="0"/>
              </a:rPr>
              <a:t>Selective </a:t>
            </a:r>
            <a:r>
              <a:rPr lang="en-IN" sz="2000" dirty="0">
                <a:latin typeface="Times New Roman" pitchFamily="18" charset="0"/>
                <a:cs typeface="Times New Roman" pitchFamily="18" charset="0"/>
              </a:rPr>
              <a:t>Embedding is utilized in the proposed method to determine host signal samples suitable for data hiding. </a:t>
            </a:r>
          </a:p>
          <a:p>
            <a:pPr algn="just">
              <a:lnSpc>
                <a:spcPct val="150000"/>
              </a:lnSpc>
            </a:pPr>
            <a:endParaRPr lang="en-IN" sz="2000" dirty="0">
              <a:latin typeface="Times New Roman" pitchFamily="18" charset="0"/>
              <a:cs typeface="Times New Roman" pitchFamily="18" charset="0"/>
            </a:endParaRPr>
          </a:p>
          <a:p>
            <a:pPr algn="just"/>
            <a:endParaRPr lang="en-IN" sz="3200" dirty="0"/>
          </a:p>
          <a:p>
            <a:pPr algn="just"/>
            <a:endParaRPr lang="en-IN" sz="3200" dirty="0"/>
          </a:p>
          <a:p>
            <a:endParaRPr lang="en-IN" dirty="0"/>
          </a:p>
        </p:txBody>
      </p:sp>
    </p:spTree>
    <p:extLst>
      <p:ext uri="{BB962C8B-B14F-4D97-AF65-F5344CB8AC3E}">
        <p14:creationId xmlns:p14="http://schemas.microsoft.com/office/powerpoint/2010/main" val="33761807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Existing System</a:t>
            </a:r>
          </a:p>
        </p:txBody>
      </p:sp>
      <p:sp>
        <p:nvSpPr>
          <p:cNvPr id="8195" name="Content Placeholder 2"/>
          <p:cNvSpPr>
            <a:spLocks noGrp="1"/>
          </p:cNvSpPr>
          <p:nvPr>
            <p:ph idx="1"/>
          </p:nvPr>
        </p:nvSpPr>
        <p:spPr>
          <a:xfrm>
            <a:off x="304800" y="1066800"/>
            <a:ext cx="8458200" cy="5064125"/>
          </a:xfrm>
        </p:spPr>
        <p:txBody>
          <a:bodyPr/>
          <a:lstStyle/>
          <a:p>
            <a:pPr algn="just">
              <a:lnSpc>
                <a:spcPct val="150000"/>
              </a:lnSpc>
              <a:buFont typeface="Wingdings" pitchFamily="2" charset="2"/>
              <a:buChar char="v"/>
            </a:pPr>
            <a:r>
              <a:rPr lang="en-IN" sz="2000" dirty="0">
                <a:latin typeface="Times New Roman" pitchFamily="18" charset="0"/>
                <a:cs typeface="Times New Roman" pitchFamily="18" charset="0"/>
              </a:rPr>
              <a:t>In special domain, the hiding process such as Least Significant Bit(LSB) replacement, is done in special domain while transform domain method, hide data in another domain such as wavelet domain.</a:t>
            </a:r>
          </a:p>
          <a:p>
            <a:pPr algn="just">
              <a:lnSpc>
                <a:spcPct val="150000"/>
              </a:lnSpc>
              <a:buFont typeface="Wingdings" pitchFamily="2" charset="2"/>
              <a:buChar char="v"/>
            </a:pPr>
            <a:r>
              <a:rPr lang="en-IN" sz="2000" dirty="0">
                <a:latin typeface="Times New Roman" pitchFamily="18" charset="0"/>
                <a:cs typeface="Times New Roman" pitchFamily="18" charset="0"/>
              </a:rPr>
              <a:t>Least Significant Bit is the simplest form of steganography. LSB is based on inserting data in the least significant bit of pixels</a:t>
            </a:r>
            <a:r>
              <a:rPr lang="en-IN" sz="2000" dirty="0" smtClean="0">
                <a:latin typeface="Times New Roman" pitchFamily="18" charset="0"/>
                <a:cs typeface="Times New Roman" pitchFamily="18" charset="0"/>
              </a:rPr>
              <a:t>, which </a:t>
            </a:r>
            <a:r>
              <a:rPr lang="en-IN" sz="2000" dirty="0">
                <a:latin typeface="Times New Roman" pitchFamily="18" charset="0"/>
                <a:cs typeface="Times New Roman" pitchFamily="18" charset="0"/>
              </a:rPr>
              <a:t>lead to a slight change on the cover image that is not noticeable to human eye. Since this method can be easily cracked</a:t>
            </a:r>
            <a:r>
              <a:rPr lang="en-IN" sz="2000" dirty="0" smtClean="0">
                <a:latin typeface="Times New Roman" pitchFamily="18" charset="0"/>
                <a:cs typeface="Times New Roman" pitchFamily="18" charset="0"/>
              </a:rPr>
              <a:t>, it </a:t>
            </a:r>
            <a:r>
              <a:rPr lang="en-IN" sz="2000" dirty="0">
                <a:latin typeface="Times New Roman" pitchFamily="18" charset="0"/>
                <a:cs typeface="Times New Roman" pitchFamily="18" charset="0"/>
              </a:rPr>
              <a:t>is more vulnerable to attacks. </a:t>
            </a:r>
          </a:p>
          <a:p>
            <a:pPr algn="just">
              <a:lnSpc>
                <a:spcPct val="150000"/>
              </a:lnSpc>
              <a:buFont typeface="Wingdings" pitchFamily="2" charset="2"/>
              <a:buChar char="q"/>
            </a:pPr>
            <a:endParaRPr lang="en-IN"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Proposed System </a:t>
            </a:r>
          </a:p>
        </p:txBody>
      </p:sp>
      <p:sp>
        <p:nvSpPr>
          <p:cNvPr id="8195" name="Content Placeholder 2"/>
          <p:cNvSpPr>
            <a:spLocks noGrp="1"/>
          </p:cNvSpPr>
          <p:nvPr>
            <p:ph idx="1"/>
          </p:nvPr>
        </p:nvSpPr>
        <p:spPr>
          <a:xfrm>
            <a:off x="381000" y="1600200"/>
            <a:ext cx="8458200" cy="4530725"/>
          </a:xfrm>
        </p:spPr>
        <p:txBody>
          <a:bodyPr/>
          <a:lstStyle/>
          <a:p>
            <a:pPr>
              <a:lnSpc>
                <a:spcPct val="150000"/>
              </a:lnSpc>
              <a:buFont typeface="Wingdings" pitchFamily="2" charset="2"/>
              <a:buChar char="v"/>
            </a:pPr>
            <a:r>
              <a:rPr lang="en-US" sz="2000" dirty="0">
                <a:latin typeface="Times New Roman" pitchFamily="18" charset="0"/>
                <a:cs typeface="Times New Roman" pitchFamily="18" charset="0"/>
              </a:rPr>
              <a:t>In this project, we propose a new block base selective embedding type data hiding framework that encapsulates FZDH.</a:t>
            </a:r>
          </a:p>
          <a:p>
            <a:pPr>
              <a:lnSpc>
                <a:spcPct val="150000"/>
              </a:lnSpc>
              <a:buFont typeface="Wingdings" pitchFamily="2" charset="2"/>
              <a:buChar char="v"/>
            </a:pPr>
            <a:r>
              <a:rPr lang="en-US" sz="2000" dirty="0">
                <a:latin typeface="Times New Roman" pitchFamily="18" charset="0"/>
                <a:cs typeface="Times New Roman" pitchFamily="18" charset="0"/>
              </a:rPr>
              <a:t>To provide security for the data we use DES algorithm. By means of simple rules applied to the frame markers, we introduce certain level of  robustness against frame drop, repeat and  insert attacks.</a:t>
            </a:r>
          </a:p>
          <a:p>
            <a:pPr marL="0" indent="0" algn="just" eaLnBrk="1" hangingPunct="1">
              <a:lnSpc>
                <a:spcPct val="150000"/>
              </a:lnSpc>
              <a:buNone/>
            </a:pPr>
            <a:endParaRPr lang="en-IN"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282EC-D522-42CF-81FC-0C28C681925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 xmlns:a16="http://schemas.microsoft.com/office/drawing/2014/main" id="{CE4CCC7A-0E39-4E93-9A6F-8D2544814417}"/>
              </a:ext>
            </a:extLst>
          </p:cNvPr>
          <p:cNvSpPr>
            <a:spLocks noGrp="1"/>
          </p:cNvSpPr>
          <p:nvPr>
            <p:ph idx="1"/>
          </p:nvPr>
        </p:nvSpPr>
        <p:spPr/>
        <p:txBody>
          <a:bodyPr/>
          <a:lstStyle/>
          <a:p>
            <a:pPr algn="just">
              <a:lnSpc>
                <a:spcPct val="150000"/>
              </a:lnSpc>
            </a:pPr>
            <a:r>
              <a:rPr lang="en-IN" sz="2000" dirty="0">
                <a:latin typeface="Times New Roman" pitchFamily="18" charset="0"/>
                <a:cs typeface="Times New Roman" pitchFamily="18" charset="0"/>
              </a:rPr>
              <a:t>During video data hiding the quality of the image cannot be preserved. They cannot survive any format conversion without any significant loss of perceptual quality. </a:t>
            </a:r>
          </a:p>
          <a:p>
            <a:pPr algn="just">
              <a:lnSpc>
                <a:spcPct val="150000"/>
              </a:lnSpc>
            </a:pPr>
            <a:r>
              <a:rPr lang="en-IN" sz="2000" dirty="0">
                <a:latin typeface="Times New Roman" pitchFamily="18" charset="0"/>
                <a:cs typeface="Times New Roman" pitchFamily="18" charset="0"/>
              </a:rPr>
              <a:t>LSB is based on inserting data in the least significant bit of pixels, which lead to slight change on the cover </a:t>
            </a:r>
            <a:r>
              <a:rPr lang="en-IN" sz="2000" dirty="0" smtClean="0">
                <a:latin typeface="Times New Roman" pitchFamily="18" charset="0"/>
                <a:cs typeface="Times New Roman" pitchFamily="18" charset="0"/>
              </a:rPr>
              <a:t>image that is not noticeable to human eye. Since this method can be easily cracked. It is more vulnerable to attacks. Here, We hide data efficiently in video and preserve the quality from the external attacks.</a:t>
            </a:r>
            <a:endParaRPr lang="en-IN" sz="2000" dirty="0">
              <a:latin typeface="Times New Roman" pitchFamily="18" charset="0"/>
              <a:cs typeface="Times New Roman" pitchFamily="18" charset="0"/>
            </a:endParaRPr>
          </a:p>
          <a:p>
            <a:pPr>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06020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EC12B7-8330-4B71-9972-5F43F3433AF7}"/>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 xmlns:a16="http://schemas.microsoft.com/office/drawing/2014/main" id="{D6A3D656-78C9-47B2-9B50-2DDBA2A425EB}"/>
              </a:ext>
            </a:extLst>
          </p:cNvPr>
          <p:cNvSpPr>
            <a:spLocks noGrp="1"/>
          </p:cNvSpPr>
          <p:nvPr>
            <p:ph idx="1"/>
          </p:nvPr>
        </p:nvSpPr>
        <p:spPr/>
        <p:txBody>
          <a:bodyPr/>
          <a:lstStyle/>
          <a:p>
            <a:pPr marL="0" indent="0">
              <a:buNone/>
            </a:pPr>
            <a:r>
              <a:rPr lang="en-US" u="sng" dirty="0"/>
              <a:t>MODULES</a:t>
            </a:r>
            <a:endParaRPr lang="en-IN" dirty="0"/>
          </a:p>
          <a:p>
            <a:pPr lvl="0">
              <a:lnSpc>
                <a:spcPct val="150000"/>
              </a:lnSpc>
            </a:pPr>
            <a:r>
              <a:rPr lang="en-US" sz="2000" dirty="0">
                <a:latin typeface="Times New Roman" pitchFamily="18" charset="0"/>
                <a:cs typeface="Times New Roman" pitchFamily="18" charset="0"/>
              </a:rPr>
              <a:t>Input Module :</a:t>
            </a:r>
            <a:endParaRPr lang="en-IN" sz="2000"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ENCRYPTION MODULE</a:t>
            </a:r>
            <a:endParaRPr lang="en-IN" sz="2000"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DECRYPTION MODULE</a:t>
            </a:r>
            <a:endParaRPr lang="en-IN" sz="2000" dirty="0">
              <a:latin typeface="Times New Roman" pitchFamily="18" charset="0"/>
              <a:cs typeface="Times New Roman" pitchFamily="18" charset="0"/>
            </a:endParaRPr>
          </a:p>
          <a:p>
            <a:pPr lvl="0">
              <a:lnSpc>
                <a:spcPct val="150000"/>
              </a:lnSpc>
            </a:pPr>
            <a:r>
              <a:rPr lang="en-IN" sz="2000" dirty="0">
                <a:latin typeface="Times New Roman" pitchFamily="18" charset="0"/>
                <a:cs typeface="Times New Roman" pitchFamily="18" charset="0"/>
              </a:rPr>
              <a:t>DES</a:t>
            </a:r>
          </a:p>
          <a:p>
            <a:endParaRPr lang="en-IN" dirty="0"/>
          </a:p>
        </p:txBody>
      </p:sp>
    </p:spTree>
    <p:extLst>
      <p:ext uri="{BB962C8B-B14F-4D97-AF65-F5344CB8AC3E}">
        <p14:creationId xmlns:p14="http://schemas.microsoft.com/office/powerpoint/2010/main" val="19908703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35B91-F48C-47C9-B743-31B0810F5751}"/>
              </a:ext>
            </a:extLst>
          </p:cNvPr>
          <p:cNvSpPr>
            <a:spLocks noGrp="1"/>
          </p:cNvSpPr>
          <p:nvPr>
            <p:ph type="title"/>
          </p:nvPr>
        </p:nvSpPr>
        <p:spPr/>
        <p:txBody>
          <a:bodyPr/>
          <a:lstStyle/>
          <a:p>
            <a:r>
              <a:rPr lang="en-IN" dirty="0"/>
              <a:t>Input Module</a:t>
            </a:r>
          </a:p>
        </p:txBody>
      </p:sp>
      <p:sp>
        <p:nvSpPr>
          <p:cNvPr id="3" name="Content Placeholder 2">
            <a:extLst>
              <a:ext uri="{FF2B5EF4-FFF2-40B4-BE49-F238E27FC236}">
                <a16:creationId xmlns="" xmlns:a16="http://schemas.microsoft.com/office/drawing/2014/main" id="{2B1D06B5-22BB-48C5-ADBC-B62B93C15B2B}"/>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The Input Module is designed as such a way that the proposed system must be capable of handling any type of data formats, such as if the user wishes to hide any image format then it must be compatible with all usual image formats such as jpg, gif, bmp, it must be also compatible with video formats such as .avi, .flv, .wmf etc.. And also it must be compatible with various document formats, so that the user can be able to </a:t>
            </a:r>
            <a:r>
              <a:rPr lang="en-US" sz="2000" dirty="0" smtClean="0">
                <a:latin typeface="Times New Roman" panose="02020603050405020304" pitchFamily="18" charset="0"/>
                <a:cs typeface="Times New Roman" panose="02020603050405020304" pitchFamily="18" charset="0"/>
              </a:rPr>
              <a:t>use </a:t>
            </a:r>
            <a:r>
              <a:rPr lang="en-US" sz="2000" dirty="0">
                <a:latin typeface="Times New Roman" panose="02020603050405020304" pitchFamily="18" charset="0"/>
                <a:cs typeface="Times New Roman" panose="02020603050405020304" pitchFamily="18" charset="0"/>
              </a:rPr>
              <a:t>any formats to hide the secret data.</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p>
        </p:txBody>
      </p:sp>
    </p:spTree>
    <p:extLst>
      <p:ext uri="{BB962C8B-B14F-4D97-AF65-F5344CB8AC3E}">
        <p14:creationId xmlns:p14="http://schemas.microsoft.com/office/powerpoint/2010/main" val="92868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64DD27-58F9-4035-A8A9-4337F7FEBB99}"/>
              </a:ext>
            </a:extLst>
          </p:cNvPr>
          <p:cNvSpPr>
            <a:spLocks noGrp="1"/>
          </p:cNvSpPr>
          <p:nvPr>
            <p:ph type="title"/>
          </p:nvPr>
        </p:nvSpPr>
        <p:spPr/>
        <p:txBody>
          <a:bodyPr/>
          <a:lstStyle/>
          <a:p>
            <a:r>
              <a:rPr lang="en-IN" dirty="0"/>
              <a:t>Encryption Module</a:t>
            </a:r>
          </a:p>
        </p:txBody>
      </p:sp>
      <p:sp>
        <p:nvSpPr>
          <p:cNvPr id="3" name="Content Placeholder 2">
            <a:extLst>
              <a:ext uri="{FF2B5EF4-FFF2-40B4-BE49-F238E27FC236}">
                <a16:creationId xmlns="" xmlns:a16="http://schemas.microsoft.com/office/drawing/2014/main" id="{C1F82C12-1526-4567-8218-B4D7F5C18062}"/>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In Encryption module, it consists of Key file part, where key file can be specified with the password as a special security in it. Then the user can type the data or else can upload the data also though the browse button, when it is clicked the open file dialog box is opened and where the user can select the secret message. Then the user can select the image or video file through another open file dialog box which is opened when the cover file button is clicked. Where the user can select the cover file and then the Hide button is clicked so that the secret data or message is hidden in cover file .</a:t>
            </a:r>
            <a:endParaRPr lang="en-IN" sz="2000" dirty="0"/>
          </a:p>
          <a:p>
            <a:pPr marL="0" indent="0" algn="just">
              <a:lnSpc>
                <a:spcPct val="150000"/>
              </a:lnSpc>
              <a:buNone/>
            </a:pPr>
            <a:endParaRPr lang="en-IN" sz="2000" dirty="0"/>
          </a:p>
        </p:txBody>
      </p:sp>
    </p:spTree>
    <p:extLst>
      <p:ext uri="{BB962C8B-B14F-4D97-AF65-F5344CB8AC3E}">
        <p14:creationId xmlns:p14="http://schemas.microsoft.com/office/powerpoint/2010/main" val="3808686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35</TotalTime>
  <Words>943</Words>
  <Application>Microsoft Office PowerPoint</Application>
  <PresentationFormat>On-screen Show (4:3)</PresentationFormat>
  <Paragraphs>67</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Theme1</vt:lpstr>
      <vt:lpstr>Robust Video Data Hiding Using Selective Embedding and Forbidden Zone Data Hiding</vt:lpstr>
      <vt:lpstr>Introduction</vt:lpstr>
      <vt:lpstr>Abstract</vt:lpstr>
      <vt:lpstr>Existing System</vt:lpstr>
      <vt:lpstr>Proposed System </vt:lpstr>
      <vt:lpstr>Problem Statement</vt:lpstr>
      <vt:lpstr>Module Description</vt:lpstr>
      <vt:lpstr>Input Module</vt:lpstr>
      <vt:lpstr>Encryption Module</vt:lpstr>
      <vt:lpstr>Decryption Module</vt:lpstr>
      <vt:lpstr>DES</vt:lpstr>
      <vt:lpstr>Output</vt:lpstr>
      <vt:lpstr>Hiding Secret Data</vt:lpstr>
      <vt:lpstr>Contd…</vt:lpstr>
      <vt:lpstr>Contd…</vt:lpstr>
      <vt:lpstr>Unhiding Secret data</vt:lpstr>
      <vt:lpstr>Contd…</vt:lpstr>
      <vt:lpstr>Contd…</vt:lpstr>
      <vt:lpstr>Contd..</vt:lpstr>
      <vt:lpstr>Conclusion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GOWTHAMI</cp:lastModifiedBy>
  <cp:revision>274</cp:revision>
  <dcterms:created xsi:type="dcterms:W3CDTF">2006-08-16T00:00:00Z</dcterms:created>
  <dcterms:modified xsi:type="dcterms:W3CDTF">2020-04-17T08:04:00Z</dcterms:modified>
</cp:coreProperties>
</file>