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notesMasterIdLst>
    <p:notesMasterId r:id="rId16"/>
  </p:notesMasterIdLst>
  <p:sldIdLst>
    <p:sldId id="257" r:id="rId2"/>
    <p:sldId id="275" r:id="rId3"/>
    <p:sldId id="286" r:id="rId4"/>
    <p:sldId id="296" r:id="rId5"/>
    <p:sldId id="297" r:id="rId6"/>
    <p:sldId id="304" r:id="rId7"/>
    <p:sldId id="305" r:id="rId8"/>
    <p:sldId id="298" r:id="rId9"/>
    <p:sldId id="299" r:id="rId10"/>
    <p:sldId id="300" r:id="rId11"/>
    <p:sldId id="301" r:id="rId12"/>
    <p:sldId id="302" r:id="rId13"/>
    <p:sldId id="303" r:id="rId14"/>
    <p:sldId id="295"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26" autoAdjust="0"/>
    <p:restoredTop sz="89223" autoAdjust="0"/>
  </p:normalViewPr>
  <p:slideViewPr>
    <p:cSldViewPr>
      <p:cViewPr varScale="1">
        <p:scale>
          <a:sx n="82" d="100"/>
          <a:sy n="82" d="100"/>
        </p:scale>
        <p:origin x="1478"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2DB30014-F471-4B7F-AF5C-7BE1C69231A7}" type="datetimeFigureOut">
              <a:rPr lang="en-US"/>
              <a:pPr>
                <a:defRPr/>
              </a:pPr>
              <a:t>1/26/2020</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E5CAADD-566B-4699-90ED-ECCDCB4E22D6}" type="slidenum">
              <a:rPr lang="en-IN"/>
              <a:pPr>
                <a:defRPr/>
              </a:pPr>
              <a:t>‹#›</a:t>
            </a:fld>
            <a:endParaRPr lang="en-IN" dirty="0"/>
          </a:p>
        </p:txBody>
      </p:sp>
    </p:spTree>
    <p:extLst>
      <p:ext uri="{BB962C8B-B14F-4D97-AF65-F5344CB8AC3E}">
        <p14:creationId xmlns:p14="http://schemas.microsoft.com/office/powerpoint/2010/main" val="3721708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dirty="0"/>
          </a:p>
        </p:txBody>
      </p:sp>
      <p:sp>
        <p:nvSpPr>
          <p:cNvPr id="133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E040225-2A1C-4088-B404-EBE6FB1A28DF}" type="slidenum">
              <a:rPr lang="en-IN" smtClean="0"/>
              <a:pPr fontAlgn="base">
                <a:spcBef>
                  <a:spcPct val="0"/>
                </a:spcBef>
                <a:spcAft>
                  <a:spcPct val="0"/>
                </a:spcAft>
                <a:defRPr/>
              </a:pPr>
              <a:t>1</a:t>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fontAlgn="auto">
              <a:spcBef>
                <a:spcPts val="0"/>
              </a:spcBef>
              <a:spcAft>
                <a:spcPts val="0"/>
              </a:spcAft>
              <a:defRPr/>
            </a:pPr>
            <a:endParaRPr lang="en-US" dirty="0">
              <a:latin typeface="+mn-lt"/>
              <a:cs typeface="+mn-cs"/>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dirty="0">
              <a:latin typeface="+mn-lt"/>
              <a:cs typeface="+mn-cs"/>
            </a:endParaRPr>
          </a:p>
        </p:txBody>
      </p:sp>
      <p:sp>
        <p:nvSpPr>
          <p:cNvPr id="7170"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717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6" name="Rectangle 4"/>
          <p:cNvSpPr>
            <a:spLocks noGrp="1" noChangeArrowheads="1"/>
          </p:cNvSpPr>
          <p:nvPr>
            <p:ph type="dt" sz="half" idx="10"/>
          </p:nvPr>
        </p:nvSpPr>
        <p:spPr/>
        <p:txBody>
          <a:bodyPr/>
          <a:lstStyle>
            <a:lvl1pPr>
              <a:defRPr/>
            </a:lvl1pPr>
          </a:lstStyle>
          <a:p>
            <a:pPr>
              <a:defRPr/>
            </a:pPr>
            <a:fld id="{534ADFF7-D61D-4D6C-AF74-92F30265B338}" type="datetimeFigureOut">
              <a:rPr lang="en-US" smtClean="0"/>
              <a:pPr>
                <a:defRPr/>
              </a:pPr>
              <a:t>1/26/2020</a:t>
            </a:fld>
            <a:endParaRPr lang="en-US" dirty="0"/>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dirty="0"/>
          </a:p>
        </p:txBody>
      </p:sp>
      <p:sp>
        <p:nvSpPr>
          <p:cNvPr id="8" name="Rectangle 6"/>
          <p:cNvSpPr>
            <a:spLocks noGrp="1" noChangeArrowheads="1"/>
          </p:cNvSpPr>
          <p:nvPr>
            <p:ph type="sldNum" sz="quarter" idx="12"/>
          </p:nvPr>
        </p:nvSpPr>
        <p:spPr/>
        <p:txBody>
          <a:bodyPr/>
          <a:lstStyle>
            <a:lvl1pPr>
              <a:defRPr/>
            </a:lvl1pPr>
          </a:lstStyle>
          <a:p>
            <a:pPr>
              <a:defRPr/>
            </a:pPr>
            <a:fld id="{4C713710-32C0-48C8-A7F1-7D3A176A1C34}"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3E4AAD52-83D6-491A-89D4-ABF9482E3CC5}" type="datetimeFigureOut">
              <a:rPr lang="en-US" smtClean="0"/>
              <a:pPr>
                <a:defRPr/>
              </a:pPr>
              <a:t>1/26/2020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4B0FE36C-33D6-49B6-8A7E-233157CD7AE0}"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5EE192BA-FCAA-4E44-8A4F-59FBDC58AE3C}" type="datetimeFigureOut">
              <a:rPr lang="en-US" smtClean="0"/>
              <a:pPr>
                <a:defRPr/>
              </a:pPr>
              <a:t>1/26/2020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3108309-C21E-47A9-B375-CA409B543C5D}"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30725"/>
          </a:xfrm>
        </p:spPr>
        <p:txBody>
          <a:bodyPr/>
          <a:lstStyle/>
          <a:p>
            <a:pPr lvl="0"/>
            <a:r>
              <a:rPr lang="en-US" noProof="0" dirty="0"/>
              <a:t>Click icon to add table</a:t>
            </a:r>
          </a:p>
        </p:txBody>
      </p:sp>
      <p:sp>
        <p:nvSpPr>
          <p:cNvPr id="4"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1/26/2020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1/26/2020</a:t>
            </a:fld>
            <a:endParaRPr lang="en-US" dirty="0"/>
          </a:p>
        </p:txBody>
      </p:sp>
      <p:sp>
        <p:nvSpPr>
          <p:cNvPr id="7"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8"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648200" y="1600200"/>
            <a:ext cx="4038600" cy="4530725"/>
          </a:xfrm>
        </p:spPr>
        <p:txBody>
          <a:bodyPr/>
          <a:lstStyle/>
          <a:p>
            <a:pPr lvl="0"/>
            <a:r>
              <a:rPr lang="en-US" noProof="0" dirty="0"/>
              <a:t>Click icon to add chart</a:t>
            </a:r>
          </a:p>
        </p:txBody>
      </p:sp>
      <p:sp>
        <p:nvSpPr>
          <p:cNvPr id="5"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1/26/2020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8" descr="image001.png"/>
          <p:cNvPicPr>
            <a:picLocks noChangeAspect="1"/>
          </p:cNvPicPr>
          <p:nvPr/>
        </p:nvPicPr>
        <p:blipFill>
          <a:blip r:embed="rId2"/>
          <a:srcRect/>
          <a:stretch>
            <a:fillRect/>
          </a:stretch>
        </p:blipFill>
        <p:spPr bwMode="auto">
          <a:xfrm>
            <a:off x="8229600" y="228600"/>
            <a:ext cx="774700" cy="774700"/>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pPr>
              <a:defRPr/>
            </a:pPr>
            <a:fld id="{E372BF90-A4F2-4AFB-A219-8E3BF5C7B72A}" type="datetimeFigureOut">
              <a:rPr lang="en-US" smtClean="0"/>
              <a:pPr>
                <a:defRPr/>
              </a:pPr>
              <a:t>1/26/2020</a:t>
            </a:fld>
            <a:endParaRPr lang="en-US" dirty="0"/>
          </a:p>
        </p:txBody>
      </p:sp>
      <p:sp>
        <p:nvSpPr>
          <p:cNvPr id="6" name="Rectangle 5"/>
          <p:cNvSpPr>
            <a:spLocks noGrp="1" noChangeArrowheads="1"/>
          </p:cNvSpPr>
          <p:nvPr>
            <p:ph type="ftr" sz="quarter" idx="11"/>
          </p:nvPr>
        </p:nvSpPr>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p:txBody>
          <a:bodyPr/>
          <a:lstStyle>
            <a:lvl1pPr>
              <a:defRPr/>
            </a:lvl1pPr>
          </a:lstStyle>
          <a:p>
            <a:pPr>
              <a:defRPr/>
            </a:pPr>
            <a:fld id="{0A88E12A-1AB4-4AD9-BD7A-4769356F570E}"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E548F426-8CAE-455D-B8F9-EE141D9583CE}" type="datetimeFigureOut">
              <a:rPr lang="en-US" smtClean="0"/>
              <a:pPr>
                <a:defRPr/>
              </a:pPr>
              <a:t>1/26/2020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F6533BD5-CA0D-4CC8-AE33-B4F33E77B2E0}"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34A92C82-F00B-478F-B394-EDA654CDD0FE}" type="datetimeFigureOut">
              <a:rPr lang="en-US" smtClean="0"/>
              <a:pPr>
                <a:defRPr/>
              </a:pPr>
              <a:t>1/26/2020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D6DB31FB-8E8C-4AE6-B365-2E2E6D3C507A}"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A71D08DB-7ADE-4B82-B94E-1A96E6DDD415}" type="datetimeFigureOut">
              <a:rPr lang="en-US" smtClean="0"/>
              <a:pPr>
                <a:defRPr/>
              </a:pPr>
              <a:t>1/26/2020</a:t>
            </a:fld>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FEDBC62D-1416-4E62-B418-338E4C6559CB}"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vl1pPr>
          </a:lstStyle>
          <a:p>
            <a:pPr>
              <a:defRPr/>
            </a:pPr>
            <a:fld id="{0B10B966-63B2-4DDD-95D4-176AB24B23AD}" type="datetimeFigureOut">
              <a:rPr lang="en-US" smtClean="0"/>
              <a:pPr>
                <a:defRPr/>
              </a:pPr>
              <a:t>1/26/2020</a:t>
            </a:fld>
            <a:endParaRPr lang="en-US" dirty="0"/>
          </a:p>
        </p:txBody>
      </p:sp>
      <p:sp>
        <p:nvSpPr>
          <p:cNvPr id="4" name="Rectangle 5"/>
          <p:cNvSpPr>
            <a:spLocks noGrp="1" noChangeArrowheads="1"/>
          </p:cNvSpPr>
          <p:nvPr>
            <p:ph type="ftr" sz="quarter" idx="11"/>
          </p:nvPr>
        </p:nvSpPr>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p:txBody>
          <a:bodyPr/>
          <a:lstStyle>
            <a:lvl1pPr>
              <a:defRPr/>
            </a:lvl1pPr>
          </a:lstStyle>
          <a:p>
            <a:pPr>
              <a:defRPr/>
            </a:pPr>
            <a:fld id="{458181EB-0A1F-4BD0-A9E8-F7F86B368BF8}"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8" descr="image001.png"/>
          <p:cNvPicPr>
            <a:picLocks noChangeAspect="1"/>
          </p:cNvPicPr>
          <p:nvPr/>
        </p:nvPicPr>
        <p:blipFill>
          <a:blip r:embed="rId2"/>
          <a:srcRect/>
          <a:stretch>
            <a:fillRect/>
          </a:stretch>
        </p:blipFill>
        <p:spPr bwMode="auto">
          <a:xfrm>
            <a:off x="8293100" y="76200"/>
            <a:ext cx="774700" cy="774700"/>
          </a:xfrm>
          <a:prstGeom prst="rect">
            <a:avLst/>
          </a:prstGeom>
          <a:noFill/>
          <a:ln w="9525">
            <a:noFill/>
            <a:miter lim="800000"/>
            <a:headEnd/>
            <a:tailEnd/>
          </a:ln>
        </p:spPr>
      </p:pic>
      <p:sp>
        <p:nvSpPr>
          <p:cNvPr id="3" name="Rectangle 4"/>
          <p:cNvSpPr>
            <a:spLocks noGrp="1" noChangeArrowheads="1"/>
          </p:cNvSpPr>
          <p:nvPr>
            <p:ph type="dt" sz="half" idx="10"/>
          </p:nvPr>
        </p:nvSpPr>
        <p:spPr/>
        <p:txBody>
          <a:bodyPr/>
          <a:lstStyle>
            <a:lvl1pPr>
              <a:defRPr/>
            </a:lvl1pPr>
          </a:lstStyle>
          <a:p>
            <a:pPr>
              <a:defRPr/>
            </a:pPr>
            <a:fld id="{4BD4062F-82C9-42E1-A576-05E75F5945D7}" type="datetimeFigureOut">
              <a:rPr lang="en-US" smtClean="0"/>
              <a:pPr>
                <a:defRPr/>
              </a:pPr>
              <a:t>1/26/2020</a:t>
            </a:fld>
            <a:endParaRPr lang="en-US" dirty="0"/>
          </a:p>
        </p:txBody>
      </p:sp>
      <p:sp>
        <p:nvSpPr>
          <p:cNvPr id="4" name="Rectangle 5"/>
          <p:cNvSpPr>
            <a:spLocks noGrp="1" noChangeArrowheads="1"/>
          </p:cNvSpPr>
          <p:nvPr>
            <p:ph type="ftr" sz="quarter" idx="11"/>
          </p:nvPr>
        </p:nvSpPr>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p:txBody>
          <a:bodyPr/>
          <a:lstStyle>
            <a:lvl1pPr>
              <a:defRPr/>
            </a:lvl1pPr>
          </a:lstStyle>
          <a:p>
            <a:pPr>
              <a:defRPr/>
            </a:pPr>
            <a:fld id="{044B53C4-767E-4624-906B-74B4BDB6FA85}"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8E2387E9-4C71-413A-BD17-CB22219CCFAF}" type="datetimeFigureOut">
              <a:rPr lang="en-US" smtClean="0"/>
              <a:pPr>
                <a:defRPr/>
              </a:pPr>
              <a:t>1/26/2020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61FDE03A-D895-4831-A8AE-1CBFE43A1659}"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D54D34EB-8594-47B8-B5F6-3ECB8BF9D1DF}" type="datetimeFigureOut">
              <a:rPr lang="en-US" smtClean="0"/>
              <a:pPr>
                <a:defRPr/>
              </a:pPr>
              <a:t>1/26/2020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A209244D-0F08-446D-ACBB-0D361E70E332}"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4099"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6148"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fontAlgn="auto">
              <a:spcBef>
                <a:spcPts val="0"/>
              </a:spcBef>
              <a:spcAft>
                <a:spcPts val="0"/>
              </a:spcAft>
              <a:defRPr sz="1200">
                <a:latin typeface="+mj-lt"/>
                <a:cs typeface="+mn-cs"/>
              </a:defRPr>
            </a:lvl1pPr>
          </a:lstStyle>
          <a:p>
            <a:pPr>
              <a:defRPr/>
            </a:pPr>
            <a:fld id="{1AAB6BC8-1B1F-4564-9C52-9638C45C761E}" type="datetimeFigureOut">
              <a:rPr lang="en-US" smtClean="0"/>
              <a:pPr>
                <a:defRPr/>
              </a:pPr>
              <a:t>1/26/2020</a:t>
            </a:fld>
            <a:endParaRPr lang="en-US" dirty="0"/>
          </a:p>
        </p:txBody>
      </p:sp>
      <p:sp>
        <p:nvSpPr>
          <p:cNvPr id="614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a:latin typeface="+mj-lt"/>
                <a:cs typeface="+mn-cs"/>
              </a:defRPr>
            </a:lvl1pPr>
          </a:lstStyle>
          <a:p>
            <a:pPr>
              <a:defRPr/>
            </a:pPr>
            <a:endParaRPr lang="en-US" dirty="0"/>
          </a:p>
        </p:txBody>
      </p:sp>
      <p:sp>
        <p:nvSpPr>
          <p:cNvPr id="615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200">
                <a:latin typeface="+mj-lt"/>
                <a:cs typeface="+mn-cs"/>
              </a:defRPr>
            </a:lvl1pPr>
          </a:lstStyle>
          <a:p>
            <a:pPr>
              <a:defRPr/>
            </a:pPr>
            <a:fld id="{5B778806-D5BA-4C71-B324-63F4C2977147}" type="slidenum">
              <a:rPr lang="en-US" smtClean="0"/>
              <a:pPr>
                <a:defRPr/>
              </a:pPr>
              <a:t>‹#›</a:t>
            </a:fld>
            <a:endParaRPr lang="en-US" dirty="0"/>
          </a:p>
        </p:txBody>
      </p:sp>
      <p:sp>
        <p:nvSpPr>
          <p:cNvPr id="615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fontAlgn="auto">
              <a:spcBef>
                <a:spcPts val="0"/>
              </a:spcBef>
              <a:spcAft>
                <a:spcPts val="0"/>
              </a:spcAft>
              <a:defRPr/>
            </a:pPr>
            <a:endParaRPr lang="en-US" dirty="0">
              <a:latin typeface="+mn-lt"/>
              <a:cs typeface="+mn-cs"/>
            </a:endParaRPr>
          </a:p>
        </p:txBody>
      </p:sp>
      <p:sp>
        <p:nvSpPr>
          <p:cNvPr id="615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dirty="0">
              <a:latin typeface="+mn-lt"/>
              <a:cs typeface="+mn-cs"/>
            </a:endParaRP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researchgate.net/publication/8152785_Robust_Image-Adaptive_Data_Hiding_Using_Erasure_and_Error_Correcti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researchgate.net/publication/224363097_Correction_of_Insertions_and_Deletions_in_Selective_Watermark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p:cNvSpPr>
          <p:nvPr>
            <p:ph type="ctrTitle"/>
          </p:nvPr>
        </p:nvSpPr>
        <p:spPr>
          <a:xfrm>
            <a:off x="762000" y="1295400"/>
            <a:ext cx="7623175" cy="1752600"/>
          </a:xfrm>
        </p:spPr>
        <p:txBody>
          <a:bodyPr/>
          <a:lstStyle/>
          <a:p>
            <a:pPr algn="ctr"/>
            <a:r>
              <a:rPr lang="en-US" sz="5400" dirty="0">
                <a:latin typeface="Times New Roman" pitchFamily="18" charset="0"/>
                <a:cs typeface="Times New Roman" pitchFamily="18" charset="0"/>
              </a:rPr>
              <a:t>Robust Data Hiding Using FZDH and Selective Embedding</a:t>
            </a:r>
            <a:endParaRPr lang="en-IN" dirty="0">
              <a:effectLst>
                <a:outerShdw blurRad="38100" dist="38100" dir="2700000" algn="tl">
                  <a:srgbClr val="000000">
                    <a:alpha val="43137"/>
                  </a:srgbClr>
                </a:outerShdw>
              </a:effectLst>
            </a:endParaRPr>
          </a:p>
        </p:txBody>
      </p:sp>
      <p:sp>
        <p:nvSpPr>
          <p:cNvPr id="6147" name="Subtitle 4"/>
          <p:cNvSpPr>
            <a:spLocks noGrp="1"/>
          </p:cNvSpPr>
          <p:nvPr>
            <p:ph type="subTitle" idx="1"/>
          </p:nvPr>
        </p:nvSpPr>
        <p:spPr>
          <a:xfrm>
            <a:off x="685800" y="4114800"/>
            <a:ext cx="7848600" cy="1676400"/>
          </a:xfrm>
        </p:spPr>
        <p:txBody>
          <a:bodyPr>
            <a:normAutofit/>
          </a:bodyPr>
          <a:lstStyle/>
          <a:p>
            <a:pPr eaLnBrk="1" hangingPunct="1"/>
            <a:r>
              <a:rPr lang="en-US" sz="2000" b="1" dirty="0">
                <a:latin typeface="Times New Roman" pitchFamily="18" charset="0"/>
                <a:cs typeface="Times New Roman" pitchFamily="18" charset="0"/>
              </a:rPr>
              <a:t>Batch No: A-07				        Project Guide:</a:t>
            </a:r>
          </a:p>
          <a:p>
            <a:pPr eaLnBrk="1" hangingPunct="1"/>
            <a:r>
              <a:rPr lang="en-US" sz="1600" dirty="0">
                <a:latin typeface="Times New Roman" pitchFamily="18" charset="0"/>
                <a:cs typeface="Times New Roman" pitchFamily="18" charset="0"/>
              </a:rPr>
              <a:t>D.R.Gowthami	      164G1A0527                                  Mrs.T.Kavitha,</a:t>
            </a:r>
            <a:r>
              <a:rPr lang="en-US" sz="1300" dirty="0">
                <a:latin typeface="Times New Roman" pitchFamily="18" charset="0"/>
                <a:cs typeface="Times New Roman" pitchFamily="18" charset="0"/>
              </a:rPr>
              <a:t>M.Tech.</a:t>
            </a:r>
            <a:endParaRPr lang="en-US" sz="1300" baseline="-25000" dirty="0">
              <a:latin typeface="Times New Roman" pitchFamily="18" charset="0"/>
              <a:cs typeface="Times New Roman" pitchFamily="18" charset="0"/>
            </a:endParaRPr>
          </a:p>
          <a:p>
            <a:r>
              <a:rPr lang="en-US" sz="1600" dirty="0">
                <a:latin typeface="Times New Roman" pitchFamily="18" charset="0"/>
                <a:cs typeface="Times New Roman" pitchFamily="18" charset="0"/>
              </a:rPr>
              <a:t>K.Meena 	                        164G1A0555                                      Assistant Professor`</a:t>
            </a:r>
          </a:p>
          <a:p>
            <a:r>
              <a:rPr lang="en-US" sz="1600" dirty="0">
                <a:latin typeface="Times New Roman" pitchFamily="18" charset="0"/>
                <a:cs typeface="Times New Roman" pitchFamily="18" charset="0"/>
              </a:rPr>
              <a:t>P.Bhargavi                        164G1A0513</a:t>
            </a:r>
          </a:p>
          <a:p>
            <a:endParaRPr lang="en-IN" sz="1600" dirty="0">
              <a:latin typeface="Times New Roman" pitchFamily="18" charset="0"/>
              <a:cs typeface="Times New Roman" pitchFamily="18" charset="0"/>
            </a:endParaRPr>
          </a:p>
          <a:p>
            <a:pPr eaLnBrk="1" hangingPunct="1"/>
            <a:endParaRPr lang="en-US" sz="1600" dirty="0">
              <a:latin typeface="Times New Roman" pitchFamily="18" charset="0"/>
              <a:cs typeface="Times New Roman" pitchFamily="18" charset="0"/>
            </a:endParaRPr>
          </a:p>
        </p:txBody>
      </p:sp>
      <p:sp>
        <p:nvSpPr>
          <p:cNvPr id="6148" name="TextBox 5"/>
          <p:cNvSpPr txBox="1">
            <a:spLocks noChangeArrowheads="1"/>
          </p:cNvSpPr>
          <p:nvPr/>
        </p:nvSpPr>
        <p:spPr bwMode="auto">
          <a:xfrm>
            <a:off x="1447800" y="5967412"/>
            <a:ext cx="7086600" cy="1016000"/>
          </a:xfrm>
          <a:prstGeom prst="rect">
            <a:avLst/>
          </a:prstGeom>
          <a:noFill/>
          <a:ln w="9525">
            <a:noFill/>
            <a:miter lim="800000"/>
            <a:headEnd/>
            <a:tailEnd/>
          </a:ln>
        </p:spPr>
        <p:txBody>
          <a:bodyPr>
            <a:spAutoFit/>
          </a:bodyPr>
          <a:lstStyle/>
          <a:p>
            <a:pPr algn="ctr"/>
            <a:r>
              <a:rPr lang="en-US" sz="2400" b="1" dirty="0"/>
              <a:t>Srinivasa Ramanujan Institute of Technology</a:t>
            </a:r>
          </a:p>
          <a:p>
            <a:pPr algn="ctr"/>
            <a:r>
              <a:rPr lang="en-US" b="1" dirty="0"/>
              <a:t>Department of Computer Science &amp; Engineering</a:t>
            </a:r>
          </a:p>
          <a:p>
            <a:endParaRPr lang="en-US" dirty="0"/>
          </a:p>
        </p:txBody>
      </p:sp>
      <p:pic>
        <p:nvPicPr>
          <p:cNvPr id="6149" name="Picture 2"/>
          <p:cNvPicPr>
            <a:picLocks noChangeAspect="1" noChangeArrowheads="1"/>
          </p:cNvPicPr>
          <p:nvPr/>
        </p:nvPicPr>
        <p:blipFill>
          <a:blip r:embed="rId3"/>
          <a:srcRect/>
          <a:stretch>
            <a:fillRect/>
          </a:stretch>
        </p:blipFill>
        <p:spPr bwMode="auto">
          <a:xfrm>
            <a:off x="685800" y="5929312"/>
            <a:ext cx="958850" cy="814388"/>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advTm="4000">
        <p14:gallery dir="l"/>
      </p:transition>
    </mc:Choice>
    <mc:Fallback xmlns="">
      <p:transition spd="slow" advTm="4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Proposed System</a:t>
            </a:r>
          </a:p>
        </p:txBody>
      </p:sp>
      <p:sp>
        <p:nvSpPr>
          <p:cNvPr id="3" name="Content Placeholder 2"/>
          <p:cNvSpPr>
            <a:spLocks noGrp="1"/>
          </p:cNvSpPr>
          <p:nvPr>
            <p:ph idx="1"/>
          </p:nvPr>
        </p:nvSpPr>
        <p:spPr/>
        <p:txBody>
          <a:bodyPr/>
          <a:lstStyle/>
          <a:p>
            <a:pPr>
              <a:buFont typeface="Wingdings" pitchFamily="2" charset="2"/>
              <a:buChar char="v"/>
            </a:pPr>
            <a:r>
              <a:rPr lang="en-US" sz="2400" dirty="0">
                <a:latin typeface="Times New Roman" pitchFamily="18" charset="0"/>
                <a:cs typeface="Times New Roman" pitchFamily="18" charset="0"/>
              </a:rPr>
              <a:t>User cannot find the original data.</a:t>
            </a:r>
          </a:p>
          <a:p>
            <a:pPr>
              <a:buFont typeface="Wingdings" pitchFamily="2" charset="2"/>
              <a:buChar char="v"/>
            </a:pPr>
            <a:r>
              <a:rPr lang="en-US" sz="2400" dirty="0">
                <a:latin typeface="Times New Roman" pitchFamily="18" charset="0"/>
                <a:cs typeface="Times New Roman" pitchFamily="18" charset="0"/>
              </a:rPr>
              <a:t>It is not easily cracked.</a:t>
            </a:r>
          </a:p>
          <a:p>
            <a:pPr>
              <a:buFont typeface="Wingdings" pitchFamily="2" charset="2"/>
              <a:buChar char="v"/>
            </a:pPr>
            <a:r>
              <a:rPr lang="en-US" sz="2400" dirty="0">
                <a:latin typeface="Times New Roman" pitchFamily="18" charset="0"/>
                <a:cs typeface="Times New Roman" pitchFamily="18" charset="0"/>
              </a:rPr>
              <a:t>To increase the Security.</a:t>
            </a:r>
          </a:p>
        </p:txBody>
      </p:sp>
    </p:spTree>
    <p:extLst>
      <p:ext uri="{BB962C8B-B14F-4D97-AF65-F5344CB8AC3E}">
        <p14:creationId xmlns:p14="http://schemas.microsoft.com/office/powerpoint/2010/main" val="146978760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Planning</a:t>
            </a:r>
          </a:p>
        </p:txBody>
      </p:sp>
      <p:sp>
        <p:nvSpPr>
          <p:cNvPr id="3" name="Content Placeholder 2"/>
          <p:cNvSpPr>
            <a:spLocks noGrp="1"/>
          </p:cNvSpPr>
          <p:nvPr>
            <p:ph idx="1"/>
          </p:nvPr>
        </p:nvSpPr>
        <p:spPr/>
        <p:txBody>
          <a:bodyPr/>
          <a:lstStyle/>
          <a:p>
            <a:pPr marL="0" indent="0">
              <a:buNone/>
            </a:pPr>
            <a:r>
              <a:rPr lang="en-US" sz="3200" dirty="0">
                <a:latin typeface="Times New Roman" pitchFamily="18" charset="0"/>
                <a:cs typeface="Times New Roman" pitchFamily="18" charset="0"/>
              </a:rPr>
              <a:t>Time Schedule:</a:t>
            </a:r>
          </a:p>
          <a:p>
            <a:pPr>
              <a:buFont typeface="Wingdings" pitchFamily="2" charset="2"/>
              <a:buChar char="§"/>
            </a:pPr>
            <a:r>
              <a:rPr lang="en-US" sz="2400" dirty="0">
                <a:latin typeface="Times New Roman" pitchFamily="18" charset="0"/>
                <a:cs typeface="Times New Roman" pitchFamily="18" charset="0"/>
              </a:rPr>
              <a:t>Week 1:Software Installation and Requirements</a:t>
            </a:r>
          </a:p>
          <a:p>
            <a:pPr>
              <a:buFont typeface="Wingdings" pitchFamily="2" charset="2"/>
              <a:buChar char="§"/>
            </a:pPr>
            <a:r>
              <a:rPr lang="en-US" sz="2400" dirty="0">
                <a:latin typeface="Times New Roman" pitchFamily="18" charset="0"/>
                <a:cs typeface="Times New Roman" pitchFamily="18" charset="0"/>
              </a:rPr>
              <a:t>Week 2:Analysis and Design  </a:t>
            </a:r>
          </a:p>
          <a:p>
            <a:pPr>
              <a:buFont typeface="Wingdings" pitchFamily="2" charset="2"/>
              <a:buChar char="§"/>
            </a:pPr>
            <a:r>
              <a:rPr lang="en-US" sz="2400" dirty="0">
                <a:latin typeface="Times New Roman" pitchFamily="18" charset="0"/>
                <a:cs typeface="Times New Roman" pitchFamily="18" charset="0"/>
              </a:rPr>
              <a:t>Week 3:Implementation</a:t>
            </a:r>
          </a:p>
          <a:p>
            <a:pPr>
              <a:buFont typeface="Wingdings" pitchFamily="2" charset="2"/>
              <a:buChar char="§"/>
            </a:pPr>
            <a:r>
              <a:rPr lang="en-US" sz="2400" dirty="0">
                <a:latin typeface="Times New Roman" pitchFamily="18" charset="0"/>
                <a:cs typeface="Times New Roman" pitchFamily="18" charset="0"/>
              </a:rPr>
              <a:t>Week 4:Testing  </a:t>
            </a:r>
          </a:p>
          <a:p>
            <a:pPr>
              <a:buFont typeface="Wingdings" pitchFamily="2" charset="2"/>
              <a:buChar char="§"/>
            </a:pPr>
            <a:r>
              <a:rPr lang="en-US" sz="2400" dirty="0">
                <a:latin typeface="Times New Roman" pitchFamily="18" charset="0"/>
                <a:cs typeface="Times New Roman" pitchFamily="18" charset="0"/>
              </a:rPr>
              <a:t>Week 5:Documentation and Verification</a:t>
            </a:r>
          </a:p>
          <a:p>
            <a:pPr>
              <a:buFont typeface="Wingdings" pitchFamily="2" charset="2"/>
              <a:buChar char="§"/>
            </a:pPr>
            <a:endParaRPr lang="en-US" sz="2400" dirty="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3285539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p>
        </p:txBody>
      </p:sp>
      <p:sp>
        <p:nvSpPr>
          <p:cNvPr id="3" name="Content Placeholder 2"/>
          <p:cNvSpPr>
            <a:spLocks noGrp="1"/>
          </p:cNvSpPr>
          <p:nvPr>
            <p:ph idx="1"/>
          </p:nvPr>
        </p:nvSpPr>
        <p:spPr/>
        <p:txBody>
          <a:bodyPr/>
          <a:lstStyle/>
          <a:p>
            <a:pPr marL="0" indent="0">
              <a:buNone/>
            </a:pPr>
            <a:r>
              <a:rPr lang="en-US" sz="2800" dirty="0">
                <a:latin typeface="Times New Roman" pitchFamily="18" charset="0"/>
                <a:cs typeface="Times New Roman" pitchFamily="18" charset="0"/>
              </a:rPr>
              <a:t>Software Requirements</a:t>
            </a:r>
          </a:p>
          <a:p>
            <a:pPr>
              <a:buFont typeface="Wingdings" pitchFamily="2" charset="2"/>
              <a:buChar char="v"/>
            </a:pPr>
            <a:r>
              <a:rPr lang="en-US" sz="2400" dirty="0">
                <a:latin typeface="Times New Roman" pitchFamily="18" charset="0"/>
                <a:cs typeface="Times New Roman" pitchFamily="18" charset="0"/>
              </a:rPr>
              <a:t>Operating System: Windows</a:t>
            </a:r>
          </a:p>
          <a:p>
            <a:pPr>
              <a:buFont typeface="Wingdings" pitchFamily="2" charset="2"/>
              <a:buChar char="v"/>
            </a:pPr>
            <a:r>
              <a:rPr lang="en-US" sz="2400" dirty="0">
                <a:latin typeface="Times New Roman" pitchFamily="18" charset="0"/>
                <a:cs typeface="Times New Roman" pitchFamily="18" charset="0"/>
              </a:rPr>
              <a:t>Front End :JAVA</a:t>
            </a:r>
          </a:p>
          <a:p>
            <a:pPr>
              <a:buFont typeface="Wingdings" pitchFamily="2" charset="2"/>
              <a:buChar char="v"/>
            </a:pPr>
            <a:r>
              <a:rPr lang="en-US" sz="2400" dirty="0">
                <a:latin typeface="Times New Roman" pitchFamily="18" charset="0"/>
                <a:cs typeface="Times New Roman" pitchFamily="18" charset="0"/>
              </a:rPr>
              <a:t> Tool :Eclipse    </a:t>
            </a:r>
          </a:p>
        </p:txBody>
      </p:sp>
    </p:spTree>
    <p:extLst>
      <p:ext uri="{BB962C8B-B14F-4D97-AF65-F5344CB8AC3E}">
        <p14:creationId xmlns:p14="http://schemas.microsoft.com/office/powerpoint/2010/main" val="298615145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Queries posted in Review-1</a:t>
            </a:r>
          </a:p>
        </p:txBody>
      </p:sp>
      <p:sp>
        <p:nvSpPr>
          <p:cNvPr id="3" name="Content Placeholder 2"/>
          <p:cNvSpPr>
            <a:spLocks noGrp="1"/>
          </p:cNvSpPr>
          <p:nvPr>
            <p:ph idx="1"/>
          </p:nvPr>
        </p:nvSpPr>
        <p:spPr/>
        <p:txBody>
          <a:bodyPr/>
          <a:lstStyle/>
          <a:p>
            <a:pPr>
              <a:buFont typeface="Wingdings" pitchFamily="2" charset="2"/>
              <a:buChar char="v"/>
            </a:pPr>
            <a:r>
              <a:rPr lang="en-US" sz="2400" dirty="0">
                <a:latin typeface="Times New Roman" pitchFamily="18" charset="0"/>
                <a:cs typeface="Times New Roman" pitchFamily="18" charset="0"/>
              </a:rPr>
              <a:t>What is Frame?</a:t>
            </a:r>
          </a:p>
          <a:p>
            <a:pPr>
              <a:buFont typeface="Wingdings" pitchFamily="2" charset="2"/>
              <a:buChar char="v"/>
            </a:pPr>
            <a:r>
              <a:rPr lang="en-US" sz="2400" dirty="0">
                <a:latin typeface="Times New Roman" pitchFamily="18" charset="0"/>
                <a:cs typeface="Times New Roman" pitchFamily="18" charset="0"/>
              </a:rPr>
              <a:t>How many frames will be generated per second?</a:t>
            </a:r>
          </a:p>
          <a:p>
            <a:pPr>
              <a:buFont typeface="Wingdings" pitchFamily="2" charset="2"/>
              <a:buChar char="v"/>
            </a:pPr>
            <a:r>
              <a:rPr lang="en-US" sz="2400" dirty="0">
                <a:latin typeface="Times New Roman" pitchFamily="18" charset="0"/>
                <a:cs typeface="Times New Roman" pitchFamily="18" charset="0"/>
              </a:rPr>
              <a:t>Which algorithm is used to generate secret key?</a:t>
            </a:r>
          </a:p>
          <a:p>
            <a:pPr marL="0" indent="0">
              <a:buNone/>
            </a:pPr>
            <a:r>
              <a:rPr lang="en-US" sz="2400" dirty="0">
                <a:latin typeface="Times New Roman" pitchFamily="18" charset="0"/>
                <a:cs typeface="Times New Roman" pitchFamily="18" charset="0"/>
              </a:rPr>
              <a:t> </a:t>
            </a:r>
          </a:p>
          <a:p>
            <a:pPr>
              <a:buFont typeface="Wingdings" pitchFamily="2" charset="2"/>
              <a:buChar char="v"/>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90050285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406900"/>
            <a:ext cx="7772400" cy="774700"/>
          </a:xfrm>
        </p:spPr>
        <p:txBody>
          <a:bodyPr/>
          <a:lstStyle/>
          <a:p>
            <a:pPr algn="ctr" eaLnBrk="1" hangingPunct="1">
              <a:defRPr/>
            </a:pPr>
            <a:r>
              <a:rPr lang="en-US" dirty="0">
                <a:effectLst>
                  <a:outerShdw blurRad="38100" dist="38100" dir="2700000" algn="tl">
                    <a:srgbClr val="000000">
                      <a:alpha val="43137"/>
                    </a:srgbClr>
                  </a:outerShdw>
                </a:effectLst>
              </a:rPr>
              <a:t>  Thank you</a:t>
            </a:r>
          </a:p>
        </p:txBody>
      </p:sp>
      <p:sp>
        <p:nvSpPr>
          <p:cNvPr id="11267" name="Text Placeholder 4"/>
          <p:cNvSpPr>
            <a:spLocks noGrp="1"/>
          </p:cNvSpPr>
          <p:nvPr>
            <p:ph type="body" idx="1"/>
          </p:nvPr>
        </p:nvSpPr>
        <p:spPr>
          <a:xfrm>
            <a:off x="685800" y="609600"/>
            <a:ext cx="7772400" cy="1500188"/>
          </a:xfrm>
        </p:spPr>
        <p:txBody>
          <a:bodyPr/>
          <a:lstStyle/>
          <a:p>
            <a:pPr algn="ctr" eaLnBrk="1" hangingPunct="1"/>
            <a:r>
              <a:rPr lang="en-US" sz="5400" dirty="0">
                <a:effectLst>
                  <a:outerShdw blurRad="38100" dist="38100" dir="2700000" algn="tl">
                    <a:srgbClr val="000000">
                      <a:alpha val="43137"/>
                    </a:srgbClr>
                  </a:outerShdw>
                </a:effectLst>
              </a:rPr>
              <a:t> Queries</a:t>
            </a:r>
          </a:p>
        </p:txBody>
      </p:sp>
      <p:sp>
        <p:nvSpPr>
          <p:cNvPr id="6" name="Rectangle 5"/>
          <p:cNvSpPr/>
          <p:nvPr/>
        </p:nvSpPr>
        <p:spPr>
          <a:xfrm>
            <a:off x="3886200" y="2362200"/>
            <a:ext cx="1676400" cy="1862048"/>
          </a:xfrm>
          <a:prstGeom prst="rect">
            <a:avLst/>
          </a:prstGeom>
          <a:solidFill>
            <a:schemeClr val="accent3"/>
          </a:solidFill>
          <a:ln>
            <a:solidFill>
              <a:schemeClr val="tx1"/>
            </a:solidFill>
          </a:ln>
          <a:effectLst/>
          <a:scene3d>
            <a:camera prst="orthographicFront"/>
            <a:lightRig rig="threePt" dir="t"/>
          </a:scene3d>
          <a:sp3d>
            <a:bevelT w="114300" prst="hardEdge"/>
          </a:sp3d>
        </p:spPr>
        <p:txBody>
          <a:bodyPr>
            <a:spAutoFit/>
          </a:bodyPr>
          <a:lstStyle/>
          <a:p>
            <a:pPr algn="ctr" fontAlgn="auto">
              <a:spcBef>
                <a:spcPts val="0"/>
              </a:spcBef>
              <a:spcAft>
                <a:spcPts val="0"/>
              </a:spcAft>
              <a:defRPr/>
            </a:pPr>
            <a:r>
              <a:rPr lang="en-US" sz="1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mn-lt"/>
                <a:cs typeface="+mn-cs"/>
              </a:rPr>
              <a:t>?</a:t>
            </a:r>
            <a:endParaRPr lang="en-US" sz="1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Jokerman" pitchFamily="82" charset="0"/>
              <a:cs typeface="+mn-cs"/>
            </a:endParaRPr>
          </a:p>
        </p:txBody>
      </p:sp>
    </p:spTree>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effectLst>
                  <a:outerShdw blurRad="38100" dist="38100" dir="2700000" algn="tl">
                    <a:srgbClr val="000000">
                      <a:alpha val="43137"/>
                    </a:srgbClr>
                  </a:outerShdw>
                </a:effectLst>
              </a:rPr>
              <a:t>Abstract </a:t>
            </a:r>
            <a:br>
              <a:rPr lang="en-US" dirty="0">
                <a:effectLst>
                  <a:outerShdw blurRad="38100" dist="38100" dir="2700000" algn="tl">
                    <a:srgbClr val="000000">
                      <a:alpha val="43137"/>
                    </a:srgbClr>
                  </a:outerShdw>
                </a:effectLst>
              </a:rPr>
            </a:br>
            <a:br>
              <a:rPr lang="en-US" dirty="0">
                <a:effectLst>
                  <a:outerShdw blurRad="38100" dist="38100" dir="2700000" algn="tl">
                    <a:srgbClr val="000000">
                      <a:alpha val="43137"/>
                    </a:srgbClr>
                  </a:outerShdw>
                </a:effectLst>
              </a:rPr>
            </a:br>
            <a:endParaRPr lang="en-US" dirty="0">
              <a:effectLst>
                <a:outerShdw blurRad="38100" dist="38100" dir="2700000" algn="tl">
                  <a:srgbClr val="000000">
                    <a:alpha val="43137"/>
                  </a:srgbClr>
                </a:outerShdw>
              </a:effectLst>
            </a:endParaRPr>
          </a:p>
        </p:txBody>
      </p:sp>
      <p:sp>
        <p:nvSpPr>
          <p:cNvPr id="8195" name="Content Placeholder 2"/>
          <p:cNvSpPr>
            <a:spLocks noGrp="1"/>
          </p:cNvSpPr>
          <p:nvPr>
            <p:ph idx="1"/>
          </p:nvPr>
        </p:nvSpPr>
        <p:spPr>
          <a:xfrm>
            <a:off x="304800" y="1066800"/>
            <a:ext cx="8458200" cy="5064125"/>
          </a:xfrm>
        </p:spPr>
        <p:txBody>
          <a:bodyPr/>
          <a:lstStyle/>
          <a:p>
            <a:pPr marL="0" indent="0" algn="just">
              <a:buNone/>
            </a:pPr>
            <a:r>
              <a:rPr lang="en-IN" sz="2400" b="1" dirty="0"/>
              <a:t> </a:t>
            </a:r>
            <a:endParaRPr lang="en-US" sz="2400" dirty="0"/>
          </a:p>
          <a:p>
            <a:pPr algn="just">
              <a:buFont typeface="Wingdings" pitchFamily="2" charset="2"/>
              <a:buChar char="v"/>
            </a:pPr>
            <a:r>
              <a:rPr lang="en-IN" sz="2400" dirty="0">
                <a:latin typeface="Times New Roman" pitchFamily="18" charset="0"/>
                <a:cs typeface="Times New Roman" pitchFamily="18" charset="0"/>
              </a:rPr>
              <a:t>Video Data Hiding is still an important research topic due to Design Complexities involved.</a:t>
            </a:r>
          </a:p>
          <a:p>
            <a:pPr algn="just">
              <a:buFont typeface="Wingdings" pitchFamily="2" charset="2"/>
              <a:buChar char="v"/>
            </a:pPr>
            <a:r>
              <a:rPr lang="en-IN" sz="2400" dirty="0">
                <a:latin typeface="Times New Roman" pitchFamily="18" charset="0"/>
                <a:cs typeface="Times New Roman" pitchFamily="18" charset="0"/>
              </a:rPr>
              <a:t>We propose a new video data hiding method that makes use of erasure correction capability of repeat accumulate codes and superiority of FZDH.</a:t>
            </a:r>
          </a:p>
          <a:p>
            <a:pPr algn="just">
              <a:buFont typeface="Wingdings" pitchFamily="2" charset="2"/>
              <a:buChar char="v"/>
            </a:pPr>
            <a:r>
              <a:rPr lang="en-IN" sz="2400" dirty="0">
                <a:latin typeface="Times New Roman" pitchFamily="18" charset="0"/>
                <a:cs typeface="Times New Roman" pitchFamily="18" charset="0"/>
              </a:rPr>
              <a:t>Selective Embedding is utilized in the proposed method to determine host signal samples suitable for data hiding. </a:t>
            </a:r>
          </a:p>
          <a:p>
            <a:pPr algn="just"/>
            <a:endParaRPr lang="en-IN" sz="2400" dirty="0"/>
          </a:p>
          <a:p>
            <a:pPr algn="just"/>
            <a:endParaRPr lang="en-IN" sz="2400" dirty="0"/>
          </a:p>
          <a:p>
            <a:pPr algn="just"/>
            <a:endParaRPr lang="en-IN" sz="2400" dirty="0"/>
          </a:p>
          <a:p>
            <a:pPr algn="just">
              <a:buFont typeface="Wingdings" pitchFamily="2" charset="2"/>
              <a:buChar char="q"/>
            </a:pPr>
            <a:endParaRPr lang="en-IN" sz="22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effectLst>
                  <a:outerShdw blurRad="38100" dist="38100" dir="2700000" algn="tl">
                    <a:srgbClr val="000000">
                      <a:alpha val="43137"/>
                    </a:srgbClr>
                  </a:outerShdw>
                </a:effectLst>
              </a:rPr>
              <a:t>Existing System</a:t>
            </a:r>
            <a:br>
              <a:rPr lang="en-US" dirty="0">
                <a:effectLst>
                  <a:outerShdw blurRad="38100" dist="38100" dir="2700000" algn="tl">
                    <a:srgbClr val="000000">
                      <a:alpha val="43137"/>
                    </a:srgbClr>
                  </a:outerShdw>
                </a:effectLst>
              </a:rPr>
            </a:br>
            <a:endParaRPr lang="en-US" dirty="0">
              <a:effectLst>
                <a:outerShdw blurRad="38100" dist="38100" dir="2700000" algn="tl">
                  <a:srgbClr val="000000">
                    <a:alpha val="43137"/>
                  </a:srgbClr>
                </a:outerShdw>
              </a:effectLst>
            </a:endParaRPr>
          </a:p>
        </p:txBody>
      </p:sp>
      <p:sp>
        <p:nvSpPr>
          <p:cNvPr id="8195" name="Content Placeholder 2"/>
          <p:cNvSpPr>
            <a:spLocks noGrp="1"/>
          </p:cNvSpPr>
          <p:nvPr>
            <p:ph idx="1"/>
          </p:nvPr>
        </p:nvSpPr>
        <p:spPr>
          <a:xfrm>
            <a:off x="381000" y="1600200"/>
            <a:ext cx="8458200" cy="4530725"/>
          </a:xfrm>
        </p:spPr>
        <p:txBody>
          <a:bodyPr/>
          <a:lstStyle/>
          <a:p>
            <a:pPr algn="just">
              <a:buFont typeface="Wingdings" pitchFamily="2" charset="2"/>
              <a:buChar char="v"/>
            </a:pPr>
            <a:r>
              <a:rPr lang="en-IN" sz="2400" dirty="0">
                <a:latin typeface="Times New Roman" pitchFamily="18" charset="0"/>
                <a:cs typeface="Times New Roman" pitchFamily="18" charset="0"/>
              </a:rPr>
              <a:t>In special domain, the hiding process such as Least Significant Bit(LSB) replacement, is done in special domain while transform domain method, hide data in another domain such as wavelet domain.</a:t>
            </a:r>
          </a:p>
          <a:p>
            <a:pPr algn="just">
              <a:buFont typeface="Wingdings" pitchFamily="2" charset="2"/>
              <a:buChar char="v"/>
            </a:pPr>
            <a:r>
              <a:rPr lang="en-IN" sz="2400" dirty="0">
                <a:latin typeface="Times New Roman" pitchFamily="18" charset="0"/>
                <a:cs typeface="Times New Roman" pitchFamily="18" charset="0"/>
              </a:rPr>
              <a:t>Least Significant Bit is the simplest form of steganography. LSB is based on inserting data in the least significant bit of pixels,which lead to a slight change on the cover image that is not noticeable to human eye. Since this method can be easily cracked,it is more vulnerable to attacks. </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p>
        </p:txBody>
      </p:sp>
      <p:sp>
        <p:nvSpPr>
          <p:cNvPr id="3" name="Content Placeholder 2"/>
          <p:cNvSpPr>
            <a:spLocks noGrp="1"/>
          </p:cNvSpPr>
          <p:nvPr>
            <p:ph idx="1"/>
          </p:nvPr>
        </p:nvSpPr>
        <p:spPr/>
        <p:txBody>
          <a:bodyPr/>
          <a:lstStyle/>
          <a:p>
            <a:pPr>
              <a:buFont typeface="Wingdings" pitchFamily="2" charset="2"/>
              <a:buChar char="v"/>
            </a:pPr>
            <a:r>
              <a:rPr lang="en-US" sz="2400" dirty="0">
                <a:latin typeface="Times New Roman" pitchFamily="18" charset="0"/>
                <a:cs typeface="Times New Roman" pitchFamily="18" charset="0"/>
              </a:rPr>
              <a:t>In order to limit perceivable distortion while hiding large amounts of data ,hiding schemes must use image adaptive criteria in addition to statistical criteria based on theory.</a:t>
            </a:r>
          </a:p>
          <a:p>
            <a:pPr>
              <a:buFont typeface="Wingdings" pitchFamily="2" charset="2"/>
              <a:buChar char="v"/>
            </a:pPr>
            <a:r>
              <a:rPr lang="en-US" sz="2400" dirty="0">
                <a:latin typeface="Times New Roman" pitchFamily="18" charset="0"/>
                <a:cs typeface="Times New Roman" pitchFamily="18" charset="0"/>
              </a:rPr>
              <a:t>The use of local criteria to choose where to hide data can potentially cause de synchronization of the encoder and decoder. This synchronization problem is solved by the use of powerful, but simple-to-implement ,erasures and errors correcting codes, which also provide robustness against a variety of attacks.</a:t>
            </a:r>
          </a:p>
          <a:p>
            <a:pPr>
              <a:buFont typeface="Wingdings" pitchFamily="2" charset="2"/>
              <a:buChar char="v"/>
            </a:pPr>
            <a:endParaRPr lang="en-US" sz="2400" dirty="0">
              <a:latin typeface="Times New Roman" pitchFamily="18" charset="0"/>
              <a:cs typeface="Times New Roman" pitchFamily="18" charset="0"/>
            </a:endParaRPr>
          </a:p>
          <a:p>
            <a:pPr>
              <a:buFont typeface="Wingdings" pitchFamily="2" charset="2"/>
              <a:buChar char="v"/>
            </a:pPr>
            <a:endParaRPr lang="en-US" sz="2400" dirty="0">
              <a:latin typeface="Times New Roman" pitchFamily="18" charset="0"/>
              <a:cs typeface="Times New Roman" pitchFamily="18" charset="0"/>
            </a:endParaRPr>
          </a:p>
          <a:p>
            <a:pPr>
              <a:buFont typeface="Wingdings" pitchFamily="2" charset="2"/>
              <a:buChar char="v"/>
            </a:pPr>
            <a:endParaRPr lang="en-US" sz="2400" dirty="0">
              <a:latin typeface="Times New Roman" pitchFamily="18" charset="0"/>
              <a:cs typeface="Times New Roman" pitchFamily="18" charset="0"/>
            </a:endParaRPr>
          </a:p>
          <a:p>
            <a:pPr>
              <a:buFont typeface="Wingdings" pitchFamily="2" charset="2"/>
              <a:buChar char="v"/>
            </a:pPr>
            <a:endParaRPr lang="en-US" sz="2400" dirty="0">
              <a:latin typeface="Times New Roman" pitchFamily="18" charset="0"/>
              <a:cs typeface="Times New Roman" pitchFamily="18" charset="0"/>
            </a:endParaRPr>
          </a:p>
          <a:p>
            <a:pPr>
              <a:buFont typeface="Wingdings" pitchFamily="2" charset="2"/>
              <a:buChar char="v"/>
            </a:pPr>
            <a:endParaRPr lang="en-US" sz="2400" dirty="0">
              <a:latin typeface="Times New Roman" pitchFamily="18" charset="0"/>
              <a:cs typeface="Times New Roman" pitchFamily="18" charset="0"/>
            </a:endParaRPr>
          </a:p>
          <a:p>
            <a:pPr>
              <a:buFont typeface="Wingdings" pitchFamily="2" charset="2"/>
              <a:buChar char="v"/>
            </a:pPr>
            <a:endParaRPr lang="en-US" sz="2400" dirty="0">
              <a:latin typeface="Times New Roman" pitchFamily="18" charset="0"/>
              <a:cs typeface="Times New Roman" pitchFamily="18" charset="0"/>
            </a:endParaRPr>
          </a:p>
          <a:p>
            <a:pPr>
              <a:buFont typeface="Wingdings" pitchFamily="2" charset="2"/>
              <a:buChar char="v"/>
            </a:pPr>
            <a:endParaRPr lang="en-US" sz="2400" dirty="0">
              <a:latin typeface="Times New Roman" pitchFamily="18" charset="0"/>
              <a:cs typeface="Times New Roman" pitchFamily="18" charset="0"/>
            </a:endParaRPr>
          </a:p>
          <a:p>
            <a:pPr>
              <a:buFont typeface="Wingdings" pitchFamily="2" charset="2"/>
              <a:buChar char="v"/>
            </a:pPr>
            <a:endParaRPr lang="en-US" sz="2400" dirty="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a:p>
            <a:pPr>
              <a:buFont typeface="Wingdings" pitchFamily="2" charset="2"/>
              <a:buChar char="v"/>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43884834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p>
        </p:txBody>
      </p:sp>
      <p:sp>
        <p:nvSpPr>
          <p:cNvPr id="3" name="Content Placeholder 2"/>
          <p:cNvSpPr>
            <a:spLocks noGrp="1"/>
          </p:cNvSpPr>
          <p:nvPr>
            <p:ph idx="1"/>
          </p:nvPr>
        </p:nvSpPr>
        <p:spPr/>
        <p:txBody>
          <a:bodyPr/>
          <a:lstStyle/>
          <a:p>
            <a:pPr>
              <a:buFont typeface="Wingdings" pitchFamily="2" charset="2"/>
              <a:buChar char="v"/>
            </a:pPr>
            <a:r>
              <a:rPr lang="en-US" sz="2400" dirty="0">
                <a:latin typeface="Times New Roman" pitchFamily="18" charset="0"/>
                <a:cs typeface="Times New Roman" pitchFamily="18" charset="0"/>
              </a:rPr>
              <a:t>Common forward error correction is designed to correct substitution errors only. There is no detection of insertions or deletions. Such systems are usually employed in di</a:t>
            </a:r>
            <a:r>
              <a:rPr lang="en-US" sz="2400" dirty="0">
                <a:solidFill>
                  <a:srgbClr val="FF0000"/>
                </a:solidFill>
                <a:latin typeface="Times New Roman" pitchFamily="18" charset="0"/>
                <a:cs typeface="Times New Roman" pitchFamily="18" charset="0"/>
              </a:rPr>
              <a:t>gital water </a:t>
            </a:r>
            <a:r>
              <a:rPr lang="en-US" sz="2400" dirty="0">
                <a:latin typeface="Times New Roman" pitchFamily="18" charset="0"/>
                <a:cs typeface="Times New Roman" pitchFamily="18" charset="0"/>
              </a:rPr>
              <a:t>marketing schemes. </a:t>
            </a:r>
          </a:p>
          <a:p>
            <a:pPr>
              <a:buFont typeface="Wingdings" pitchFamily="2" charset="2"/>
              <a:buChar char="v"/>
            </a:pPr>
            <a:r>
              <a:rPr lang="en-US" sz="2400" dirty="0">
                <a:latin typeface="Times New Roman" pitchFamily="18" charset="0"/>
                <a:cs typeface="Times New Roman" pitchFamily="18" charset="0"/>
              </a:rPr>
              <a:t> There are few techniques that are able to handle this kind of error. We analyze these techniques ,they are namely concatenated coding, dynamic programming ,and punctured channel coding </a:t>
            </a:r>
          </a:p>
        </p:txBody>
      </p:sp>
    </p:spTree>
    <p:extLst>
      <p:ext uri="{BB962C8B-B14F-4D97-AF65-F5344CB8AC3E}">
        <p14:creationId xmlns:p14="http://schemas.microsoft.com/office/powerpoint/2010/main" val="263491511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7522D-160F-46F9-87AC-A26887278946}"/>
              </a:ext>
            </a:extLst>
          </p:cNvPr>
          <p:cNvSpPr>
            <a:spLocks noGrp="1"/>
          </p:cNvSpPr>
          <p:nvPr>
            <p:ph type="title"/>
          </p:nvPr>
        </p:nvSpPr>
        <p:spPr/>
        <p:txBody>
          <a:bodyPr/>
          <a:lstStyle/>
          <a:p>
            <a:r>
              <a:rPr lang="en-IN" sz="4000" dirty="0">
                <a:cs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id="{83CC244B-36F9-40EC-A9D9-E491C919833F}"/>
              </a:ext>
            </a:extLst>
          </p:cNvPr>
          <p:cNvSpPr>
            <a:spLocks noGrp="1"/>
          </p:cNvSpPr>
          <p:nvPr>
            <p:ph idx="1"/>
          </p:nvPr>
        </p:nvSpPr>
        <p:spPr/>
        <p:txBody>
          <a:bodyPr/>
          <a:lstStyle/>
          <a:p>
            <a:pPr>
              <a:buFont typeface="Wingdings" panose="05000000000000000000" pitchFamily="2" charset="2"/>
              <a:buChar char="v"/>
            </a:pPr>
            <a:r>
              <a:rPr lang="en-IN" sz="2400" b="1" dirty="0">
                <a:latin typeface="Times New Roman" panose="02020603050405020304" pitchFamily="18" charset="0"/>
                <a:cs typeface="Times New Roman" panose="02020603050405020304" pitchFamily="18" charset="0"/>
              </a:rPr>
              <a:t>1.K. Solanki, N. Jacobsen, U. Madhow, B. S. Manjunath, and S. Chandrasekaran, “Robust image-adaptive data hiding using erasure and error correction,” </a:t>
            </a:r>
            <a:r>
              <a:rPr lang="en-IN" sz="2400" b="1" i="1" dirty="0">
                <a:latin typeface="Times New Roman" panose="02020603050405020304" pitchFamily="18" charset="0"/>
                <a:cs typeface="Times New Roman" panose="02020603050405020304" pitchFamily="18" charset="0"/>
              </a:rPr>
              <a:t>IEEE Trans. Image Process.</a:t>
            </a:r>
            <a:r>
              <a:rPr lang="en-IN" sz="2400" b="1" dirty="0">
                <a:latin typeface="Times New Roman" panose="02020603050405020304" pitchFamily="18" charset="0"/>
                <a:cs typeface="Times New Roman" panose="02020603050405020304" pitchFamily="18" charset="0"/>
              </a:rPr>
              <a:t>, vol. 13, no. 12, pp. 1627–1639, Dec. 2004.</a:t>
            </a:r>
          </a:p>
          <a:p>
            <a:pPr>
              <a:buFont typeface="Wingdings" panose="05000000000000000000" pitchFamily="2" charset="2"/>
              <a:buChar char="v"/>
            </a:pPr>
            <a:r>
              <a:rPr lang="en-IN" sz="2400" dirty="0">
                <a:hlinkClick r:id="rId2"/>
              </a:rPr>
              <a:t>https://www.researchgate.net/publication/8152785_Robust_Image-Adaptive_Data_Hiding_Using_Erasure_and_Error_Correction</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176456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5F57B-1FA3-4161-8638-528417DFE3BF}"/>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93F2EF13-0376-4B97-8B14-98D1D9160A4B}"/>
              </a:ext>
            </a:extLst>
          </p:cNvPr>
          <p:cNvSpPr>
            <a:spLocks noGrp="1"/>
          </p:cNvSpPr>
          <p:nvPr>
            <p:ph idx="1"/>
          </p:nvPr>
        </p:nvSpPr>
        <p:spPr/>
        <p:txBody>
          <a:bodyPr/>
          <a:lstStyle/>
          <a:p>
            <a:pPr>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2.M. Schlauweg, D. Profrock, and E. Muller, “Correction of insertions and deletions in selective watermarking,” in </a:t>
            </a:r>
            <a:r>
              <a:rPr lang="en-US" sz="2400" b="1" i="1" dirty="0">
                <a:latin typeface="Times New Roman" panose="02020603050405020304" pitchFamily="18" charset="0"/>
                <a:cs typeface="Times New Roman" panose="02020603050405020304" pitchFamily="18" charset="0"/>
              </a:rPr>
              <a:t>Proc. IEEE Int. Conf. SITIS</a:t>
            </a:r>
            <a:r>
              <a:rPr lang="en-US" sz="2400" b="1" dirty="0">
                <a:latin typeface="Times New Roman" panose="02020603050405020304" pitchFamily="18" charset="0"/>
                <a:cs typeface="Times New Roman" panose="02020603050405020304" pitchFamily="18" charset="0"/>
              </a:rPr>
              <a:t>, Nov.–Dec. 2008, pp. 277–284</a:t>
            </a:r>
          </a:p>
          <a:p>
            <a:pPr>
              <a:buFont typeface="Wingdings" panose="05000000000000000000" pitchFamily="2" charset="2"/>
              <a:buChar char="v"/>
            </a:pPr>
            <a:r>
              <a:rPr lang="en-IN" sz="2400" dirty="0">
                <a:hlinkClick r:id="rId2"/>
              </a:rPr>
              <a:t>https://www.researchgate.net/publication/224363097_Correction_of_Insertions_and_Deletions_in_Selective_Watermarking</a:t>
            </a:r>
            <a:endParaRPr lang="en-US" sz="24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10634490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Problem Statement </a:t>
            </a:r>
          </a:p>
        </p:txBody>
      </p:sp>
      <p:sp>
        <p:nvSpPr>
          <p:cNvPr id="3" name="Content Placeholder 2"/>
          <p:cNvSpPr>
            <a:spLocks noGrp="1"/>
          </p:cNvSpPr>
          <p:nvPr>
            <p:ph idx="1"/>
          </p:nvPr>
        </p:nvSpPr>
        <p:spPr/>
        <p:txBody>
          <a:bodyPr/>
          <a:lstStyle/>
          <a:p>
            <a:pPr>
              <a:buFont typeface="Wingdings" pitchFamily="2" charset="2"/>
              <a:buChar char="v"/>
            </a:pPr>
            <a:r>
              <a:rPr lang="en-US" sz="2400" dirty="0">
                <a:latin typeface="Times New Roman" pitchFamily="18" charset="0"/>
                <a:cs typeface="Times New Roman" pitchFamily="18" charset="0"/>
              </a:rPr>
              <a:t>Least Significant Bit(LSB) is the simplest form of steganography.LSB is based on inserting data in the least significant bit of pixels, which lead to slight change on the cover image that is not noticeable to human eye. Since this method can be easily cracked, it is more vulnerable to attacks.</a:t>
            </a:r>
          </a:p>
        </p:txBody>
      </p:sp>
    </p:spTree>
    <p:extLst>
      <p:ext uri="{BB962C8B-B14F-4D97-AF65-F5344CB8AC3E}">
        <p14:creationId xmlns:p14="http://schemas.microsoft.com/office/powerpoint/2010/main" val="16153986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p>
        </p:txBody>
      </p:sp>
      <p:sp>
        <p:nvSpPr>
          <p:cNvPr id="3" name="Content Placeholder 2"/>
          <p:cNvSpPr>
            <a:spLocks noGrp="1"/>
          </p:cNvSpPr>
          <p:nvPr>
            <p:ph idx="1"/>
          </p:nvPr>
        </p:nvSpPr>
        <p:spPr/>
        <p:txBody>
          <a:bodyPr/>
          <a:lstStyle/>
          <a:p>
            <a:pPr>
              <a:buFont typeface="Wingdings" pitchFamily="2" charset="2"/>
              <a:buChar char="v"/>
            </a:pPr>
            <a:r>
              <a:rPr lang="en-US" sz="2400" dirty="0">
                <a:latin typeface="Times New Roman" pitchFamily="18" charset="0"/>
                <a:cs typeface="Times New Roman" pitchFamily="18" charset="0"/>
              </a:rPr>
              <a:t>In this project, we propose a new block base selective embedding type data hiding framework that encapsulates FZDH.</a:t>
            </a:r>
          </a:p>
          <a:p>
            <a:pPr>
              <a:buFont typeface="Wingdings" pitchFamily="2" charset="2"/>
              <a:buChar char="v"/>
            </a:pPr>
            <a:r>
              <a:rPr lang="en-US" sz="2400" dirty="0">
                <a:latin typeface="Times New Roman" pitchFamily="18" charset="0"/>
                <a:cs typeface="Times New Roman" pitchFamily="18" charset="0"/>
              </a:rPr>
              <a:t>To provide security for the data we use DES algorithm. By means of simple rules applied to the frame markers, we introduce certain level of  robustness against frame drop, repeat and  insert attacks.</a:t>
            </a:r>
          </a:p>
          <a:p>
            <a:pPr>
              <a:buFont typeface="Wingdings" pitchFamily="2" charset="2"/>
              <a:buChar char="v"/>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16977887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theme1.xml><?xml version="1.0" encoding="utf-8"?>
<a:theme xmlns:a="http://schemas.openxmlformats.org/drawingml/2006/main" name="Theme1">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0</TotalTime>
  <Words>654</Words>
  <Application>Microsoft Office PowerPoint</Application>
  <PresentationFormat>On-screen Show (4:3)</PresentationFormat>
  <Paragraphs>66</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Garamond</vt:lpstr>
      <vt:lpstr>Jokerman</vt:lpstr>
      <vt:lpstr>Times New Roman</vt:lpstr>
      <vt:lpstr>Wingdings</vt:lpstr>
      <vt:lpstr>Theme1</vt:lpstr>
      <vt:lpstr>Robust Data Hiding Using FZDH and Selective Embedding</vt:lpstr>
      <vt:lpstr>Abstract   </vt:lpstr>
      <vt:lpstr>Existing System </vt:lpstr>
      <vt:lpstr>Literature Survey</vt:lpstr>
      <vt:lpstr>Literature Survey</vt:lpstr>
      <vt:lpstr>Literature Survey</vt:lpstr>
      <vt:lpstr>PowerPoint Presentation</vt:lpstr>
      <vt:lpstr> Problem Statement </vt:lpstr>
      <vt:lpstr>Proposed System</vt:lpstr>
      <vt:lpstr>Advantages of Proposed System</vt:lpstr>
      <vt:lpstr>Project Planning</vt:lpstr>
      <vt:lpstr>Requirements</vt:lpstr>
      <vt:lpstr>Queries posted in Review-1</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Finishing School Programme on C Programming</dc:title>
  <dc:creator>Hitendra</dc:creator>
  <cp:lastModifiedBy>k meena</cp:lastModifiedBy>
  <cp:revision>261</cp:revision>
  <dcterms:created xsi:type="dcterms:W3CDTF">2006-08-16T00:00:00Z</dcterms:created>
  <dcterms:modified xsi:type="dcterms:W3CDTF">2020-01-26T14:57:15Z</dcterms:modified>
</cp:coreProperties>
</file>