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9" r:id="rId2"/>
    <p:sldId id="288" r:id="rId3"/>
    <p:sldId id="476" r:id="rId4"/>
    <p:sldId id="477" r:id="rId5"/>
    <p:sldId id="478" r:id="rId6"/>
    <p:sldId id="475" r:id="rId7"/>
    <p:sldId id="479" r:id="rId8"/>
    <p:sldId id="480" r:id="rId9"/>
    <p:sldId id="481" r:id="rId10"/>
    <p:sldId id="482" r:id="rId11"/>
    <p:sldId id="483" r:id="rId12"/>
    <p:sldId id="485" r:id="rId13"/>
    <p:sldId id="486" r:id="rId14"/>
    <p:sldId id="487" r:id="rId15"/>
    <p:sldId id="488" r:id="rId16"/>
    <p:sldId id="484" r:id="rId17"/>
    <p:sldId id="489" r:id="rId18"/>
    <p:sldId id="490" r:id="rId19"/>
    <p:sldId id="3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408"/>
    <a:srgbClr val="BB0000"/>
    <a:srgbClr val="805406"/>
    <a:srgbClr val="AC7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85"/>
    <p:restoredTop sz="89143"/>
  </p:normalViewPr>
  <p:slideViewPr>
    <p:cSldViewPr snapToGrid="0" snapToObjects="1">
      <p:cViewPr>
        <p:scale>
          <a:sx n="70" d="100"/>
          <a:sy n="70" d="100"/>
        </p:scale>
        <p:origin x="-4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4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adapted from Minsky (1985)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7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worksheet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Arm from: https://</a:t>
            </a:r>
            <a:r>
              <a:rPr lang="en-US" dirty="0" err="1" smtClean="0"/>
              <a:t>robotics.stackexchange.com</a:t>
            </a:r>
            <a:r>
              <a:rPr lang="en-US" dirty="0" smtClean="0"/>
              <a:t>/questions/7091/design-and-construction-of-universal-robotic-arm-5kg-1m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adapted from Minsky (1985)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adapted from Minsky (1985)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adapted from Minsky (1985)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adapted from Minsky (1985)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N3tVGRZ_D9bqNY4kfAFYyurEpQY1wZGfTGAOQFF39vk/ed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Homework 6 due Friday 12/1 @ 11:59pm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26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4" r="24267"/>
          <a:stretch/>
        </p:blipFill>
        <p:spPr>
          <a:xfrm>
            <a:off x="4151376" y="1682496"/>
            <a:ext cx="1261872" cy="4023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block tower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5" r="18095"/>
          <a:stretch/>
        </p:blipFill>
        <p:spPr>
          <a:xfrm flipH="1">
            <a:off x="1097280" y="1918716"/>
            <a:ext cx="2871216" cy="3550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2968" y="1682496"/>
            <a:ext cx="4370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components go into building a </a:t>
            </a:r>
            <a:r>
              <a:rPr lang="en-US" sz="2800" smtClean="0"/>
              <a:t>block tower?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82968" y="3493008"/>
            <a:ext cx="43708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Break into subtasks</a:t>
            </a:r>
          </a:p>
          <a:p>
            <a:pPr marL="457200" indent="-4572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Keep breaking down to reach atomic operations (rotate, move, grasp)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55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tower society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5058" y="17603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58318" y="2761487"/>
            <a:ext cx="968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BEGIN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42432" y="276148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082292" y="27753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03179" y="39912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08761" y="5070238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78241" y="3991248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0401" y="507024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GRASP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9609" y="5070239"/>
            <a:ext cx="972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MOVE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47395" y="3991247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738610" y="5070239"/>
            <a:ext cx="124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RELEASE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4159" y="5070238"/>
            <a:ext cx="1220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ISBLOCK</a:t>
            </a:r>
            <a:endParaRPr lang="en-US" sz="2400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1842489" y="2221992"/>
            <a:ext cx="3899943" cy="53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6096000" y="2221992"/>
            <a:ext cx="16886" cy="5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7" idx="0"/>
          </p:cNvCxnSpPr>
          <p:nvPr/>
        </p:nvCxnSpPr>
        <p:spPr>
          <a:xfrm>
            <a:off x="6458235" y="2221992"/>
            <a:ext cx="3985695" cy="55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3" idx="0"/>
          </p:cNvCxnSpPr>
          <p:nvPr/>
        </p:nvCxnSpPr>
        <p:spPr>
          <a:xfrm>
            <a:off x="6112886" y="3223153"/>
            <a:ext cx="2280117" cy="7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10" idx="0"/>
          </p:cNvCxnSpPr>
          <p:nvPr/>
        </p:nvCxnSpPr>
        <p:spPr>
          <a:xfrm>
            <a:off x="6112886" y="3223153"/>
            <a:ext cx="5352" cy="7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8" idx="0"/>
          </p:cNvCxnSpPr>
          <p:nvPr/>
        </p:nvCxnSpPr>
        <p:spPr>
          <a:xfrm flipH="1">
            <a:off x="3398480" y="3223153"/>
            <a:ext cx="2714406" cy="7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15" idx="0"/>
          </p:cNvCxnSpPr>
          <p:nvPr/>
        </p:nvCxnSpPr>
        <p:spPr>
          <a:xfrm>
            <a:off x="3398480" y="4452912"/>
            <a:ext cx="415750" cy="61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  <a:endCxn id="9" idx="0"/>
          </p:cNvCxnSpPr>
          <p:nvPr/>
        </p:nvCxnSpPr>
        <p:spPr>
          <a:xfrm flipH="1">
            <a:off x="2422309" y="4452912"/>
            <a:ext cx="976171" cy="61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1" idx="0"/>
          </p:cNvCxnSpPr>
          <p:nvPr/>
        </p:nvCxnSpPr>
        <p:spPr>
          <a:xfrm flipH="1">
            <a:off x="5301920" y="4452913"/>
            <a:ext cx="816318" cy="61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2"/>
            <a:endCxn id="12" idx="0"/>
          </p:cNvCxnSpPr>
          <p:nvPr/>
        </p:nvCxnSpPr>
        <p:spPr>
          <a:xfrm>
            <a:off x="6118238" y="4452913"/>
            <a:ext cx="1157786" cy="61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7276024" y="4452912"/>
            <a:ext cx="1116979" cy="61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2"/>
            <a:endCxn id="14" idx="0"/>
          </p:cNvCxnSpPr>
          <p:nvPr/>
        </p:nvCxnSpPr>
        <p:spPr>
          <a:xfrm>
            <a:off x="8393003" y="4452912"/>
            <a:ext cx="970201" cy="61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>
            <a:off x="3814230" y="5531903"/>
            <a:ext cx="533046" cy="33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" idx="2"/>
          </p:cNvCxnSpPr>
          <p:nvPr/>
        </p:nvCxnSpPr>
        <p:spPr>
          <a:xfrm flipH="1">
            <a:off x="3398479" y="5531903"/>
            <a:ext cx="415751" cy="33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2"/>
          </p:cNvCxnSpPr>
          <p:nvPr/>
        </p:nvCxnSpPr>
        <p:spPr>
          <a:xfrm flipH="1">
            <a:off x="2031736" y="5531903"/>
            <a:ext cx="390573" cy="16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9" idx="2"/>
          </p:cNvCxnSpPr>
          <p:nvPr/>
        </p:nvCxnSpPr>
        <p:spPr>
          <a:xfrm flipH="1">
            <a:off x="2422308" y="5531903"/>
            <a:ext cx="1" cy="16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</p:cNvCxnSpPr>
          <p:nvPr/>
        </p:nvCxnSpPr>
        <p:spPr>
          <a:xfrm>
            <a:off x="2422309" y="5531903"/>
            <a:ext cx="362092" cy="16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tower society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9509" y="1760327"/>
            <a:ext cx="95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62272" y="2761487"/>
            <a:ext cx="73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BEGIN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79375" y="2761488"/>
            <a:ext cx="560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062995" y="2775310"/>
            <a:ext cx="54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06805" y="3991247"/>
            <a:ext cx="59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30071" y="5070238"/>
            <a:ext cx="47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06469" y="3991248"/>
            <a:ext cx="51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9051" y="5070240"/>
            <a:ext cx="77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GRASP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71689" y="5070239"/>
            <a:ext cx="73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MOVE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23354" y="3991247"/>
            <a:ext cx="522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46340" y="5070239"/>
            <a:ext cx="94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RELEASE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58870" y="5070238"/>
            <a:ext cx="923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ISBLOCK</a:t>
            </a:r>
            <a:endParaRPr lang="en-US" sz="2400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4828605" y="2221992"/>
            <a:ext cx="2950771" cy="53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8046892" y="2221992"/>
            <a:ext cx="12776" cy="5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7" idx="0"/>
          </p:cNvCxnSpPr>
          <p:nvPr/>
        </p:nvCxnSpPr>
        <p:spPr>
          <a:xfrm>
            <a:off x="8320966" y="2221992"/>
            <a:ext cx="3015652" cy="55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3" idx="0"/>
          </p:cNvCxnSpPr>
          <p:nvPr/>
        </p:nvCxnSpPr>
        <p:spPr>
          <a:xfrm>
            <a:off x="8059668" y="3223153"/>
            <a:ext cx="1725180" cy="7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10" idx="0"/>
          </p:cNvCxnSpPr>
          <p:nvPr/>
        </p:nvCxnSpPr>
        <p:spPr>
          <a:xfrm>
            <a:off x="8059668" y="3223153"/>
            <a:ext cx="4049" cy="7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8" idx="0"/>
          </p:cNvCxnSpPr>
          <p:nvPr/>
        </p:nvCxnSpPr>
        <p:spPr>
          <a:xfrm flipH="1">
            <a:off x="6005897" y="3223153"/>
            <a:ext cx="2053771" cy="7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15" idx="0"/>
          </p:cNvCxnSpPr>
          <p:nvPr/>
        </p:nvCxnSpPr>
        <p:spPr>
          <a:xfrm>
            <a:off x="6005897" y="4452912"/>
            <a:ext cx="314564" cy="61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  <a:endCxn id="9" idx="0"/>
          </p:cNvCxnSpPr>
          <p:nvPr/>
        </p:nvCxnSpPr>
        <p:spPr>
          <a:xfrm flipH="1">
            <a:off x="5267308" y="4452912"/>
            <a:ext cx="738589" cy="61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1" idx="0"/>
          </p:cNvCxnSpPr>
          <p:nvPr/>
        </p:nvCxnSpPr>
        <p:spPr>
          <a:xfrm flipH="1">
            <a:off x="7446076" y="4452913"/>
            <a:ext cx="617642" cy="61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2"/>
            <a:endCxn id="12" idx="0"/>
          </p:cNvCxnSpPr>
          <p:nvPr/>
        </p:nvCxnSpPr>
        <p:spPr>
          <a:xfrm>
            <a:off x="8063717" y="4452913"/>
            <a:ext cx="876003" cy="61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8939720" y="4452912"/>
            <a:ext cx="845127" cy="61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2"/>
            <a:endCxn id="14" idx="0"/>
          </p:cNvCxnSpPr>
          <p:nvPr/>
        </p:nvCxnSpPr>
        <p:spPr>
          <a:xfrm>
            <a:off x="9784848" y="4452912"/>
            <a:ext cx="734072" cy="61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>
            <a:off x="6320461" y="5531903"/>
            <a:ext cx="403313" cy="33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" idx="2"/>
          </p:cNvCxnSpPr>
          <p:nvPr/>
        </p:nvCxnSpPr>
        <p:spPr>
          <a:xfrm flipH="1">
            <a:off x="6005896" y="5531903"/>
            <a:ext cx="314565" cy="33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2"/>
          </p:cNvCxnSpPr>
          <p:nvPr/>
        </p:nvCxnSpPr>
        <p:spPr>
          <a:xfrm flipH="1">
            <a:off x="4971793" y="5531903"/>
            <a:ext cx="295515" cy="16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9" idx="2"/>
          </p:cNvCxnSpPr>
          <p:nvPr/>
        </p:nvCxnSpPr>
        <p:spPr>
          <a:xfrm flipH="1">
            <a:off x="5267307" y="5531903"/>
            <a:ext cx="1" cy="16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</p:cNvCxnSpPr>
          <p:nvPr/>
        </p:nvCxnSpPr>
        <p:spPr>
          <a:xfrm>
            <a:off x="5267308" y="5531903"/>
            <a:ext cx="273966" cy="16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425" y="2180950"/>
            <a:ext cx="4071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organization matters as much as the agents!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2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tower society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6469" y="3991248"/>
            <a:ext cx="51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9051" y="5070240"/>
            <a:ext cx="77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GRASP</a:t>
            </a:r>
            <a:endParaRPr lang="en-US" sz="2400" dirty="0"/>
          </a:p>
        </p:txBody>
      </p:sp>
      <p:cxnSp>
        <p:nvCxnSpPr>
          <p:cNvPr id="39" name="Straight Connector 38"/>
          <p:cNvCxnSpPr>
            <a:stCxn id="10" idx="2"/>
            <a:endCxn id="11" idx="0"/>
          </p:cNvCxnSpPr>
          <p:nvPr/>
        </p:nvCxnSpPr>
        <p:spPr>
          <a:xfrm flipH="1">
            <a:off x="7446076" y="4452913"/>
            <a:ext cx="617642" cy="61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425" y="2180950"/>
            <a:ext cx="4071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organization matters as much as the agents!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35720" y="4284521"/>
            <a:ext cx="3675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 that low-level agents </a:t>
            </a:r>
            <a:r>
              <a:rPr lang="en-US" sz="2800" smtClean="0"/>
              <a:t>don’t talk to high-level agents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7056945" y="5068458"/>
            <a:ext cx="1037648" cy="457200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tower society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6469" y="3991248"/>
            <a:ext cx="51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71689" y="5070239"/>
            <a:ext cx="73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MOVE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23354" y="3991247"/>
            <a:ext cx="522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PUT</a:t>
            </a:r>
            <a:endParaRPr lang="en-US" sz="2400" dirty="0"/>
          </a:p>
        </p:txBody>
      </p:sp>
      <p:cxnSp>
        <p:nvCxnSpPr>
          <p:cNvPr id="42" name="Straight Connector 41"/>
          <p:cNvCxnSpPr>
            <a:stCxn id="10" idx="2"/>
            <a:endCxn id="12" idx="0"/>
          </p:cNvCxnSpPr>
          <p:nvPr/>
        </p:nvCxnSpPr>
        <p:spPr>
          <a:xfrm>
            <a:off x="8063717" y="4452913"/>
            <a:ext cx="876003" cy="61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2" idx="0"/>
          </p:cNvCxnSpPr>
          <p:nvPr/>
        </p:nvCxnSpPr>
        <p:spPr>
          <a:xfrm flipH="1">
            <a:off x="8939720" y="4452912"/>
            <a:ext cx="845127" cy="61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425" y="2180950"/>
            <a:ext cx="4071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organization matters as much as the agents!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35720" y="4284521"/>
            <a:ext cx="3675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 that low-level agents </a:t>
            </a:r>
            <a:r>
              <a:rPr lang="en-US" sz="2800" smtClean="0"/>
              <a:t>don’t talk to high-level agents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8483983" y="5070238"/>
            <a:ext cx="1037648" cy="457200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tower society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9509" y="1760327"/>
            <a:ext cx="95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79375" y="2761488"/>
            <a:ext cx="560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06805" y="3991247"/>
            <a:ext cx="59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06469" y="3991248"/>
            <a:ext cx="51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23354" y="3991247"/>
            <a:ext cx="522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PUT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8046892" y="2221992"/>
            <a:ext cx="12776" cy="5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3" idx="0"/>
          </p:cNvCxnSpPr>
          <p:nvPr/>
        </p:nvCxnSpPr>
        <p:spPr>
          <a:xfrm>
            <a:off x="8059668" y="3223153"/>
            <a:ext cx="1725180" cy="7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10" idx="0"/>
          </p:cNvCxnSpPr>
          <p:nvPr/>
        </p:nvCxnSpPr>
        <p:spPr>
          <a:xfrm>
            <a:off x="8059668" y="3223153"/>
            <a:ext cx="4049" cy="7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8" idx="0"/>
          </p:cNvCxnSpPr>
          <p:nvPr/>
        </p:nvCxnSpPr>
        <p:spPr>
          <a:xfrm flipH="1">
            <a:off x="6005897" y="3223153"/>
            <a:ext cx="2053771" cy="7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425" y="2180950"/>
            <a:ext cx="4071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organization matters as much as the agents!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35720" y="4284521"/>
            <a:ext cx="3675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 that low-level agents </a:t>
            </a:r>
            <a:r>
              <a:rPr lang="en-US" sz="2800" smtClean="0"/>
              <a:t>don’t talk to high-level agents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588299" y="2749893"/>
            <a:ext cx="1037648" cy="457200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and Agencies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19965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Agent</a:t>
            </a:r>
            <a:r>
              <a:rPr lang="en-US" dirty="0" smtClean="0"/>
              <a:t> – the program definition, with input/output, control flow, and communication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Agency</a:t>
            </a:r>
            <a:r>
              <a:rPr lang="en-US" dirty="0" smtClean="0"/>
              <a:t> – the program in action; observed behavior</a:t>
            </a:r>
            <a:endParaRPr lang="en-US" u="sng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75944" y="4184778"/>
            <a:ext cx="4410456" cy="1895387"/>
            <a:chOff x="838200" y="3965322"/>
            <a:chExt cx="4883028" cy="1895387"/>
          </a:xfrm>
        </p:grpSpPr>
        <p:sp>
          <p:nvSpPr>
            <p:cNvPr id="4" name="TextBox 3"/>
            <p:cNvSpPr txBox="1"/>
            <p:nvPr/>
          </p:nvSpPr>
          <p:spPr>
            <a:xfrm>
              <a:off x="2839383" y="3965322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BUILDER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4966482"/>
              <a:ext cx="837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BEGIN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8531" y="4966482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ADD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9324" y="4980305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END</a:t>
              </a:r>
              <a:endParaRPr lang="en-US" sz="2000" dirty="0"/>
            </a:p>
          </p:txBody>
        </p:sp>
        <p:cxnSp>
          <p:nvCxnSpPr>
            <p:cNvPr id="16" name="Straight Connector 15"/>
            <p:cNvCxnSpPr>
              <a:stCxn id="4" idx="2"/>
              <a:endCxn id="7" idx="0"/>
            </p:cNvCxnSpPr>
            <p:nvPr/>
          </p:nvCxnSpPr>
          <p:spPr>
            <a:xfrm>
              <a:off x="3380557" y="4365432"/>
              <a:ext cx="2024719" cy="614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0"/>
              <a:endCxn id="4" idx="2"/>
            </p:cNvCxnSpPr>
            <p:nvPr/>
          </p:nvCxnSpPr>
          <p:spPr>
            <a:xfrm flipH="1" flipV="1">
              <a:off x="3380557" y="4365432"/>
              <a:ext cx="1941" cy="601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0"/>
              <a:endCxn id="4" idx="2"/>
            </p:cNvCxnSpPr>
            <p:nvPr/>
          </p:nvCxnSpPr>
          <p:spPr>
            <a:xfrm flipV="1">
              <a:off x="1256937" y="4365432"/>
              <a:ext cx="2123620" cy="601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80556" y="5399044"/>
              <a:ext cx="589960" cy="461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72327" y="5399044"/>
              <a:ext cx="8229" cy="461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538682" y="5399044"/>
              <a:ext cx="841875" cy="461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838200" y="4127688"/>
            <a:ext cx="5013960" cy="1458360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35401" y="3746706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Builder agent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20565" y="4163662"/>
            <a:ext cx="1947040" cy="168567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5" r="18095"/>
          <a:stretch/>
        </p:blipFill>
        <p:spPr>
          <a:xfrm flipH="1">
            <a:off x="6717935" y="4396734"/>
            <a:ext cx="972837" cy="120313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4" r="24267"/>
          <a:stretch/>
        </p:blipFill>
        <p:spPr>
          <a:xfrm>
            <a:off x="11001703" y="4328254"/>
            <a:ext cx="477065" cy="152107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805840" y="4799651"/>
            <a:ext cx="1244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BUILDER</a:t>
            </a:r>
            <a:endParaRPr lang="en-US" sz="2000" dirty="0"/>
          </a:p>
        </p:txBody>
      </p:sp>
      <p:sp>
        <p:nvSpPr>
          <p:cNvPr id="84" name="Right Arrow 83"/>
          <p:cNvSpPr/>
          <p:nvPr/>
        </p:nvSpPr>
        <p:spPr>
          <a:xfrm>
            <a:off x="7807917" y="4801749"/>
            <a:ext cx="493776" cy="43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10476547" y="4801749"/>
            <a:ext cx="493776" cy="43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311623" y="3835064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Builder agency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Minsky’s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652" y="1697609"/>
            <a:ext cx="8616696" cy="2764663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No individual </a:t>
            </a:r>
            <a:r>
              <a:rPr lang="en-US" sz="3200" b="1" u="sng" dirty="0" smtClean="0"/>
              <a:t>agent</a:t>
            </a:r>
            <a:r>
              <a:rPr lang="en-US" sz="3200" dirty="0" smtClean="0"/>
              <a:t> is intelligent.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But their organization and control flow makes the </a:t>
            </a:r>
            <a:r>
              <a:rPr lang="en-US" sz="3200" b="1" u="sng" dirty="0" smtClean="0"/>
              <a:t>agency</a:t>
            </a:r>
            <a:r>
              <a:rPr lang="en-US" sz="3200" dirty="0" smtClean="0"/>
              <a:t> intelligent!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8768" y="555955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Strong AI via lots of Weak 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41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Agent societies for AI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How do we make sure that AI systems/development are ethical?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Analyzing recent ethical breaches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4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the end of today, you should be able to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arguments for and against a mechanical definition of intelligence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the formulation of AI as a hierarchy of single-task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definition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2759"/>
          </a:xfrm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Google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vs Strong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9226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Weak AI</a:t>
            </a:r>
            <a:endParaRPr lang="en-US" dirty="0" smtClean="0"/>
          </a:p>
          <a:p>
            <a:pPr marL="4714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A physical symbol system can act intelligently.</a:t>
            </a:r>
          </a:p>
          <a:p>
            <a:pPr marL="4714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Strong AI</a:t>
            </a:r>
            <a:endParaRPr lang="en-US" dirty="0" smtClean="0"/>
          </a:p>
          <a:p>
            <a:pPr marL="41592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A physical symbol system can have a mind and mental states.</a:t>
            </a:r>
          </a:p>
          <a:p>
            <a:pPr marL="41592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41592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869950" marR="0" lvl="0" indent="-508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r>
              <a:rPr lang="en-US" sz="1900" dirty="0" smtClean="0"/>
              <a:t>Definitions due to John Searle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5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vs Strong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50323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Weak AI</a:t>
            </a:r>
            <a:endParaRPr lang="en-US" dirty="0" smtClean="0"/>
          </a:p>
          <a:p>
            <a:pPr marL="4714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A physical symbol system can act intelligently.</a:t>
            </a:r>
          </a:p>
          <a:p>
            <a:pPr marL="4714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4714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u="sng" dirty="0" smtClean="0"/>
              <a:t>In practice:</a:t>
            </a:r>
            <a:r>
              <a:rPr lang="en-US" dirty="0" smtClean="0"/>
              <a:t> applications focused on one narrow task (everything now!)</a:t>
            </a:r>
            <a:endParaRPr lang="en-US" u="sng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Strong AI</a:t>
            </a:r>
            <a:endParaRPr lang="en-US" dirty="0" smtClean="0"/>
          </a:p>
          <a:p>
            <a:pPr marL="41592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A physical symbol system can have a mind and mental states.</a:t>
            </a:r>
          </a:p>
          <a:p>
            <a:pPr marL="41592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41592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u="sng" dirty="0" smtClean="0"/>
              <a:t>In practice</a:t>
            </a:r>
            <a:r>
              <a:rPr lang="en-US" dirty="0" smtClean="0"/>
              <a:t>: an AI system with consciousness (not yet!)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Chinese Room</a:t>
            </a:r>
            <a:endParaRPr lang="en-US" dirty="0"/>
          </a:p>
        </p:txBody>
      </p:sp>
      <p:pic>
        <p:nvPicPr>
          <p:cNvPr id="11" name="Picture 2" descr="C:\DOCUME~1\lucy\LOCALS~1\Temp\~AUT00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20" y="1773936"/>
            <a:ext cx="4664308" cy="456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3608" y="1512326"/>
            <a:ext cx="784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Searle’s thought experiment against Strong AI (1979)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252827" y="6585234"/>
            <a:ext cx="4939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 </a:t>
            </a:r>
            <a:r>
              <a:rPr lang="en-US" sz="1100" smtClean="0"/>
              <a:t>from http://</a:t>
            </a:r>
            <a:r>
              <a:rPr lang="en-US" sz="1100" dirty="0" err="1" smtClean="0"/>
              <a:t>staffwww.dcs.shef.ac.uk</a:t>
            </a:r>
            <a:r>
              <a:rPr lang="en-US" sz="1100" dirty="0" smtClean="0"/>
              <a:t>/people/</a:t>
            </a:r>
            <a:r>
              <a:rPr lang="en-US" sz="1100" dirty="0" err="1" smtClean="0"/>
              <a:t>Y.Wilks</a:t>
            </a:r>
            <a:r>
              <a:rPr lang="en-US" sz="1100" dirty="0" smtClean="0"/>
              <a:t>/</a:t>
            </a:r>
            <a:r>
              <a:rPr lang="en-US" sz="1100" dirty="0" err="1" smtClean="0"/>
              <a:t>ai_course</a:t>
            </a:r>
            <a:r>
              <a:rPr lang="en-US" sz="1100" dirty="0" smtClean="0"/>
              <a:t>/lecture4.ppt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608" y="2602350"/>
            <a:ext cx="419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Setup</a:t>
            </a:r>
            <a:r>
              <a:rPr lang="en-US" sz="2800" dirty="0" smtClean="0"/>
              <a:t>:</a:t>
            </a:r>
          </a:p>
          <a:p>
            <a:pPr marL="457200" indent="-457200">
              <a:spcBef>
                <a:spcPts val="600"/>
              </a:spcBef>
              <a:buFont typeface="Arial" charset="0"/>
              <a:buChar char="•"/>
            </a:pPr>
            <a:r>
              <a:rPr lang="en-US" sz="2800" dirty="0" smtClean="0"/>
              <a:t>Black box room with input/output slots</a:t>
            </a:r>
          </a:p>
          <a:p>
            <a:pPr marL="457200" indent="-457200">
              <a:spcBef>
                <a:spcPts val="600"/>
              </a:spcBef>
              <a:buFont typeface="Arial" charset="0"/>
              <a:buChar char="•"/>
            </a:pPr>
            <a:r>
              <a:rPr lang="en-US" sz="2800" dirty="0" smtClean="0"/>
              <a:t>Operator in the room</a:t>
            </a:r>
          </a:p>
          <a:p>
            <a:pPr marL="457200" indent="-457200">
              <a:spcBef>
                <a:spcPts val="600"/>
              </a:spcBef>
              <a:buFont typeface="Arial" charset="0"/>
              <a:buChar char="•"/>
            </a:pPr>
            <a:r>
              <a:rPr lang="en-US" sz="2800" dirty="0" smtClean="0"/>
              <a:t>Library of code books</a:t>
            </a:r>
          </a:p>
          <a:p>
            <a:pPr marL="457200" indent="-457200">
              <a:spcBef>
                <a:spcPts val="600"/>
              </a:spcBef>
              <a:buFont typeface="Arial" charset="0"/>
              <a:buChar char="•"/>
            </a:pPr>
            <a:r>
              <a:rPr lang="en-US" sz="2800" dirty="0" smtClean="0"/>
              <a:t>Mandarin speakers outside the room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Chinese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152"/>
            <a:ext cx="10515600" cy="50689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u="sng" dirty="0" smtClean="0"/>
              <a:t>Room operation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People outside the room write questions in Mandarin on paper, push through Input slot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Operator in room takes the input symbols, consults code books for instructions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Code books give a sequence of symbol manipulations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Operator follows instructions to write output symbols, passes out through Output slot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People outside the room read responses, are impressed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Chinese Room</a:t>
            </a:r>
            <a:endParaRPr lang="en-US" dirty="0"/>
          </a:p>
        </p:txBody>
      </p:sp>
      <p:pic>
        <p:nvPicPr>
          <p:cNvPr id="4" name="Picture 2" descr="C:\DOCUME~1\lucy\LOCALS~1\Temp\~AUT00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92" y="1627632"/>
            <a:ext cx="4664308" cy="456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0432" y="2011680"/>
            <a:ext cx="4425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Does the operator understand Mandarin?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0432" y="4370832"/>
            <a:ext cx="4425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Does the </a:t>
            </a:r>
            <a:r>
              <a:rPr lang="en-US" sz="3200" b="1" u="sng" dirty="0" smtClean="0"/>
              <a:t>system </a:t>
            </a:r>
            <a:r>
              <a:rPr lang="en-US" sz="3200" b="1" dirty="0" smtClean="0"/>
              <a:t>understand Mandarin?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71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perspective: Society of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Proposed by Marvin Minsky and Seymour </a:t>
            </a:r>
            <a:r>
              <a:rPr lang="en-US" dirty="0" err="1" smtClean="0"/>
              <a:t>Papert</a:t>
            </a:r>
            <a:r>
              <a:rPr lang="en-US" dirty="0" smtClean="0"/>
              <a:t> (book: 1985)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Short version: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Minds are what brains do.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Slightly longer version: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“What we call intelligence can be a product of the </a:t>
            </a:r>
            <a:r>
              <a:rPr lang="en-US" u="sng" dirty="0" smtClean="0"/>
              <a:t>interaction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non-intelligent parts.”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81587" y="6581001"/>
            <a:ext cx="151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Quotes via 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26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27387</TotalTime>
  <Words>574</Words>
  <Application>Microsoft Macintosh PowerPoint</Application>
  <PresentationFormat>Widescreen</PresentationFormat>
  <Paragraphs>150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Announcements</vt:lpstr>
      <vt:lpstr>Today’s learning goals</vt:lpstr>
      <vt:lpstr>Revisiting definition of AI</vt:lpstr>
      <vt:lpstr>Weak vs Strong AI</vt:lpstr>
      <vt:lpstr>Weak vs Strong AI</vt:lpstr>
      <vt:lpstr>The Chinese Room</vt:lpstr>
      <vt:lpstr>The Chinese Room</vt:lpstr>
      <vt:lpstr>The Chinese Room</vt:lpstr>
      <vt:lpstr>Another perspective: Society of Mind</vt:lpstr>
      <vt:lpstr>Building a block tower</vt:lpstr>
      <vt:lpstr>Block tower society</vt:lpstr>
      <vt:lpstr>Block tower society</vt:lpstr>
      <vt:lpstr>Block tower society</vt:lpstr>
      <vt:lpstr>Block tower society</vt:lpstr>
      <vt:lpstr>Block tower society</vt:lpstr>
      <vt:lpstr>Agents and Agencies</vt:lpstr>
      <vt:lpstr>Minsky’s argument</vt:lpstr>
      <vt:lpstr>Activity: Agent societies for AI problems</vt:lpstr>
      <vt:lpstr>Next time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1099</cp:revision>
  <cp:lastPrinted>2017-10-30T18:31:08Z</cp:lastPrinted>
  <dcterms:created xsi:type="dcterms:W3CDTF">2017-08-18T18:18:42Z</dcterms:created>
  <dcterms:modified xsi:type="dcterms:W3CDTF">2017-11-28T18:28:02Z</dcterms:modified>
</cp:coreProperties>
</file>