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81" r:id="rId2"/>
    <p:sldId id="417" r:id="rId3"/>
    <p:sldId id="419" r:id="rId4"/>
    <p:sldId id="418" r:id="rId5"/>
    <p:sldId id="420" r:id="rId6"/>
    <p:sldId id="421" r:id="rId7"/>
    <p:sldId id="423" r:id="rId8"/>
    <p:sldId id="424" r:id="rId9"/>
    <p:sldId id="425" r:id="rId10"/>
    <p:sldId id="426" r:id="rId11"/>
    <p:sldId id="429" r:id="rId12"/>
    <p:sldId id="428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3" r:id="rId22"/>
    <p:sldId id="444" r:id="rId23"/>
    <p:sldId id="445" r:id="rId24"/>
    <p:sldId id="441" r:id="rId25"/>
    <p:sldId id="462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3" r:id="rId42"/>
    <p:sldId id="466" r:id="rId43"/>
    <p:sldId id="467" r:id="rId44"/>
    <p:sldId id="468" r:id="rId45"/>
    <p:sldId id="469" r:id="rId46"/>
    <p:sldId id="470" r:id="rId47"/>
    <p:sldId id="471" r:id="rId48"/>
    <p:sldId id="464" r:id="rId49"/>
    <p:sldId id="465" r:id="rId50"/>
    <p:sldId id="472" r:id="rId51"/>
    <p:sldId id="473" r:id="rId52"/>
    <p:sldId id="474" r:id="rId53"/>
    <p:sldId id="475" r:id="rId54"/>
    <p:sldId id="476" r:id="rId55"/>
    <p:sldId id="477" r:id="rId56"/>
    <p:sldId id="34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27"/>
    <p:restoredTop sz="94494"/>
  </p:normalViewPr>
  <p:slideViewPr>
    <p:cSldViewPr snapToGrid="0" snapToObjects="1">
      <p:cViewPr>
        <p:scale>
          <a:sx n="70" d="100"/>
          <a:sy n="70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4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8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9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80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5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9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6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6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6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R(s) = the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living reward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0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Interesting: running expectimax, if having to truncate the search, then not losing much; e.g.,  less then \gamma^d / (1-\gamma)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5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steps through value iteration; snapshots of values shown on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3.png"/><Relationship Id="rId10" Type="http://schemas.openxmlformats.org/officeDocument/2006/relationships/image" Target="../media/image38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1792224"/>
            <a:ext cx="92720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Grader office hours </a:t>
            </a:r>
            <a:r>
              <a:rPr lang="en-US" sz="2800" dirty="0" smtClean="0"/>
              <a:t>posted on course website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AI seminar today</a:t>
            </a:r>
            <a:r>
              <a:rPr lang="en-US" sz="2800" dirty="0" smtClean="0"/>
              <a:t>: Mining code answers for natural language questions</a:t>
            </a:r>
          </a:p>
          <a:p>
            <a:r>
              <a:rPr lang="en-US" sz="2800" b="1" dirty="0"/>
              <a:t>	</a:t>
            </a:r>
            <a:r>
              <a:rPr lang="en-US" sz="2800" dirty="0" smtClean="0"/>
              <a:t>(3-4pm in DL480)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utility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8778" y="1976736"/>
            <a:ext cx="5710020" cy="3904916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33488" y="13041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8848" y="1712583"/>
                <a:ext cx="5681472" cy="3606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Stochastic outcomes mean calculating expected utility of an action</a:t>
                </a:r>
              </a:p>
              <a:p>
                <a:pPr marL="285750" indent="-285750">
                  <a:spcBef>
                    <a:spcPts val="1200"/>
                  </a:spcBef>
                  <a:buFont typeface="Arial" charset="0"/>
                  <a:buChar char="•"/>
                </a:pPr>
                <a:r>
                  <a:rPr lang="en-US" sz="2800" dirty="0" smtClean="0"/>
                  <a:t>Sum utilities for possible outcomes, weighted by their likelihood</a:t>
                </a:r>
              </a:p>
              <a:p>
                <a:pPr marL="285750" indent="-285750">
                  <a:spcBef>
                    <a:spcPts val="120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285750" indent="-285750">
                  <a:spcBef>
                    <a:spcPts val="1200"/>
                  </a:spcBef>
                  <a:buFont typeface="Arial" charset="0"/>
                  <a:buChar char="•"/>
                </a:pPr>
                <a:r>
                  <a:rPr lang="en-US" sz="2800" dirty="0" smtClean="0"/>
                  <a:t>We’ll define a better utility function later!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8" y="1712583"/>
                <a:ext cx="5681472" cy="3606693"/>
              </a:xfrm>
              <a:prstGeom prst="rect">
                <a:avLst/>
              </a:prstGeom>
              <a:blipFill rotWithShape="0">
                <a:blip r:embed="rId3"/>
                <a:stretch>
                  <a:fillRect l="-2146" t="-1689" r="-3326" b="-3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85988" y="5929432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(s’) = 5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120884" y="5929432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(s’) = 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70320" y="5933552"/>
            <a:ext cx="145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(s’) = -10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751445" y="3820369"/>
            <a:ext cx="54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0.1</a:t>
            </a:r>
            <a:endParaRPr lang="en-US" sz="2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31096" y="3773323"/>
            <a:ext cx="58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0.1</a:t>
            </a:r>
            <a:endParaRPr lang="en-US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40704" y="4027127"/>
            <a:ext cx="54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0.8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825990" y="2284686"/>
            <a:ext cx="207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U(Up) = -1 + 4 + .2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= 3.2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488" y="5376672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u="sng" dirty="0" smtClean="0"/>
              <a:t>optimal policy</a:t>
            </a:r>
            <a:r>
              <a:rPr lang="en-US" sz="2400" dirty="0" smtClean="0"/>
              <a:t> always picks the actions with highest expected utility.</a:t>
            </a:r>
          </a:p>
        </p:txBody>
      </p:sp>
    </p:spTree>
    <p:extLst>
      <p:ext uri="{BB962C8B-B14F-4D97-AF65-F5344CB8AC3E}">
        <p14:creationId xmlns:p14="http://schemas.microsoft.com/office/powerpoint/2010/main" val="1901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reward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2571449"/>
            <a:ext cx="3146552" cy="2374217"/>
          </a:xfrm>
        </p:spPr>
      </p:pic>
      <p:sp>
        <p:nvSpPr>
          <p:cNvPr id="5" name="TextBox 4"/>
          <p:cNvSpPr txBox="1"/>
          <p:nvPr/>
        </p:nvSpPr>
        <p:spPr>
          <a:xfrm>
            <a:off x="673608" y="2204285"/>
            <a:ext cx="5836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Behavior of optimal policy is determined by the reward function for different states</a:t>
            </a:r>
          </a:p>
          <a:p>
            <a:endParaRPr lang="en-US" sz="2800" dirty="0"/>
          </a:p>
          <a:p>
            <a:r>
              <a:rPr lang="en-US" sz="2800" dirty="0" smtClean="0"/>
              <a:t>For example, a positive reward function for non-goal states may lead to staying infinitely!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89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Impact of reward function</a:t>
            </a:r>
            <a:endParaRPr lang="en-US" dirty="0" smtClean="0">
              <a:ea typeface="ＭＳ Ｐゴシック" pitchFamily="34" charset="-128"/>
              <a:sym typeface="Symbol" pitchFamily="18" charset="2"/>
            </a:endParaRP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360487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360487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165599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165599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13487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299199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494087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494087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  <p:extLst>
      <p:ext uri="{BB962C8B-B14F-4D97-AF65-F5344CB8AC3E}">
        <p14:creationId xmlns:p14="http://schemas.microsoft.com/office/powerpoint/2010/main" val="30741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 policy: Racing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379200" cy="4729164"/>
          </a:xfrm>
        </p:spPr>
        <p:txBody>
          <a:bodyPr/>
          <a:lstStyle/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A robot car wants to travel far, quickly</a:t>
            </a: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Three states: </a:t>
            </a:r>
            <a:r>
              <a:rPr lang="en-US" sz="2000" dirty="0" smtClean="0">
                <a:solidFill>
                  <a:srgbClr val="00B0F0"/>
                </a:solidFill>
                <a:latin typeface="Calibri"/>
                <a:cs typeface="Calibri"/>
              </a:rPr>
              <a:t>Cool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dirty="0" smtClean="0">
                <a:solidFill>
                  <a:srgbClr val="7F2727"/>
                </a:solidFill>
                <a:latin typeface="Calibri"/>
                <a:cs typeface="Calibri"/>
              </a:rPr>
              <a:t>Warm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Overheated</a:t>
            </a: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Two actions: </a:t>
            </a:r>
            <a:r>
              <a:rPr lang="en-US" sz="2000" i="1" dirty="0" smtClean="0">
                <a:latin typeface="Calibri"/>
                <a:cs typeface="Calibri"/>
              </a:rPr>
              <a:t>Slow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i="1" dirty="0" smtClean="0">
                <a:solidFill>
                  <a:srgbClr val="C00000"/>
                </a:solidFill>
                <a:latin typeface="Calibri"/>
                <a:cs typeface="Calibri"/>
              </a:rPr>
              <a:t>Fast</a:t>
            </a:r>
            <a:endParaRPr lang="en-US" sz="2000" i="1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Going faster gets double reward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2286000"/>
            <a:ext cx="11044696" cy="3962400"/>
            <a:chOff x="838200" y="2286000"/>
            <a:chExt cx="11044696" cy="3962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83518" y="3950732"/>
              <a:ext cx="2433764" cy="1600200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6913" y="2731532"/>
              <a:ext cx="2660373" cy="1676400"/>
            </a:xfrm>
            <a:prstGeom prst="rect">
              <a:avLst/>
            </a:prstGeom>
            <a:noFill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00704" y="3798332"/>
              <a:ext cx="2582192" cy="18288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057400" y="534144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B0F0"/>
                  </a:solidFill>
                  <a:latin typeface="Calibri"/>
                  <a:cs typeface="Calibri"/>
                </a:rPr>
                <a:t>Cool</a:t>
              </a:r>
              <a:endParaRPr lang="en-US" sz="2000" dirty="0">
                <a:solidFill>
                  <a:srgbClr val="00B0F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1602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2727"/>
                  </a:solidFill>
                  <a:latin typeface="Calibri"/>
                  <a:cs typeface="Calibri"/>
                </a:rPr>
                <a:t>Warm</a:t>
              </a:r>
              <a:endParaRPr lang="en-US" sz="2000" dirty="0">
                <a:solidFill>
                  <a:srgbClr val="7F2727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6400" y="54556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Overheated</a:t>
              </a:r>
              <a:endParaRPr lang="en-US" sz="2000" dirty="0">
                <a:latin typeface="Calibri"/>
                <a:cs typeface="Calibri"/>
              </a:endParaRPr>
            </a:p>
          </p:txBody>
        </p:sp>
        <p:cxnSp>
          <p:nvCxnSpPr>
            <p:cNvPr id="13" name="Curved Connector 12"/>
            <p:cNvCxnSpPr>
              <a:stCxn id="14338" idx="3"/>
              <a:endCxn id="8" idx="2"/>
            </p:cNvCxnSpPr>
            <p:nvPr/>
          </p:nvCxnSpPr>
          <p:spPr>
            <a:xfrm flipH="1">
              <a:off x="3200400" y="4750832"/>
              <a:ext cx="1219200" cy="990720"/>
            </a:xfrm>
            <a:prstGeom prst="curvedConnector4">
              <a:avLst>
                <a:gd name="adj1" fmla="val -18750"/>
                <a:gd name="adj2" fmla="val 153572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14338" idx="3"/>
              <a:endCxn id="9" idx="2"/>
            </p:cNvCxnSpPr>
            <p:nvPr/>
          </p:nvCxnSpPr>
          <p:spPr>
            <a:xfrm flipV="1">
              <a:off x="4419600" y="4560332"/>
              <a:ext cx="2667000" cy="190500"/>
            </a:xfrm>
            <a:prstGeom prst="curvedConnector2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4400" y="47889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  <a:endParaRPr lang="en-US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9" name="Curved Connector 12"/>
            <p:cNvCxnSpPr>
              <a:stCxn id="6" idx="0"/>
            </p:cNvCxnSpPr>
            <p:nvPr/>
          </p:nvCxnSpPr>
          <p:spPr>
            <a:xfrm rot="16200000" flipH="1">
              <a:off x="8096250" y="1912382"/>
              <a:ext cx="1447800" cy="3086100"/>
            </a:xfrm>
            <a:prstGeom prst="curvedConnector4">
              <a:avLst>
                <a:gd name="adj1" fmla="val -15789"/>
                <a:gd name="adj2" fmla="val 105099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144000" y="2731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  <a:endParaRPr lang="en-US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3" name="Curved Connector 12"/>
            <p:cNvCxnSpPr>
              <a:stCxn id="14338" idx="1"/>
            </p:cNvCxnSpPr>
            <p:nvPr/>
          </p:nvCxnSpPr>
          <p:spPr>
            <a:xfrm rot="10800000" flipH="1" flipV="1">
              <a:off x="1981200" y="475083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2"/>
            <p:cNvCxnSpPr>
              <a:stCxn id="6" idx="1"/>
              <a:endCxn id="14338" idx="0"/>
            </p:cNvCxnSpPr>
            <p:nvPr/>
          </p:nvCxnSpPr>
          <p:spPr>
            <a:xfrm rot="10800000" flipV="1">
              <a:off x="3200400" y="3569732"/>
              <a:ext cx="2743200" cy="381000"/>
            </a:xfrm>
            <a:prstGeom prst="curvedConnector2">
              <a:avLst/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0600" y="43317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  <a:endParaRPr lang="en-US" i="1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5800" y="3112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  <a:endParaRPr lang="en-US" i="1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cxnSp>
          <p:nvCxnSpPr>
            <p:cNvPr id="60" name="Curved Connector 12"/>
            <p:cNvCxnSpPr/>
            <p:nvPr/>
          </p:nvCxnSpPr>
          <p:spPr>
            <a:xfrm rot="-5400000" flipH="1" flipV="1">
              <a:off x="5962650" y="339828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72000" y="3645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4400" y="533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67400" y="4788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5627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1.0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210800" y="2579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1.0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05000" y="5486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81400" y="3288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43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8200" y="58790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77000" y="478841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0" y="3124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-10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Racing Search Tree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3362" y="1295400"/>
            <a:ext cx="928190" cy="61028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4642" y="3124200"/>
            <a:ext cx="1014614" cy="639346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4561" y="4941332"/>
            <a:ext cx="984797" cy="697468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7706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904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9" idx="1"/>
          </p:cNvCxnSpPr>
          <p:nvPr/>
        </p:nvCxnSpPr>
        <p:spPr>
          <a:xfrm>
            <a:off x="5207457" y="1905685"/>
            <a:ext cx="2627658" cy="3487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7"/>
          </p:cNvCxnSpPr>
          <p:nvPr/>
        </p:nvCxnSpPr>
        <p:spPr>
          <a:xfrm flipH="1">
            <a:off x="2030841" y="1905685"/>
            <a:ext cx="3176616" cy="3487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004" y="3124200"/>
            <a:ext cx="928190" cy="61028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9" idx="4"/>
            <a:endCxn id="16" idx="0"/>
          </p:cNvCxnSpPr>
          <p:nvPr/>
        </p:nvCxnSpPr>
        <p:spPr>
          <a:xfrm flipH="1">
            <a:off x="6030099" y="2514600"/>
            <a:ext cx="1912779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6" idx="0"/>
          </p:cNvCxnSpPr>
          <p:nvPr/>
        </p:nvCxnSpPr>
        <p:spPr>
          <a:xfrm>
            <a:off x="7942878" y="2514600"/>
            <a:ext cx="2219072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04" y="3123515"/>
            <a:ext cx="928190" cy="610285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>
            <a:stCxn id="8" idx="4"/>
            <a:endCxn id="25" idx="0"/>
          </p:cNvCxnSpPr>
          <p:nvPr/>
        </p:nvCxnSpPr>
        <p:spPr>
          <a:xfrm flipH="1">
            <a:off x="1915299" y="2514600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2842" y="5029200"/>
            <a:ext cx="1014614" cy="63934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76452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800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5" idx="2"/>
            <a:endCxn id="31" idx="1"/>
          </p:cNvCxnSpPr>
          <p:nvPr/>
        </p:nvCxnSpPr>
        <p:spPr>
          <a:xfrm>
            <a:off x="1915299" y="3733800"/>
            <a:ext cx="909378" cy="4249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30" idx="7"/>
          </p:cNvCxnSpPr>
          <p:nvPr/>
        </p:nvCxnSpPr>
        <p:spPr>
          <a:xfrm flipH="1">
            <a:off x="1024683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8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stCxn id="31" idx="4"/>
            <a:endCxn id="34" idx="0"/>
          </p:cNvCxnSpPr>
          <p:nvPr/>
        </p:nvCxnSpPr>
        <p:spPr>
          <a:xfrm flipH="1">
            <a:off x="25248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29" idx="0"/>
          </p:cNvCxnSpPr>
          <p:nvPr/>
        </p:nvCxnSpPr>
        <p:spPr>
          <a:xfrm>
            <a:off x="29324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604" y="5027830"/>
            <a:ext cx="928190" cy="610285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>
            <a:stCxn id="30" idx="4"/>
            <a:endCxn id="37" idx="0"/>
          </p:cNvCxnSpPr>
          <p:nvPr/>
        </p:nvCxnSpPr>
        <p:spPr>
          <a:xfrm>
            <a:off x="916920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863762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3" idx="7"/>
          </p:cNvCxnSpPr>
          <p:nvPr/>
        </p:nvCxnSpPr>
        <p:spPr>
          <a:xfrm flipH="1">
            <a:off x="5123925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9846" y="5027830"/>
            <a:ext cx="928190" cy="610285"/>
          </a:xfrm>
          <a:prstGeom prst="rect">
            <a:avLst/>
          </a:prstGeom>
          <a:noFill/>
        </p:spPr>
      </p:pic>
      <p:cxnSp>
        <p:nvCxnSpPr>
          <p:cNvPr id="61" name="Straight Arrow Connector 60"/>
          <p:cNvCxnSpPr>
            <a:stCxn id="53" idx="4"/>
            <a:endCxn id="60" idx="0"/>
          </p:cNvCxnSpPr>
          <p:nvPr/>
        </p:nvCxnSpPr>
        <p:spPr>
          <a:xfrm>
            <a:off x="5016162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7642" y="5029200"/>
            <a:ext cx="1014614" cy="639346"/>
          </a:xfrm>
          <a:prstGeom prst="rect">
            <a:avLst/>
          </a:prstGeom>
          <a:noFill/>
        </p:spPr>
      </p:pic>
      <p:sp>
        <p:nvSpPr>
          <p:cNvPr id="65" name="Oval 64"/>
          <p:cNvSpPr/>
          <p:nvPr/>
        </p:nvSpPr>
        <p:spPr>
          <a:xfrm>
            <a:off x="68948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16" idx="2"/>
            <a:endCxn id="65" idx="1"/>
          </p:cNvCxnSpPr>
          <p:nvPr/>
        </p:nvCxnSpPr>
        <p:spPr>
          <a:xfrm>
            <a:off x="6030099" y="3734485"/>
            <a:ext cx="909378" cy="42426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stCxn id="65" idx="4"/>
            <a:endCxn id="67" idx="0"/>
          </p:cNvCxnSpPr>
          <p:nvPr/>
        </p:nvCxnSpPr>
        <p:spPr>
          <a:xfrm flipH="1">
            <a:off x="66396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4"/>
            <a:endCxn id="64" idx="0"/>
          </p:cNvCxnSpPr>
          <p:nvPr/>
        </p:nvCxnSpPr>
        <p:spPr>
          <a:xfrm>
            <a:off x="70472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5042" y="5028515"/>
            <a:ext cx="1014614" cy="639346"/>
          </a:xfrm>
          <a:prstGeom prst="rect">
            <a:avLst/>
          </a:prstGeom>
          <a:noFill/>
        </p:spPr>
      </p:pic>
      <p:sp>
        <p:nvSpPr>
          <p:cNvPr id="72" name="Oval 71"/>
          <p:cNvSpPr/>
          <p:nvPr/>
        </p:nvSpPr>
        <p:spPr>
          <a:xfrm>
            <a:off x="8952240" y="411343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" idx="2"/>
            <a:endCxn id="72" idx="7"/>
          </p:cNvCxnSpPr>
          <p:nvPr/>
        </p:nvCxnSpPr>
        <p:spPr>
          <a:xfrm flipH="1">
            <a:off x="9212403" y="3763546"/>
            <a:ext cx="949547" cy="39452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004" y="5028515"/>
            <a:ext cx="928190" cy="610285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>
            <a:stCxn id="72" idx="4"/>
            <a:endCxn id="74" idx="0"/>
          </p:cNvCxnSpPr>
          <p:nvPr/>
        </p:nvCxnSpPr>
        <p:spPr>
          <a:xfrm flipH="1">
            <a:off x="8697099" y="4418230"/>
            <a:ext cx="407541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4"/>
            <a:endCxn id="71" idx="0"/>
          </p:cNvCxnSpPr>
          <p:nvPr/>
        </p:nvCxnSpPr>
        <p:spPr>
          <a:xfrm>
            <a:off x="9104640" y="4418230"/>
            <a:ext cx="447710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119941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" idx="2"/>
            <a:endCxn id="79" idx="1"/>
          </p:cNvCxnSpPr>
          <p:nvPr/>
        </p:nvCxnSpPr>
        <p:spPr>
          <a:xfrm>
            <a:off x="10161950" y="3763546"/>
            <a:ext cx="1002628" cy="3952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4"/>
          </p:cNvCxnSpPr>
          <p:nvPr/>
        </p:nvCxnSpPr>
        <p:spPr>
          <a:xfrm>
            <a:off x="11272341" y="4418915"/>
            <a:ext cx="7779" cy="60891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0" grpId="0" animBg="1"/>
      <p:bldP spid="31" grpId="0" animBg="1"/>
      <p:bldP spid="53" grpId="0" animBg="1"/>
      <p:bldP spid="65" grpId="0" animBg="1"/>
      <p:bldP spid="72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utilities of sequences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9012" y="1248279"/>
            <a:ext cx="7875588" cy="4999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90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utilities of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1465"/>
            <a:ext cx="10515600" cy="3075559"/>
          </a:xfrm>
        </p:spPr>
        <p:txBody>
          <a:bodyPr/>
          <a:lstStyle/>
          <a:p>
            <a:r>
              <a:rPr lang="en-US" sz="2800" dirty="0" smtClean="0"/>
              <a:t>What preferences should an agent have over reward sequences?</a:t>
            </a:r>
          </a:p>
          <a:p>
            <a:endParaRPr lang="en-US" sz="2800" dirty="0" smtClean="0"/>
          </a:p>
          <a:p>
            <a:r>
              <a:rPr lang="en-US" sz="2800" dirty="0" smtClean="0"/>
              <a:t>More or less?</a:t>
            </a:r>
          </a:p>
          <a:p>
            <a:endParaRPr lang="en-US" sz="2800" dirty="0" smtClean="0"/>
          </a:p>
          <a:p>
            <a:r>
              <a:rPr lang="en-US" sz="2800" dirty="0" smtClean="0"/>
              <a:t>Now or later?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3505497"/>
            <a:ext cx="4648200" cy="29507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341566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[1, 2, 2]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8253" y="341566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[2, 3, 4]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4595" y="3415665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 or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444502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[0, 0, 1]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8253" y="444502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[1, 0, 0]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4595" y="4445020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 or</a:t>
            </a:r>
            <a:endParaRPr lang="en-US" sz="28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69264" y="1463040"/>
                <a:ext cx="107533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Utility of a state sequence is additive: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1463040"/>
                <a:ext cx="1075334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134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37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252200" cy="4729164"/>
          </a:xfrm>
        </p:spPr>
        <p:txBody>
          <a:bodyPr/>
          <a:lstStyle/>
          <a:p>
            <a:r>
              <a:rPr lang="en-US" sz="2800" dirty="0" smtClean="0"/>
              <a:t>It’s reasonable to maximize the sum of rewards</a:t>
            </a:r>
          </a:p>
          <a:p>
            <a:r>
              <a:rPr lang="en-US" sz="2800" dirty="0" smtClean="0"/>
              <a:t>It’s also reasonable to prefer rewards now to rewards later</a:t>
            </a:r>
          </a:p>
          <a:p>
            <a:r>
              <a:rPr lang="en-US" sz="2800" dirty="0" smtClean="0"/>
              <a:t>One solution: values of rewards decay exponentially</a:t>
            </a:r>
            <a:endParaRPr lang="en-US" sz="2800" dirty="0"/>
          </a:p>
        </p:txBody>
      </p:sp>
      <p:pic>
        <p:nvPicPr>
          <p:cNvPr id="71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76543" r="1569"/>
          <a:stretch>
            <a:fillRect/>
          </a:stretch>
        </p:blipFill>
        <p:spPr bwMode="auto">
          <a:xfrm>
            <a:off x="8003286" y="3276600"/>
            <a:ext cx="2283714" cy="1447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822143"/>
            <a:ext cx="2283714" cy="1975713"/>
          </a:xfrm>
          <a:prstGeom prst="rect">
            <a:avLst/>
          </a:prstGeom>
          <a:noFill/>
        </p:spPr>
      </p:pic>
      <p:pic>
        <p:nvPicPr>
          <p:cNvPr id="8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38272" r="1569" b="35802"/>
          <a:stretch>
            <a:fillRect/>
          </a:stretch>
        </p:blipFill>
        <p:spPr bwMode="auto">
          <a:xfrm>
            <a:off x="4802886" y="3048000"/>
            <a:ext cx="2283714" cy="1600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47800" y="541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Now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5410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Next Step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5410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In Two Steps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62200" y="4752676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91200" y="485371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915165" y="4648200"/>
            <a:ext cx="514651" cy="56092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39632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Discounting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464820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How to discount?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Each time we descend a level, we multiply in the discount once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Why discount?</a:t>
            </a:r>
            <a:endParaRPr lang="en-US" sz="2400" dirty="0" smtClean="0">
              <a:ea typeface="ＭＳ Ｐゴシック" pitchFamily="34" charset="-128"/>
              <a:sym typeface="Symbol" pitchFamily="18" charset="2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Sooner rewards probably do have higher utility than later rewards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Also helps our algorithms converge</a:t>
            </a:r>
          </a:p>
          <a:p>
            <a:pPr lvl="1"/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Example: discount of 0.5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U([1,2,3]) = 1*1 + 0.5*2 + 0.25*3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U([1,2,3]) &lt; U([3,2,1])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8304213" y="1371600"/>
            <a:ext cx="2135187" cy="4875213"/>
            <a:chOff x="4085" y="960"/>
            <a:chExt cx="1345" cy="3071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02"/>
              <a:chOff x="2400" y="1401"/>
              <a:chExt cx="1392" cy="1296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01"/>
              <a:chOff x="2400" y="1401"/>
              <a:chExt cx="1392" cy="1296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02"/>
              <a:chOff x="2400" y="1401"/>
              <a:chExt cx="1392" cy="1296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7772400" y="3505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7772400" y="1981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7772400" y="5029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162800" y="2312690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37699" y="385676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056372" y="5225060"/>
            <a:ext cx="514651" cy="560927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76543" r="1569"/>
          <a:stretch>
            <a:fillRect/>
          </a:stretch>
        </p:blipFill>
        <p:spPr bwMode="auto">
          <a:xfrm>
            <a:off x="5486400" y="5181600"/>
            <a:ext cx="1562540" cy="99060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676400"/>
            <a:ext cx="1761584" cy="1524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38272" r="1569" b="35802"/>
          <a:stretch>
            <a:fillRect/>
          </a:stretch>
        </p:blipFill>
        <p:spPr bwMode="auto">
          <a:xfrm>
            <a:off x="5562600" y="3429000"/>
            <a:ext cx="1566128" cy="1097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Infinite Utilities?!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896600" cy="5562600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 smtClean="0"/>
              <a:t>Problem: What if the game lasts forever?  Do we get infinite rewards?</a:t>
            </a:r>
            <a:endParaRPr lang="en-US" sz="2800" dirty="0"/>
          </a:p>
          <a:p>
            <a:pPr lvl="3">
              <a:buFont typeface="Wingdings" charset="0"/>
              <a:buChar char="§"/>
              <a:defRPr/>
            </a:pPr>
            <a:endParaRPr lang="en-US" sz="1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Solutions: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/>
              <a:t>Finite </a:t>
            </a:r>
            <a:r>
              <a:rPr lang="en-US" sz="2400" dirty="0" smtClean="0"/>
              <a:t>horizon: (similar to depth-limited search)</a:t>
            </a:r>
            <a:endParaRPr lang="en-US" sz="2400" dirty="0"/>
          </a:p>
          <a:p>
            <a:pPr lvl="2">
              <a:buFont typeface="Wingdings" charset="0"/>
              <a:buChar char="§"/>
              <a:defRPr/>
            </a:pPr>
            <a:r>
              <a:rPr lang="en-US" sz="2000" dirty="0"/>
              <a:t>Terminate episodes after a fixed T steps (e.g. life)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/>
              <a:t>Gives </a:t>
            </a:r>
            <a:r>
              <a:rPr lang="en-US" sz="2000" dirty="0" err="1"/>
              <a:t>nonstationary</a:t>
            </a:r>
            <a:r>
              <a:rPr lang="en-US" sz="2000" dirty="0"/>
              <a:t> policies (</a:t>
            </a:r>
            <a:r>
              <a:rPr lang="en-US" sz="2000" dirty="0">
                <a:sym typeface="Symbol" charset="0"/>
              </a:rPr>
              <a:t> depends on time left)</a:t>
            </a:r>
          </a:p>
          <a:p>
            <a:pPr lvl="7">
              <a:defRPr/>
            </a:pPr>
            <a:endParaRPr lang="en-US" sz="800" dirty="0" smtClean="0">
              <a:sym typeface="Symbol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sym typeface="Symbol" charset="0"/>
              </a:rPr>
              <a:t>Discounting</a:t>
            </a:r>
            <a:r>
              <a:rPr lang="en-US" sz="2400" dirty="0">
                <a:sym typeface="Symbol" charset="0"/>
              </a:rPr>
              <a:t>: </a:t>
            </a:r>
            <a:r>
              <a:rPr lang="en-US" sz="2400" dirty="0" smtClean="0">
                <a:sym typeface="Symbol" charset="0"/>
              </a:rPr>
              <a:t>use 0 </a:t>
            </a:r>
            <a:r>
              <a:rPr lang="en-US" sz="2400" dirty="0">
                <a:sym typeface="Symbol" charset="0"/>
              </a:rPr>
              <a:t>&lt;  &lt; 1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>
                <a:sym typeface="Symbol" charset="0"/>
              </a:rPr>
              <a:t>Smaller </a:t>
            </a:r>
            <a:r>
              <a:rPr lang="en-US" sz="2000" dirty="0">
                <a:sym typeface="Symbol" charset="0"/>
              </a:rPr>
              <a:t> means smaller </a:t>
            </a:r>
            <a:r>
              <a:rPr lang="ja-JP" altLang="en-US" sz="2000" dirty="0">
                <a:sym typeface="Symbol" charset="0"/>
              </a:rPr>
              <a:t>“</a:t>
            </a:r>
            <a:r>
              <a:rPr lang="en-US" altLang="ja-JP" sz="2000" dirty="0">
                <a:sym typeface="Symbol" charset="0"/>
              </a:rPr>
              <a:t>horizon</a:t>
            </a:r>
            <a:r>
              <a:rPr lang="ja-JP" altLang="en-US" sz="2000" dirty="0">
                <a:sym typeface="Symbol" charset="0"/>
              </a:rPr>
              <a:t>”</a:t>
            </a:r>
            <a:r>
              <a:rPr lang="en-US" altLang="ja-JP" sz="2000" dirty="0">
                <a:sym typeface="Symbol" charset="0"/>
              </a:rPr>
              <a:t> – shorter term </a:t>
            </a:r>
            <a:r>
              <a:rPr lang="en-US" altLang="ja-JP" sz="2000" dirty="0" smtClean="0">
                <a:sym typeface="Symbol" charset="0"/>
              </a:rPr>
              <a:t>focus</a:t>
            </a:r>
          </a:p>
          <a:p>
            <a:pPr lvl="8">
              <a:buClr>
                <a:srgbClr val="000000"/>
              </a:buClr>
              <a:defRPr/>
            </a:pPr>
            <a:endParaRPr lang="en-US" sz="800" dirty="0" smtClean="0">
              <a:solidFill>
                <a:srgbClr val="000000"/>
              </a:solidFill>
              <a:sym typeface="Symbol" charset="0"/>
            </a:endParaRPr>
          </a:p>
          <a:p>
            <a:pPr lvl="1">
              <a:buClr>
                <a:srgbClr val="000000"/>
              </a:buClr>
              <a:buFont typeface="Wingdings" charset="0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sym typeface="Symbol" charset="0"/>
              </a:rPr>
              <a:t>Absorbing </a:t>
            </a:r>
            <a:r>
              <a:rPr lang="en-US" sz="2400" dirty="0">
                <a:solidFill>
                  <a:srgbClr val="000000"/>
                </a:solidFill>
                <a:sym typeface="Symbol" charset="0"/>
              </a:rPr>
              <a:t>state: guarantee that for every policy, a terminal state will eventually be reached (like </a:t>
            </a:r>
            <a:r>
              <a:rPr lang="ja-JP" altLang="en-US" sz="2400" dirty="0" smtClean="0">
                <a:solidFill>
                  <a:srgbClr val="000000"/>
                </a:solidFill>
                <a:sym typeface="Symbol" charset="0"/>
              </a:rPr>
              <a:t>“</a:t>
            </a:r>
            <a:r>
              <a:rPr lang="en-US" altLang="ja-JP" sz="2400" dirty="0" smtClean="0">
                <a:solidFill>
                  <a:srgbClr val="000000"/>
                </a:solidFill>
                <a:sym typeface="Symbol" charset="0"/>
              </a:rPr>
              <a:t>overheated</a:t>
            </a:r>
            <a:r>
              <a:rPr lang="ja-JP" altLang="en-US" sz="2400" dirty="0" smtClean="0">
                <a:solidFill>
                  <a:srgbClr val="000000"/>
                </a:solidFill>
                <a:sym typeface="Symbol" charset="0"/>
              </a:rPr>
              <a:t>”</a:t>
            </a:r>
            <a:r>
              <a:rPr lang="en-US" altLang="ja-JP" sz="2400" dirty="0" smtClean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sym typeface="Symbol" charset="0"/>
              </a:rPr>
              <a:t>for </a:t>
            </a:r>
            <a:r>
              <a:rPr lang="en-US" altLang="ja-JP" sz="2400" dirty="0" smtClean="0">
                <a:solidFill>
                  <a:srgbClr val="000000"/>
                </a:solidFill>
                <a:sym typeface="Symbol" charset="0"/>
              </a:rPr>
              <a:t>racing)</a:t>
            </a:r>
            <a:endParaRPr lang="en-US" altLang="ja-JP" sz="2400" dirty="0">
              <a:solidFill>
                <a:srgbClr val="000000"/>
              </a:solidFill>
              <a:sym typeface="Symbol" charset="0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941703" y="4114613"/>
            <a:ext cx="5222620" cy="714014"/>
          </a:xfrm>
          <a:prstGeom prst="rect">
            <a:avLst/>
          </a:prstGeom>
          <a:noFill/>
          <a:ln/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0415" y="2362387"/>
            <a:ext cx="3759585" cy="1752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873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so far?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599" y="2549920"/>
            <a:ext cx="3626043" cy="22232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2026700"/>
            <a:ext cx="5705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State-based search</a:t>
            </a:r>
          </a:p>
          <a:p>
            <a:endParaRPr lang="en-US" sz="2800" b="1" dirty="0"/>
          </a:p>
          <a:p>
            <a:pPr marL="471488" indent="-471488"/>
            <a:r>
              <a:rPr lang="en-US" sz="2800" dirty="0" smtClean="0"/>
              <a:t>Determining an optimal sequence of actions to reach the goal</a:t>
            </a:r>
          </a:p>
          <a:p>
            <a:pPr marL="471488" indent="-471488"/>
            <a:endParaRPr lang="en-US" sz="2800" dirty="0"/>
          </a:p>
          <a:p>
            <a:pPr marL="471488" indent="-471488"/>
            <a:r>
              <a:rPr lang="en-US" sz="2800" dirty="0" smtClean="0"/>
              <a:t>Choose actions using knowledge about the goal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53184" y="5577692"/>
            <a:ext cx="93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Assumes a </a:t>
            </a:r>
            <a:r>
              <a:rPr lang="en-US" sz="2400" b="1" dirty="0" smtClean="0"/>
              <a:t>deterministic</a:t>
            </a:r>
            <a:r>
              <a:rPr lang="en-US" sz="2400" dirty="0" smtClean="0"/>
              <a:t> problem with </a:t>
            </a:r>
            <a:r>
              <a:rPr lang="en-US" sz="2400" b="1" dirty="0" smtClean="0"/>
              <a:t>known</a:t>
            </a:r>
            <a:r>
              <a:rPr lang="en-US" sz="2400" dirty="0" smtClean="0"/>
              <a:t> rules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Single agent only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8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a policy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to be optimal: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1: Take correct first action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2: Keep being optimal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nuts and bolts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592"/>
                <a:ext cx="10515600" cy="495922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dirty="0" smtClean="0"/>
                  <a:t> and 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en-US" dirty="0" smtClean="0"/>
                  <a:t>, we can calculate the utility of a policy over the state sequence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it generates: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optimal policy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from state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maximizes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Which gives a straightforward way to choose an action: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592"/>
                <a:ext cx="10515600" cy="4959223"/>
              </a:xfrm>
              <a:blipFill rotWithShape="0">
                <a:blip r:embed="rId2"/>
                <a:stretch>
                  <a:fillRect l="-1043" t="-184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2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equation for utility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Idea:</a:t>
                </a:r>
                <a:r>
                  <a:rPr lang="en-US" dirty="0" smtClean="0"/>
                  <a:t> utility of a state is its immediate reward plus expected discount utility of the next (best) state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this is recursive!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Solving for the utilities gives</a:t>
                </a:r>
              </a:p>
              <a:p>
                <a:pPr marL="688975" indent="-400050">
                  <a:buFont typeface="Wingdings" charset="2"/>
                  <a:buChar char="ü"/>
                </a:pPr>
                <a:r>
                  <a:rPr lang="en-US" dirty="0" smtClean="0"/>
                  <a:t>Unique utilities (i.e., only one possible solution)</a:t>
                </a:r>
              </a:p>
              <a:p>
                <a:pPr marL="688975" indent="-400050">
                  <a:buFont typeface="Wingdings" charset="2"/>
                  <a:buChar char="ü"/>
                </a:pPr>
                <a:r>
                  <a:rPr lang="en-US" dirty="0" smtClean="0"/>
                  <a:t>Yields optimal policy!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49824" y="2706624"/>
            <a:ext cx="1024128" cy="658368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Bellman iteratively: Value Iteration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General idea: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Assign an arbitrary utility value to every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Plug those into the right side of Bellman to update all utilities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values converge (change less than some threshold)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←</m:t>
                      </m:r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6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is just a fixed point solution 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method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Gives </a:t>
            </a:r>
            <a:r>
              <a:rPr lang="en-US" u="sng" dirty="0" smtClean="0">
                <a:latin typeface="Calibri"/>
                <a:ea typeface="ＭＳ Ｐゴシック" pitchFamily="34" charset="-128"/>
                <a:cs typeface="Calibri"/>
              </a:rPr>
              <a:t>unique </a:t>
            </a:r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and </a:t>
            </a:r>
            <a:r>
              <a:rPr lang="en-US" u="sng" dirty="0" smtClean="0">
                <a:latin typeface="Calibri"/>
                <a:ea typeface="ＭＳ Ｐゴシック" pitchFamily="34" charset="-128"/>
                <a:cs typeface="Calibri"/>
              </a:rPr>
              <a:t>optimal </a:t>
            </a:r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solution</a:t>
            </a:r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/>
          <a:lstStyle/>
          <a:p>
            <a:r>
              <a:rPr lang="en-US" dirty="0" smtClean="0"/>
              <a:t>Nice things about Value Iteration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52123" y="1921133"/>
                <a:ext cx="5756384" cy="908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𝛾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23" y="1921133"/>
                <a:ext cx="5756384" cy="9086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52037" y="4038600"/>
                <a:ext cx="6156557" cy="1000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←</m:t>
                      </m:r>
                      <m:r>
                        <a:rPr lang="en-US" sz="2400" i="1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𝛾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37" y="4038600"/>
                <a:ext cx="6156557" cy="1000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160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 smtClean="0">
                <a:latin typeface="Calibri"/>
                <a:cs typeface="Calibri"/>
              </a:rPr>
              <a:t>How do we know the </a:t>
            </a:r>
            <a:r>
              <a:rPr lang="en-US" sz="2000" dirty="0" err="1" smtClean="0">
                <a:latin typeface="Calibri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cs typeface="Calibri"/>
              </a:rPr>
              <a:t>k</a:t>
            </a:r>
            <a:r>
              <a:rPr lang="en-US" sz="2000" dirty="0" smtClean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 smtClean="0">
                <a:latin typeface="Calibri"/>
                <a:cs typeface="Calibri"/>
              </a:rPr>
              <a:t>M</a:t>
            </a:r>
            <a:r>
              <a:rPr lang="en-US" sz="2000" dirty="0" smtClean="0">
                <a:latin typeface="Calibri"/>
                <a:cs typeface="Calibri"/>
              </a:rPr>
              <a:t> holds the actual </a:t>
            </a:r>
            <a:r>
              <a:rPr lang="en-US" sz="2000" dirty="0" err="1" smtClean="0">
                <a:latin typeface="Calibri"/>
                <a:cs typeface="Calibri"/>
              </a:rPr>
              <a:t>untruncated</a:t>
            </a:r>
            <a:r>
              <a:rPr lang="en-US" sz="2000" dirty="0" smtClean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Sketch: For any state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can be viewed as depth k+1 </a:t>
            </a:r>
            <a:r>
              <a:rPr lang="en-US" sz="1800" dirty="0" err="1" smtClean="0">
                <a:latin typeface="Calibri"/>
                <a:cs typeface="Calibri"/>
              </a:rPr>
              <a:t>expectimax</a:t>
            </a:r>
            <a:r>
              <a:rPr lang="en-US" sz="1800" dirty="0" smtClean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has actual rewards while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 smtClean="0">
                <a:latin typeface="Calibri"/>
                <a:cs typeface="Calibri"/>
              </a:rPr>
              <a:t>MAX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It is at worst R</a:t>
            </a:r>
            <a:r>
              <a:rPr lang="en-US" sz="1800" baseline="-25000" dirty="0" smtClean="0">
                <a:latin typeface="Calibri"/>
                <a:cs typeface="Calibri"/>
              </a:rPr>
              <a:t>MIN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But everything is discounted by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are at most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max|R</a:t>
            </a:r>
            <a:r>
              <a:rPr lang="en-US" sz="1800" dirty="0" smtClean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as k increases, the values converge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Value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A) per iteration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Value Iteration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558833" y="2289722"/>
                <a:ext cx="6156557" cy="1000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←</m:t>
                      </m:r>
                      <m:r>
                        <a:rPr lang="en-US" sz="2400" i="1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𝛾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833" y="2289722"/>
                <a:ext cx="6156557" cy="10009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5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7835" y="2377440"/>
            <a:ext cx="3075301" cy="2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026700"/>
            <a:ext cx="5705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Adversarial state-based search</a:t>
            </a:r>
          </a:p>
          <a:p>
            <a:endParaRPr lang="en-US" sz="2800" b="1" dirty="0"/>
          </a:p>
          <a:p>
            <a:pPr marL="471488" indent="-471488"/>
            <a:r>
              <a:rPr lang="en-US" sz="2800" dirty="0" smtClean="0"/>
              <a:t>Determining the best </a:t>
            </a:r>
            <a:r>
              <a:rPr lang="en-US" sz="2800" b="1" u="sng" dirty="0" smtClean="0"/>
              <a:t>next</a:t>
            </a:r>
            <a:r>
              <a:rPr lang="en-US" sz="2800" dirty="0" smtClean="0"/>
              <a:t> action, given what opponents will do</a:t>
            </a:r>
          </a:p>
          <a:p>
            <a:pPr marL="471488" indent="-471488"/>
            <a:endParaRPr lang="en-US" sz="2800" dirty="0"/>
          </a:p>
          <a:p>
            <a:pPr marL="471488" indent="-471488"/>
            <a:r>
              <a:rPr lang="en-US" sz="2800" dirty="0" smtClean="0"/>
              <a:t>Choose actions using knowledge about the goal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53184" y="5577692"/>
            <a:ext cx="93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Assumes a </a:t>
            </a:r>
            <a:r>
              <a:rPr lang="en-US" sz="2400" b="1" dirty="0" smtClean="0"/>
              <a:t>deterministic</a:t>
            </a:r>
            <a:r>
              <a:rPr lang="en-US" sz="2400" dirty="0" smtClean="0"/>
              <a:t> problem with </a:t>
            </a:r>
            <a:r>
              <a:rPr lang="en-US" sz="2400" b="1" dirty="0" smtClean="0"/>
              <a:t>known</a:t>
            </a:r>
            <a:r>
              <a:rPr lang="en-US" sz="2400" dirty="0" smtClean="0"/>
              <a:t> rules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Multiple agents, but in a zero-sum competitive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0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8503919" y="2714512"/>
            <a:ext cx="2493727" cy="242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7516"/>
            <a:ext cx="57058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Knowledge-based agents</a:t>
            </a:r>
          </a:p>
          <a:p>
            <a:endParaRPr lang="en-US" sz="2800" b="1" dirty="0"/>
          </a:p>
          <a:p>
            <a:pPr marL="471488" indent="-471488"/>
            <a:r>
              <a:rPr lang="en-US" sz="2400" dirty="0" smtClean="0"/>
              <a:t>Using existing knowledge to infer new things about the world</a:t>
            </a:r>
          </a:p>
          <a:p>
            <a:pPr marL="471488" indent="-471488"/>
            <a:endParaRPr lang="en-US" sz="2400" dirty="0"/>
          </a:p>
          <a:p>
            <a:pPr marL="471488" indent="-471488"/>
            <a:r>
              <a:rPr lang="en-US" sz="2400" dirty="0" smtClean="0"/>
              <a:t>Determining best </a:t>
            </a:r>
            <a:r>
              <a:rPr lang="en-US" sz="2400" b="1" u="sng" dirty="0" smtClean="0"/>
              <a:t>next</a:t>
            </a:r>
            <a:r>
              <a:rPr lang="en-US" sz="2400" dirty="0" smtClean="0"/>
              <a:t> action, given changes to the world</a:t>
            </a:r>
          </a:p>
          <a:p>
            <a:pPr marL="471488" indent="-471488"/>
            <a:endParaRPr lang="en-US" sz="2400" dirty="0"/>
          </a:p>
          <a:p>
            <a:pPr marL="471488" indent="-471488"/>
            <a:r>
              <a:rPr lang="en-US" sz="2400" dirty="0" smtClean="0"/>
              <a:t>Choose actions using knowledge about the </a:t>
            </a:r>
            <a:r>
              <a:rPr lang="en-US" sz="2400" b="1" u="sng" dirty="0" smtClean="0"/>
              <a:t>world</a:t>
            </a:r>
            <a:endParaRPr lang="en-US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48128" y="5760572"/>
            <a:ext cx="938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Assumes a </a:t>
            </a:r>
            <a:r>
              <a:rPr lang="en-US" sz="2400" b="1" dirty="0" smtClean="0"/>
              <a:t>deterministic</a:t>
            </a:r>
            <a:r>
              <a:rPr lang="en-US" sz="2400" dirty="0" smtClean="0"/>
              <a:t> problem; may be able to </a:t>
            </a:r>
            <a:r>
              <a:rPr lang="en-US" sz="2400" b="1" dirty="0" smtClean="0"/>
              <a:t>infer</a:t>
            </a:r>
            <a:r>
              <a:rPr lang="en-US" sz="2400" dirty="0" smtClean="0"/>
              <a:t> rules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Any number of agents, but limited to KB 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5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convergence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 smtClean="0"/>
              <a:t>Repeat steps until policy converges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  <p:extLst>
      <p:ext uri="{BB962C8B-B14F-4D97-AF65-F5344CB8AC3E}">
        <p14:creationId xmlns:p14="http://schemas.microsoft.com/office/powerpoint/2010/main" val="19776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Policy </a:t>
            </a: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71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Fixed </a:t>
            </a:r>
            <a:r>
              <a:rPr lang="en-US" dirty="0" smtClean="0">
                <a:latin typeface="Calibri"/>
                <a:cs typeface="Calibri"/>
              </a:rPr>
              <a:t>policies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Normally, maxing over </a:t>
            </a:r>
            <a:r>
              <a:rPr lang="en-US" sz="2400" dirty="0" smtClean="0">
                <a:latin typeface="Calibri"/>
                <a:cs typeface="Calibri"/>
              </a:rPr>
              <a:t>all actions to compute the optimal values</a:t>
            </a:r>
          </a:p>
          <a:p>
            <a:pPr lvl="5"/>
            <a:endParaRPr lang="en-US" sz="8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If we </a:t>
            </a:r>
            <a:r>
              <a:rPr lang="en-US" sz="2400" dirty="0" smtClean="0">
                <a:latin typeface="Calibri"/>
                <a:cs typeface="Calibri"/>
              </a:rPr>
              <a:t>fix some </a:t>
            </a:r>
            <a:r>
              <a:rPr lang="en-US" sz="2400" dirty="0" smtClean="0">
                <a:latin typeface="Calibri"/>
                <a:cs typeface="Calibri"/>
              </a:rPr>
              <a:t>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 smtClean="0">
                <a:latin typeface="Calibri"/>
                <a:cs typeface="Calibri"/>
              </a:rPr>
              <a:t>), then </a:t>
            </a:r>
            <a:r>
              <a:rPr lang="en-US" sz="2400" dirty="0" smtClean="0">
                <a:latin typeface="Calibri"/>
                <a:cs typeface="Calibri"/>
              </a:rPr>
              <a:t>only </a:t>
            </a:r>
            <a:r>
              <a:rPr lang="en-US" sz="2400" dirty="0" smtClean="0">
                <a:latin typeface="Calibri"/>
                <a:cs typeface="Calibri"/>
              </a:rPr>
              <a:t>one action per state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the optimal 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what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 says to do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4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Utilities for a </a:t>
            </a:r>
            <a:r>
              <a:rPr lang="en-US" dirty="0" smtClean="0">
                <a:latin typeface="Calibri"/>
                <a:cs typeface="Calibri"/>
              </a:rPr>
              <a:t>fixed </a:t>
            </a:r>
            <a:r>
              <a:rPr lang="en-US" dirty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olicy</a:t>
            </a:r>
            <a:endParaRPr lang="en-US" dirty="0" smtClean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74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Calibri"/>
                    <a:cs typeface="Calibri"/>
                  </a:rPr>
                  <a:t>Another basic operation: compute the utility of a state s under a fixed (generally non-optimal) policy</a:t>
                </a:r>
              </a:p>
              <a:p>
                <a:endParaRPr lang="en-US" sz="2400" dirty="0" smtClean="0">
                  <a:latin typeface="Calibri"/>
                  <a:cs typeface="Calibri"/>
                </a:endParaRPr>
              </a:p>
              <a:p>
                <a:r>
                  <a:rPr lang="en-US" sz="2400" dirty="0" smtClean="0">
                    <a:latin typeface="Calibri"/>
                    <a:cs typeface="Calibri"/>
                  </a:rPr>
                  <a:t>Define the utility of a state s, under a fixed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cs typeface="Calibri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libri"/>
                    <a:cs typeface="Calibri"/>
                  </a:rPr>
                  <a:t>:</a:t>
                </a:r>
                <a:endParaRPr lang="en-US" sz="2400" dirty="0" smtClean="0">
                  <a:latin typeface="Calibri"/>
                  <a:cs typeface="Calibri"/>
                </a:endParaRPr>
              </a:p>
              <a:p>
                <a:pPr lvl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cs typeface="Calibri"/>
                          </a:rPr>
                          <m:t>𝑈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cs typeface="Calibri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charset="0"/>
                        <a:cs typeface="Calibri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  <a:cs typeface="Calibri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  <a:cs typeface="Calibri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libri"/>
                    <a:cs typeface="Calibri"/>
                  </a:rPr>
                  <a:t> </a:t>
                </a:r>
                <a:r>
                  <a:rPr lang="en-US" sz="2000" dirty="0" smtClean="0">
                    <a:latin typeface="Calibri"/>
                    <a:cs typeface="Calibri"/>
                  </a:rPr>
                  <a:t>= expected total discounted rewards starting in s and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Calibri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latin typeface="Calibri"/>
                  <a:cs typeface="Calibri"/>
                </a:endParaRPr>
              </a:p>
              <a:p>
                <a:endParaRPr lang="en-US" sz="2400" dirty="0" smtClean="0">
                  <a:latin typeface="Calibri"/>
                  <a:cs typeface="Calibri"/>
                </a:endParaRPr>
              </a:p>
              <a:p>
                <a:r>
                  <a:rPr lang="en-US" sz="2400" dirty="0" smtClean="0">
                    <a:latin typeface="Calibri"/>
                    <a:cs typeface="Calibri"/>
                  </a:rPr>
                  <a:t>Recursive relation (one-step look-ahead / Bellman equation):</a:t>
                </a:r>
              </a:p>
            </p:txBody>
          </p:sp>
        </mc:Choice>
        <mc:Fallback>
          <p:sp>
            <p:nvSpPr>
              <p:cNvPr id="1727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  <a:blipFill rotWithShape="0">
                <a:blip r:embed="rId2"/>
                <a:stretch>
                  <a:fillRect l="-963" t="-188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69176" y="4554068"/>
                <a:ext cx="5712012" cy="908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176" y="4554068"/>
                <a:ext cx="5712012" cy="9086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924" y="5891827"/>
                <a:ext cx="10055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ü"/>
                </a:pPr>
                <a:r>
                  <a:rPr lang="en-US" sz="2400" dirty="0" smtClean="0"/>
                  <a:t>Now this is a linear system of equations!  Can solve exactly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time.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24" y="5891827"/>
                <a:ext cx="100556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4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6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9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convergence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 smtClean="0"/>
              <a:t>Repeat steps until policy converges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  <p:extLst>
      <p:ext uri="{BB962C8B-B14F-4D97-AF65-F5344CB8AC3E}">
        <p14:creationId xmlns:p14="http://schemas.microsoft.com/office/powerpoint/2010/main" val="16311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91796"/>
            <a:ext cx="10515600" cy="4849495"/>
          </a:xfrm>
        </p:spPr>
        <p:txBody>
          <a:bodyPr/>
          <a:lstStyle/>
          <a:p>
            <a:pPr lvl="3"/>
            <a:endParaRPr lang="en-US" sz="1200" dirty="0" smtClean="0"/>
          </a:p>
          <a:p>
            <a:r>
              <a:rPr lang="en-US" sz="2400" dirty="0" smtClean="0"/>
              <a:t>Evaluation: For fixed current policy </a:t>
            </a:r>
            <a:r>
              <a:rPr lang="en-US" sz="2400" dirty="0" smtClean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Solve exactly, if reasonably small state space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Or, approximate: iterate </a:t>
            </a:r>
            <a:r>
              <a:rPr lang="en-US" sz="2000" dirty="0" smtClean="0">
                <a:sym typeface="Symbol" pitchFamily="18" charset="2"/>
              </a:rPr>
              <a:t>until values converge:</a:t>
            </a: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/>
              <a:t>Improvement: For fixed values, get a better policy using </a:t>
            </a:r>
            <a:r>
              <a:rPr lang="en-US" sz="2400" u="sng" dirty="0" smtClean="0"/>
              <a:t>policy extraction</a:t>
            </a:r>
          </a:p>
          <a:p>
            <a:pPr lvl="1"/>
            <a:r>
              <a:rPr lang="en-US" sz="2000" dirty="0" smtClean="0"/>
              <a:t>One-step look-ahead:</a:t>
            </a:r>
          </a:p>
          <a:p>
            <a:endParaRPr lang="en-US" sz="2400" dirty="0" smtClean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80360" y="2848504"/>
                <a:ext cx="6198941" cy="908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60" y="2848504"/>
                <a:ext cx="6198941" cy="9086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87271" y="5049267"/>
                <a:ext cx="6088398" cy="1059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71" y="5049267"/>
                <a:ext cx="6088398" cy="10599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6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 smtClean="0"/>
              <a:t>Both value iteration and policy iteration compute the same thing (all optimal values)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value iteration:</a:t>
            </a:r>
          </a:p>
          <a:p>
            <a:pPr lvl="1"/>
            <a:r>
              <a:rPr lang="en-US" sz="2200" dirty="0" smtClean="0"/>
              <a:t>Every iteration updates both the values and (implicitly) the policy</a:t>
            </a:r>
          </a:p>
          <a:p>
            <a:pPr lvl="1"/>
            <a:r>
              <a:rPr lang="en-US" sz="2200" dirty="0" smtClean="0"/>
              <a:t>We don’t track the policy, but taking the max over actions implicitly </a:t>
            </a:r>
            <a:r>
              <a:rPr lang="en-US" sz="2200" dirty="0" err="1" smtClean="0"/>
              <a:t>recomputes</a:t>
            </a:r>
            <a:r>
              <a:rPr lang="en-US" sz="2200" dirty="0" smtClean="0"/>
              <a:t> it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policy iteration:</a:t>
            </a:r>
          </a:p>
          <a:p>
            <a:pPr lvl="1"/>
            <a:r>
              <a:rPr lang="en-US" sz="2200" dirty="0" smtClean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 smtClean="0"/>
              <a:t>After the policy is evaluated, a new policy is chosen (slow like a value iteration pass)</a:t>
            </a:r>
          </a:p>
          <a:p>
            <a:pPr lvl="1"/>
            <a:r>
              <a:rPr lang="en-US" sz="2200" dirty="0" smtClean="0"/>
              <a:t>The new policy will be better (or we’re done)</a:t>
            </a:r>
          </a:p>
          <a:p>
            <a:pPr lvl="4"/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dynamic programs for solving MDPs</a:t>
            </a:r>
          </a:p>
        </p:txBody>
      </p:sp>
    </p:spTree>
    <p:extLst>
      <p:ext uri="{BB962C8B-B14F-4D97-AF65-F5344CB8AC3E}">
        <p14:creationId xmlns:p14="http://schemas.microsoft.com/office/powerpoint/2010/main" val="15027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non-determinism?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728787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05405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92430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877716"/>
            <a:ext cx="2057400" cy="1442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50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MDP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you want to….</a:t>
            </a:r>
          </a:p>
          <a:p>
            <a:pPr lvl="1"/>
            <a:r>
              <a:rPr lang="en-US" sz="2400" dirty="0" smtClean="0"/>
              <a:t>Compute optimal values: use value iteration or policy iteration</a:t>
            </a:r>
          </a:p>
          <a:p>
            <a:pPr lvl="1"/>
            <a:r>
              <a:rPr lang="en-US" sz="2400" dirty="0" smtClean="0"/>
              <a:t>Compute values for a particular policy: use policy evaluation</a:t>
            </a:r>
          </a:p>
          <a:p>
            <a:pPr lvl="1"/>
            <a:r>
              <a:rPr lang="en-US" sz="2400" dirty="0" smtClean="0"/>
              <a:t>Turn your values into a policy: use policy extraction (one-step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These all look the same!</a:t>
            </a:r>
          </a:p>
          <a:p>
            <a:pPr lvl="1"/>
            <a:r>
              <a:rPr lang="en-US" sz="2400" dirty="0" smtClean="0"/>
              <a:t>They basically are – they are all variations of Bellman updates</a:t>
            </a:r>
          </a:p>
          <a:p>
            <a:pPr lvl="1"/>
            <a:r>
              <a:rPr lang="en-US" sz="2400" dirty="0" smtClean="0"/>
              <a:t>They all use 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</a:t>
            </a:r>
            <a:r>
              <a:rPr lang="en-US" sz="2400" dirty="0" smtClean="0"/>
              <a:t>search tree fragments</a:t>
            </a:r>
            <a:endParaRPr lang="en-US" sz="2400" dirty="0" smtClean="0"/>
          </a:p>
          <a:p>
            <a:pPr lvl="1"/>
            <a:r>
              <a:rPr lang="en-US" sz="2400" dirty="0" smtClean="0"/>
              <a:t>They differ only in whether we plug in a fixed policy or max over actions</a:t>
            </a:r>
          </a:p>
        </p:txBody>
      </p:sp>
    </p:spTree>
    <p:extLst>
      <p:ext uri="{BB962C8B-B14F-4D97-AF65-F5344CB8AC3E}">
        <p14:creationId xmlns:p14="http://schemas.microsoft.com/office/powerpoint/2010/main" val="8564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1: POMDPs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MDPs assume a fully-observable world.  What about partially observable problems?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Becomes a </a:t>
                </a:r>
                <a:r>
                  <a:rPr lang="en-US" b="1" dirty="0" smtClean="0"/>
                  <a:t>Partially Observable Markov Decision Process (POMDP)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Same setup as MDP, but adds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b="1" dirty="0" smtClean="0"/>
                  <a:t>Sensor model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observing evidence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in state </a:t>
                </a:r>
                <a:r>
                  <a:rPr lang="en-US" i="1" dirty="0" smtClean="0"/>
                  <a:t>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b="1" dirty="0" smtClean="0"/>
                  <a:t>Belief state</a:t>
                </a:r>
                <a:r>
                  <a:rPr lang="en-US" dirty="0" smtClean="0"/>
                  <a:t>: what states the agent might be in (uncertain!)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1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1: POMDPs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1576"/>
                <a:ext cx="10515600" cy="48677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evidence and a prior belief, update the belief state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742950" indent="-200025"/>
                <a:r>
                  <a:rPr lang="en-US" sz="2400" dirty="0" smtClean="0"/>
                  <a:t>We’ll see this a lot more later!</a:t>
                </a:r>
              </a:p>
              <a:p>
                <a:pPr marL="742950" indent="-200025"/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Now, </a:t>
                </a:r>
                <a:r>
                  <a:rPr lang="en-US" sz="2400" u="sng" dirty="0" smtClean="0"/>
                  <a:t>the optimal action depends only on the current belief state</a:t>
                </a:r>
                <a:r>
                  <a:rPr lang="en-US" sz="2400" dirty="0" smtClean="0"/>
                  <a:t>.</a:t>
                </a:r>
              </a:p>
              <a:p>
                <a:pPr marL="579438" indent="-290513"/>
                <a:r>
                  <a:rPr lang="en-US" sz="2400" dirty="0" smtClean="0"/>
                  <a:t>Using the current belief reduces this to an MDP</a:t>
                </a:r>
              </a:p>
              <a:p>
                <a:pPr marL="579438" indent="-290513"/>
                <a:r>
                  <a:rPr lang="en-US" sz="2400" dirty="0" smtClean="0"/>
                  <a:t>Decision cycle follows:</a:t>
                </a:r>
              </a:p>
              <a:p>
                <a:pPr marL="1203325" lvl="1" indent="-457200">
                  <a:buFont typeface="+mj-lt"/>
                  <a:buAutoNum type="arabicPeriod"/>
                </a:pPr>
                <a:r>
                  <a:rPr lang="en-US" dirty="0" smtClean="0"/>
                  <a:t>Given current belief, pick an action and take it</a:t>
                </a:r>
              </a:p>
              <a:p>
                <a:pPr marL="1203325" lvl="1" indent="-457200">
                  <a:buFont typeface="+mj-lt"/>
                  <a:buAutoNum type="arabicPeriod"/>
                </a:pPr>
                <a:r>
                  <a:rPr lang="en-US" dirty="0" smtClean="0"/>
                  <a:t>Get a percept</a:t>
                </a:r>
              </a:p>
              <a:p>
                <a:pPr marL="1203325" lvl="1" indent="-457200">
                  <a:buFont typeface="+mj-lt"/>
                  <a:buAutoNum type="arabicPeriod"/>
                </a:pPr>
                <a:r>
                  <a:rPr lang="en-US" dirty="0" smtClean="0"/>
                  <a:t>Update belief state and continue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1576"/>
                <a:ext cx="10515600" cy="4867783"/>
              </a:xfrm>
              <a:blipFill rotWithShape="0">
                <a:blip r:embed="rId2"/>
                <a:stretch>
                  <a:fillRect l="-1217" t="-2003" b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887968" y="4754880"/>
            <a:ext cx="279806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66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Value iteration out of scope!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43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2: 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multi-agent problems?  Especially where</a:t>
            </a:r>
          </a:p>
          <a:p>
            <a:pPr marL="688975" indent="-400050"/>
            <a:r>
              <a:rPr lang="en-US" dirty="0" smtClean="0"/>
              <a:t>Agents aren’t competitive and zero-sum</a:t>
            </a:r>
          </a:p>
          <a:p>
            <a:pPr marL="688975" indent="-400050"/>
            <a:r>
              <a:rPr lang="en-US" dirty="0" smtClean="0"/>
              <a:t>Agents act simultaneously</a:t>
            </a:r>
          </a:p>
          <a:p>
            <a:pPr marL="688975" indent="-400050"/>
            <a:r>
              <a:rPr lang="en-US" dirty="0" smtClean="0"/>
              <a:t>Decision policies of other agents are unknown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133088"/>
            <a:ext cx="9034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Classic problem: </a:t>
            </a:r>
            <a:r>
              <a:rPr lang="en-US" sz="2400" b="1" u="sng" dirty="0" smtClean="0"/>
              <a:t>Prisoner’s dilemma</a:t>
            </a:r>
            <a:endParaRPr lang="en-US" sz="2400" dirty="0" smtClean="0"/>
          </a:p>
          <a:p>
            <a:pPr marL="635000" indent="-400050">
              <a:buFont typeface="Wingdings" charset="2"/>
              <a:buChar char="v"/>
            </a:pPr>
            <a:r>
              <a:rPr lang="en-US" sz="2400" dirty="0" smtClean="0"/>
              <a:t>Two robbers captured together, interrogated separately</a:t>
            </a:r>
          </a:p>
          <a:p>
            <a:pPr marL="635000" indent="-400050">
              <a:buFont typeface="Wingdings" charset="2"/>
              <a:buChar char="v"/>
            </a:pPr>
            <a:r>
              <a:rPr lang="en-US" sz="2400" dirty="0" smtClean="0"/>
              <a:t>If one testifies and the other doesn’t, good one goes free and bad gets 10 years</a:t>
            </a:r>
          </a:p>
          <a:p>
            <a:pPr marL="635000" indent="-400050">
              <a:buFont typeface="Wingdings" charset="2"/>
              <a:buChar char="v"/>
            </a:pPr>
            <a:r>
              <a:rPr lang="en-US" sz="2400" dirty="0" smtClean="0"/>
              <a:t>If both testify, both get 5 years</a:t>
            </a:r>
          </a:p>
          <a:p>
            <a:pPr marL="635000" indent="-400050">
              <a:buFont typeface="Wingdings" charset="2"/>
              <a:buChar char="v"/>
            </a:pPr>
            <a:r>
              <a:rPr lang="en-US" sz="2400" dirty="0" smtClean="0"/>
              <a:t>If neither testify, both get 1 year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2: 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Each agent knows:</a:t>
            </a:r>
          </a:p>
          <a:p>
            <a:r>
              <a:rPr lang="en-US" dirty="0" smtClean="0"/>
              <a:t>What actions are available to other agents</a:t>
            </a:r>
          </a:p>
          <a:p>
            <a:r>
              <a:rPr lang="en-US" dirty="0" smtClean="0"/>
              <a:t>What the end rewards 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Can use these to calculate possible strategies for the game</a:t>
            </a:r>
          </a:p>
          <a:p>
            <a:pPr marL="979488" indent="-400050">
              <a:buFont typeface="Wingdings" charset="2"/>
              <a:buChar char="Ø"/>
            </a:pPr>
            <a:r>
              <a:rPr lang="en-US" b="1" dirty="0" smtClean="0"/>
              <a:t>Nash equilibrium</a:t>
            </a:r>
            <a:r>
              <a:rPr lang="en-US" dirty="0" smtClean="0"/>
              <a:t> – no player can benefit by switching from their current strategy</a:t>
            </a:r>
          </a:p>
          <a:p>
            <a:pPr marL="17463" indent="0">
              <a:buNone/>
            </a:pPr>
            <a:endParaRPr lang="en-US" b="1" dirty="0"/>
          </a:p>
          <a:p>
            <a:pPr marL="17463" indent="0">
              <a:buNone/>
            </a:pPr>
            <a:r>
              <a:rPr lang="en-US" dirty="0" smtClean="0"/>
              <a:t>Gets more complicated with </a:t>
            </a:r>
            <a:r>
              <a:rPr lang="en-US" u="sng" dirty="0" smtClean="0"/>
              <a:t>sequential</a:t>
            </a:r>
            <a:r>
              <a:rPr lang="en-US" dirty="0" smtClean="0"/>
              <a:t> or </a:t>
            </a:r>
            <a:r>
              <a:rPr lang="en-US" u="sng" dirty="0" smtClean="0"/>
              <a:t>repeated</a:t>
            </a:r>
            <a:r>
              <a:rPr lang="en-US" dirty="0" smtClean="0"/>
              <a:t>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2: 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is a large, complicated field in its own right!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Relevant to a lot of real-world problems:</a:t>
            </a:r>
          </a:p>
          <a:p>
            <a:r>
              <a:rPr lang="en-US" dirty="0" smtClean="0"/>
              <a:t>Auctions, political decisions, military policy,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relevant to many AI problems!</a:t>
            </a:r>
          </a:p>
          <a:p>
            <a:r>
              <a:rPr lang="en-US" dirty="0" smtClean="0"/>
              <a:t>Robots navigating multi-agent environments</a:t>
            </a:r>
          </a:p>
          <a:p>
            <a:r>
              <a:rPr lang="en-US" dirty="0" smtClean="0"/>
              <a:t>Automated stock trading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Reinforcement learning</a:t>
            </a:r>
            <a:endParaRPr lang="en-US" b="1" dirty="0" smtClean="0"/>
          </a:p>
          <a:p>
            <a:r>
              <a:rPr lang="en-US" dirty="0" smtClean="0"/>
              <a:t>What if we don’t know the transition function or the rewards?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search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82052" y="1413669"/>
            <a:ext cx="6553200" cy="4525962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 smtClean="0">
                <a:ea typeface="ＭＳ Ｐゴシック" pitchFamily="34" charset="-128"/>
              </a:rPr>
              <a:t>Markov Decision Process</a:t>
            </a:r>
            <a:r>
              <a:rPr lang="en-US" dirty="0" smtClean="0">
                <a:ea typeface="ＭＳ Ｐゴシック" pitchFamily="34" charset="-128"/>
              </a:rPr>
              <a:t> (MDP)</a:t>
            </a:r>
          </a:p>
          <a:p>
            <a:pPr marL="0" indent="0">
              <a:lnSpc>
                <a:spcPct val="80000"/>
              </a:lnSpc>
              <a:spcBef>
                <a:spcPts val="1600"/>
              </a:spcBef>
              <a:buNone/>
            </a:pPr>
            <a:r>
              <a:rPr lang="en-US" dirty="0" smtClean="0">
                <a:ea typeface="ＭＳ Ｐゴシック" pitchFamily="34" charset="-128"/>
              </a:rPr>
              <a:t>Defined by: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set of actions a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A</a:t>
            </a:r>
            <a:endParaRPr lang="en-US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transition function T(s, a, s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Probability that a from s leads to s’, i.e., P(s</a:t>
            </a:r>
            <a:r>
              <a:rPr lang="en-US" altLang="ja-JP" dirty="0" smtClean="0">
                <a:ea typeface="ＭＳ Ｐゴシック" pitchFamily="34" charset="-128"/>
              </a:rPr>
              <a:t>’| s, a)</a:t>
            </a:r>
          </a:p>
          <a:p>
            <a:pPr lvl="2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Also called the model or the dynamics</a:t>
            </a:r>
          </a:p>
          <a:p>
            <a:pPr lvl="1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reward function R(s, a, s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’) </a:t>
            </a:r>
          </a:p>
          <a:p>
            <a:pPr lvl="2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Sometimes just R(s) or R(s</a:t>
            </a:r>
            <a:r>
              <a:rPr lang="en-US" altLang="ja-JP" dirty="0" smtClean="0">
                <a:ea typeface="ＭＳ Ｐゴシック" pitchFamily="34" charset="-128"/>
              </a:rPr>
              <a:t>’)</a:t>
            </a:r>
          </a:p>
          <a:p>
            <a:pPr lvl="1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start state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spcBef>
                <a:spcPts val="1100"/>
              </a:spcBef>
            </a:pPr>
            <a:r>
              <a:rPr lang="en-US" dirty="0" smtClean="0">
                <a:ea typeface="ＭＳ Ｐゴシック" pitchFamily="34" charset="-128"/>
              </a:rPr>
              <a:t>Maybe a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terminal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state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291072" y="5469252"/>
            <a:ext cx="486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Successor function now expanded!</a:t>
            </a:r>
          </a:p>
          <a:p>
            <a:r>
              <a:rPr lang="en-US" sz="2400" dirty="0" smtClean="0"/>
              <a:t>Rewards replace action costs.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is Markov about MDPs?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17592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ea typeface="ＭＳ Ｐゴシック" pitchFamily="34" charset="-128"/>
              </a:rPr>
              <a:t>“Markov” generally means that given the present state, the future and the past are independent</a:t>
            </a:r>
          </a:p>
          <a:p>
            <a:pPr lvl="2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 smtClean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2400" dirty="0" smtClean="0">
              <a:ea typeface="ＭＳ Ｐゴシック" pitchFamily="34" charset="-128"/>
            </a:endParaRPr>
          </a:p>
          <a:p>
            <a:endParaRPr lang="en-US" altLang="ja-JP" sz="24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r>
              <a:rPr lang="en-US" altLang="ja-JP" sz="2400" dirty="0" smtClean="0">
                <a:ea typeface="ＭＳ Ｐゴシック" pitchFamily="34" charset="-128"/>
              </a:rPr>
              <a:t>This </a:t>
            </a:r>
            <a:r>
              <a:rPr lang="en-US" altLang="ja-JP" sz="2400" dirty="0" smtClean="0">
                <a:ea typeface="ＭＳ Ｐゴシック" pitchFamily="34" charset="-128"/>
              </a:rPr>
              <a:t>is just like search, where the successor function could only depend on the current state (not the history)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06613" y="4191000"/>
            <a:ext cx="193675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613" y="3581400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44613" y="4648200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Andrey</a:t>
            </a:r>
            <a:r>
              <a:rPr lang="en-US" dirty="0" smtClean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 does a solution look like?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3152" y="2384814"/>
            <a:ext cx="4035552" cy="2359326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1749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ea typeface="ＭＳ Ｐゴシック" pitchFamily="34" charset="-128"/>
              </a:rPr>
              <a:t>In deterministic single-agent search problems, we wanted an optimal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sz="2400" dirty="0" smtClean="0">
                <a:ea typeface="ＭＳ Ｐゴシック" pitchFamily="34" charset="-128"/>
              </a:rPr>
              <a:t>, or sequence of actions, from start to a </a:t>
            </a:r>
            <a:r>
              <a:rPr lang="en-US" sz="2400" dirty="0" smtClean="0">
                <a:ea typeface="ＭＳ Ｐゴシック" pitchFamily="34" charset="-128"/>
              </a:rPr>
              <a:t>goal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Logical inference made this easier/more efficient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Multi-agent case did this one action at a time</a:t>
            </a:r>
            <a:endParaRPr lang="en-US" sz="28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400" dirty="0" smtClean="0">
                <a:ea typeface="ＭＳ Ｐゴシック" pitchFamily="34" charset="-128"/>
              </a:rPr>
              <a:t>For MDPs, we want an optimal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policy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/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A policy  gives an action for each </a:t>
            </a:r>
            <a:r>
              <a:rPr lang="en-US" dirty="0">
                <a:ea typeface="ＭＳ Ｐゴシック" pitchFamily="34" charset="-128"/>
                <a:sym typeface="Symbol" pitchFamily="18" charset="2"/>
              </a:rPr>
              <a:t>state</a:t>
            </a:r>
          </a:p>
          <a:p>
            <a:pPr lvl="1"/>
            <a:r>
              <a:rPr lang="en-US" dirty="0">
                <a:ea typeface="ＭＳ Ｐゴシック" pitchFamily="34" charset="-128"/>
                <a:sym typeface="Symbol" pitchFamily="18" charset="2"/>
              </a:rPr>
              <a:t>An explicit policy defines a reflex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agent</a:t>
            </a:r>
            <a:endParaRPr lang="en-US" dirty="0" smtClean="0">
              <a:ea typeface="ＭＳ Ｐゴシック" pitchFamily="34" charset="-128"/>
              <a:sym typeface="Symbol" pitchFamily="18" charset="2"/>
            </a:endParaRPr>
          </a:p>
          <a:p>
            <a:pPr lvl="1"/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An optimal policy is one that maximizes        expected utility if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followed</a:t>
            </a:r>
            <a:endParaRPr lang="en-US" dirty="0" smtClean="0">
              <a:ea typeface="ＭＳ Ｐゴシック" pitchFamily="34" charset="-128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366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utility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728787"/>
            <a:ext cx="2067596" cy="311355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877716"/>
            <a:ext cx="2057400" cy="144261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05200" y="532180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(s’) = 5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2474832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U(Up) = 5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4832" y="2213265"/>
            <a:ext cx="56814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Deterministic outcomes make utility of an action straightforward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sz="2800" dirty="0" smtClean="0"/>
              <a:t>Utility of action is utility of resulting state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sz="2800" dirty="0" smtClean="0"/>
              <a:t>Handled this before with </a:t>
            </a:r>
            <a:r>
              <a:rPr lang="en-US" sz="2800" u="sng" dirty="0" smtClean="0"/>
              <a:t>heuristics</a:t>
            </a:r>
            <a:r>
              <a:rPr lang="en-US" sz="2800" dirty="0" smtClean="0"/>
              <a:t> and </a:t>
            </a:r>
            <a:r>
              <a:rPr lang="en-US" sz="2800" u="sng" dirty="0" smtClean="0"/>
              <a:t>evaluation functions</a:t>
            </a:r>
            <a:endParaRPr lang="en-US" sz="2800" dirty="0" smtClean="0"/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sz="2800" dirty="0" smtClean="0"/>
              <a:t>Here, using the </a:t>
            </a:r>
            <a:r>
              <a:rPr lang="en-US" sz="2800" u="sng" dirty="0" smtClean="0"/>
              <a:t>reward</a:t>
            </a:r>
            <a:r>
              <a:rPr lang="en-US" sz="2800" dirty="0" smtClean="0"/>
              <a:t>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6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U([r_0,\ldots r_{\infty}]) = \sum_{t=0}^{\infty} \gamma^t r_t \leq R_{{\rm max}}/(1-\gamm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95"/>
  <p:tag name="PICTUREFILESIZE" val="437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13167</TotalTime>
  <Words>3068</Words>
  <Application>Microsoft Macintosh PowerPoint</Application>
  <PresentationFormat>Widescreen</PresentationFormat>
  <Paragraphs>505</Paragraphs>
  <Slides>56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Calibri</vt:lpstr>
      <vt:lpstr>Calibri Light</vt:lpstr>
      <vt:lpstr>Cambria Math</vt:lpstr>
      <vt:lpstr>ＭＳ Ｐゴシック</vt:lpstr>
      <vt:lpstr>Symbol</vt:lpstr>
      <vt:lpstr>Wingdings</vt:lpstr>
      <vt:lpstr>Yu Gothic</vt:lpstr>
      <vt:lpstr>Arial</vt:lpstr>
      <vt:lpstr>Office Theme</vt:lpstr>
      <vt:lpstr>Announcements</vt:lpstr>
      <vt:lpstr>What have we done so far?</vt:lpstr>
      <vt:lpstr>What have we done so far?</vt:lpstr>
      <vt:lpstr>What have we done so far?</vt:lpstr>
      <vt:lpstr>What about non-determinism?</vt:lpstr>
      <vt:lpstr>Non-deterministic search</vt:lpstr>
      <vt:lpstr>What is Markov about MDPs?</vt:lpstr>
      <vt:lpstr>What does a solution look like?</vt:lpstr>
      <vt:lpstr>Expected utility</vt:lpstr>
      <vt:lpstr>Expected utility</vt:lpstr>
      <vt:lpstr>Impact of reward function</vt:lpstr>
      <vt:lpstr>Impact of reward function</vt:lpstr>
      <vt:lpstr>Searching for a policy: Racing</vt:lpstr>
      <vt:lpstr>Racing Search Tree</vt:lpstr>
      <vt:lpstr>Calculating utilities of sequences</vt:lpstr>
      <vt:lpstr>Calculating utilities of sequences</vt:lpstr>
      <vt:lpstr>Discounting</vt:lpstr>
      <vt:lpstr>Discounting</vt:lpstr>
      <vt:lpstr>Infinite Utilities?!</vt:lpstr>
      <vt:lpstr>Calculating a policy</vt:lpstr>
      <vt:lpstr>Policy nuts and bolts</vt:lpstr>
      <vt:lpstr>Bellman equation for utility</vt:lpstr>
      <vt:lpstr>Solving Bellman iteratively: Value Iteration</vt:lpstr>
      <vt:lpstr>Nice things about Value Iteration</vt:lpstr>
      <vt:lpstr>Convergence of Value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Detour: Policy Evaluation</vt:lpstr>
      <vt:lpstr>Fixed policies</vt:lpstr>
      <vt:lpstr>Utilities for a fixed policy</vt:lpstr>
      <vt:lpstr>Example: Policy Evaluation</vt:lpstr>
      <vt:lpstr>Example: Policy Evaluation</vt:lpstr>
      <vt:lpstr>Policy Iteration</vt:lpstr>
      <vt:lpstr>Policy Iteration</vt:lpstr>
      <vt:lpstr>Comparison</vt:lpstr>
      <vt:lpstr>Summary: MDP Algorithms</vt:lpstr>
      <vt:lpstr>Digression 1: POMDPs</vt:lpstr>
      <vt:lpstr>Digression 1: POMDPs</vt:lpstr>
      <vt:lpstr>Digression 2: Game Theory</vt:lpstr>
      <vt:lpstr>Digression 2: Game Theory</vt:lpstr>
      <vt:lpstr>Digression 2: Game Theory</vt:lpstr>
      <vt:lpstr>Next Time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324</cp:revision>
  <cp:lastPrinted>2017-09-12T18:41:39Z</cp:lastPrinted>
  <dcterms:created xsi:type="dcterms:W3CDTF">2017-08-18T18:18:42Z</dcterms:created>
  <dcterms:modified xsi:type="dcterms:W3CDTF">2017-09-22T02:51:06Z</dcterms:modified>
</cp:coreProperties>
</file>