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81" r:id="rId2"/>
    <p:sldId id="377" r:id="rId3"/>
    <p:sldId id="381" r:id="rId4"/>
    <p:sldId id="382" r:id="rId5"/>
    <p:sldId id="380" r:id="rId6"/>
    <p:sldId id="383" r:id="rId7"/>
    <p:sldId id="384" r:id="rId8"/>
    <p:sldId id="389" r:id="rId9"/>
    <p:sldId id="385" r:id="rId10"/>
    <p:sldId id="378" r:id="rId11"/>
    <p:sldId id="386" r:id="rId12"/>
    <p:sldId id="387" r:id="rId13"/>
    <p:sldId id="390" r:id="rId14"/>
    <p:sldId id="388" r:id="rId15"/>
    <p:sldId id="379" r:id="rId16"/>
    <p:sldId id="391" r:id="rId17"/>
    <p:sldId id="392" r:id="rId18"/>
    <p:sldId id="394" r:id="rId19"/>
    <p:sldId id="393" r:id="rId20"/>
    <p:sldId id="402" r:id="rId21"/>
    <p:sldId id="395" r:id="rId22"/>
    <p:sldId id="396" r:id="rId23"/>
    <p:sldId id="408" r:id="rId24"/>
    <p:sldId id="397" r:id="rId25"/>
    <p:sldId id="398" r:id="rId26"/>
    <p:sldId id="399" r:id="rId27"/>
    <p:sldId id="400" r:id="rId28"/>
    <p:sldId id="404" r:id="rId29"/>
    <p:sldId id="405" r:id="rId30"/>
    <p:sldId id="406" r:id="rId31"/>
    <p:sldId id="407" r:id="rId32"/>
    <p:sldId id="401" r:id="rId33"/>
    <p:sldId id="409" r:id="rId34"/>
    <p:sldId id="403" r:id="rId35"/>
    <p:sldId id="410" r:id="rId36"/>
    <p:sldId id="413" r:id="rId37"/>
    <p:sldId id="414" r:id="rId38"/>
    <p:sldId id="411" r:id="rId39"/>
    <p:sldId id="412" r:id="rId40"/>
    <p:sldId id="415" r:id="rId41"/>
    <p:sldId id="416" r:id="rId42"/>
    <p:sldId id="34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65"/>
    <p:restoredTop sz="94345"/>
  </p:normalViewPr>
  <p:slideViewPr>
    <p:cSldViewPr snapToGrid="0" snapToObjects="1">
      <p:cViewPr>
        <p:scale>
          <a:sx n="70" d="100"/>
          <a:sy n="70" d="100"/>
        </p:scale>
        <p:origin x="9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jp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TRIP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5996"/>
          </a:xfrm>
        </p:spPr>
        <p:txBody>
          <a:bodyPr>
            <a:normAutofit/>
          </a:bodyPr>
          <a:lstStyle/>
          <a:p>
            <a:pPr marL="930275" indent="-930275">
              <a:buNone/>
            </a:pPr>
            <a:r>
              <a:rPr lang="en-US" b="1" dirty="0" smtClean="0"/>
              <a:t>Graders</a:t>
            </a:r>
            <a:r>
              <a:rPr lang="en-US" dirty="0" smtClean="0"/>
              <a:t> starting 9/20</a:t>
            </a:r>
          </a:p>
          <a:p>
            <a:pPr marL="930275" indent="-930275">
              <a:buNone/>
            </a:pPr>
            <a:endParaRPr lang="en-US" dirty="0"/>
          </a:p>
          <a:p>
            <a:pPr marL="930275" indent="-930275">
              <a:buNone/>
            </a:pPr>
            <a:endParaRPr lang="en-US" dirty="0" smtClean="0"/>
          </a:p>
          <a:p>
            <a:pPr marL="930275" indent="-930275">
              <a:buNone/>
            </a:pPr>
            <a:r>
              <a:rPr lang="en-US" b="1" dirty="0" smtClean="0"/>
              <a:t>Class 9/15 - Video on Watson playing Jeopardy </a:t>
            </a:r>
          </a:p>
          <a:p>
            <a:pPr marL="930275" indent="-930275">
              <a:buNone/>
            </a:pPr>
            <a:endParaRPr lang="en-US" b="1" dirty="0"/>
          </a:p>
          <a:p>
            <a:pPr marL="930275" indent="-930275">
              <a:buNone/>
            </a:pPr>
            <a:endParaRPr lang="en-US" b="1" dirty="0" smtClean="0"/>
          </a:p>
          <a:p>
            <a:pPr marL="930275" indent="-930275">
              <a:buNone/>
            </a:pPr>
            <a:r>
              <a:rPr lang="en-US" b="1" dirty="0" smtClean="0"/>
              <a:t>HW 2 (Logic)</a:t>
            </a:r>
            <a:r>
              <a:rPr lang="en-US" dirty="0" smtClean="0"/>
              <a:t> coming out later this week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31224" y="4517136"/>
            <a:ext cx="2322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 office hours today!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Chaining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20253" y="1540042"/>
                <a:ext cx="3048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53" y="1540042"/>
                <a:ext cx="3048000" cy="44012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57474" y="1540042"/>
            <a:ext cx="24223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Agenda</a:t>
            </a:r>
          </a:p>
          <a:p>
            <a:pPr algn="ctr"/>
            <a:r>
              <a:rPr lang="en-US" sz="3200" i="1" dirty="0" smtClean="0"/>
              <a:t>A</a:t>
            </a:r>
          </a:p>
          <a:p>
            <a:pPr algn="ctr"/>
            <a:r>
              <a:rPr lang="en-US" sz="3200" i="1" dirty="0" smtClean="0"/>
              <a:t>B</a:t>
            </a:r>
          </a:p>
          <a:p>
            <a:pPr algn="ctr"/>
            <a:r>
              <a:rPr lang="en-US" sz="3200" i="1" dirty="0" smtClean="0"/>
              <a:t>L</a:t>
            </a:r>
          </a:p>
          <a:p>
            <a:pPr algn="ctr"/>
            <a:r>
              <a:rPr lang="en-US" sz="3200" i="1" dirty="0" smtClean="0"/>
              <a:t>M</a:t>
            </a:r>
          </a:p>
          <a:p>
            <a:pPr algn="ctr"/>
            <a:r>
              <a:rPr lang="en-US" sz="3200" i="1" dirty="0" smtClean="0"/>
              <a:t>P</a:t>
            </a:r>
          </a:p>
          <a:p>
            <a:pPr algn="ctr"/>
            <a:r>
              <a:rPr lang="en-US" sz="3200" i="1" dirty="0"/>
              <a:t>Q</a:t>
            </a:r>
            <a:endParaRPr lang="en-US" sz="3200" i="1" dirty="0" smtClean="0"/>
          </a:p>
          <a:p>
            <a:pPr algn="ctr"/>
            <a:r>
              <a:rPr lang="en-US" sz="3200" i="1" dirty="0" smtClean="0"/>
              <a:t>L</a:t>
            </a:r>
            <a:endParaRPr lang="en-US" sz="3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2" y="3529263"/>
            <a:ext cx="503398" cy="436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2" y="4154906"/>
            <a:ext cx="503398" cy="436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2" y="2903620"/>
            <a:ext cx="503398" cy="436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44" y="4154905"/>
            <a:ext cx="503398" cy="436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2" y="2293677"/>
            <a:ext cx="503398" cy="436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44" y="2903619"/>
            <a:ext cx="503398" cy="436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44" y="3522169"/>
            <a:ext cx="503398" cy="436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44" y="2293677"/>
            <a:ext cx="503398" cy="436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72" y="1698385"/>
            <a:ext cx="503398" cy="43694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523747" y="2293677"/>
            <a:ext cx="64168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47810" y="2799004"/>
            <a:ext cx="64168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7811" y="3296308"/>
            <a:ext cx="64168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9894" y="3777572"/>
            <a:ext cx="64168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9894" y="4290919"/>
            <a:ext cx="64168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79895" y="4772182"/>
            <a:ext cx="64168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95937" y="5237404"/>
            <a:ext cx="64168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Chaining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9504" y="1825625"/>
                <a:ext cx="8464296" cy="4351338"/>
              </a:xfrm>
            </p:spPr>
            <p:txBody>
              <a:bodyPr/>
              <a:lstStyle/>
              <a:p>
                <a:r>
                  <a:rPr lang="en-US" b="1" dirty="0" smtClean="0"/>
                  <a:t>Sound – </a:t>
                </a:r>
                <a:r>
                  <a:rPr lang="en-US" dirty="0" smtClean="0"/>
                  <a:t>all inferences basically just modus ponens</a:t>
                </a:r>
              </a:p>
              <a:p>
                <a:r>
                  <a:rPr lang="en-US" b="1" dirty="0" smtClean="0"/>
                  <a:t>Complete – </a:t>
                </a:r>
                <a:r>
                  <a:rPr lang="en-US" dirty="0" smtClean="0"/>
                  <a:t>proof by contradiction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Consider </a:t>
                </a:r>
                <a:r>
                  <a:rPr lang="en-US" i="1" dirty="0" smtClean="0"/>
                  <a:t>inferred </a:t>
                </a:r>
                <a:r>
                  <a:rPr lang="en-US" dirty="0" smtClean="0"/>
                  <a:t>table as a model (i.e., assignment to all variables)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Assume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 is in the KB,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have been inferred, but 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 has not.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Then, the </a:t>
                </a:r>
                <a:r>
                  <a:rPr lang="en-US" i="1" dirty="0" smtClean="0"/>
                  <a:t>count</a:t>
                </a:r>
                <a:r>
                  <a:rPr lang="en-US" dirty="0" smtClean="0"/>
                  <a:t> of above clause == 0, so forward chaining will continue and add 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 to the KB.∎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smtClean="0"/>
                  <a:t>Linear time in size of KB!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9504" y="1825625"/>
                <a:ext cx="8464296" cy="4351338"/>
              </a:xfrm>
              <a:blipFill rotWithShape="0">
                <a:blip r:embed="rId2"/>
                <a:stretch>
                  <a:fillRect l="-12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329184" y="2542032"/>
            <a:ext cx="2361497" cy="22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Forward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Can run forward chaining either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To check if proposition </a:t>
            </a:r>
            <a:r>
              <a:rPr lang="en-US" i="1" dirty="0" smtClean="0"/>
              <a:t>q</a:t>
            </a:r>
            <a:r>
              <a:rPr lang="en-US" dirty="0" smtClean="0"/>
              <a:t> is entailed (return True if </a:t>
            </a:r>
            <a:r>
              <a:rPr lang="en-US" i="1" dirty="0" smtClean="0"/>
              <a:t>q </a:t>
            </a:r>
            <a:r>
              <a:rPr lang="en-US" dirty="0" smtClean="0"/>
              <a:t>is popped off the agenda)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To infer all atomic sentences entailed by the current KB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Incremental variant</a:t>
            </a:r>
            <a:r>
              <a:rPr lang="en-US" dirty="0" smtClean="0"/>
              <a:t>: add new facts to initiate new inferences</a:t>
            </a:r>
          </a:p>
          <a:p>
            <a:r>
              <a:rPr lang="en-US" dirty="0" smtClean="0"/>
              <a:t>Good for e.g. </a:t>
            </a:r>
            <a:r>
              <a:rPr lang="en-US" dirty="0" err="1" smtClean="0"/>
              <a:t>wumpus</a:t>
            </a:r>
            <a:r>
              <a:rPr lang="en-US" dirty="0" smtClean="0"/>
              <a:t> agent!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Data-driven reasoning</a:t>
            </a:r>
          </a:p>
          <a:p>
            <a:pPr marL="0" indent="0">
              <a:buNone/>
            </a:pPr>
            <a:r>
              <a:rPr lang="en-US" dirty="0" smtClean="0"/>
              <a:t>Start with the known data, derive all entailed conclusions.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Forward-Backward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Forward Chaining</a:t>
            </a:r>
            <a:endParaRPr lang="en-US" sz="3200" dirty="0" smtClean="0"/>
          </a:p>
          <a:p>
            <a:pPr marL="471488" indent="0">
              <a:buNone/>
            </a:pPr>
            <a:r>
              <a:rPr lang="en-US" sz="3200" dirty="0" smtClean="0"/>
              <a:t>Reason forward to infer new facts from existing knowledge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Backward Chaining</a:t>
            </a:r>
          </a:p>
          <a:p>
            <a:pPr marL="471488" indent="0">
              <a:buNone/>
            </a:pPr>
            <a:r>
              <a:rPr lang="en-US" sz="3200" dirty="0" smtClean="0"/>
              <a:t>Given a query, reason backward to find a chain of inference to prove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43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2712" y="1252888"/>
            <a:ext cx="10701087" cy="52210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112" y="1543747"/>
            <a:ext cx="10515600" cy="46393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def</a:t>
            </a:r>
            <a:r>
              <a:rPr lang="en-US" dirty="0" smtClean="0"/>
              <a:t> backward-chain(KB, </a:t>
            </a:r>
            <a:r>
              <a:rPr lang="en-US" i="1" dirty="0" smtClean="0"/>
              <a:t>q</a:t>
            </a:r>
            <a:r>
              <a:rPr lang="en-US" dirty="0" smtClean="0"/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if </a:t>
            </a:r>
            <a:r>
              <a:rPr lang="en-US" i="1" dirty="0" smtClean="0"/>
              <a:t>q</a:t>
            </a:r>
            <a:r>
              <a:rPr lang="en-US" dirty="0" smtClean="0"/>
              <a:t> is True in KB: </a:t>
            </a:r>
            <a:r>
              <a:rPr lang="en-US" b="1" dirty="0" smtClean="0"/>
              <a:t>return</a:t>
            </a:r>
            <a:r>
              <a:rPr lang="en-US" dirty="0" smtClean="0"/>
              <a:t> 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else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smtClean="0"/>
              <a:t>premises</a:t>
            </a:r>
            <a:r>
              <a:rPr lang="en-US" dirty="0" smtClean="0"/>
              <a:t> = premises of each clause </a:t>
            </a:r>
            <a:r>
              <a:rPr lang="en-US" i="1" dirty="0" smtClean="0"/>
              <a:t>c</a:t>
            </a:r>
            <a:r>
              <a:rPr lang="en-US" dirty="0" smtClean="0"/>
              <a:t> in KB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/>
              <a:t>c’</a:t>
            </a:r>
            <a:r>
              <a:rPr lang="en-US" dirty="0" smtClean="0"/>
              <a:t>s conclusion is </a:t>
            </a:r>
            <a:r>
              <a:rPr lang="en-US" i="1" dirty="0" smtClean="0"/>
              <a:t>q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for each </a:t>
            </a:r>
            <a:r>
              <a:rPr lang="en-US" dirty="0" smtClean="0"/>
              <a:t>premise in </a:t>
            </a:r>
            <a:r>
              <a:rPr lang="en-US" i="1" dirty="0" smtClean="0"/>
              <a:t>premises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i="1" dirty="0" smtClean="0"/>
              <a:t>proven = 0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for each </a:t>
            </a:r>
            <a:r>
              <a:rPr lang="en-US" dirty="0" smtClean="0"/>
              <a:t>symbol in </a:t>
            </a:r>
            <a:r>
              <a:rPr lang="en-US" i="1" dirty="0" smtClean="0"/>
              <a:t>premise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b="1" dirty="0" smtClean="0"/>
              <a:t>if </a:t>
            </a:r>
            <a:r>
              <a:rPr lang="en-US" dirty="0" smtClean="0"/>
              <a:t>backward-chain(KB, </a:t>
            </a:r>
            <a:r>
              <a:rPr lang="en-US" i="1" dirty="0" smtClean="0"/>
              <a:t>symbol</a:t>
            </a:r>
            <a:r>
              <a:rPr lang="en-US" dirty="0" smtClean="0"/>
              <a:t>): </a:t>
            </a:r>
            <a:r>
              <a:rPr lang="en-US" i="1" dirty="0" smtClean="0"/>
              <a:t>proven </a:t>
            </a:r>
            <a:r>
              <a:rPr lang="en-US" dirty="0" smtClean="0"/>
              <a:t>+=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if </a:t>
            </a:r>
            <a:r>
              <a:rPr lang="en-US" i="1" dirty="0" smtClean="0"/>
              <a:t>proven ==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i="1" dirty="0" smtClean="0"/>
              <a:t>premise</a:t>
            </a:r>
            <a:r>
              <a:rPr lang="en-US" dirty="0" smtClean="0"/>
              <a:t>): </a:t>
            </a:r>
            <a:r>
              <a:rPr lang="en-US" b="1" dirty="0" smtClean="0"/>
              <a:t>return </a:t>
            </a:r>
            <a:r>
              <a:rPr lang="en-US" dirty="0" smtClean="0"/>
              <a:t>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return </a:t>
            </a:r>
            <a:r>
              <a:rPr lang="en-US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60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Chaining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20253" y="1540042"/>
                <a:ext cx="3048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53" y="1540042"/>
                <a:ext cx="3048000" cy="44012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2261937" y="1540042"/>
            <a:ext cx="641684" cy="641684"/>
          </a:xfrm>
          <a:prstGeom prst="roundRect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10000" y="2181726"/>
            <a:ext cx="641684" cy="641684"/>
          </a:xfrm>
          <a:prstGeom prst="roundRect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715126" y="2181726"/>
            <a:ext cx="641684" cy="641684"/>
          </a:xfrm>
          <a:prstGeom prst="round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765884" y="2831432"/>
            <a:ext cx="641684" cy="641684"/>
          </a:xfrm>
          <a:prstGeom prst="round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812757" y="2189748"/>
            <a:ext cx="641684" cy="641684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765884" y="3419802"/>
            <a:ext cx="641684" cy="641684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797967" y="4038840"/>
            <a:ext cx="641684" cy="641684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715126" y="2831432"/>
            <a:ext cx="641684" cy="641684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844840" y="2807369"/>
            <a:ext cx="641684" cy="641684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755233" y="4022798"/>
            <a:ext cx="641684" cy="641684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731168" y="3436783"/>
            <a:ext cx="641684" cy="641684"/>
          </a:xfrm>
          <a:prstGeom prst="roundRect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884947" y="3457075"/>
            <a:ext cx="641684" cy="64168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819398" y="4648441"/>
            <a:ext cx="641684" cy="64168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82940" y="4057477"/>
            <a:ext cx="641684" cy="64168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819398" y="5253562"/>
            <a:ext cx="641684" cy="641684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42" y="4748568"/>
            <a:ext cx="503398" cy="4369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53" y="3549286"/>
            <a:ext cx="503398" cy="4369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52" y="4179528"/>
            <a:ext cx="503398" cy="4369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83" y="5337648"/>
            <a:ext cx="503398" cy="4369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54" y="4134470"/>
            <a:ext cx="503398" cy="4369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70" y="4179527"/>
            <a:ext cx="503398" cy="4369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71" y="2923537"/>
            <a:ext cx="503398" cy="4369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01" y="2299178"/>
            <a:ext cx="503398" cy="4369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43" y="2974020"/>
            <a:ext cx="503398" cy="4369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43" y="2915969"/>
            <a:ext cx="503398" cy="4369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71" y="2330667"/>
            <a:ext cx="503398" cy="4369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70" y="2299177"/>
            <a:ext cx="503398" cy="4369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67" y="1658452"/>
            <a:ext cx="503398" cy="4369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81" y="1706957"/>
            <a:ext cx="503398" cy="4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Chaining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552" y="1624457"/>
            <a:ext cx="8464296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Sound – </a:t>
            </a:r>
            <a:r>
              <a:rPr lang="en-US" dirty="0" smtClean="0"/>
              <a:t>only returns True when all premises are satisfied (definition of entailment)</a:t>
            </a:r>
            <a:endParaRPr lang="en-US" b="1" dirty="0" smtClean="0"/>
          </a:p>
          <a:p>
            <a:r>
              <a:rPr lang="en-US" b="1" dirty="0" smtClean="0"/>
              <a:t>Complete – </a:t>
            </a:r>
            <a:r>
              <a:rPr lang="en-US" dirty="0" smtClean="0"/>
              <a:t>given any </a:t>
            </a:r>
            <a:r>
              <a:rPr lang="en-US" i="1" dirty="0" smtClean="0"/>
              <a:t>q</a:t>
            </a:r>
            <a:r>
              <a:rPr lang="en-US" dirty="0" smtClean="0"/>
              <a:t> that is entailed by the KB, exhaustive recursive search of the premise symbols will find all steps of the entailment chain.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Also linear time in size of KB!</a:t>
            </a:r>
          </a:p>
          <a:p>
            <a:r>
              <a:rPr lang="en-US" dirty="0" smtClean="0"/>
              <a:t>Often much faster than forward chaining for a specific </a:t>
            </a:r>
            <a:r>
              <a:rPr lang="en-US" i="1" dirty="0" smtClean="0"/>
              <a:t>q</a:t>
            </a:r>
            <a:r>
              <a:rPr lang="en-US" dirty="0" smtClean="0"/>
              <a:t>, because only uses the relevant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 rot="12075051">
            <a:off x="9494722" y="2430739"/>
            <a:ext cx="2361497" cy="22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9153"/>
            <a:ext cx="10515600" cy="256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only run backward chaining to check if specific </a:t>
            </a:r>
            <a:r>
              <a:rPr lang="en-US" i="1" dirty="0" smtClean="0"/>
              <a:t>q</a:t>
            </a:r>
            <a:r>
              <a:rPr lang="en-US" dirty="0" smtClean="0"/>
              <a:t> is entailed.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Goal-driven reasoning</a:t>
            </a:r>
          </a:p>
          <a:p>
            <a:pPr marL="0" indent="0">
              <a:buNone/>
            </a:pPr>
            <a:r>
              <a:rPr lang="en-US" dirty="0" smtClean="0"/>
              <a:t>Given a goal, work backwards to try to find an inference route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8168" y="1463040"/>
            <a:ext cx="6455664" cy="4773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463040"/>
            <a:ext cx="0" cy="477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29328" y="1463040"/>
            <a:ext cx="0" cy="477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11440" y="1463040"/>
            <a:ext cx="0" cy="477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>
            <a:off x="2868168" y="3849624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68168" y="5026152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68168" y="2612136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85" y="2743203"/>
            <a:ext cx="949859" cy="9083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70" y="2988949"/>
            <a:ext cx="778046" cy="416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85" y="1789560"/>
            <a:ext cx="1022692" cy="5478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54" y="4163953"/>
            <a:ext cx="1022692" cy="5478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96" y="2626713"/>
            <a:ext cx="793211" cy="4431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9" y="5340482"/>
            <a:ext cx="1080680" cy="6036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56" y="4163953"/>
            <a:ext cx="1080680" cy="6036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96" y="5340482"/>
            <a:ext cx="1080680" cy="603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20" y="1724789"/>
            <a:ext cx="1080680" cy="603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55" y="2952467"/>
            <a:ext cx="1080680" cy="603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72" y="3078102"/>
            <a:ext cx="865163" cy="8651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09" y="5145405"/>
            <a:ext cx="609600" cy="97155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61856" y="2848265"/>
            <a:ext cx="1080680" cy="803241"/>
            <a:chOff x="6361856" y="2848265"/>
            <a:chExt cx="1080680" cy="803241"/>
          </a:xfrm>
        </p:grpSpPr>
        <p:sp>
          <p:nvSpPr>
            <p:cNvPr id="26" name="Rounded Rectangle 25"/>
            <p:cNvSpPr/>
            <p:nvPr/>
          </p:nvSpPr>
          <p:spPr>
            <a:xfrm>
              <a:off x="6361856" y="2848265"/>
              <a:ext cx="1080680" cy="80324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31885" y="3056002"/>
              <a:ext cx="740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7861" y="5240706"/>
            <a:ext cx="1080680" cy="803241"/>
            <a:chOff x="6361856" y="2848265"/>
            <a:chExt cx="1080680" cy="803241"/>
          </a:xfrm>
        </p:grpSpPr>
        <p:sp>
          <p:nvSpPr>
            <p:cNvPr id="30" name="Rounded Rectangle 29"/>
            <p:cNvSpPr/>
            <p:nvPr/>
          </p:nvSpPr>
          <p:spPr>
            <a:xfrm>
              <a:off x="6361856" y="2848265"/>
              <a:ext cx="1080680" cy="80324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31885" y="3056002"/>
              <a:ext cx="740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Propositional Logic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88597"/>
                <a:ext cx="5452872" cy="3788366"/>
              </a:xfrm>
            </p:spPr>
            <p:txBody>
              <a:bodyPr/>
              <a:lstStyle/>
              <a:p>
                <a:r>
                  <a:rPr lang="en-US" dirty="0" smtClean="0"/>
                  <a:t>With </a:t>
                </a:r>
                <a:r>
                  <a:rPr lang="en-US" b="1" dirty="0" smtClean="0"/>
                  <a:t>Propositional Logic</a:t>
                </a:r>
                <a:r>
                  <a:rPr lang="en-US" dirty="0" smtClean="0"/>
                  <a:t>, must exhaustively list possibilities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88597"/>
                <a:ext cx="5452872" cy="3788366"/>
              </a:xfrm>
              <a:blipFill rotWithShape="0">
                <a:blip r:embed="rId2"/>
                <a:stretch>
                  <a:fillRect l="-2013" t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711696" y="2388597"/>
                <a:ext cx="5032248" cy="37883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First-Order Logic</a:t>
                </a:r>
                <a:r>
                  <a:rPr lang="en-US" dirty="0" smtClean="0"/>
                  <a:t> allows much more natural expression:</a:t>
                </a:r>
              </a:p>
              <a:p>
                <a:endParaRPr lang="en-US" dirty="0" smtClean="0"/>
              </a:p>
              <a:p>
                <a:pPr marL="471488" indent="-471488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𝐴𝑑𝑗𝑎𝑐𝑒𝑛𝑡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96" y="2388597"/>
                <a:ext cx="5032248" cy="3788366"/>
              </a:xfrm>
              <a:prstGeom prst="rect">
                <a:avLst/>
              </a:prstGeom>
              <a:blipFill rotWithShape="0">
                <a:blip r:embed="rId3"/>
                <a:stretch>
                  <a:fillRect l="-2179" t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1389888"/>
            <a:ext cx="1031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Want to say: “There is a breeze in a square if it is next to a pit.”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9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 Propositional Inference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6420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Logical Agents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 information about how states change to choose actions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Guided by knowledge about the world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 Knowledge Bases (KBs) to support inference/derivation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938016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Inference in Propositional Logic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Entailment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Wumpus</a:t>
            </a:r>
            <a:r>
              <a:rPr lang="en-US" sz="2800" dirty="0" smtClean="0"/>
              <a:t> World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u="sng" dirty="0" smtClean="0"/>
              <a:t>Resolution</a:t>
            </a:r>
            <a:r>
              <a:rPr lang="en-US" sz="2800" dirty="0" smtClean="0"/>
              <a:t>: apply Modus Ponens, And Elimination, De Morgan’s Rule, etc. to derive new atomic statements</a:t>
            </a:r>
          </a:p>
        </p:txBody>
      </p:sp>
    </p:spTree>
    <p:extLst>
      <p:ext uri="{BB962C8B-B14F-4D97-AF65-F5344CB8AC3E}">
        <p14:creationId xmlns:p14="http://schemas.microsoft.com/office/powerpoint/2010/main" val="1064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vs Propositional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928" y="1697609"/>
            <a:ext cx="10954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First-Order Logic</a:t>
            </a:r>
            <a:r>
              <a:rPr lang="en-US" dirty="0" smtClean="0"/>
              <a:t> also involves statements about individual facts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Includes three changes for better expressivity: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u="sng" dirty="0" smtClean="0"/>
              <a:t>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u="sng" dirty="0" smtClean="0"/>
              <a:t>Quantifiers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u="sng" dirty="0" smtClean="0"/>
              <a:t>Relations and Functions</a:t>
            </a:r>
          </a:p>
          <a:p>
            <a:pPr marL="914400" lvl="1" indent="-457200">
              <a:buFont typeface="+mj-lt"/>
              <a:buAutoNum type="arabicPeriod"/>
            </a:pPr>
            <a:endParaRPr lang="en-US" sz="2800" u="sng" dirty="0" smtClean="0"/>
          </a:p>
          <a:p>
            <a:pPr marL="914400" lvl="1" indent="-457200">
              <a:buFont typeface="+mj-lt"/>
              <a:buAutoNum type="arabicPeriod"/>
            </a:pPr>
            <a:endParaRPr lang="en-US" sz="2800" u="sng" dirty="0"/>
          </a:p>
          <a:p>
            <a:pPr marL="17463" lvl="1" indent="0">
              <a:buNone/>
            </a:pPr>
            <a:r>
              <a:rPr lang="en-US" sz="2800" dirty="0" smtClean="0"/>
              <a:t>Allow FOL to better express statements about the real world!</a:t>
            </a:r>
          </a:p>
        </p:txBody>
      </p:sp>
    </p:spTree>
    <p:extLst>
      <p:ext uri="{BB962C8B-B14F-4D97-AF65-F5344CB8AC3E}">
        <p14:creationId xmlns:p14="http://schemas.microsoft.com/office/powerpoint/2010/main" val="1396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56"/>
            <a:ext cx="10515600" cy="10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Models </a:t>
            </a:r>
            <a:r>
              <a:rPr lang="en-US" dirty="0" smtClean="0"/>
              <a:t>(aka possible worlds) in first-order logic contain two kinds of </a:t>
            </a:r>
            <a:r>
              <a:rPr lang="en-US" smtClean="0"/>
              <a:t>things: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600" y="2802529"/>
            <a:ext cx="59954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Relations</a:t>
            </a:r>
            <a:r>
              <a:rPr lang="en-US" sz="2800" dirty="0" smtClean="0"/>
              <a:t> </a:t>
            </a:r>
            <a:r>
              <a:rPr lang="en-US" sz="2800" dirty="0"/>
              <a:t>– sets of 1+ tuples of objects related in a certain way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dirty="0"/>
              <a:t>Carry</a:t>
            </a:r>
            <a:r>
              <a:rPr lang="en-US" sz="2400" dirty="0"/>
              <a:t> = { (adventurer, arrow) }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Binary, only one pair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dirty="0"/>
              <a:t>Adjacent = </a:t>
            </a:r>
            <a:r>
              <a:rPr lang="en-US" sz="2400" dirty="0"/>
              <a:t>{ ([1,1], [1,2]), ([1,1], [2,1]), </a:t>
            </a:r>
            <a:r>
              <a:rPr lang="is-IS" sz="2400" dirty="0"/>
              <a:t>… }</a:t>
            </a:r>
          </a:p>
          <a:p>
            <a:pPr marL="800100" lvl="1" indent="-342900">
              <a:buFont typeface="Arial" charset="0"/>
              <a:buChar char="•"/>
            </a:pPr>
            <a:r>
              <a:rPr lang="is-IS" sz="2400" dirty="0"/>
              <a:t>Binary, many pairs</a:t>
            </a:r>
          </a:p>
          <a:p>
            <a:pPr marL="342900" indent="-342900">
              <a:buFont typeface="Arial" charset="0"/>
              <a:buChar char="•"/>
            </a:pPr>
            <a:r>
              <a:rPr lang="is-IS" sz="2400" i="1" dirty="0"/>
              <a:t>Adventurer </a:t>
            </a:r>
            <a:r>
              <a:rPr lang="is-IS" sz="2400" dirty="0"/>
              <a:t>= { (adventurer) }</a:t>
            </a:r>
          </a:p>
          <a:p>
            <a:pPr marL="800100" lvl="1" indent="-342900">
              <a:buFont typeface="Arial" charset="0"/>
              <a:buChar char="•"/>
            </a:pPr>
            <a:r>
              <a:rPr lang="is-IS" sz="2400" dirty="0"/>
              <a:t>Unary, only true for one object</a:t>
            </a:r>
          </a:p>
          <a:p>
            <a:pPr marL="800100" lvl="1" indent="-342900">
              <a:buFont typeface="Arial" charset="0"/>
              <a:buChar char="•"/>
            </a:pPr>
            <a:r>
              <a:rPr lang="is-IS" sz="2400" dirty="0"/>
              <a:t>Like a </a:t>
            </a:r>
            <a:r>
              <a:rPr lang="is-IS" sz="2400" u="sng" dirty="0"/>
              <a:t>property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6656" y="2839105"/>
            <a:ext cx="42428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Objects</a:t>
            </a:r>
            <a:r>
              <a:rPr lang="en-US" sz="2800" dirty="0" smtClean="0"/>
              <a:t> </a:t>
            </a:r>
            <a:r>
              <a:rPr lang="en-US" sz="2800" dirty="0"/>
              <a:t>– the specific things we’re talking about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err="1"/>
              <a:t>Wumpus</a:t>
            </a:r>
            <a:r>
              <a:rPr lang="en-US" sz="2400" dirty="0"/>
              <a:t>, adventurer, gold, squares, arrow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The set of these is the model’s </a:t>
            </a:r>
            <a:r>
              <a:rPr lang="en-US" sz="2400" b="1" dirty="0"/>
              <a:t>domain</a:t>
            </a:r>
            <a:endParaRPr lang="en-US" sz="2400" dirty="0"/>
          </a:p>
          <a:p>
            <a:pPr marL="914400" lvl="1" indent="-457200">
              <a:buFont typeface="Arial" charset="0"/>
              <a:buChar char="•"/>
            </a:pPr>
            <a:r>
              <a:rPr lang="en-US" sz="2400" dirty="0"/>
              <a:t>Must be nonempty!</a:t>
            </a:r>
          </a:p>
          <a:p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98064" y="2474259"/>
            <a:ext cx="6729984" cy="2518365"/>
            <a:chOff x="2798064" y="2474259"/>
            <a:chExt cx="6729984" cy="2518365"/>
          </a:xfrm>
        </p:grpSpPr>
        <p:sp>
          <p:nvSpPr>
            <p:cNvPr id="9" name="Rounded Rectangle 8"/>
            <p:cNvSpPr/>
            <p:nvPr/>
          </p:nvSpPr>
          <p:spPr>
            <a:xfrm>
              <a:off x="2798064" y="2474259"/>
              <a:ext cx="6729984" cy="2518365"/>
            </a:xfrm>
            <a:prstGeom prst="roundRect">
              <a:avLst/>
            </a:prstGeom>
            <a:ln w="889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949" y="2895072"/>
              <a:ext cx="1631226" cy="155986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348967" y="3069937"/>
              <a:ext cx="33954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Object: </a:t>
              </a:r>
              <a:r>
                <a:rPr lang="en-US" sz="2800" b="1" i="1" dirty="0" smtClean="0">
                  <a:solidFill>
                    <a:schemeClr val="bg1"/>
                  </a:solidFill>
                </a:rPr>
                <a:t>w</a:t>
              </a:r>
            </a:p>
            <a:p>
              <a:endParaRPr lang="en-US" sz="2800" b="1" i="1" dirty="0">
                <a:solidFill>
                  <a:schemeClr val="bg1"/>
                </a:solidFill>
              </a:endParaRPr>
            </a:p>
            <a:p>
              <a:r>
                <a:rPr lang="en-US" sz="2800" b="1" dirty="0" smtClean="0">
                  <a:solidFill>
                    <a:schemeClr val="bg1"/>
                  </a:solidFill>
                </a:rPr>
                <a:t>Relation</a:t>
              </a:r>
              <a:r>
                <a:rPr lang="en-US" sz="2800" b="1" i="1" dirty="0" smtClean="0">
                  <a:solidFill>
                    <a:schemeClr val="bg1"/>
                  </a:solidFill>
                </a:rPr>
                <a:t>: </a:t>
              </a:r>
              <a:r>
                <a:rPr lang="en-US" sz="2800" b="1" i="1" dirty="0" err="1" smtClean="0">
                  <a:solidFill>
                    <a:schemeClr val="bg1"/>
                  </a:solidFill>
                </a:rPr>
                <a:t>Wumpus</a:t>
              </a:r>
              <a:r>
                <a:rPr lang="en-US" sz="2800" b="1" i="1" dirty="0" smtClean="0">
                  <a:solidFill>
                    <a:schemeClr val="bg1"/>
                  </a:solidFill>
                </a:rPr>
                <a:t>(w)</a:t>
              </a:r>
              <a:endParaRPr lang="en-US" sz="28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8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vs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6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relations are one-to-one in nature: only one “value” for any “input”.  These can also be called 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291840"/>
                <a:ext cx="402640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Relations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 smtClean="0"/>
                  <a:t>Descriptive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dirty="0" smtClean="0"/>
                  <a:t>Ex: </a:t>
                </a:r>
                <a:r>
                  <a:rPr lang="en-US" sz="2400" i="1" dirty="0" err="1" smtClean="0"/>
                  <a:t>Wumpus</a:t>
                </a:r>
                <a:r>
                  <a:rPr lang="en-US" sz="2400" i="1" dirty="0" smtClean="0"/>
                  <a:t>(w)</a:t>
                </a:r>
                <a:endParaRPr lang="en-US" sz="2400" dirty="0" smtClean="0"/>
              </a:p>
              <a:p>
                <a:pPr marL="800100" lvl="1" indent="-342900">
                  <a:buFont typeface="Arial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 smtClean="0"/>
                  <a:t>One may link to many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dirty="0" smtClean="0"/>
                  <a:t>Ex: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𝐴𝑑𝑗𝑎𝑐𝑒𝑛𝑡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</a:rPr>
                      <m:t>𝐴𝑑𝑗𝑎𝑐𝑒𝑛𝑡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91840"/>
                <a:ext cx="4026408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424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8440" y="3291840"/>
                <a:ext cx="491642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Functions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 smtClean="0"/>
                  <a:t>Prescriptive, maps a value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dirty="0" smtClean="0"/>
                  <a:t>Ex: </a:t>
                </a:r>
                <a:r>
                  <a:rPr lang="en-US" sz="2400" i="1" dirty="0" err="1" smtClean="0"/>
                  <a:t>MazeWumpus</a:t>
                </a:r>
                <a:r>
                  <a:rPr lang="en-US" sz="2400" i="1" dirty="0" smtClean="0"/>
                  <a:t>(m) = w</a:t>
                </a:r>
                <a:endParaRPr lang="en-US" sz="2400" dirty="0" smtClean="0"/>
              </a:p>
              <a:p>
                <a:pPr marL="800100" lvl="1" indent="-342900">
                  <a:buFont typeface="Arial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 smtClean="0"/>
                  <a:t>Only one output for any input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dirty="0" smtClean="0"/>
                  <a:t>Ex: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𝑂𝑤𝑛𝑒𝑟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𝑎𝑟𝑟𝑜𝑤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𝑎𝑑𝑣𝑒𝑛𝑡𝑢𝑟𝑒𝑟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40" y="3291840"/>
                <a:ext cx="4916424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985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6813804" y="1770760"/>
            <a:ext cx="4085844" cy="1261873"/>
          </a:xfrm>
          <a:prstGeom prst="wedgeRoundRectCallout">
            <a:avLst>
              <a:gd name="adj1" fmla="val -2781"/>
              <a:gd name="adj2" fmla="val 1418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Remember that this is just another </a:t>
            </a:r>
            <a:r>
              <a:rPr lang="en-US" sz="2400" b="1" dirty="0" smtClean="0"/>
              <a:t>name</a:t>
            </a:r>
            <a:r>
              <a:rPr lang="en-US" sz="2400" dirty="0" smtClean="0"/>
              <a:t> for the </a:t>
            </a:r>
            <a:r>
              <a:rPr lang="en-US" sz="2400" dirty="0" err="1" smtClean="0"/>
              <a:t>wumpus</a:t>
            </a:r>
            <a:r>
              <a:rPr lang="en-US" sz="2400" dirty="0" smtClean="0"/>
              <a:t>, </a:t>
            </a:r>
            <a:r>
              <a:rPr lang="en-US" sz="2400" b="1" dirty="0" smtClean="0"/>
              <a:t>not a subroutine!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0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Database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some systems, add some assumptions to make life easier: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Unique names assumption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Each constant symbol must refer to a distinct object</a:t>
                </a:r>
              </a:p>
              <a:p>
                <a:pPr marL="742950" indent="-398463"/>
                <a:r>
                  <a:rPr lang="en-US" dirty="0" smtClean="0"/>
                  <a:t>Can’t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𝑤𝑢𝑚𝑝𝑢𝑠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𝑚𝑖𝑛𝑜𝑡𝑎𝑢𝑟</m:t>
                    </m:r>
                  </m:oMath>
                </a14:m>
                <a:endParaRPr lang="en-US" dirty="0" smtClean="0"/>
              </a:p>
              <a:p>
                <a:pPr marL="17463" indent="0">
                  <a:buNone/>
                </a:pPr>
                <a:endParaRPr lang="en-US" b="1" dirty="0" smtClean="0"/>
              </a:p>
              <a:p>
                <a:pPr marL="17463" indent="0">
                  <a:buNone/>
                </a:pPr>
                <a:r>
                  <a:rPr lang="en-US" b="1" dirty="0" smtClean="0"/>
                  <a:t>Closed world assumption</a:t>
                </a:r>
                <a:endParaRPr lang="en-US" dirty="0"/>
              </a:p>
              <a:p>
                <a:pPr marL="17463" indent="0">
                  <a:buNone/>
                </a:pPr>
                <a:r>
                  <a:rPr lang="en-US" dirty="0" smtClean="0"/>
                  <a:t>Atomic sentences not known to be True are False</a:t>
                </a:r>
                <a:endParaRPr lang="en-US" dirty="0"/>
              </a:p>
              <a:p>
                <a:pPr marL="17463" indent="0">
                  <a:buNone/>
                </a:pPr>
                <a:endParaRPr lang="en-US" dirty="0"/>
              </a:p>
              <a:p>
                <a:pPr marL="17463" indent="0">
                  <a:buNone/>
                </a:pPr>
                <a:r>
                  <a:rPr lang="en-US" b="1" dirty="0" smtClean="0"/>
                  <a:t>Domain closure</a:t>
                </a:r>
                <a:endParaRPr lang="en-US" dirty="0" smtClean="0"/>
              </a:p>
              <a:p>
                <a:pPr marL="17463" indent="0">
                  <a:buNone/>
                </a:pPr>
                <a:r>
                  <a:rPr lang="en-US" dirty="0" smtClean="0"/>
                  <a:t>The world contains only objects named by the constant symbols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8083296" y="2322576"/>
            <a:ext cx="3913632" cy="26883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We mostly won’t be using these, but they’re important to know.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70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5857"/>
                <a:ext cx="10515600" cy="41366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Universal quantification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∀</m:t>
                    </m:r>
                  </m:oMath>
                </a14:m>
                <a:endParaRPr lang="en-US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 smtClean="0"/>
                  <a:t>For </a:t>
                </a:r>
                <a:r>
                  <a:rPr lang="en-US" u="sng" dirty="0" smtClean="0"/>
                  <a:t>every object</a:t>
                </a:r>
                <a:r>
                  <a:rPr lang="en-US" dirty="0" smtClean="0"/>
                  <a:t> that satisfies the precedent, the consequent is true.</a:t>
                </a:r>
              </a:p>
              <a:p>
                <a:pPr marL="4714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𝑆𝑞𝑢𝑎𝑟𝑒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𝐴𝑑𝑗𝑎𝑐𝑒𝑛𝑡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𝑤𝑢𝑚𝑝𝑢𝑠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𝑆𝑚𝑒𝑙𝑙𝑦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71488" indent="0">
                  <a:buNone/>
                </a:pPr>
                <a:r>
                  <a:rPr lang="en-US" dirty="0" smtClean="0"/>
                  <a:t>Equivalent to “All squares next to the </a:t>
                </a:r>
                <a:r>
                  <a:rPr lang="en-US" dirty="0" err="1" smtClean="0"/>
                  <a:t>wumpus</a:t>
                </a:r>
                <a:r>
                  <a:rPr lang="en-US" dirty="0" smtClean="0"/>
                  <a:t> are smelly.”</a:t>
                </a:r>
                <a:endParaRPr lang="en-US" dirty="0"/>
              </a:p>
              <a:p>
                <a:pPr marL="17463" indent="0">
                  <a:buNone/>
                </a:pPr>
                <a:endParaRPr lang="en-US" dirty="0" smtClean="0"/>
              </a:p>
              <a:p>
                <a:pPr marL="17463" indent="0">
                  <a:buNone/>
                </a:pPr>
                <a:r>
                  <a:rPr lang="en-US" dirty="0" smtClean="0"/>
                  <a:t>Almost always expressed as implications; otherwise not very informative.</a:t>
                </a:r>
              </a:p>
              <a:p>
                <a:pPr marL="4714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𝐼𝑛𝑊𝑢𝑚𝑝𝑢𝑠𝑊𝑜𝑟𝑙𝑑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5857"/>
                <a:ext cx="10515600" cy="4136655"/>
              </a:xfrm>
              <a:blipFill rotWithShape="0">
                <a:blip r:embed="rId2"/>
                <a:stretch>
                  <a:fillRect l="-1217" t="-442" b="-10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148132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Quantifiers allow expressing properties of </a:t>
            </a:r>
            <a:r>
              <a:rPr lang="en-US" sz="2800" u="sng" dirty="0" smtClean="0"/>
              <a:t>collections</a:t>
            </a:r>
            <a:r>
              <a:rPr lang="en-US" sz="2800" dirty="0" smtClean="0"/>
              <a:t> of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132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Quantifiers allow expressing properties of </a:t>
            </a:r>
            <a:r>
              <a:rPr lang="en-US" sz="2800" u="sng" dirty="0" smtClean="0"/>
              <a:t>collections</a:t>
            </a:r>
            <a:r>
              <a:rPr lang="en-US" sz="2800" dirty="0" smtClean="0"/>
              <a:t> of objects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2242293"/>
                <a:ext cx="10515600" cy="40122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dirty="0" smtClean="0"/>
                  <a:t>Existential quantification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∃</m:t>
                    </m:r>
                  </m:oMath>
                </a14:m>
                <a:endParaRPr lang="en-US" b="1" dirty="0" smtClean="0"/>
              </a:p>
              <a:p>
                <a:pPr marL="0" indent="0">
                  <a:buFont typeface="Arial"/>
                  <a:buNone/>
                </a:pPr>
                <a:r>
                  <a:rPr lang="en-US" dirty="0" smtClean="0"/>
                  <a:t>There is </a:t>
                </a:r>
                <a:r>
                  <a:rPr lang="en-US" u="sng" dirty="0" smtClean="0"/>
                  <a:t>some object</a:t>
                </a:r>
                <a:r>
                  <a:rPr lang="en-US" dirty="0" smtClean="0"/>
                  <a:t> such that satisfies the logical statement.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r>
                  <a:rPr lang="en-US" dirty="0" smtClean="0"/>
                  <a:t>May be a single relation/conjunction/disjunction</a:t>
                </a:r>
              </a:p>
              <a:p>
                <a:pPr marL="471488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∃</m:t>
                    </m:r>
                    <m:r>
                      <a:rPr lang="en-US" i="1" smtClean="0">
                        <a:latin typeface="Cambria Math" charset="0"/>
                      </a:rPr>
                      <m:t>𝑠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𝐿𝑜𝑐𝑎𝑡𝑒𝑑𝐼𝑛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i="1" smtClean="0">
                            <a:latin typeface="Cambria Math" charset="0"/>
                          </a:rPr>
                          <m:t>,</m:t>
                        </m:r>
                        <m:r>
                          <a:rPr lang="en-US" i="1" smtClean="0">
                            <a:latin typeface="Cambria Math" charset="0"/>
                          </a:rPr>
                          <m:t>𝑤𝑢𝑚𝑝𝑢𝑠</m:t>
                        </m:r>
                      </m:e>
                    </m:d>
                  </m:oMath>
                </a14:m>
                <a:r>
                  <a:rPr lang="en-US" dirty="0" smtClean="0"/>
                  <a:t> == “The </a:t>
                </a:r>
                <a:r>
                  <a:rPr lang="en-US" dirty="0" err="1" smtClean="0"/>
                  <a:t>wumpus</a:t>
                </a:r>
                <a:r>
                  <a:rPr lang="en-US" dirty="0" smtClean="0"/>
                  <a:t> is located in some square.”</a:t>
                </a:r>
              </a:p>
              <a:p>
                <a:pPr marL="471488" indent="0">
                  <a:buFont typeface="Arial"/>
                  <a:buNone/>
                </a:pPr>
                <a:endParaRPr lang="en-US" dirty="0"/>
              </a:p>
              <a:p>
                <a:pPr marL="17463" indent="0">
                  <a:buFont typeface="Arial"/>
                  <a:buNone/>
                </a:pPr>
                <a:r>
                  <a:rPr lang="en-US" dirty="0" smtClean="0"/>
                  <a:t>Or an implication</a:t>
                </a:r>
              </a:p>
              <a:p>
                <a:pPr marL="17463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∃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𝐸𝑎𝑡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𝑦𝑜𝑢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𝐷𝑒𝑎𝑑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𝑦𝑜𝑢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71488" indent="0">
                  <a:buFont typeface="Arial"/>
                  <a:buNone/>
                </a:pPr>
                <a:r>
                  <a:rPr lang="en-US" dirty="0" smtClean="0"/>
                  <a:t>“Fatal food exists.”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42293"/>
                <a:ext cx="10515600" cy="4012203"/>
              </a:xfrm>
              <a:prstGeom prst="rect">
                <a:avLst/>
              </a:prstGeom>
              <a:blipFill rotWithShape="0">
                <a:blip r:embed="rId2"/>
                <a:stretch>
                  <a:fillRect l="-1043" t="-1368"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Quantifiers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More complex statements may involve multiple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𝑀𝑜𝑣𝑖𝑒𝐵𝑢𝑓𝑓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𝐺𝑜𝑜𝑑𝑀𝑜𝑣𝑖𝑒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𝐵𝑢𝑦𝑠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𝑆𝑞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∃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𝑆𝑞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𝐴𝑑𝑗𝑎𝑐𝑒𝑛𝑡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Note: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∀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∃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cannot be reduced.</a:t>
                </a:r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378546"/>
                <a:ext cx="53583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”Everybody loves somebody”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𝐿𝑜𝑣𝑒𝑠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8546"/>
                <a:ext cx="5358384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13235" b="-7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3728" y="4389120"/>
                <a:ext cx="53583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”Somebody loves everybody”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∀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𝐿𝑜𝑣𝑒𝑠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28" y="4389120"/>
                <a:ext cx="5358384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13235" b="-7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in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4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At inference time, we need </a:t>
            </a:r>
            <a:r>
              <a:rPr lang="en-US" sz="3200" u="sng" dirty="0" smtClean="0"/>
              <a:t>concrete</a:t>
            </a:r>
            <a:r>
              <a:rPr lang="en-US" sz="3200" dirty="0" smtClean="0"/>
              <a:t> knowledge for inference.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Instantiation</a:t>
            </a:r>
            <a:r>
              <a:rPr lang="en-US" sz="3200" dirty="0" smtClean="0"/>
              <a:t> removes quantifiers by </a:t>
            </a:r>
            <a:r>
              <a:rPr lang="en-US" sz="3200" u="sng" dirty="0" smtClean="0"/>
              <a:t>grounding</a:t>
            </a:r>
            <a:r>
              <a:rPr lang="en-US" sz="3200" dirty="0" smtClean="0"/>
              <a:t> the free variables in the scope to one or more concrete objects.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415925" indent="0">
              <a:buNone/>
            </a:pPr>
            <a:r>
              <a:rPr lang="en-US" dirty="0" smtClean="0"/>
              <a:t>In practice, instantiation can often be done multiple ways; left up to programmer to decide.</a:t>
            </a:r>
          </a:p>
          <a:p>
            <a:pPr marL="0" indent="0">
              <a:buNone/>
            </a:pP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7942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744998"/>
                <a:ext cx="11012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i="1" smtClean="0">
                        <a:latin typeface="Cambria Math" charset="0"/>
                      </a:rPr>
                      <m:t>𝐾𝑖𝑛𝑔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∧</m:t>
                    </m:r>
                    <m:r>
                      <a:rPr lang="en-US" sz="2400" i="1">
                        <a:latin typeface="Cambria Math" charset="0"/>
                      </a:rPr>
                      <m:t>𝐺𝑟𝑒𝑒𝑑𝑦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⇒</m:t>
                    </m:r>
                    <m:r>
                      <a:rPr lang="en-US" sz="2400" i="1">
                        <a:latin typeface="Cambria Math" charset="0"/>
                      </a:rPr>
                      <m:t>𝐸𝑣𝑖𝑙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Objects: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 </m:t>
                    </m:r>
                    <m:r>
                      <a:rPr lang="en-US" sz="2400" b="0" i="1" smtClean="0">
                        <a:latin typeface="Cambria Math" charset="0"/>
                      </a:rPr>
                      <m:t>𝑗𝑜h𝑛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𝑟𝑖𝑐h𝑎𝑟𝑑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𝐷𝑜𝑔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𝑗𝑜h𝑛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4998"/>
                <a:ext cx="1101242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5" t="-10263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1554480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 Universals</a:t>
            </a:r>
            <a:r>
              <a:rPr lang="en-US" sz="2800" dirty="0" smtClean="0"/>
              <a:t>: can substitute in as many objects from the database as desired.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8368" y="4071961"/>
                <a:ext cx="106954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𝐾𝑖𝑛𝑔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𝑗𝑜h𝑛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∧</m:t>
                      </m:r>
                      <m:r>
                        <a:rPr lang="en-US" sz="2400" i="1">
                          <a:latin typeface="Cambria Math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𝑗𝑜h𝑛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⇒</m:t>
                      </m:r>
                      <m:r>
                        <a:rPr lang="en-US" sz="2400" i="1">
                          <a:latin typeface="Cambria Math" charset="0"/>
                        </a:rPr>
                        <m:t>𝐸𝑣𝑖𝑙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𝑗𝑜h𝑛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𝐾𝑖𝑛𝑔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𝑟𝑖𝑐h𝑎𝑟𝑑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∧</m:t>
                      </m:r>
                      <m:r>
                        <a:rPr lang="en-US" sz="2400" i="1">
                          <a:latin typeface="Cambria Math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𝑟𝑖𝑐h𝑎𝑟𝑑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⇒</m:t>
                      </m:r>
                      <m:r>
                        <a:rPr lang="en-US" sz="2400" i="1">
                          <a:latin typeface="Cambria Math" charset="0"/>
                        </a:rPr>
                        <m:t>𝐸𝑣𝑖𝑙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𝑟𝑖𝑐h𝑎𝑟𝑑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𝐾𝑖𝑛𝑔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𝐷𝑜𝑔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𝑗𝑜h𝑛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∧</m:t>
                      </m:r>
                      <m:r>
                        <a:rPr lang="en-US" sz="2400" i="1">
                          <a:latin typeface="Cambria Math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𝐷𝑜𝑔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𝑗𝑜h𝑛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⇒</m:t>
                      </m:r>
                      <m:r>
                        <a:rPr lang="en-US" sz="2400" i="1">
                          <a:latin typeface="Cambria Math" charset="0"/>
                        </a:rPr>
                        <m:t>𝐸𝑣𝑖𝑙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𝐷𝑜𝑔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𝑗𝑜h𝑛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" y="4071961"/>
                <a:ext cx="10695432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5705856" y="3310128"/>
            <a:ext cx="694944" cy="65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2416" y="5797296"/>
            <a:ext cx="985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May not always be useful!  (John’s dog will probably not be king, sadly)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4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Inference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98"/>
                <a:ext cx="10515600" cy="24720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Modus Ponens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98"/>
                <a:ext cx="10515600" cy="2472055"/>
              </a:xfrm>
              <a:blipFill rotWithShape="0">
                <a:blip r:embed="rId2"/>
                <a:stretch>
                  <a:fillRect l="-1217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38528" y="2745629"/>
                <a:ext cx="7936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If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  <m:r>
                      <a:rPr lang="en-US" sz="2400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and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are in the KB, then </a:t>
                </a:r>
                <a:r>
                  <a:rPr lang="en-US" sz="2400" i="1" dirty="0" smtClean="0"/>
                  <a:t>B</a:t>
                </a:r>
                <a:r>
                  <a:rPr lang="en-US" sz="2400" dirty="0" smtClean="0"/>
                  <a:t> can be inferred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28" y="2745629"/>
                <a:ext cx="793699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477641"/>
                <a:ext cx="10515600" cy="24720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dirty="0" smtClean="0"/>
                  <a:t>And Elimination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7641"/>
                <a:ext cx="10515600" cy="2472055"/>
              </a:xfrm>
              <a:prstGeom prst="rect">
                <a:avLst/>
              </a:prstGeom>
              <a:blipFill rotWithShape="0">
                <a:blip r:embed="rId4"/>
                <a:stretch>
                  <a:fillRect l="-1217" t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38528" y="4778772"/>
            <a:ext cx="793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If the conjunct is true, each element is true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0" y="5510785"/>
                <a:ext cx="10515600" cy="1146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dirty="0" smtClean="0"/>
                  <a:t>De Morgan’s Rule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¬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¬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∧¬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0785"/>
                <a:ext cx="10515600" cy="1146048"/>
              </a:xfrm>
              <a:prstGeom prst="rect">
                <a:avLst/>
              </a:prstGeom>
              <a:blipFill rotWithShape="0">
                <a:blip r:embed="rId5"/>
                <a:stretch>
                  <a:fillRect l="-1217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6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744998"/>
                <a:ext cx="11012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∃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𝐶𝑟𝑜𝑤𝑛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</a:rPr>
                      <m:t>𝑂𝑛𝐻𝑒𝑎𝑑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𝑗𝑜h𝑛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                Objects: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 </m:t>
                    </m:r>
                    <m:r>
                      <a:rPr lang="en-US" sz="2400" b="0" i="1" smtClean="0">
                        <a:latin typeface="Cambria Math" charset="0"/>
                      </a:rPr>
                      <m:t>𝑗𝑜h𝑛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𝑟𝑖𝑐h𝑎𝑟𝑑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𝐷𝑜𝑔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𝑗𝑜h𝑛</m:t>
                    </m:r>
                    <m:r>
                      <a:rPr lang="en-US" sz="2400" b="0" i="1" smtClean="0">
                        <a:latin typeface="Cambria Math" charset="0"/>
                      </a:rPr>
                      <m:t>)}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4998"/>
                <a:ext cx="1101242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5" t="-10263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155448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 </a:t>
            </a:r>
            <a:r>
              <a:rPr lang="en-US" sz="2800" b="1" dirty="0" err="1" smtClean="0"/>
              <a:t>Existentials</a:t>
            </a:r>
            <a:r>
              <a:rPr lang="en-US" sz="2800" dirty="0" smtClean="0"/>
              <a:t>: add a new object to the KB to replace the free variable</a:t>
            </a:r>
            <a:endParaRPr lang="en-US" sz="2800" b="1" dirty="0"/>
          </a:p>
        </p:txBody>
      </p:sp>
      <p:sp>
        <p:nvSpPr>
          <p:cNvPr id="7" name="Down Arrow 6"/>
          <p:cNvSpPr/>
          <p:nvPr/>
        </p:nvSpPr>
        <p:spPr>
          <a:xfrm>
            <a:off x="5705856" y="3310128"/>
            <a:ext cx="694944" cy="65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4712" y="5521178"/>
            <a:ext cx="985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For implications, may want to substitute an existing object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Often determined by problem considerations in practice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4133088"/>
                <a:ext cx="1135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𝐶𝑟𝑜𝑤𝑛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𝑡𝑖𝑎𝑟𝑎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</a:rPr>
                      <m:t>𝑂𝑛𝐻𝑒𝑎𝑑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𝑡𝑖𝑎𝑟𝑎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𝑗𝑜h𝑛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   Objects: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 </m:t>
                    </m:r>
                    <m:r>
                      <a:rPr lang="en-US" sz="2400" b="0" i="1" smtClean="0">
                        <a:latin typeface="Cambria Math" charset="0"/>
                      </a:rPr>
                      <m:t>𝑗𝑜h𝑛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𝑟𝑖𝑐h𝑎𝑟𝑑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𝐷𝑜𝑔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𝑗𝑜h𝑛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𝑡𝑖𝑎𝑟𝑎</m:t>
                    </m:r>
                    <m:r>
                      <a:rPr lang="en-US" sz="2400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33088"/>
                <a:ext cx="113538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1" t="-10263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0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 back to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1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keep applying instantiation to remove all quantifiers;</a:t>
            </a:r>
          </a:p>
          <a:p>
            <a:pPr marL="0" indent="0">
              <a:buNone/>
            </a:pPr>
            <a:r>
              <a:rPr lang="en-US" dirty="0" smtClean="0"/>
              <a:t>This is called </a:t>
            </a:r>
            <a:r>
              <a:rPr lang="en-US" b="1" dirty="0" err="1" smtClean="0"/>
              <a:t>propositionalization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Reduces a FOL knowledge base back to a propositional KB, allows for propositional inference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But</a:t>
            </a:r>
            <a:r>
              <a:rPr lang="en-US" dirty="0" smtClean="0"/>
              <a:t>, if KB includes functions, the propositional KB can be infinite!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144" y="5446862"/>
                <a:ext cx="3182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𝑀𝑜𝑡h𝑒𝑟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𝑗𝑜h𝑛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5446862"/>
                <a:ext cx="318211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4210812" y="5462399"/>
            <a:ext cx="1225296" cy="50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5376" y="4996010"/>
                <a:ext cx="5882640" cy="165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𝑀𝑜𝑡h𝑒𝑟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𝑀𝑜𝑡h𝑒𝑟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𝑗𝑜h𝑛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𝑀𝑜𝑡h𝑒𝑟</m:t>
                      </m:r>
                      <m:d>
                        <m:d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𝑀𝑜𝑡h𝑒𝑟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𝑀𝑜𝑡h𝑒𝑟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𝑗𝑜h𝑛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376" y="4996010"/>
                <a:ext cx="5882640" cy="16544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7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 Inference: 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Unification</a:t>
            </a:r>
            <a:r>
              <a:rPr lang="en-US" dirty="0" smtClean="0"/>
              <a:t> – finding ways to logically combine two sentences to make them equivalent</a:t>
            </a:r>
          </a:p>
          <a:p>
            <a:pPr marL="923925" indent="-398463"/>
            <a:r>
              <a:rPr lang="en-US" dirty="0" smtClean="0"/>
              <a:t>Returns variable assignments that support equivalence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688" y="3566160"/>
                <a:ext cx="11850624" cy="1759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𝑈𝑛𝑖𝑓𝑦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𝐾𝑛𝑜𝑤𝑠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𝑗𝑜h𝑛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𝐾𝑛𝑜𝑤𝑠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𝑗𝑜h𝑛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𝑗𝑎𝑛𝑒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𝐽𝑎𝑛𝑒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𝑈𝑛𝑖𝑓𝑦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𝐾𝑛𝑜𝑤𝑠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𝑗𝑜h𝑛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𝐾𝑛𝑜𝑤𝑠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𝑏𝑖𝑙𝑙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𝑏𝑖𝑙𝑙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𝑗𝑜h𝑛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𝑈𝑛𝑖𝑓𝑦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𝐾𝑛𝑜𝑤𝑠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𝑗𝑜h𝑛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𝐾𝑛𝑜𝑤𝑠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𝑀𝑜𝑡h𝑒𝑟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𝑗𝑜h𝑛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𝑀𝑜𝑡h𝑒𝑟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𝑗𝑜h𝑛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𝑈𝑛𝑖𝑓𝑦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𝐾𝑛𝑜𝑤𝑠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𝑗𝑜h𝑛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𝐾𝑛𝑜𝑤𝑠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𝑒𝑙𝑖𝑧𝑎𝑏𝑒𝑡h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𝐹𝐴𝐼𝐿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" y="3566160"/>
                <a:ext cx="11850624" cy="17597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5632704"/>
            <a:ext cx="1128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Main tool in FOL inference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Primary operation in Prolog (programming language designed for logical inference)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 Inference: Forward-Backward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Forward-backward chaining used for FOL also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Same general idea:</a:t>
            </a:r>
          </a:p>
          <a:p>
            <a:pPr marL="923925" indent="-452438"/>
            <a:r>
              <a:rPr lang="en-US" u="sng" dirty="0" smtClean="0"/>
              <a:t>Forward chaining</a:t>
            </a:r>
            <a:r>
              <a:rPr lang="en-US" dirty="0" smtClean="0"/>
              <a:t>: reason up from existing evidence</a:t>
            </a:r>
          </a:p>
          <a:p>
            <a:pPr marL="923925" indent="-452438"/>
            <a:r>
              <a:rPr lang="en-US" u="sng" dirty="0" smtClean="0"/>
              <a:t>Backward chaining</a:t>
            </a:r>
            <a:r>
              <a:rPr lang="en-US" dirty="0" smtClean="0"/>
              <a:t>: reason down from desired inference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Implementation gets a lot more complicated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/>
              <a:t>Out of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 Inference: Human Practice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93464" y="5282183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70274" y="5282182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87" y="5401437"/>
            <a:ext cx="721255" cy="4029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42" y="5399911"/>
            <a:ext cx="60960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1836" y="5599931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9617" y="1523765"/>
            <a:ext cx="7172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Describe relevant rules in English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0" dirty="0" smtClean="0"/>
              <a:t>Convert to FOL statements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Try to infer pit and </a:t>
            </a:r>
            <a:r>
              <a:rPr lang="en-US" sz="2400" dirty="0" err="1" smtClean="0"/>
              <a:t>wumpus</a:t>
            </a:r>
            <a:r>
              <a:rPr lang="en-US" sz="2400" dirty="0" smtClean="0"/>
              <a:t> status</a:t>
            </a:r>
            <a:endParaRPr lang="en-US" sz="2400" b="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093464" y="4072124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69" y="4217115"/>
            <a:ext cx="636517" cy="3409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78911" y="4234940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2101" y="3121109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Inference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Main point</a:t>
            </a:r>
            <a:r>
              <a:rPr lang="en-US" dirty="0" smtClean="0"/>
              <a:t>: it’s still search!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Primarily DFS</a:t>
            </a:r>
          </a:p>
          <a:p>
            <a:pPr marL="688975" indent="-236538"/>
            <a:r>
              <a:rPr lang="en-US" dirty="0" smtClean="0"/>
              <a:t>This is how unification is implemented in Prolog</a:t>
            </a:r>
          </a:p>
          <a:p>
            <a:pPr marL="688975" indent="-236538"/>
            <a:endParaRPr lang="en-US" dirty="0"/>
          </a:p>
          <a:p>
            <a:pPr marL="17463" indent="0">
              <a:buNone/>
            </a:pPr>
            <a:r>
              <a:rPr lang="en-US" dirty="0" smtClean="0"/>
              <a:t>Conjunction/disjunction/implication yield graph structures; can then use graph search.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688" y="1391504"/>
            <a:ext cx="2801112" cy="17174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6217920" y="4795554"/>
            <a:ext cx="2121408" cy="20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All</a:t>
            </a:r>
            <a:r>
              <a:rPr lang="en-US" dirty="0" smtClean="0"/>
              <a:t> knowledge (model info) about the current state must be represented as logic.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So what about things that change over time?</a:t>
            </a:r>
          </a:p>
          <a:p>
            <a:pPr marL="742950" indent="-327025"/>
            <a:r>
              <a:rPr lang="en-US" dirty="0" smtClean="0"/>
              <a:t>Position in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</a:p>
          <a:p>
            <a:pPr marL="742950" indent="-327025"/>
            <a:r>
              <a:rPr lang="en-US" dirty="0" err="1" smtClean="0"/>
              <a:t>Wumpus</a:t>
            </a:r>
            <a:r>
              <a:rPr lang="en-US" dirty="0" smtClean="0"/>
              <a:t> alive/dead state</a:t>
            </a:r>
          </a:p>
          <a:p>
            <a:pPr marL="742950" indent="-327025"/>
            <a:r>
              <a:rPr lang="en-US" dirty="0" smtClean="0"/>
              <a:t>Pacman dots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22" y="4138039"/>
            <a:ext cx="1072762" cy="170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56" y="3161786"/>
            <a:ext cx="1303528" cy="12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Introduce time as a new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21992" y="2766339"/>
                <a:ext cx="8408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𝑃𝑜𝑠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𝑎𝑑𝑣𝑒𝑛𝑡𝑢𝑟𝑒𝑟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 smtClean="0"/>
                  <a:t> -- Adventurer’s position at time </a:t>
                </a:r>
                <a:r>
                  <a:rPr lang="en-US" sz="2800" i="1" dirty="0" smtClean="0"/>
                  <a:t>t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92" y="2766339"/>
                <a:ext cx="8408777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4286" r="-1595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45737"/>
            <a:ext cx="1051560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Movement rule: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2651" y="4941519"/>
                <a:ext cx="94474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𝑃𝑜𝑠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𝑎𝑑𝑣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𝑀𝑜𝑣𝑒𝑁𝑜𝑟𝑡h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𝑎𝑑𝑣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𝑃𝑜𝑠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𝑎𝑑𝑣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1" y="4941519"/>
                <a:ext cx="944745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2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Search for actions</a:t>
            </a:r>
            <a:r>
              <a:rPr lang="is-IS" sz="4000" dirty="0" smtClean="0"/>
              <a:t>…</a:t>
            </a:r>
          </a:p>
          <a:p>
            <a:pPr marL="0" indent="0" algn="ctr">
              <a:buNone/>
            </a:pPr>
            <a:endParaRPr lang="is-IS" sz="4000" dirty="0"/>
          </a:p>
          <a:p>
            <a:pPr marL="0" indent="0" algn="ctr">
              <a:buNone/>
            </a:pPr>
            <a:r>
              <a:rPr lang="is-IS" sz="4000" dirty="0" smtClean="0"/>
              <a:t>But now with logic!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27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our propositional logic agent to support variable-based action search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Propositional logic agent relies on fully-enumerated, variable-free KBs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As we’ve seen, variable-based inference is more flexible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And can handle infinite KBs!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Planning uses FOL-based representations of </a:t>
            </a:r>
            <a:r>
              <a:rPr lang="en-US" b="1" dirty="0" smtClean="0"/>
              <a:t>factored states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What is changing in the state due to the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Proof by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idea: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inference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complementary literals to simplify clauses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Rinse, repeat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41558" y="3587341"/>
                <a:ext cx="508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58" y="3587341"/>
                <a:ext cx="50840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14" r="-1204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39973" y="4278293"/>
                <a:ext cx="1311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73" y="4278293"/>
                <a:ext cx="13115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651" r="-41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57366" y="3724295"/>
                <a:ext cx="4360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⊨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66" y="3724295"/>
                <a:ext cx="436017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96819" y="3815048"/>
                <a:ext cx="783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19" y="3815048"/>
                <a:ext cx="7833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r="-703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392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hlinkClick r:id="rId2"/>
              </a:rPr>
              <a:t>Wikipedia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3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is planning solving?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Practical problem</a:t>
            </a:r>
          </a:p>
          <a:p>
            <a:pPr marL="0" indent="0">
              <a:buNone/>
            </a:pPr>
            <a:r>
              <a:rPr lang="en-US" dirty="0" smtClean="0"/>
              <a:t>How can I efficiently reason about what actions to take, using knowledge about the world?</a:t>
            </a:r>
          </a:p>
          <a:p>
            <a:pPr marL="869950" indent="-217488"/>
            <a:r>
              <a:rPr lang="en-US" dirty="0" smtClean="0"/>
              <a:t>Can support sub-goals during progress through search space!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Philosophical problem</a:t>
            </a:r>
          </a:p>
          <a:p>
            <a:pPr marL="0" indent="0">
              <a:buNone/>
            </a:pPr>
            <a:r>
              <a:rPr lang="en-US" dirty="0" smtClean="0"/>
              <a:t>How much knowledge about the world do I actually need to decide on an action?</a:t>
            </a:r>
          </a:p>
          <a:p>
            <a:pPr marL="0" indent="0">
              <a:buNone/>
            </a:pPr>
            <a:r>
              <a:rPr lang="en-US" dirty="0" smtClean="0"/>
              <a:t>How much can I let the world itself tell me?</a:t>
            </a:r>
          </a:p>
        </p:txBody>
      </p:sp>
    </p:spTree>
    <p:extLst>
      <p:ext uri="{BB962C8B-B14F-4D97-AF65-F5344CB8AC3E}">
        <p14:creationId xmlns:p14="http://schemas.microsoft.com/office/powerpoint/2010/main" val="136823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Video on IBM’s Watson project</a:t>
            </a:r>
          </a:p>
          <a:p>
            <a:r>
              <a:rPr lang="en-US" dirty="0" smtClean="0"/>
              <a:t>AI in the real world!  (Discusses search, logic, machine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Inference more Efficient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1935"/>
            <a:ext cx="4535424" cy="3928872"/>
          </a:xfrm>
        </p:spPr>
      </p:pic>
      <p:sp>
        <p:nvSpPr>
          <p:cNvPr id="5" name="TextBox 4"/>
          <p:cNvSpPr txBox="1"/>
          <p:nvPr/>
        </p:nvSpPr>
        <p:spPr>
          <a:xfrm rot="1588636">
            <a:off x="1734312" y="3363151"/>
            <a:ext cx="2743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Resolution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74" y="2645145"/>
            <a:ext cx="1842613" cy="1302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8080" y="3947229"/>
            <a:ext cx="2743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Inference</a:t>
            </a:r>
            <a:endParaRPr lang="en-US" sz="28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62" y="2512154"/>
            <a:ext cx="2680979" cy="22252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41658" y="4667900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Forward-Backward Chaining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0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 Clauses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Forward-backward chaining requires KBs to use </a:t>
                </a:r>
                <a:r>
                  <a:rPr lang="en-US" b="1" dirty="0" smtClean="0"/>
                  <a:t>Horn clauses </a:t>
                </a:r>
                <a:r>
                  <a:rPr lang="en-US" dirty="0" smtClean="0"/>
                  <a:t>only</a:t>
                </a:r>
              </a:p>
              <a:p>
                <a:r>
                  <a:rPr lang="en-US" b="1" dirty="0" smtClean="0"/>
                  <a:t>Horn clause </a:t>
                </a:r>
                <a:r>
                  <a:rPr lang="en-US" dirty="0" smtClean="0"/>
                  <a:t>– disjunction of literals of which </a:t>
                </a:r>
                <a:r>
                  <a:rPr lang="en-US" u="sng" dirty="0" smtClean="0"/>
                  <a:t>exactly one</a:t>
                </a:r>
                <a:r>
                  <a:rPr lang="en-US" dirty="0" smtClean="0"/>
                  <a:t> is positive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𝐵𝑟𝑒𝑒𝑧𝑒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1,1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∨¬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</a:rPr>
                      <m:t>∨¬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∨¬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latin typeface="Cambria Math" charset="0"/>
                      </a:rPr>
                      <m:t>∨…)</m:t>
                    </m:r>
                  </m:oMath>
                </a14:m>
                <a:endParaRPr lang="en-US" b="1" dirty="0"/>
              </a:p>
              <a:p>
                <a:endParaRPr lang="en-US" b="1" dirty="0" smtClean="0"/>
              </a:p>
              <a:p>
                <a:r>
                  <a:rPr lang="en-US" dirty="0" smtClean="0"/>
                  <a:t>Can also be written as an implication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𝐵𝑟𝑒𝑒𝑧𝑒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6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 Clauses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Related </a:t>
                </a:r>
                <a:r>
                  <a:rPr lang="en-US" dirty="0"/>
                  <a:t>to </a:t>
                </a:r>
                <a:r>
                  <a:rPr lang="en-US" b="1" dirty="0"/>
                  <a:t>Conjunctive Normal Form</a:t>
                </a:r>
                <a:endParaRPr lang="en-US" dirty="0"/>
              </a:p>
              <a:p>
                <a:pPr lvl="1"/>
                <a:r>
                  <a:rPr lang="en-US" dirty="0"/>
                  <a:t>Conjunction of disjunctions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∨¬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∨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  <m:r>
                          <a:rPr lang="en-US" i="1">
                            <a:latin typeface="Cambria Math" charset="0"/>
                          </a:rPr>
                          <m:t>∨</m:t>
                        </m:r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∧(¬</m:t>
                    </m:r>
                    <m:r>
                      <a:rPr lang="en-US" i="1">
                        <a:latin typeface="Cambria Math" charset="0"/>
                      </a:rPr>
                      <m:t>𝐹</m:t>
                    </m:r>
                    <m:r>
                      <a:rPr lang="en-US" i="1">
                        <a:latin typeface="Cambria Math" charset="0"/>
                      </a:rPr>
                      <m:t>∨¬</m:t>
                    </m:r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Not always possible to convert to Horn Clauses with existing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∨</m:t>
                    </m:r>
                    <m:r>
                      <a:rPr lang="en-US" b="0" i="1" smtClean="0">
                        <a:latin typeface="Cambria Math" charset="0"/>
                      </a:rPr>
                      <m:t>𝐵𝑟𝑒𝑒𝑧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∨</m:t>
                    </m:r>
                    <m:r>
                      <a:rPr lang="en-US" b="0" i="1" smtClean="0">
                        <a:latin typeface="Cambria Math" charset="0"/>
                      </a:rPr>
                      <m:t>𝐵𝑟𝑒𝑒𝑧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2,1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For this class, KBs will be given as Horn Clauses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Implicative form is the default!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Forward-Backward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Forward Chaining</a:t>
            </a:r>
            <a:endParaRPr lang="en-US" sz="3200" dirty="0" smtClean="0"/>
          </a:p>
          <a:p>
            <a:pPr marL="471488" indent="0">
              <a:buNone/>
            </a:pPr>
            <a:r>
              <a:rPr lang="en-US" sz="3200" dirty="0" smtClean="0"/>
              <a:t>Reason forward to infer new facts from existing knowledge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Backward Chaining</a:t>
            </a:r>
          </a:p>
          <a:p>
            <a:pPr marL="471488" indent="0">
              <a:buNone/>
            </a:pPr>
            <a:r>
              <a:rPr lang="en-US" sz="3200" dirty="0" smtClean="0"/>
              <a:t>Given a query, reason backward to find a chain of inference to prove it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0352" y="3419856"/>
            <a:ext cx="11045952" cy="2757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2712" y="1252888"/>
            <a:ext cx="10701087" cy="5221063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112" y="1543747"/>
            <a:ext cx="10515600" cy="4639343"/>
          </a:xfrm>
        </p:spPr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def</a:t>
            </a:r>
            <a:r>
              <a:rPr lang="en-US" dirty="0" smtClean="0"/>
              <a:t> forward-chain(KB):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initialize </a:t>
            </a:r>
            <a:r>
              <a:rPr lang="en-US" i="1" dirty="0" smtClean="0"/>
              <a:t>count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/>
              <a:t>count[c]</a:t>
            </a:r>
            <a:r>
              <a:rPr lang="en-US" dirty="0" smtClean="0"/>
              <a:t> = the number of symbols in clause </a:t>
            </a:r>
            <a:r>
              <a:rPr lang="en-US" i="1" dirty="0" smtClean="0"/>
              <a:t>c’</a:t>
            </a:r>
            <a:r>
              <a:rPr lang="en-US" dirty="0" smtClean="0"/>
              <a:t>s premise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initialize </a:t>
            </a:r>
            <a:r>
              <a:rPr lang="en-US" i="1" dirty="0" smtClean="0"/>
              <a:t>inferred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/>
              <a:t>inferred[s]</a:t>
            </a:r>
            <a:r>
              <a:rPr lang="en-US" dirty="0" smtClean="0"/>
              <a:t> = </a:t>
            </a:r>
            <a:r>
              <a:rPr lang="en-US" i="1" dirty="0" smtClean="0"/>
              <a:t>False</a:t>
            </a:r>
            <a:r>
              <a:rPr lang="en-US" dirty="0" smtClean="0"/>
              <a:t> for all symbols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initialize </a:t>
            </a:r>
            <a:r>
              <a:rPr lang="en-US" i="1" dirty="0" smtClean="0"/>
              <a:t>agenda </a:t>
            </a:r>
            <a:r>
              <a:rPr lang="en-US" dirty="0" smtClean="0"/>
              <a:t>to an empty queue</a:t>
            </a:r>
            <a:br>
              <a:rPr lang="en-US" dirty="0" smtClean="0"/>
            </a:b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add all symbols known to be true in KB to </a:t>
            </a:r>
            <a:r>
              <a:rPr lang="en-US" i="1" dirty="0" smtClean="0"/>
              <a:t>agenda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i="1" dirty="0" smtClean="0"/>
              <a:t>agenda </a:t>
            </a:r>
            <a:r>
              <a:rPr lang="en-US" dirty="0" smtClean="0"/>
              <a:t>is not empty: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smtClean="0"/>
              <a:t>p = </a:t>
            </a:r>
            <a:r>
              <a:rPr lang="en-US" i="1" dirty="0" err="1" smtClean="0"/>
              <a:t>agenda.</a:t>
            </a:r>
            <a:r>
              <a:rPr lang="en-US" dirty="0" err="1" smtClean="0"/>
              <a:t>pop</a:t>
            </a:r>
            <a:r>
              <a:rPr lang="en-US" dirty="0" smtClean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i="1" dirty="0" smtClean="0"/>
              <a:t>inferred[p] </a:t>
            </a:r>
            <a:r>
              <a:rPr lang="en-US" dirty="0" smtClean="0"/>
              <a:t>== </a:t>
            </a:r>
            <a:r>
              <a:rPr lang="en-US" i="1" dirty="0" smtClean="0"/>
              <a:t>False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i="1" dirty="0" smtClean="0"/>
              <a:t>inferred[p] = 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 </a:t>
            </a:r>
            <a:r>
              <a:rPr lang="en-US" i="1" dirty="0" smtClean="0"/>
              <a:t>           </a:t>
            </a:r>
            <a:r>
              <a:rPr lang="en-US" b="1" dirty="0" smtClean="0"/>
              <a:t>for each </a:t>
            </a:r>
            <a:r>
              <a:rPr lang="en-US" dirty="0" smtClean="0"/>
              <a:t>clause </a:t>
            </a:r>
            <a:r>
              <a:rPr lang="en-US" i="1" dirty="0" smtClean="0"/>
              <a:t>c </a:t>
            </a:r>
            <a:r>
              <a:rPr lang="en-US" dirty="0" smtClean="0"/>
              <a:t>in KB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is in </a:t>
            </a:r>
            <a:r>
              <a:rPr lang="en-US" i="1" dirty="0" smtClean="0"/>
              <a:t>c’</a:t>
            </a:r>
            <a:r>
              <a:rPr lang="en-US" dirty="0" smtClean="0"/>
              <a:t>s premise: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i="1" dirty="0" smtClean="0"/>
              <a:t>count[c] -=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 </a:t>
            </a:r>
            <a:r>
              <a:rPr lang="en-US" i="1" dirty="0" smtClean="0"/>
              <a:t>        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i="1" dirty="0" smtClean="0"/>
              <a:t>count[c]</a:t>
            </a:r>
            <a:r>
              <a:rPr lang="en-US" dirty="0" smtClean="0"/>
              <a:t> == 0: add </a:t>
            </a:r>
            <a:r>
              <a:rPr lang="en-US" i="1" dirty="0" smtClean="0"/>
              <a:t>c</a:t>
            </a:r>
            <a:r>
              <a:rPr lang="en-US" dirty="0" smtClean="0"/>
              <a:t>’s conclusion to </a:t>
            </a:r>
            <a:r>
              <a:rPr lang="en-US" i="1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12494</TotalTime>
  <Words>2416</Words>
  <Application>Microsoft Macintosh PowerPoint</Application>
  <PresentationFormat>Widescreen</PresentationFormat>
  <Paragraphs>354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Cambria Math</vt:lpstr>
      <vt:lpstr>Wingdings</vt:lpstr>
      <vt:lpstr>Arial</vt:lpstr>
      <vt:lpstr>Office Theme</vt:lpstr>
      <vt:lpstr>Announcements</vt:lpstr>
      <vt:lpstr>Last Time: Propositional Inference</vt:lpstr>
      <vt:lpstr>Review: Inference Rules</vt:lpstr>
      <vt:lpstr>Review: Proof by Resolution</vt:lpstr>
      <vt:lpstr>Making Inference more Efficient</vt:lpstr>
      <vt:lpstr>Horn Clauses</vt:lpstr>
      <vt:lpstr>Horn Clauses</vt:lpstr>
      <vt:lpstr>Forward-Backward Chaining</vt:lpstr>
      <vt:lpstr>Forward Chaining</vt:lpstr>
      <vt:lpstr>Forward Chaining Example</vt:lpstr>
      <vt:lpstr>Forward Chaining Properties</vt:lpstr>
      <vt:lpstr>Applying Forward Chaining</vt:lpstr>
      <vt:lpstr>Forward-Backward Chaining</vt:lpstr>
      <vt:lpstr>Backward Chaining</vt:lpstr>
      <vt:lpstr>Backward Chaining Example</vt:lpstr>
      <vt:lpstr>Backward Chaining Properties</vt:lpstr>
      <vt:lpstr>Applying Backward Chaining</vt:lpstr>
      <vt:lpstr>PowerPoint Presentation</vt:lpstr>
      <vt:lpstr>Expressiveness of Propositional Logic</vt:lpstr>
      <vt:lpstr>First-Order vs Propositional</vt:lpstr>
      <vt:lpstr>FOL Models</vt:lpstr>
      <vt:lpstr>Relations vs Functions</vt:lpstr>
      <vt:lpstr>Aside: Database Semantics</vt:lpstr>
      <vt:lpstr>Quantifiers</vt:lpstr>
      <vt:lpstr>Quantifiers</vt:lpstr>
      <vt:lpstr>Nesting Quantifiers</vt:lpstr>
      <vt:lpstr>Order Matters!</vt:lpstr>
      <vt:lpstr>Filling in Quantifiers</vt:lpstr>
      <vt:lpstr>Instantiation</vt:lpstr>
      <vt:lpstr>Instantiation</vt:lpstr>
      <vt:lpstr>FOL back to Propositional Logic</vt:lpstr>
      <vt:lpstr>FOL Inference: Unification</vt:lpstr>
      <vt:lpstr>FOL Inference: Forward-Backward Chaining</vt:lpstr>
      <vt:lpstr>FOL Inference: Human Practice</vt:lpstr>
      <vt:lpstr>Logical Inference Summary</vt:lpstr>
      <vt:lpstr>Incorporating time</vt:lpstr>
      <vt:lpstr>Incorporating time</vt:lpstr>
      <vt:lpstr>Planning</vt:lpstr>
      <vt:lpstr>Planning</vt:lpstr>
      <vt:lpstr>STRIPS language</vt:lpstr>
      <vt:lpstr>What problem is planning solving?</vt:lpstr>
      <vt:lpstr>Next Time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289</cp:revision>
  <cp:lastPrinted>2017-09-12T18:41:39Z</cp:lastPrinted>
  <dcterms:created xsi:type="dcterms:W3CDTF">2017-08-18T18:18:42Z</dcterms:created>
  <dcterms:modified xsi:type="dcterms:W3CDTF">2017-09-14T21:21:57Z</dcterms:modified>
</cp:coreProperties>
</file>