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89" r:id="rId2"/>
    <p:sldId id="288" r:id="rId3"/>
    <p:sldId id="340" r:id="rId4"/>
    <p:sldId id="341" r:id="rId5"/>
    <p:sldId id="376" r:id="rId6"/>
    <p:sldId id="433" r:id="rId7"/>
    <p:sldId id="377" r:id="rId8"/>
    <p:sldId id="378" r:id="rId9"/>
    <p:sldId id="379" r:id="rId10"/>
    <p:sldId id="380" r:id="rId11"/>
    <p:sldId id="342" r:id="rId12"/>
    <p:sldId id="381" r:id="rId13"/>
    <p:sldId id="344" r:id="rId14"/>
    <p:sldId id="382" r:id="rId15"/>
    <p:sldId id="343" r:id="rId16"/>
    <p:sldId id="383" r:id="rId17"/>
    <p:sldId id="345" r:id="rId18"/>
    <p:sldId id="384" r:id="rId19"/>
    <p:sldId id="386" r:id="rId20"/>
    <p:sldId id="387" r:id="rId21"/>
    <p:sldId id="388" r:id="rId22"/>
    <p:sldId id="389" r:id="rId23"/>
    <p:sldId id="405" r:id="rId24"/>
    <p:sldId id="391" r:id="rId25"/>
    <p:sldId id="407" r:id="rId26"/>
    <p:sldId id="408" r:id="rId27"/>
    <p:sldId id="406" r:id="rId28"/>
    <p:sldId id="398" r:id="rId29"/>
    <p:sldId id="399" r:id="rId30"/>
    <p:sldId id="400" r:id="rId31"/>
    <p:sldId id="409" r:id="rId32"/>
    <p:sldId id="410" r:id="rId33"/>
    <p:sldId id="413" r:id="rId34"/>
    <p:sldId id="414" r:id="rId35"/>
    <p:sldId id="412" r:id="rId36"/>
    <p:sldId id="416" r:id="rId37"/>
    <p:sldId id="401" r:id="rId38"/>
    <p:sldId id="417" r:id="rId39"/>
    <p:sldId id="411" r:id="rId40"/>
    <p:sldId id="418" r:id="rId41"/>
    <p:sldId id="419" r:id="rId42"/>
    <p:sldId id="420" r:id="rId43"/>
    <p:sldId id="421" r:id="rId44"/>
    <p:sldId id="422" r:id="rId45"/>
    <p:sldId id="423" r:id="rId46"/>
    <p:sldId id="424" r:id="rId47"/>
    <p:sldId id="397" r:id="rId48"/>
    <p:sldId id="425" r:id="rId49"/>
    <p:sldId id="426" r:id="rId50"/>
    <p:sldId id="427" r:id="rId51"/>
    <p:sldId id="428" r:id="rId52"/>
    <p:sldId id="429" r:id="rId53"/>
    <p:sldId id="430" r:id="rId54"/>
    <p:sldId id="431" r:id="rId55"/>
    <p:sldId id="390" r:id="rId56"/>
    <p:sldId id="43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0"/>
    <a:srgbClr val="805406"/>
    <a:srgbClr val="AC7309"/>
    <a:srgbClr val="C58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8"/>
    <p:restoredTop sz="90625"/>
  </p:normalViewPr>
  <p:slideViewPr>
    <p:cSldViewPr snapToGrid="0" snapToObjects="1">
      <p:cViewPr>
        <p:scale>
          <a:sx n="80" d="100"/>
          <a:sy n="80" d="100"/>
        </p:scale>
        <p:origin x="-2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940D9-A0F5-5441-BFC1-53C136B7243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795AA-8646-AB4D-816D-6B926830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2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reference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33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Original, not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4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Twice the samples, now it’s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65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4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758"/>
            <a:ext cx="10515600" cy="607641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50588"/>
            <a:ext cx="12192000" cy="0"/>
          </a:xfrm>
          <a:prstGeom prst="line">
            <a:avLst/>
          </a:prstGeom>
          <a:ln w="50800">
            <a:solidFill>
              <a:srgbClr val="B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3FB2-19F0-2A47-895C-60E51D6E971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ri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1248" y="1295273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 smtClean="0"/>
              <a:t>Remember: significance is </a:t>
            </a:r>
            <a:r>
              <a:rPr lang="en-US" sz="8000" b="1" i="1" u="sng" dirty="0" smtClean="0"/>
              <a:t>NOT</a:t>
            </a:r>
            <a:r>
              <a:rPr lang="en-US" sz="8000" dirty="0" smtClean="0"/>
              <a:t> proof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0862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Student’s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Used to compare two sets of quantitative observations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 of a single random variable, when sample sets are collected independently of each other.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Relies on three pieces of information:</a:t>
                </a:r>
              </a:p>
              <a:p>
                <a:pPr marL="688975" indent="-200025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-- means of each sample set</a:t>
                </a:r>
              </a:p>
              <a:p>
                <a:pPr marL="688975" indent="-200025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-- standard deviations of each sample set</a:t>
                </a:r>
              </a:p>
              <a:p>
                <a:pPr marL="688975" indent="-200025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-- size of each sample set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36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Student’s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Calculated </a:t>
            </a:r>
            <a:r>
              <a:rPr lang="en-US" smtClean="0"/>
              <a:t>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18887" y="1980084"/>
                <a:ext cx="2073709" cy="913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∗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𝐵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887" y="1980084"/>
                <a:ext cx="2073709" cy="9135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59736" y="3689497"/>
                <a:ext cx="1712841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736" y="3689497"/>
                <a:ext cx="1712841" cy="7518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55742" y="3661764"/>
                <a:ext cx="4203138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42" y="3661764"/>
                <a:ext cx="4203138" cy="8073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562438" y="3149273"/>
            <a:ext cx="111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Where:</a:t>
            </a: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59268" y="4953878"/>
                <a:ext cx="8866098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Ø"/>
                </a:pPr>
                <a:r>
                  <a:rPr lang="en-US" sz="2400" dirty="0" smtClean="0"/>
                  <a:t>Resulting </a:t>
                </a:r>
                <a:r>
                  <a:rPr lang="en-US" sz="2400" i="1" dirty="0" smtClean="0"/>
                  <a:t>t </a:t>
                </a:r>
                <a:r>
                  <a:rPr lang="en-US" sz="2400" dirty="0" smtClean="0"/>
                  <a:t>value can be compared against a pre-established </a:t>
                </a:r>
                <a:r>
                  <a:rPr lang="en-US" sz="2400" b="1" u="sng" dirty="0" smtClean="0"/>
                  <a:t>critical value</a:t>
                </a:r>
                <a:r>
                  <a:rPr lang="en-US" sz="2400" dirty="0" smtClean="0"/>
                  <a:t> for the given significance level (tables available anywhere); if greater,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is supported</a:t>
                </a:r>
              </a:p>
              <a:p>
                <a:pPr marL="285750" indent="-285750">
                  <a:spcBef>
                    <a:spcPts val="600"/>
                  </a:spcBef>
                  <a:buFont typeface="Wingdings" charset="2"/>
                  <a:buChar char="Ø"/>
                </a:pPr>
                <a:r>
                  <a:rPr lang="en-US" sz="2400" dirty="0" smtClean="0"/>
                  <a:t>Critical values specified for </a:t>
                </a:r>
                <a:r>
                  <a:rPr lang="en-US" sz="2400" b="1" u="sng" dirty="0" smtClean="0"/>
                  <a:t>degrees of freedom</a:t>
                </a:r>
                <a:r>
                  <a:rPr lang="en-US" sz="2400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−2)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268" y="4953878"/>
                <a:ext cx="8866098" cy="1646605"/>
              </a:xfrm>
              <a:prstGeom prst="rect">
                <a:avLst/>
              </a:prstGeom>
              <a:blipFill rotWithShape="0">
                <a:blip r:embed="rId5"/>
                <a:stretch>
                  <a:fillRect l="-893" t="-2963" r="-61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9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are these RL problems different?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39256" cy="435133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Q values learned for RL problem 1</a:t>
                </a:r>
              </a:p>
              <a:p>
                <a:pPr marL="688975" indent="-2540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=400</m:t>
                    </m:r>
                  </m:oMath>
                </a14:m>
                <a:endParaRPr lang="en-US" b="0" dirty="0" smtClean="0"/>
              </a:p>
              <a:p>
                <a:pPr marL="688975" indent="-2540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=0.08</m:t>
                    </m:r>
                  </m:oMath>
                </a14:m>
                <a:endParaRPr lang="en-US" b="0" dirty="0" smtClean="0"/>
              </a:p>
              <a:p>
                <a:pPr marL="688975" indent="-2540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=0.38</m:t>
                    </m:r>
                  </m:oMath>
                </a14:m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b="0" i="1" dirty="0" smtClean="0">
                    <a:latin typeface="Cambria Math" charset="0"/>
                  </a:rPr>
                  <a:t/>
                </a:r>
                <a:br>
                  <a:rPr lang="en-US" b="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 Q values learned for RL problem 2</a:t>
                </a:r>
                <a:endParaRPr lang="en-US" dirty="0"/>
              </a:p>
              <a:p>
                <a:pPr marL="635000" indent="-200025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800</m:t>
                    </m:r>
                  </m:oMath>
                </a14:m>
                <a:endParaRPr lang="en-US" dirty="0"/>
              </a:p>
              <a:p>
                <a:pPr marL="635000" indent="-200025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=0.</m:t>
                    </m:r>
                    <m:r>
                      <a:rPr lang="en-US" b="0" i="1" smtClean="0">
                        <a:latin typeface="Cambria Math" charset="0"/>
                      </a:rPr>
                      <m:t>12</m:t>
                    </m:r>
                  </m:oMath>
                </a14:m>
                <a:endParaRPr lang="en-US" dirty="0"/>
              </a:p>
              <a:p>
                <a:pPr marL="635000" indent="-200025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=0.</m:t>
                    </m:r>
                    <m:r>
                      <a:rPr lang="en-US" b="0" i="1" smtClean="0">
                        <a:latin typeface="Cambria Math" charset="0"/>
                      </a:rPr>
                      <m:t>33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39256" cy="4351338"/>
              </a:xfrm>
              <a:blipFill rotWithShape="0">
                <a:blip r:embed="rId2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54568" y="3016409"/>
            <a:ext cx="299923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</a:t>
            </a:r>
          </a:p>
          <a:p>
            <a:pPr marL="285750" indent="-285750">
              <a:spcBef>
                <a:spcPts val="600"/>
              </a:spcBef>
              <a:buFont typeface="Wingdings" charset="2"/>
              <a:buChar char="Ø"/>
            </a:pPr>
            <a:r>
              <a:rPr lang="en-US" sz="2800" dirty="0" smtClean="0"/>
              <a:t>Student’s </a:t>
            </a:r>
            <a:r>
              <a:rPr lang="en-US" sz="2800" i="1" dirty="0" smtClean="0"/>
              <a:t>t</a:t>
            </a:r>
            <a:r>
              <a:rPr lang="en-US" sz="2800" dirty="0" smtClean="0"/>
              <a:t> test</a:t>
            </a:r>
          </a:p>
          <a:p>
            <a:pPr marL="285750" indent="-285750">
              <a:spcBef>
                <a:spcPts val="600"/>
              </a:spcBef>
              <a:buFont typeface="Wingdings" charset="2"/>
              <a:buChar char="Ø"/>
            </a:pPr>
            <a:r>
              <a:rPr lang="en-US" sz="2800" dirty="0" smtClean="0"/>
              <a:t>Significance level 0.05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8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are these RL problems different?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9493" y="4867899"/>
                <a:ext cx="5455661" cy="783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∗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𝐵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0.08−0.12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0.00375∗0.121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≈1.88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93" y="4867899"/>
                <a:ext cx="5455661" cy="7831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83159" y="1784129"/>
                <a:ext cx="4980786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400+800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400∗800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=0.00375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159" y="1784129"/>
                <a:ext cx="4980786" cy="7543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83159" y="2779822"/>
                <a:ext cx="4203138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159" y="2779822"/>
                <a:ext cx="4203138" cy="8073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8640" y="1578867"/>
                <a:ext cx="2542032" cy="4017261"/>
              </a:xfrm>
            </p:spPr>
            <p:txBody>
              <a:bodyPr>
                <a:normAutofit/>
              </a:bodyPr>
              <a:lstStyle/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=400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=0.08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=0.38</m:t>
                      </m:r>
                    </m:oMath>
                  </m:oMathPara>
                </a14:m>
                <a:endParaRPr lang="en-US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800</m:t>
                      </m:r>
                    </m:oMath>
                  </m:oMathPara>
                </a14:m>
                <a:endParaRPr lang="en-US" dirty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=0.</m:t>
                      </m:r>
                      <m:r>
                        <a:rPr lang="en-US" b="0" i="1" smtClean="0">
                          <a:latin typeface="Cambria Math" charset="0"/>
                        </a:rPr>
                        <m:t>12</m:t>
                      </m:r>
                    </m:oMath>
                  </m:oMathPara>
                </a14:m>
                <a:endParaRPr lang="en-US" dirty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=0.</m:t>
                      </m:r>
                      <m:r>
                        <a:rPr lang="en-US" b="0" i="1" smtClean="0">
                          <a:latin typeface="Cambria Math" charset="0"/>
                        </a:rPr>
                        <m:t>33</m:t>
                      </m:r>
                    </m:oMath>
                  </m:oMathPara>
                </a14:m>
                <a:endParaRPr lang="en-US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𝐷𝑜𝐹</m:t>
                      </m:r>
                      <m:r>
                        <a:rPr lang="en-US" b="0" i="1" smtClean="0">
                          <a:latin typeface="Cambria Math" charset="0"/>
                        </a:rPr>
                        <m:t>=1198</m:t>
                      </m:r>
                    </m:oMath>
                  </m:oMathPara>
                </a14:m>
                <a:endParaRPr lang="en-US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err="1" smtClean="0"/>
                  <a:t>Crit</a:t>
                </a:r>
                <a:r>
                  <a:rPr lang="en-US" dirty="0" smtClean="0"/>
                  <a:t> Val = 1.96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" y="1578867"/>
                <a:ext cx="2542032" cy="4017261"/>
              </a:xfrm>
              <a:blipFill rotWithShape="0">
                <a:blip r:embed="rId5"/>
                <a:stretch>
                  <a:fillRect b="-2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31028" y="3819178"/>
                <a:ext cx="6136423" cy="747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400−1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0.38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800−1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0.33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400+800−2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≈0.121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028" y="3819178"/>
                <a:ext cx="6136423" cy="7473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14591" y="6121493"/>
            <a:ext cx="12077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Since 1.88 &lt; 1.96, we cannot reject the </a:t>
            </a:r>
            <a:r>
              <a:rPr lang="en-US" sz="2400" smtClean="0"/>
              <a:t>null hypothesis (that the two problems are the same).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8438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 smtClean="0"/>
                  <a:t>Pearson’s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test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21000" b="-3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Used to compare two sets of categorical observations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 of a single random variable.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With category set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, relies on:</a:t>
                </a:r>
              </a:p>
              <a:p>
                <a:pPr marL="688975" indent="-200025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-- frequency of each category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𝑐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dirty="0" smtClean="0"/>
                  <a:t> in each sample set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3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9430" y="4517136"/>
                <a:ext cx="11233140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u="sng" dirty="0" smtClean="0"/>
                  <a:t>Note</a:t>
                </a:r>
              </a:p>
              <a:p>
                <a:r>
                  <a:rPr lang="en-US" sz="2400" dirty="0" smtClean="0"/>
                  <a:t>This can also be formulated for a single sample set and expected distribution in terms of:</a:t>
                </a:r>
              </a:p>
              <a:p>
                <a:pPr marL="688975" indent="-254000">
                  <a:buFont typeface="Arial" charset="0"/>
                  <a:buChar char="•"/>
                </a:pPr>
                <a:r>
                  <a:rPr lang="en-US" sz="2400" i="1" dirty="0" smtClean="0"/>
                  <a:t>N – </a:t>
                </a:r>
                <a:r>
                  <a:rPr lang="en-US" sz="2400" dirty="0" smtClean="0"/>
                  <a:t>size of the sample set</a:t>
                </a:r>
              </a:p>
              <a:p>
                <a:pPr marL="688975" indent="-25400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𝑁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i="1" dirty="0" smtClean="0"/>
                  <a:t> -- </a:t>
                </a:r>
                <a:r>
                  <a:rPr lang="en-US" sz="2400" dirty="0" smtClean="0"/>
                  <a:t>expected frequency of category </a:t>
                </a:r>
                <a:r>
                  <a:rPr lang="en-US" sz="2400" i="1" dirty="0" smtClean="0"/>
                  <a:t>c</a:t>
                </a:r>
                <a:r>
                  <a:rPr lang="en-US" sz="2400" dirty="0" smtClean="0"/>
                  <a:t> under the expected distribution</a:t>
                </a:r>
              </a:p>
              <a:p>
                <a:pPr marL="688975" indent="-25400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i="1" dirty="0" smtClean="0"/>
                  <a:t> -- </a:t>
                </a:r>
                <a:r>
                  <a:rPr lang="en-US" sz="2400" dirty="0" smtClean="0"/>
                  <a:t>observed frequency of category </a:t>
                </a:r>
                <a:r>
                  <a:rPr lang="en-US" sz="2400" i="1" dirty="0" smtClean="0"/>
                  <a:t>c</a:t>
                </a:r>
                <a:r>
                  <a:rPr lang="en-US" sz="2400" dirty="0" smtClean="0"/>
                  <a:t> in the sample set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30" y="4517136"/>
                <a:ext cx="11233140" cy="1938992"/>
              </a:xfrm>
              <a:prstGeom prst="rect">
                <a:avLst/>
              </a:prstGeom>
              <a:blipFill rotWithShape="0">
                <a:blip r:embed="rId4"/>
                <a:stretch>
                  <a:fillRect l="-869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274320" y="4352544"/>
            <a:ext cx="115763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05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Pearson’s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21000" b="-3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435352" cy="6066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Calculated as: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66937" y="1909508"/>
                <a:ext cx="3458126" cy="1249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|</m:t>
                          </m:r>
                        </m:sup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1,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937" y="1909508"/>
                <a:ext cx="3458126" cy="12494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24290" y="3646869"/>
                <a:ext cx="8743419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is the frequency of category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(and the same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290" y="3646869"/>
                <a:ext cx="8743419" cy="477888"/>
              </a:xfrm>
              <a:prstGeom prst="rect">
                <a:avLst/>
              </a:prstGeom>
              <a:blipFill rotWithShape="0">
                <a:blip r:embed="rId4"/>
                <a:stretch>
                  <a:fillRect l="-1116" t="-8861" r="-70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4440069"/>
                <a:ext cx="10213847" cy="2109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Font typeface="Wingdings" charset="2"/>
                  <a:buChar char="Ø"/>
                </a:pPr>
                <a:r>
                  <a:rPr lang="en-US" sz="2400" dirty="0" smtClean="0"/>
                  <a:t>Note that this is </a:t>
                </a:r>
                <a:r>
                  <a:rPr lang="en-US" sz="2400" b="1" u="sng" dirty="0" smtClean="0"/>
                  <a:t>not</a:t>
                </a:r>
                <a:r>
                  <a:rPr lang="en-US" sz="2400" dirty="0" smtClean="0"/>
                  <a:t> symmetric; if using two actual observed distributions,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is considered the “expected” distribution</a:t>
                </a:r>
              </a:p>
              <a:p>
                <a:pPr marL="285750" indent="-285750">
                  <a:spcBef>
                    <a:spcPts val="600"/>
                  </a:spcBef>
                  <a:buFont typeface="Wingdings" charset="2"/>
                  <a:buChar char="Ø"/>
                </a:pPr>
                <a:r>
                  <a:rPr lang="en-US" sz="2400" dirty="0" smtClean="0"/>
                  <a:t>As with Student’s </a:t>
                </a:r>
                <a:r>
                  <a:rPr lang="en-US" sz="2400" i="1" dirty="0" smtClean="0"/>
                  <a:t>t </a:t>
                </a:r>
                <a:r>
                  <a:rPr lang="en-US" sz="2400" dirty="0" smtClean="0"/>
                  <a:t>test, compare calculated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value against the </a:t>
                </a:r>
                <a:r>
                  <a:rPr lang="en-US" sz="2400" b="1" u="sng" dirty="0" smtClean="0"/>
                  <a:t>critical value</a:t>
                </a:r>
                <a:r>
                  <a:rPr lang="en-US" sz="2400" dirty="0" smtClean="0"/>
                  <a:t> specified for the degrees of freedom (here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−1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285750" indent="-285750">
                  <a:spcBef>
                    <a:spcPts val="600"/>
                  </a:spcBef>
                  <a:buFont typeface="Wingdings" charset="2"/>
                  <a:buChar char="Ø"/>
                </a:pPr>
                <a:r>
                  <a:rPr lang="en-US" sz="2400" dirty="0" smtClean="0"/>
                  <a:t>This breaks if any expected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&lt;10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40069"/>
                <a:ext cx="10213847" cy="2109104"/>
              </a:xfrm>
              <a:prstGeom prst="rect">
                <a:avLst/>
              </a:prstGeom>
              <a:blipFill rotWithShape="0">
                <a:blip r:embed="rId5"/>
                <a:stretch>
                  <a:fillRect l="-836" t="-2312" b="-5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12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Is an email classifier different from random?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8640" y="1999491"/>
                <a:ext cx="3584448" cy="4565901"/>
              </a:xfrm>
            </p:spPr>
            <p:txBody>
              <a:bodyPr>
                <a:normAutofit fontScale="92500" lnSpcReduction="10000"/>
              </a:bodyPr>
              <a:lstStyle/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𝑁</m:t>
                      </m:r>
                      <m:r>
                        <a:rPr lang="en-US" b="0" i="1" smtClean="0">
                          <a:latin typeface="Cambria Math" charset="0"/>
                        </a:rPr>
                        <m:t>=600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𝑆𝑝𝑚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=200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𝐼𝑚𝑝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=100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𝑂𝑡h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=300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𝑆𝑝𝑚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=200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𝐼𝑚𝑝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=200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𝑂𝑡h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=200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𝐷𝑜𝐹</m:t>
                      </m:r>
                      <m:r>
                        <a:rPr lang="en-US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err="1" smtClean="0"/>
                  <a:t>Crit</a:t>
                </a:r>
                <a:r>
                  <a:rPr lang="en-US" dirty="0" smtClean="0"/>
                  <a:t> Val = 5.991</a:t>
                </a:r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Significance = 0.05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" y="1999491"/>
                <a:ext cx="3584448" cy="4565901"/>
              </a:xfrm>
              <a:blipFill rotWithShape="0">
                <a:blip r:embed="rId2"/>
                <a:stretch>
                  <a:fillRect b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8640" y="1537826"/>
                <a:ext cx="43644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𝐶</m:t>
                      </m:r>
                      <m:r>
                        <a:rPr lang="en-US" sz="2400" i="1">
                          <a:latin typeface="Cambria Math" charset="0"/>
                        </a:rPr>
                        <m:t>={</m:t>
                      </m:r>
                      <m:r>
                        <a:rPr lang="en-US" sz="2400" i="1">
                          <a:latin typeface="Cambria Math" charset="0"/>
                        </a:rPr>
                        <m:t>𝑆𝑝𝑎𝑚</m:t>
                      </m:r>
                      <m:r>
                        <a:rPr lang="en-US" sz="2400" i="1">
                          <a:latin typeface="Cambria Math" charset="0"/>
                        </a:rPr>
                        <m:t>,</m:t>
                      </m:r>
                      <m:r>
                        <a:rPr lang="en-US" sz="2400" i="1">
                          <a:latin typeface="Cambria Math" charset="0"/>
                        </a:rPr>
                        <m:t>𝐼𝑚𝑝𝑜𝑟𝑡𝑎𝑛𝑡</m:t>
                      </m:r>
                      <m:r>
                        <a:rPr lang="en-US" sz="2400" i="1">
                          <a:latin typeface="Cambria Math" charset="0"/>
                        </a:rPr>
                        <m:t>,</m:t>
                      </m:r>
                      <m:r>
                        <a:rPr lang="en-US" sz="2400" i="1">
                          <a:latin typeface="Cambria Math" charset="0"/>
                        </a:rPr>
                        <m:t>𝑂𝑡h𝑒𝑟</m:t>
                      </m:r>
                      <m:r>
                        <a:rPr lang="en-US" sz="2400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537826"/>
                <a:ext cx="436440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83673" y="1999491"/>
                <a:ext cx="3458126" cy="1249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|</m:t>
                          </m:r>
                        </m:sup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1,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673" y="1999491"/>
                <a:ext cx="3458126" cy="12494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4761" y="3592928"/>
                <a:ext cx="6466642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200−200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200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100−200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200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300−200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200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61" y="3592928"/>
                <a:ext cx="6466642" cy="7411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44761" y="4678020"/>
                <a:ext cx="20373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=100&gt;5.991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61" y="4678020"/>
                <a:ext cx="203735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94" r="-328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03467" y="5601253"/>
                <a:ext cx="62185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Ø"/>
                </a:pPr>
                <a:r>
                  <a:rPr lang="en-US" sz="2400" dirty="0" smtClean="0"/>
                  <a:t>Here,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and say that the email classifier </a:t>
                </a:r>
                <a:r>
                  <a:rPr lang="en-US" sz="2400" u="sng" dirty="0" smtClean="0"/>
                  <a:t>is</a:t>
                </a:r>
                <a:r>
                  <a:rPr lang="en-US" sz="2400" dirty="0" smtClean="0"/>
                  <a:t> different from random.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467" y="5601253"/>
                <a:ext cx="6218537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1373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28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Is one email classifier different from another?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8640" y="2109219"/>
                <a:ext cx="3584448" cy="4529325"/>
              </a:xfrm>
            </p:spPr>
            <p:txBody>
              <a:bodyPr>
                <a:normAutofit/>
              </a:bodyPr>
              <a:lstStyle/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𝑆𝑝𝑚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=200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𝐼𝑚𝑝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=100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𝑂𝑡h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=300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𝑆𝑝𝑚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=50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𝐼𝑚𝑝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=400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𝑂𝑡h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=400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𝐷𝑜𝐹</m:t>
                      </m:r>
                      <m:r>
                        <a:rPr lang="en-US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err="1" smtClean="0"/>
                  <a:t>Crit</a:t>
                </a:r>
                <a:r>
                  <a:rPr lang="en-US" dirty="0" smtClean="0"/>
                  <a:t> Val = 5.991</a:t>
                </a:r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Significance = 0.05</a:t>
                </a:r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" y="2109219"/>
                <a:ext cx="3584448" cy="4529325"/>
              </a:xfrm>
              <a:blipFill rotWithShape="0">
                <a:blip r:embed="rId2"/>
                <a:stretch>
                  <a:fillRect b="-3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8640" y="1537826"/>
                <a:ext cx="43644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𝐶</m:t>
                      </m:r>
                      <m:r>
                        <a:rPr lang="en-US" sz="2400" i="1">
                          <a:latin typeface="Cambria Math" charset="0"/>
                        </a:rPr>
                        <m:t>={</m:t>
                      </m:r>
                      <m:r>
                        <a:rPr lang="en-US" sz="2400" i="1">
                          <a:latin typeface="Cambria Math" charset="0"/>
                        </a:rPr>
                        <m:t>𝑆𝑝𝑎𝑚</m:t>
                      </m:r>
                      <m:r>
                        <a:rPr lang="en-US" sz="2400" i="1">
                          <a:latin typeface="Cambria Math" charset="0"/>
                        </a:rPr>
                        <m:t>,</m:t>
                      </m:r>
                      <m:r>
                        <a:rPr lang="en-US" sz="2400" i="1">
                          <a:latin typeface="Cambria Math" charset="0"/>
                        </a:rPr>
                        <m:t>𝐼𝑚𝑝𝑜𝑟𝑡𝑎𝑛𝑡</m:t>
                      </m:r>
                      <m:r>
                        <a:rPr lang="en-US" sz="2400" i="1">
                          <a:latin typeface="Cambria Math" charset="0"/>
                        </a:rPr>
                        <m:t>,</m:t>
                      </m:r>
                      <m:r>
                        <a:rPr lang="en-US" sz="2400" i="1">
                          <a:latin typeface="Cambria Math" charset="0"/>
                        </a:rPr>
                        <m:t>𝑂𝑡h𝑒𝑟</m:t>
                      </m:r>
                      <m:r>
                        <a:rPr lang="en-US" sz="2400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537826"/>
                <a:ext cx="436440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83673" y="1999491"/>
                <a:ext cx="3458126" cy="1249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|</m:t>
                          </m:r>
                        </m:sup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1,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673" y="1999491"/>
                <a:ext cx="3458126" cy="12494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4761" y="3592928"/>
                <a:ext cx="629672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200−50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50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100−400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400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300−400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400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61" y="3592928"/>
                <a:ext cx="6296724" cy="7411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44761" y="4678020"/>
                <a:ext cx="20373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=700&gt;5.991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61" y="4678020"/>
                <a:ext cx="203735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94" r="-328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03467" y="5601253"/>
                <a:ext cx="62185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Ø"/>
                </a:pPr>
                <a:r>
                  <a:rPr lang="en-US" sz="2400" dirty="0" smtClean="0"/>
                  <a:t>Here,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and say that the second email classifier </a:t>
                </a:r>
                <a:r>
                  <a:rPr lang="en-US" sz="2400" b="1" u="sng" dirty="0" smtClean="0"/>
                  <a:t>is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different from the first.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467" y="5601253"/>
                <a:ext cx="6218537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1373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40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Is one email classifier different from another?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8640" y="2109219"/>
                <a:ext cx="3584448" cy="4876797"/>
              </a:xfrm>
            </p:spPr>
            <p:txBody>
              <a:bodyPr>
                <a:normAutofit/>
              </a:bodyPr>
              <a:lstStyle/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𝑆𝑝𝑚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=200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𝐼𝑚𝑝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=100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𝑂𝑡h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=300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𝑺𝒑𝒎</m:t>
                          </m:r>
                        </m:sub>
                      </m:sSub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𝟐𝟐𝟓</m:t>
                      </m:r>
                    </m:oMath>
                  </m:oMathPara>
                </a14:m>
                <a:endParaRPr lang="en-US" b="1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𝑰𝒎𝒑</m:t>
                          </m:r>
                        </m:sub>
                      </m:sSub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𝟏𝟎𝟎</m:t>
                      </m:r>
                    </m:oMath>
                  </m:oMathPara>
                </a14:m>
                <a:endParaRPr lang="en-US" b="1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𝑶𝒕𝒉</m:t>
                          </m:r>
                        </m:sub>
                      </m:sSub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𝟑𝟑𝟎</m:t>
                      </m:r>
                    </m:oMath>
                  </m:oMathPara>
                </a14:m>
                <a:endParaRPr lang="en-US" b="1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𝐷𝑜𝐹</m:t>
                      </m:r>
                      <m:r>
                        <a:rPr lang="en-US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err="1" smtClean="0"/>
                  <a:t>Crit</a:t>
                </a:r>
                <a:r>
                  <a:rPr lang="en-US" dirty="0" smtClean="0"/>
                  <a:t> Val = 5.991</a:t>
                </a:r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Significance = 0.05</a:t>
                </a:r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" y="2109219"/>
                <a:ext cx="3584448" cy="4876797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8640" y="1537826"/>
                <a:ext cx="43644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𝐶</m:t>
                      </m:r>
                      <m:r>
                        <a:rPr lang="en-US" sz="2400" i="1">
                          <a:latin typeface="Cambria Math" charset="0"/>
                        </a:rPr>
                        <m:t>={</m:t>
                      </m:r>
                      <m:r>
                        <a:rPr lang="en-US" sz="2400" i="1">
                          <a:latin typeface="Cambria Math" charset="0"/>
                        </a:rPr>
                        <m:t>𝑆𝑝𝑎𝑚</m:t>
                      </m:r>
                      <m:r>
                        <a:rPr lang="en-US" sz="2400" i="1">
                          <a:latin typeface="Cambria Math" charset="0"/>
                        </a:rPr>
                        <m:t>,</m:t>
                      </m:r>
                      <m:r>
                        <a:rPr lang="en-US" sz="2400" i="1">
                          <a:latin typeface="Cambria Math" charset="0"/>
                        </a:rPr>
                        <m:t>𝐼𝑚𝑝𝑜𝑟𝑡𝑎𝑛𝑡</m:t>
                      </m:r>
                      <m:r>
                        <a:rPr lang="en-US" sz="2400" i="1">
                          <a:latin typeface="Cambria Math" charset="0"/>
                        </a:rPr>
                        <m:t>,</m:t>
                      </m:r>
                      <m:r>
                        <a:rPr lang="en-US" sz="2400" i="1">
                          <a:latin typeface="Cambria Math" charset="0"/>
                        </a:rPr>
                        <m:t>𝑂𝑡h𝑒𝑟</m:t>
                      </m:r>
                      <m:r>
                        <a:rPr lang="en-US" sz="2400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537826"/>
                <a:ext cx="436440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83673" y="1999491"/>
                <a:ext cx="3458126" cy="1249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|</m:t>
                          </m:r>
                        </m:sup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1,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673" y="1999491"/>
                <a:ext cx="3458126" cy="12494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4761" y="3592928"/>
                <a:ext cx="6466642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200−225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225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100−100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100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300−330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330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61" y="3592928"/>
                <a:ext cx="6466642" cy="7411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44761" y="4678020"/>
                <a:ext cx="20966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charset="0"/>
                        </a:rPr>
                        <m:t>5.51&lt;5.991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61" y="4678020"/>
                <a:ext cx="209666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453" r="-348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14363" y="5327300"/>
                <a:ext cx="62185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Ø"/>
                </a:pPr>
                <a:r>
                  <a:rPr lang="en-US" sz="2400" dirty="0" smtClean="0"/>
                  <a:t>Here, we cannot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and must say that the second email classifier </a:t>
                </a:r>
                <a:r>
                  <a:rPr lang="en-US" sz="2400" b="1" u="sng" dirty="0" smtClean="0"/>
                  <a:t>is not significantly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different from the first.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363" y="5327300"/>
                <a:ext cx="6218537" cy="1200329"/>
              </a:xfrm>
              <a:prstGeom prst="rect">
                <a:avLst/>
              </a:prstGeom>
              <a:blipFill rotWithShape="0">
                <a:blip r:embed="rId8"/>
                <a:stretch>
                  <a:fillRect l="-137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7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learning goals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At the end of today, you should be able to</a:t>
                </a:r>
              </a:p>
              <a:p>
                <a:pPr marL="471488" indent="-200025">
                  <a:spcBef>
                    <a:spcPts val="2200"/>
                  </a:spcBef>
                </a:pPr>
                <a:r>
                  <a:rPr lang="en-US" dirty="0" smtClean="0"/>
                  <a:t>Use </a:t>
                </a:r>
                <a:r>
                  <a:rPr lang="en-US" dirty="0" smtClean="0"/>
                  <a:t>the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-test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to determine if two distributions are significantly </a:t>
                </a:r>
                <a:r>
                  <a:rPr lang="en-US" dirty="0" smtClean="0"/>
                  <a:t>different</a:t>
                </a:r>
              </a:p>
              <a:p>
                <a:pPr marL="471488" indent="-200025">
                  <a:spcBef>
                    <a:spcPts val="2200"/>
                  </a:spcBef>
                </a:pPr>
                <a:r>
                  <a:rPr lang="en-US" dirty="0" smtClean="0"/>
                  <a:t>Distinguish between classification, regression, and clustering problems</a:t>
                </a:r>
              </a:p>
              <a:p>
                <a:pPr marL="471488" indent="-200025">
                  <a:spcBef>
                    <a:spcPts val="2200"/>
                  </a:spcBef>
                </a:pPr>
                <a:r>
                  <a:rPr lang="en-US" dirty="0" smtClean="0"/>
                  <a:t>Distinguish between supervised and unsupervised learning</a:t>
                </a:r>
              </a:p>
              <a:p>
                <a:pPr marL="471488" indent="-200025">
                  <a:spcBef>
                    <a:spcPts val="2200"/>
                  </a:spcBef>
                </a:pPr>
                <a:r>
                  <a:rPr lang="en-US" dirty="0" smtClean="0"/>
                  <a:t>Explain important considerations for model design and feature function selection</a:t>
                </a:r>
              </a:p>
              <a:p>
                <a:pPr marL="471488" indent="-200025">
                  <a:spcBef>
                    <a:spcPts val="220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29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samples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we have one clue!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Based on:</a:t>
            </a:r>
          </a:p>
          <a:p>
            <a:pPr marL="525463" marR="0" lvl="0" indent="-3444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defRPr/>
            </a:pPr>
            <a:r>
              <a:rPr lang="en-US" dirty="0" smtClean="0"/>
              <a:t>The size of the difference (effect) you want to measure</a:t>
            </a:r>
          </a:p>
          <a:p>
            <a:pPr marL="525463" marR="0" lvl="0" indent="-3444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defRPr/>
            </a:pPr>
            <a:r>
              <a:rPr lang="en-US" dirty="0" smtClean="0"/>
              <a:t>Number of categories/samples in the reference distribution</a:t>
            </a:r>
          </a:p>
          <a:p>
            <a:pPr marL="525463" marR="0" lvl="0" indent="-3444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defRPr/>
            </a:pPr>
            <a:r>
              <a:rPr lang="en-US" dirty="0" smtClean="0"/>
              <a:t>Chosen test and significance level</a:t>
            </a:r>
          </a:p>
          <a:p>
            <a:pPr marL="525463" marR="0" lvl="0" indent="-3444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defRPr/>
            </a:pPr>
            <a:endParaRPr lang="en-US" dirty="0"/>
          </a:p>
          <a:p>
            <a:pPr marL="174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We can at least start to get an idea of how many samples we’d need to call an observed difference </a:t>
            </a:r>
            <a:r>
              <a:rPr lang="en-US" b="1" dirty="0" smtClean="0"/>
              <a:t>statistically significant</a:t>
            </a:r>
            <a:r>
              <a:rPr lang="en-US" dirty="0" smtClean="0"/>
              <a:t>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doubling sample size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8640" y="2109219"/>
                <a:ext cx="3584448" cy="4418410"/>
              </a:xfrm>
            </p:spPr>
            <p:txBody>
              <a:bodyPr>
                <a:normAutofit lnSpcReduction="10000"/>
              </a:bodyPr>
              <a:lstStyle/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𝑆𝑝𝑚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=200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𝐼𝑚𝑝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=100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𝑂𝑡h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=300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𝑆𝑝𝑚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=225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𝐼𝑚𝑝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=100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𝑂𝑡h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=330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𝐷𝑜𝐹</m:t>
                      </m:r>
                      <m:r>
                        <a:rPr lang="en-US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err="1" smtClean="0"/>
                  <a:t>Crit</a:t>
                </a:r>
                <a:r>
                  <a:rPr lang="en-US" dirty="0" smtClean="0"/>
                  <a:t> Val = 5.991</a:t>
                </a:r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Significance = 0.05</a:t>
                </a:r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" y="2109219"/>
                <a:ext cx="3584448" cy="4418410"/>
              </a:xfrm>
              <a:blipFill rotWithShape="0"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8640" y="1537826"/>
                <a:ext cx="43644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𝐶</m:t>
                      </m:r>
                      <m:r>
                        <a:rPr lang="en-US" sz="2400" i="1">
                          <a:latin typeface="Cambria Math" charset="0"/>
                        </a:rPr>
                        <m:t>={</m:t>
                      </m:r>
                      <m:r>
                        <a:rPr lang="en-US" sz="2400" i="1">
                          <a:latin typeface="Cambria Math" charset="0"/>
                        </a:rPr>
                        <m:t>𝑆𝑝𝑎𝑚</m:t>
                      </m:r>
                      <m:r>
                        <a:rPr lang="en-US" sz="2400" i="1">
                          <a:latin typeface="Cambria Math" charset="0"/>
                        </a:rPr>
                        <m:t>,</m:t>
                      </m:r>
                      <m:r>
                        <a:rPr lang="en-US" sz="2400" i="1">
                          <a:latin typeface="Cambria Math" charset="0"/>
                        </a:rPr>
                        <m:t>𝐼𝑚𝑝𝑜𝑟𝑡𝑎𝑛𝑡</m:t>
                      </m:r>
                      <m:r>
                        <a:rPr lang="en-US" sz="2400" i="1">
                          <a:latin typeface="Cambria Math" charset="0"/>
                        </a:rPr>
                        <m:t>,</m:t>
                      </m:r>
                      <m:r>
                        <a:rPr lang="en-US" sz="2400" i="1">
                          <a:latin typeface="Cambria Math" charset="0"/>
                        </a:rPr>
                        <m:t>𝑂𝑡h𝑒𝑟</m:t>
                      </m:r>
                      <m:r>
                        <a:rPr lang="en-US" sz="2400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537826"/>
                <a:ext cx="436440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83673" y="1999491"/>
                <a:ext cx="3458126" cy="1249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|</m:t>
                          </m:r>
                        </m:sup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1,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673" y="1999491"/>
                <a:ext cx="3458126" cy="12494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4761" y="3592928"/>
                <a:ext cx="6466642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200−225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225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100−100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100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300−330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330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61" y="3592928"/>
                <a:ext cx="6466642" cy="7411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44761" y="4678020"/>
                <a:ext cx="20966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charset="0"/>
                        </a:rPr>
                        <m:t>5.51&lt;5.991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61" y="4678020"/>
                <a:ext cx="209666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453" r="-348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14363" y="5327300"/>
                <a:ext cx="62185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Ø"/>
                </a:pPr>
                <a:r>
                  <a:rPr lang="en-US" sz="2400" dirty="0" smtClean="0"/>
                  <a:t>Here, we cannot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and must say that the second email classifier </a:t>
                </a:r>
                <a:r>
                  <a:rPr lang="en-US" sz="2400" b="1" u="sng" dirty="0" smtClean="0"/>
                  <a:t>is not significantly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different from the first.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363" y="5327300"/>
                <a:ext cx="6218537" cy="1200329"/>
              </a:xfrm>
              <a:prstGeom prst="rect">
                <a:avLst/>
              </a:prstGeom>
              <a:blipFill rotWithShape="0">
                <a:blip r:embed="rId8"/>
                <a:stretch>
                  <a:fillRect l="-137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8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doubling sample size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8640" y="2109218"/>
                <a:ext cx="3584448" cy="4748781"/>
              </a:xfrm>
            </p:spPr>
            <p:txBody>
              <a:bodyPr>
                <a:normAutofit/>
              </a:bodyPr>
              <a:lstStyle/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𝑺𝒑𝒎</m:t>
                          </m:r>
                        </m:sub>
                      </m:sSub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𝟒𝟎𝟎</m:t>
                      </m:r>
                    </m:oMath>
                  </m:oMathPara>
                </a14:m>
                <a:endParaRPr lang="en-US" b="1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𝑰𝒎𝒑</m:t>
                          </m:r>
                        </m:sub>
                      </m:sSub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𝟐𝟎𝟎</m:t>
                      </m:r>
                    </m:oMath>
                  </m:oMathPara>
                </a14:m>
                <a:endParaRPr lang="en-US" b="1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𝑶𝒕𝒉</m:t>
                          </m:r>
                        </m:sub>
                      </m:sSub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𝟔𝟎𝟎</m:t>
                      </m:r>
                    </m:oMath>
                  </m:oMathPara>
                </a14:m>
                <a:endParaRPr lang="en-US" b="1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𝑆𝑝𝑚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=225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𝐼𝑚𝑝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=100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𝑂𝑡h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=330</m:t>
                      </m:r>
                    </m:oMath>
                  </m:oMathPara>
                </a14:m>
                <a:endParaRPr lang="en-US" b="0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𝐷𝑜𝐹</m:t>
                      </m:r>
                      <m:r>
                        <a:rPr lang="en-US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dirty="0" smtClean="0"/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err="1" smtClean="0"/>
                  <a:t>Crit</a:t>
                </a:r>
                <a:r>
                  <a:rPr lang="en-US" dirty="0" smtClean="0"/>
                  <a:t> Val = 5.991</a:t>
                </a:r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Significance = 0.05</a:t>
                </a:r>
              </a:p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" y="2109218"/>
                <a:ext cx="3584448" cy="4748781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8640" y="1537826"/>
                <a:ext cx="43644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463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𝐶</m:t>
                      </m:r>
                      <m:r>
                        <a:rPr lang="en-US" sz="2400" i="1">
                          <a:latin typeface="Cambria Math" charset="0"/>
                        </a:rPr>
                        <m:t>={</m:t>
                      </m:r>
                      <m:r>
                        <a:rPr lang="en-US" sz="2400" i="1">
                          <a:latin typeface="Cambria Math" charset="0"/>
                        </a:rPr>
                        <m:t>𝑆𝑝𝑎𝑚</m:t>
                      </m:r>
                      <m:r>
                        <a:rPr lang="en-US" sz="2400" i="1">
                          <a:latin typeface="Cambria Math" charset="0"/>
                        </a:rPr>
                        <m:t>,</m:t>
                      </m:r>
                      <m:r>
                        <a:rPr lang="en-US" sz="2400" i="1">
                          <a:latin typeface="Cambria Math" charset="0"/>
                        </a:rPr>
                        <m:t>𝐼𝑚𝑝𝑜𝑟𝑡𝑎𝑛𝑡</m:t>
                      </m:r>
                      <m:r>
                        <a:rPr lang="en-US" sz="2400" i="1">
                          <a:latin typeface="Cambria Math" charset="0"/>
                        </a:rPr>
                        <m:t>,</m:t>
                      </m:r>
                      <m:r>
                        <a:rPr lang="en-US" sz="2400" i="1">
                          <a:latin typeface="Cambria Math" charset="0"/>
                        </a:rPr>
                        <m:t>𝑂𝑡h𝑒𝑟</m:t>
                      </m:r>
                      <m:r>
                        <a:rPr lang="en-US" sz="2400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537826"/>
                <a:ext cx="436440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83673" y="1999491"/>
                <a:ext cx="3458126" cy="1249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|</m:t>
                          </m:r>
                        </m:sup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1,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673" y="1999491"/>
                <a:ext cx="3458126" cy="12494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4761" y="3592928"/>
                <a:ext cx="6466642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400−225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225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200−100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100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600−330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330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61" y="3592928"/>
                <a:ext cx="6466642" cy="7411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44761" y="4678020"/>
                <a:ext cx="24365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charset="0"/>
                        </a:rPr>
                        <m:t>457.02&lt;5.991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61" y="4678020"/>
                <a:ext cx="243650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50" r="-275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24091" y="5511966"/>
                <a:ext cx="62185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Ø"/>
                </a:pPr>
                <a:r>
                  <a:rPr lang="en-US" sz="2400" dirty="0" smtClean="0"/>
                  <a:t>Now we can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, because a larger sample size has made us more confident.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91" y="5511966"/>
                <a:ext cx="6218537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1373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8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748"/>
            <a:ext cx="10515600" cy="5021178"/>
          </a:xfrm>
        </p:spPr>
        <p:txBody>
          <a:bodyPr>
            <a:normAutofit/>
          </a:bodyPr>
          <a:lstStyle/>
          <a:p>
            <a:r>
              <a:rPr lang="en-US" u="sng" dirty="0" smtClean="0"/>
              <a:t>Frequentist</a:t>
            </a:r>
            <a:r>
              <a:rPr lang="en-US" dirty="0" smtClean="0"/>
              <a:t> approaches use many observations to develop a distribution</a:t>
            </a:r>
          </a:p>
          <a:p>
            <a:r>
              <a:rPr lang="en-US" u="sng" dirty="0" smtClean="0"/>
              <a:t>Bayesian</a:t>
            </a:r>
            <a:r>
              <a:rPr lang="en-US" dirty="0" smtClean="0"/>
              <a:t> approaches calculate a posterior from a prior distribution and evidence</a:t>
            </a:r>
          </a:p>
          <a:p>
            <a:r>
              <a:rPr lang="en-US" dirty="0" smtClean="0"/>
              <a:t>Marginalization, normalization, the Product Rule (and Chain Rule), conditional probability, and Bayes’ Rule are the basic toolkit for probability with multiple random variables</a:t>
            </a:r>
          </a:p>
          <a:p>
            <a:r>
              <a:rPr lang="en-US" u="sng" dirty="0" smtClean="0"/>
              <a:t>Independence assumptions</a:t>
            </a:r>
            <a:r>
              <a:rPr lang="en-US" dirty="0" smtClean="0"/>
              <a:t> simplify models and reduce the number of samples needed</a:t>
            </a:r>
          </a:p>
          <a:p>
            <a:r>
              <a:rPr lang="en-US" u="sng" dirty="0" smtClean="0"/>
              <a:t>Hypothesis testing</a:t>
            </a:r>
            <a:r>
              <a:rPr lang="en-US" dirty="0" smtClean="0"/>
              <a:t> lets us tell if two distributions are statistically significantly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0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6759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We’ve been talking about learning distributions from evidence.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about learning </a:t>
            </a:r>
            <a:r>
              <a:rPr lang="en-US" u="sng" dirty="0" smtClean="0"/>
              <a:t>functions</a:t>
            </a:r>
            <a:r>
              <a:rPr lang="en-US" dirty="0"/>
              <a:t>?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11748" y="4407408"/>
            <a:ext cx="4368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That’s machine learning!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288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8713"/>
                <a:ext cx="10515600" cy="1575943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u="sng" dirty="0" smtClean="0"/>
                  <a:t>General Idea</a:t>
                </a: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Given pairs of inputs and 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𝑜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, learn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 smtClean="0"/>
                  <a:t> such that: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𝑜</m:t>
                      </m:r>
                      <m:r>
                        <a:rPr lang="en-US" b="0" i="1" smtClean="0">
                          <a:latin typeface="Cambria Math" charset="0"/>
                        </a:rPr>
                        <m:t>     ∀(</m:t>
                      </m:r>
                      <m:r>
                        <a:rPr lang="en-US" b="0" i="1" smtClean="0">
                          <a:latin typeface="Cambria Math" charset="0"/>
                        </a:rPr>
                        <m:t>𝑖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𝑜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8713"/>
                <a:ext cx="10515600" cy="1575943"/>
              </a:xfrm>
              <a:blipFill rotWithShape="0">
                <a:blip r:embed="rId2"/>
                <a:stretch>
                  <a:fillRect l="-1217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08" y="3498970"/>
            <a:ext cx="4056380" cy="3041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251" y="3498970"/>
            <a:ext cx="4056381" cy="304141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376672" y="4590288"/>
            <a:ext cx="1338579" cy="62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8713"/>
                <a:ext cx="10515600" cy="2202311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u="sng" dirty="0" smtClean="0"/>
                  <a:t>More specific idea</a:t>
                </a: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Given pairs of observed inputs and 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𝑜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from some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</m:oMath>
                </a14:m>
                <a:r>
                  <a:rPr lang="en-US" dirty="0" smtClean="0"/>
                  <a:t>, learn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 smtClean="0"/>
                  <a:t> such that: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𝑜</m:t>
                      </m:r>
                      <m:r>
                        <a:rPr lang="en-US" b="0" i="1" smtClean="0">
                          <a:latin typeface="Cambria Math" charset="0"/>
                        </a:rPr>
                        <m:t>     ∀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𝑜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8713"/>
                <a:ext cx="10515600" cy="2202311"/>
              </a:xfrm>
              <a:blipFill rotWithShape="0">
                <a:blip r:embed="rId2"/>
                <a:stretch>
                  <a:fillRect l="-1217" t="-2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08" y="3498970"/>
            <a:ext cx="4056380" cy="304141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376672" y="4590288"/>
            <a:ext cx="1338579" cy="62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35" y="3498970"/>
            <a:ext cx="4056380" cy="304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machine learning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Three main kinds of problems:</a:t>
            </a:r>
          </a:p>
          <a:p>
            <a:pPr marL="923925" indent="-452438">
              <a:lnSpc>
                <a:spcPct val="100000"/>
              </a:lnSpc>
              <a:spcBef>
                <a:spcPts val="2400"/>
              </a:spcBef>
            </a:pPr>
            <a:r>
              <a:rPr lang="en-US" sz="3600" dirty="0" smtClean="0"/>
              <a:t>Classification</a:t>
            </a:r>
          </a:p>
          <a:p>
            <a:pPr marL="923925" indent="-452438">
              <a:lnSpc>
                <a:spcPct val="100000"/>
              </a:lnSpc>
              <a:spcBef>
                <a:spcPts val="2400"/>
              </a:spcBef>
            </a:pPr>
            <a:r>
              <a:rPr lang="en-US" sz="3600" dirty="0" smtClean="0"/>
              <a:t>Regression</a:t>
            </a:r>
          </a:p>
          <a:p>
            <a:pPr marL="923925" indent="-452438">
              <a:lnSpc>
                <a:spcPct val="100000"/>
              </a:lnSpc>
              <a:spcBef>
                <a:spcPts val="2400"/>
              </a:spcBef>
            </a:pPr>
            <a:r>
              <a:rPr lang="en-US" sz="3600" dirty="0" smtClean="0"/>
              <a:t>Clustering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975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72" y="3270005"/>
            <a:ext cx="4785360" cy="3587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793" y="3270005"/>
            <a:ext cx="4785360" cy="35879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8527" y="1366852"/>
            <a:ext cx="10625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Task</a:t>
            </a:r>
            <a:r>
              <a:rPr lang="en-US" sz="2800" dirty="0" smtClean="0"/>
              <a:t>: Given points with some </a:t>
            </a:r>
            <a:r>
              <a:rPr lang="en-US" sz="2800" b="1" dirty="0" smtClean="0"/>
              <a:t>categorical</a:t>
            </a:r>
            <a:r>
              <a:rPr lang="en-US" sz="2800" dirty="0" smtClean="0"/>
              <a:t> label, learn to predict that label from input features.</a:t>
            </a:r>
            <a:endParaRPr lang="en-US" sz="28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773412"/>
            <a:ext cx="465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Example</a:t>
            </a:r>
            <a:r>
              <a:rPr lang="en-US" sz="2000" dirty="0" smtClean="0"/>
              <a:t> with 2-D features and binary label</a:t>
            </a:r>
            <a:endParaRPr lang="en-US" sz="2000" dirty="0"/>
          </a:p>
        </p:txBody>
      </p:sp>
      <p:sp>
        <p:nvSpPr>
          <p:cNvPr id="8" name="Right Arrow 7"/>
          <p:cNvSpPr/>
          <p:nvPr/>
        </p:nvSpPr>
        <p:spPr>
          <a:xfrm>
            <a:off x="5827832" y="4498848"/>
            <a:ext cx="1231336" cy="565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5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08" y="3498970"/>
            <a:ext cx="4056380" cy="304141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376672" y="4590288"/>
            <a:ext cx="1338579" cy="62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35" y="3498970"/>
            <a:ext cx="4056380" cy="30414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8527" y="1366852"/>
            <a:ext cx="10625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Task</a:t>
            </a:r>
            <a:r>
              <a:rPr lang="en-US" sz="2800" dirty="0" smtClean="0"/>
              <a:t>: Given points with some </a:t>
            </a:r>
            <a:r>
              <a:rPr lang="en-US" sz="2800" b="1" dirty="0" smtClean="0"/>
              <a:t>continuous </a:t>
            </a:r>
            <a:r>
              <a:rPr lang="en-US" sz="2800" dirty="0" smtClean="0"/>
              <a:t>label, learn to predict that label from input features.</a:t>
            </a:r>
            <a:endParaRPr lang="en-US" sz="28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773412"/>
            <a:ext cx="484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Example</a:t>
            </a:r>
            <a:r>
              <a:rPr lang="en-US" sz="2000" dirty="0" smtClean="0"/>
              <a:t> with 1-D input and continuous label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46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if two distributions are different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 related question is how to differentiate between two sample sets.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In particular, given:</a:t>
                </a:r>
              </a:p>
              <a:p>
                <a:pPr marL="471488" indent="-200025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S</a:t>
                </a:r>
                <a:r>
                  <a:rPr lang="en-US" dirty="0" smtClean="0"/>
                  <a:t>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consisting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observations over a set of random variables</a:t>
                </a:r>
              </a:p>
              <a:p>
                <a:pPr marL="471488" indent="-200025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consisting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observations over the same random variables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The question is: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04032" y="5222856"/>
                <a:ext cx="728472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What is the likelihood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>
                            <a:latin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>
                            <a:latin typeface="Cambria Math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/>
                  <a:t> came from the same underlying distribution?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032" y="5222856"/>
                <a:ext cx="7284720" cy="954107"/>
              </a:xfrm>
              <a:prstGeom prst="rect">
                <a:avLst/>
              </a:prstGeom>
              <a:blipFill rotWithShape="0">
                <a:blip r:embed="rId3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clustering?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45" y="3282568"/>
            <a:ext cx="4427130" cy="3319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251" y="3282568"/>
            <a:ext cx="4427130" cy="3319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8527" y="1366852"/>
            <a:ext cx="10625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Task</a:t>
            </a:r>
            <a:r>
              <a:rPr lang="en-US" sz="2800" dirty="0" smtClean="0"/>
              <a:t>: Given points (</a:t>
            </a:r>
            <a:r>
              <a:rPr lang="en-US" sz="2800" b="1" dirty="0" smtClean="0"/>
              <a:t>without</a:t>
            </a:r>
            <a:r>
              <a:rPr lang="en-US" sz="2800" dirty="0" smtClean="0"/>
              <a:t> a label), find descriptive structure in the data (i.e., similar points).</a:t>
            </a:r>
            <a:endParaRPr lang="en-US" sz="28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773412"/>
            <a:ext cx="2613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Example</a:t>
            </a:r>
            <a:r>
              <a:rPr lang="en-US" sz="2000" dirty="0" smtClean="0"/>
              <a:t> with 2-D input</a:t>
            </a:r>
            <a:endParaRPr lang="en-US" sz="2000" dirty="0"/>
          </a:p>
        </p:txBody>
      </p:sp>
      <p:sp>
        <p:nvSpPr>
          <p:cNvPr id="8" name="Right Arrow 7"/>
          <p:cNvSpPr/>
          <p:nvPr/>
        </p:nvSpPr>
        <p:spPr>
          <a:xfrm>
            <a:off x="5376672" y="4590288"/>
            <a:ext cx="1338579" cy="62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4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actually learn these things?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028"/>
            <a:ext cx="10515600" cy="238061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general, follow a Bayesian style of learning:</a:t>
            </a:r>
          </a:p>
          <a:p>
            <a:pPr marL="923925" marR="0" lvl="0" indent="-508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dirty="0" smtClean="0"/>
              <a:t>Start with an initial model (the prior)</a:t>
            </a:r>
          </a:p>
          <a:p>
            <a:pPr marL="923925" marR="0" lvl="0" indent="-508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dirty="0"/>
              <a:t>S</a:t>
            </a:r>
            <a:r>
              <a:rPr lang="en-US" dirty="0" smtClean="0"/>
              <a:t>ample data and get </a:t>
            </a:r>
            <a:r>
              <a:rPr lang="en-US" b="1" u="sng" dirty="0" smtClean="0"/>
              <a:t>feedback</a:t>
            </a:r>
            <a:r>
              <a:rPr lang="en-US" dirty="0" smtClean="0"/>
              <a:t> on how well our model describes the samples</a:t>
            </a:r>
          </a:p>
          <a:p>
            <a:pPr marL="923925" marR="0" lvl="0" indent="-508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dirty="0" smtClean="0"/>
              <a:t>Use the feedback to adjust the model (get a posterior)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7440" y="4169664"/>
            <a:ext cx="7437120" cy="204671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 we’ll talk about for the rest of today:</a:t>
            </a:r>
          </a:p>
          <a:p>
            <a:pPr marL="688975" indent="-254000">
              <a:spcBef>
                <a:spcPts val="600"/>
              </a:spcBef>
              <a:buFont typeface="Arial" charset="0"/>
              <a:buChar char="•"/>
            </a:pPr>
            <a:r>
              <a:rPr lang="en-US" sz="2800" dirty="0" smtClean="0"/>
              <a:t>What kind of feedback do we use?</a:t>
            </a:r>
            <a:endParaRPr lang="en-US" sz="2800" dirty="0"/>
          </a:p>
          <a:p>
            <a:pPr marL="688975" indent="-254000">
              <a:spcBef>
                <a:spcPts val="600"/>
              </a:spcBef>
              <a:buFont typeface="Arial" charset="0"/>
              <a:buChar char="•"/>
            </a:pPr>
            <a:r>
              <a:rPr lang="en-US" sz="2800" dirty="0"/>
              <a:t>What can/should the model look like</a:t>
            </a:r>
            <a:r>
              <a:rPr lang="en-US" sz="2800" dirty="0" smtClean="0"/>
              <a:t>?</a:t>
            </a:r>
          </a:p>
          <a:p>
            <a:pPr marL="688975" indent="-254000">
              <a:spcBef>
                <a:spcPts val="600"/>
              </a:spcBef>
              <a:buFont typeface="Arial" charset="0"/>
              <a:buChar char="•"/>
            </a:pPr>
            <a:r>
              <a:rPr lang="en-US" sz="2800" dirty="0" smtClean="0"/>
              <a:t>How do we represent the data?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46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feedback for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2280"/>
            <a:ext cx="10515600" cy="2837816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/>
              <a:t>Reinforcement learning</a:t>
            </a:r>
          </a:p>
          <a:p>
            <a:pPr marL="923925" marR="0" lvl="0" indent="-452438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defRPr/>
            </a:pPr>
            <a:r>
              <a:rPr lang="en-US" sz="3200" dirty="0" smtClean="0"/>
              <a:t>Get a reward (or punishment), use to learn if the actions you’ve taken are good.</a:t>
            </a:r>
          </a:p>
          <a:p>
            <a:pPr marL="923925" marR="0" lvl="0" indent="-452438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defRPr/>
            </a:pPr>
            <a:r>
              <a:rPr lang="en-US" sz="3200" dirty="0" smtClean="0"/>
              <a:t>Got this one down.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69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feedback for learning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07337"/>
            <a:ext cx="10515600" cy="28012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 smtClean="0"/>
              <a:t>Supervised learning</a:t>
            </a:r>
          </a:p>
          <a:p>
            <a:pPr marL="928687" indent="-457200"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Given inputs with ”correct” outputs</a:t>
            </a:r>
          </a:p>
          <a:p>
            <a:pPr marL="928687" indent="-457200"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Get predicted output from current model</a:t>
            </a:r>
          </a:p>
          <a:p>
            <a:pPr marL="928687" indent="-457200"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Use error between prediction and correct label to update the model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02618" y="5501514"/>
            <a:ext cx="10186763" cy="677108"/>
          </a:xfrm>
          <a:prstGeom prst="rect">
            <a:avLst/>
          </a:prstGeom>
          <a:solidFill>
            <a:schemeClr val="bg1"/>
          </a:solidFill>
          <a:ln w="5080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smtClean="0"/>
              <a:t>Classification</a:t>
            </a:r>
            <a:r>
              <a:rPr lang="en-US" sz="3200" smtClean="0"/>
              <a:t> and </a:t>
            </a:r>
            <a:r>
              <a:rPr lang="en-US" sz="3200" b="1" smtClean="0"/>
              <a:t>regression</a:t>
            </a:r>
            <a:r>
              <a:rPr lang="en-US" sz="3200" smtClean="0"/>
              <a:t> are supervised learning tasks.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6434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binary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" y="1512515"/>
            <a:ext cx="5104899" cy="38275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3462" y="5239044"/>
            <a:ext cx="2747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Output of current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938212"/>
            <a:ext cx="558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Two </a:t>
            </a:r>
            <a:r>
              <a:rPr lang="en-US" sz="2400" b="1" dirty="0" smtClean="0">
                <a:solidFill>
                  <a:schemeClr val="accent5"/>
                </a:solidFill>
              </a:rPr>
              <a:t>+</a:t>
            </a:r>
            <a:r>
              <a:rPr lang="en-US" sz="2400" dirty="0" smtClean="0"/>
              <a:t> points are misclassified as </a:t>
            </a:r>
            <a:r>
              <a:rPr lang="en-US" sz="2400" b="1" dirty="0" smtClean="0">
                <a:solidFill>
                  <a:schemeClr val="accent2"/>
                </a:solidFill>
              </a:rPr>
              <a:t>*</a:t>
            </a:r>
            <a:r>
              <a:rPr lang="en-US" sz="2400" dirty="0" smtClean="0"/>
              <a:t> points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1755648" y="3493008"/>
            <a:ext cx="438912" cy="3657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95728" y="3968496"/>
            <a:ext cx="438912" cy="3657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43" y="1512515"/>
            <a:ext cx="5104899" cy="3827581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7479792" y="3493008"/>
            <a:ext cx="438912" cy="365760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19872" y="3968496"/>
            <a:ext cx="438912" cy="365760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85497" y="5245494"/>
            <a:ext cx="337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Updated model after feedback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680714" y="3072384"/>
            <a:ext cx="1042416" cy="603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7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1" grpId="0" animBg="1"/>
      <p:bldP spid="12" grpId="0" animBg="1"/>
      <p:bldP spid="13" grpId="0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feedback for learning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07337"/>
            <a:ext cx="10515600" cy="336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 smtClean="0"/>
              <a:t>Unsupervised learning</a:t>
            </a:r>
          </a:p>
          <a:p>
            <a:pPr marL="928687" indent="-457200"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Given inputs only, nothing designated as “output”</a:t>
            </a:r>
          </a:p>
          <a:p>
            <a:pPr marL="928687" indent="-457200"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Try to describe patterns in the data with the current model</a:t>
            </a:r>
          </a:p>
          <a:p>
            <a:pPr marL="928687" indent="-457200"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Update the model to get better patterns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305090" y="5501514"/>
            <a:ext cx="7581819" cy="677108"/>
          </a:xfrm>
          <a:prstGeom prst="rect">
            <a:avLst/>
          </a:prstGeom>
          <a:solidFill>
            <a:schemeClr val="bg1"/>
          </a:solidFill>
          <a:ln w="5080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 smtClean="0"/>
              <a:t>Clustering </a:t>
            </a:r>
            <a:r>
              <a:rPr lang="en-US" sz="3200" dirty="0" smtClean="0"/>
              <a:t>is an </a:t>
            </a:r>
            <a:r>
              <a:rPr lang="en-US" sz="3200" smtClean="0"/>
              <a:t>unsupervised learning task.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582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27" y="1766606"/>
            <a:ext cx="4427130" cy="3319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2515"/>
            <a:ext cx="4842514" cy="3630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clustering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3462" y="5239044"/>
            <a:ext cx="2747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Output of current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938212"/>
            <a:ext cx="8010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Three points in the </a:t>
            </a:r>
            <a:r>
              <a:rPr lang="en-US" sz="2400" b="1" dirty="0" smtClean="0">
                <a:solidFill>
                  <a:schemeClr val="accent6"/>
                </a:solidFill>
              </a:rPr>
              <a:t>green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/>
              <a:t>cluster don’t really seem to belong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3874254" y="2993842"/>
            <a:ext cx="530607" cy="68204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528048" y="3133696"/>
            <a:ext cx="530352" cy="688496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85497" y="5245494"/>
            <a:ext cx="337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Updated model after feedback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680714" y="3072384"/>
            <a:ext cx="1042416" cy="603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3" grpId="0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form does feedback take?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924" y="1752473"/>
            <a:ext cx="8836152" cy="993744"/>
          </a:xfrm>
        </p:spPr>
        <p:txBody>
          <a:bodyPr/>
          <a:lstStyle/>
          <a:p>
            <a:pPr marL="525463" marR="0" lvl="0" indent="-508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1" u="sng" dirty="0" smtClean="0"/>
              <a:t>Loss function</a:t>
            </a:r>
            <a:r>
              <a:rPr lang="en-US" dirty="0" smtClean="0"/>
              <a:t> – scalar measurement of the error under the current model.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61614" y="2892504"/>
            <a:ext cx="5434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1488" indent="-454025">
              <a:buFont typeface="Wingdings" charset="2"/>
              <a:buChar char="Ø"/>
            </a:pPr>
            <a:r>
              <a:rPr lang="en-US" sz="2400" dirty="0" smtClean="0"/>
              <a:t>Designed for the specific task at hand</a:t>
            </a:r>
          </a:p>
          <a:p>
            <a:pPr marL="471488" indent="-454025">
              <a:buFont typeface="Wingdings" charset="2"/>
              <a:buChar char="Ø"/>
            </a:pPr>
            <a:r>
              <a:rPr lang="en-US" sz="2400" dirty="0" smtClean="0"/>
              <a:t>Want to </a:t>
            </a:r>
            <a:r>
              <a:rPr lang="en-US" sz="2400" i="1" dirty="0" smtClean="0"/>
              <a:t>minimize</a:t>
            </a:r>
            <a:r>
              <a:rPr lang="en-US" sz="2400" dirty="0" smtClean="0"/>
              <a:t> this</a:t>
            </a:r>
          </a:p>
          <a:p>
            <a:pPr marL="471488" indent="-454025">
              <a:buFont typeface="Wingdings" charset="2"/>
              <a:buChar char="Ø"/>
            </a:pPr>
            <a:r>
              <a:rPr lang="en-US" sz="2400" dirty="0" smtClean="0"/>
              <a:t>Different loss functions emphasize different things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7803381" y="2653991"/>
            <a:ext cx="3370587" cy="3255867"/>
            <a:chOff x="7803381" y="2653991"/>
            <a:chExt cx="3370587" cy="32558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3381" y="2653991"/>
              <a:ext cx="3370587" cy="293646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371894" y="5571304"/>
              <a:ext cx="2233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Output of current model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8510603" y="4173394"/>
              <a:ext cx="289798" cy="280605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933225" y="4538181"/>
              <a:ext cx="289798" cy="280605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60476" y="4714799"/>
            <a:ext cx="112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91141" y="5230418"/>
                <a:ext cx="43127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𝑝𝑟𝑒𝑑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𝑡𝑟𝑢𝑒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𝐶𝑜𝑢𝑛𝑡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𝑝𝑟𝑒𝑑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!=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𝑡𝑟𝑢𝑒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41" y="5230418"/>
                <a:ext cx="4312784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990" t="-146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91141" y="5840221"/>
            <a:ext cx="5632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Doesn’t care how far it was from the deciding line, just that it was wrong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090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form does feedback take?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924" y="1752473"/>
            <a:ext cx="8836152" cy="993744"/>
          </a:xfrm>
        </p:spPr>
        <p:txBody>
          <a:bodyPr/>
          <a:lstStyle/>
          <a:p>
            <a:pPr marL="525463" marR="0" lvl="0" indent="-508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1" u="sng" dirty="0" smtClean="0"/>
              <a:t>Loss function</a:t>
            </a:r>
            <a:r>
              <a:rPr lang="en-US" dirty="0" smtClean="0"/>
              <a:t> – scalar measurement of the error under the current model.</a:t>
            </a:r>
            <a:endParaRPr lang="en-US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381" y="2653991"/>
            <a:ext cx="3370587" cy="2936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71894" y="5571304"/>
            <a:ext cx="2233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Output of current model</a:t>
            </a:r>
          </a:p>
        </p:txBody>
      </p:sp>
      <p:sp>
        <p:nvSpPr>
          <p:cNvPr id="7" name="Oval 6"/>
          <p:cNvSpPr/>
          <p:nvPr/>
        </p:nvSpPr>
        <p:spPr>
          <a:xfrm>
            <a:off x="8510603" y="4173394"/>
            <a:ext cx="289798" cy="28060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933225" y="4538181"/>
            <a:ext cx="289798" cy="28060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0476" y="4714799"/>
            <a:ext cx="112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46005" y="5145995"/>
                <a:ext cx="6473119" cy="7638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𝑝𝑟𝑒𝑑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𝑡𝑟𝑢𝑒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cs-CZ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cs-CZ" sz="2000" b="0" i="1" smtClean="0">
                                      <a:latin typeface="Cambria Math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𝑝𝑜𝑖𝑛𝑡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𝑙𝑖𝑛𝑒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,  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𝑖𝑓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𝑝𝑟𝑒𝑑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≠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𝑡𝑟𝑢𝑒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0,                               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𝑒𝑙𝑠𝑒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                      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05" y="5145995"/>
                <a:ext cx="6473119" cy="7638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46005" y="6052357"/>
            <a:ext cx="5632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Want to minimize the distance to the deciding long, when it’s wrong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61614" y="2892504"/>
            <a:ext cx="5434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1488" indent="-454025">
              <a:buFont typeface="Wingdings" charset="2"/>
              <a:buChar char="Ø"/>
            </a:pPr>
            <a:r>
              <a:rPr lang="en-US" sz="2400" dirty="0" smtClean="0"/>
              <a:t>Designed for the specific task at hand</a:t>
            </a:r>
          </a:p>
          <a:p>
            <a:pPr marL="471488" indent="-454025">
              <a:buFont typeface="Wingdings" charset="2"/>
              <a:buChar char="Ø"/>
            </a:pPr>
            <a:r>
              <a:rPr lang="en-US" sz="2400" dirty="0" smtClean="0"/>
              <a:t>Want to </a:t>
            </a:r>
            <a:r>
              <a:rPr lang="en-US" sz="2400" i="1" dirty="0" smtClean="0"/>
              <a:t>minimize</a:t>
            </a:r>
            <a:r>
              <a:rPr lang="en-US" sz="2400" dirty="0" smtClean="0"/>
              <a:t> this</a:t>
            </a:r>
          </a:p>
          <a:p>
            <a:pPr marL="471488" indent="-454025">
              <a:buFont typeface="Wingdings" charset="2"/>
              <a:buChar char="Ø"/>
            </a:pPr>
            <a:r>
              <a:rPr lang="en-US" sz="2400" dirty="0" smtClean="0"/>
              <a:t>Different loss functions emphasize different things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915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96" y="2681609"/>
            <a:ext cx="4807966" cy="3604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66154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what should a model look like?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6874"/>
            <a:ext cx="4785360" cy="35879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8992" y="2310785"/>
            <a:ext cx="3484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saw a simple </a:t>
            </a:r>
            <a:r>
              <a:rPr lang="en-US" sz="2000" smtClean="0"/>
              <a:t>linear decider: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364478" y="2310785"/>
            <a:ext cx="4256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But we could also use a sinusoidal one!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955034" y="5468112"/>
            <a:ext cx="4077970" cy="954107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Is one of these </a:t>
            </a:r>
            <a:r>
              <a:rPr lang="en-US" sz="2800" b="1" smtClean="0"/>
              <a:t>“better”</a:t>
            </a:r>
            <a:r>
              <a:rPr lang="en-US" sz="2800" smtClean="0"/>
              <a:t> </a:t>
            </a:r>
            <a:r>
              <a:rPr lang="en-US" sz="2800" dirty="0" smtClean="0"/>
              <a:t>than the other?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856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question is approached via </a:t>
            </a:r>
            <a:r>
              <a:rPr lang="en-US" b="1" u="sng" dirty="0" smtClean="0"/>
              <a:t>hypothesis testing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general approach is: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Formulate the </a:t>
            </a:r>
            <a:r>
              <a:rPr lang="en-US" b="1" dirty="0" smtClean="0"/>
              <a:t>null</a:t>
            </a:r>
            <a:r>
              <a:rPr lang="en-US" dirty="0" smtClean="0"/>
              <a:t> and </a:t>
            </a:r>
            <a:r>
              <a:rPr lang="en-US" b="1" dirty="0" smtClean="0"/>
              <a:t>alternative hypotheses</a:t>
            </a: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Choose a test statistic and significance level for determining which hypothesis is supported by evidence</a:t>
            </a:r>
          </a:p>
          <a:p>
            <a:pPr marL="979488" lvl="1" indent="-200025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These may be chosen based on assumptions about the problem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Compare observed distribution and reference distribution from test statistic to see if they are </a:t>
            </a:r>
            <a:r>
              <a:rPr lang="en-US" b="1" dirty="0" smtClean="0"/>
              <a:t>statistically significantly different</a:t>
            </a: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1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and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200"/>
            <a:ext cx="10515600" cy="108216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Remember that what we want is </a:t>
            </a:r>
            <a:r>
              <a:rPr lang="en-US" b="1" u="sng" dirty="0" smtClean="0"/>
              <a:t>generalization</a:t>
            </a:r>
            <a:endParaRPr lang="en-US" dirty="0"/>
          </a:p>
          <a:p>
            <a:pPr marL="688975" marR="0" lvl="0" indent="-2730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dirty="0" smtClean="0"/>
              <a:t>i.e., that the model will correctly describe </a:t>
            </a:r>
            <a:r>
              <a:rPr lang="en-US" i="1" u="sng" dirty="0" smtClean="0"/>
              <a:t>new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896332"/>
            <a:ext cx="99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 if your data come from a simple distribution, a simple model will work well: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416" y="3357997"/>
            <a:ext cx="3989832" cy="2991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32" y="3357997"/>
            <a:ext cx="3989832" cy="299151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691896" y="4912357"/>
            <a:ext cx="289798" cy="280605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302729" y="5390822"/>
            <a:ext cx="289798" cy="280605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57835" y="6349516"/>
            <a:ext cx="1520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Original 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129831" y="6349516"/>
            <a:ext cx="289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Two new points – correct!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505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32" y="3357997"/>
            <a:ext cx="3989832" cy="2991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42" y="3357998"/>
            <a:ext cx="3986906" cy="2989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and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200"/>
            <a:ext cx="10515600" cy="108216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Remember that what we want is </a:t>
            </a:r>
            <a:r>
              <a:rPr lang="en-US" b="1" u="sng" dirty="0" smtClean="0"/>
              <a:t>generalization</a:t>
            </a:r>
            <a:endParaRPr lang="en-US" dirty="0"/>
          </a:p>
          <a:p>
            <a:pPr marL="688975" marR="0" lvl="0" indent="-2730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dirty="0" smtClean="0"/>
              <a:t>i.e., that the model will correctly describe </a:t>
            </a:r>
            <a:r>
              <a:rPr lang="en-US" i="1" u="sng" dirty="0" smtClean="0"/>
              <a:t>new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896332"/>
            <a:ext cx="721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But a complicated model might </a:t>
            </a:r>
            <a:r>
              <a:rPr lang="en-US" sz="2400" b="1" u="sng" dirty="0" err="1" smtClean="0"/>
              <a:t>overfit</a:t>
            </a:r>
            <a:r>
              <a:rPr lang="en-US" sz="2400" dirty="0"/>
              <a:t> </a:t>
            </a:r>
            <a:r>
              <a:rPr lang="en-US" sz="2400" dirty="0" smtClean="0"/>
              <a:t>the training data!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7691896" y="4912357"/>
            <a:ext cx="289798" cy="28060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302729" y="5390822"/>
            <a:ext cx="289798" cy="28060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57835" y="6349516"/>
            <a:ext cx="1520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Original 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129831" y="6349516"/>
            <a:ext cx="2807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Two new points – </a:t>
            </a:r>
            <a:r>
              <a:rPr lang="en-US" sz="2000" b="1" dirty="0" smtClean="0">
                <a:solidFill>
                  <a:srgbClr val="FF0000"/>
                </a:solidFill>
              </a:rPr>
              <a:t>wrong</a:t>
            </a:r>
            <a:r>
              <a:rPr lang="en-US" sz="2000" dirty="0" smtClean="0"/>
              <a:t>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61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and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200"/>
            <a:ext cx="10515600" cy="108216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we also want enough </a:t>
            </a:r>
            <a:r>
              <a:rPr lang="en-US" b="1" u="sng" dirty="0" smtClean="0"/>
              <a:t>complexity</a:t>
            </a:r>
            <a:r>
              <a:rPr lang="en-US" dirty="0" smtClean="0"/>
              <a:t> in the model to properly model the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74" y="2718662"/>
            <a:ext cx="4333240" cy="3249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5969" y="6123579"/>
            <a:ext cx="2921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More complicated dataset</a:t>
            </a:r>
            <a:endParaRPr lang="en-US" sz="20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74" y="2718662"/>
            <a:ext cx="4330236" cy="32467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00313" y="6119074"/>
            <a:ext cx="3222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A linear model doesn’t cut it!</a:t>
            </a:r>
            <a:endParaRPr lang="en-US" sz="2000" dirty="0"/>
          </a:p>
        </p:txBody>
      </p:sp>
      <p:sp>
        <p:nvSpPr>
          <p:cNvPr id="15" name="Right Arrow 14"/>
          <p:cNvSpPr/>
          <p:nvPr/>
        </p:nvSpPr>
        <p:spPr>
          <a:xfrm>
            <a:off x="5710989" y="3978442"/>
            <a:ext cx="1035385" cy="49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2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74" y="2718662"/>
            <a:ext cx="4330236" cy="3246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and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200"/>
            <a:ext cx="10515600" cy="108216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we also want enough </a:t>
            </a:r>
            <a:r>
              <a:rPr lang="en-US" b="1" u="sng" dirty="0" smtClean="0"/>
              <a:t>complexity</a:t>
            </a:r>
            <a:r>
              <a:rPr lang="en-US" dirty="0" smtClean="0"/>
              <a:t> in the model to properly model the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74" y="2718662"/>
            <a:ext cx="4333240" cy="3249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5969" y="6123579"/>
            <a:ext cx="2921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More complicated dataset</a:t>
            </a:r>
            <a:endParaRPr 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7099829" y="6123579"/>
            <a:ext cx="3847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More complicated </a:t>
            </a:r>
            <a:r>
              <a:rPr lang="en-US" sz="2000" i="1" smtClean="0"/>
              <a:t>sin </a:t>
            </a:r>
            <a:r>
              <a:rPr lang="en-US" sz="2000" smtClean="0"/>
              <a:t>model gets it</a:t>
            </a:r>
            <a:endParaRPr lang="en-US" sz="2000" dirty="0"/>
          </a:p>
        </p:txBody>
      </p:sp>
      <p:sp>
        <p:nvSpPr>
          <p:cNvPr id="15" name="Right Arrow 14"/>
          <p:cNvSpPr/>
          <p:nvPr/>
        </p:nvSpPr>
        <p:spPr>
          <a:xfrm>
            <a:off x="5710989" y="3978442"/>
            <a:ext cx="1035385" cy="49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3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74" y="2718662"/>
            <a:ext cx="4330236" cy="3246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and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200"/>
            <a:ext cx="10515600" cy="108216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we also want enough </a:t>
            </a:r>
            <a:r>
              <a:rPr lang="en-US" b="1" u="sng" dirty="0" smtClean="0"/>
              <a:t>complexity</a:t>
            </a:r>
            <a:r>
              <a:rPr lang="en-US" dirty="0" smtClean="0"/>
              <a:t> in the model to properly model the data</a:t>
            </a:r>
            <a:r>
              <a:rPr lang="is-IS" i="1" u="sng" dirty="0" smtClean="0"/>
              <a:t>…still without overfitting!</a:t>
            </a:r>
            <a:endParaRPr lang="en-US" i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74" y="2718662"/>
            <a:ext cx="4333240" cy="3249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5969" y="6123579"/>
            <a:ext cx="2921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More complicated dataset</a:t>
            </a:r>
            <a:endParaRPr 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6674277" y="6123579"/>
            <a:ext cx="447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Gets it right, but </a:t>
            </a:r>
            <a:r>
              <a:rPr lang="en-US" sz="2000" dirty="0" err="1" smtClean="0"/>
              <a:t>waaaay</a:t>
            </a:r>
            <a:r>
              <a:rPr lang="en-US" sz="2000" dirty="0" smtClean="0"/>
              <a:t> too complicated</a:t>
            </a:r>
            <a:endParaRPr lang="en-US" sz="2000" dirty="0"/>
          </a:p>
        </p:txBody>
      </p:sp>
      <p:sp>
        <p:nvSpPr>
          <p:cNvPr id="15" name="Right Arrow 14"/>
          <p:cNvSpPr/>
          <p:nvPr/>
        </p:nvSpPr>
        <p:spPr>
          <a:xfrm>
            <a:off x="5710989" y="3978442"/>
            <a:ext cx="1035385" cy="49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74" y="2718662"/>
            <a:ext cx="4330236" cy="32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model, anyway?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384"/>
            <a:ext cx="10515600" cy="64217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Remember that what we’re modeling here is a </a:t>
            </a:r>
            <a:r>
              <a:rPr lang="en-US" u="sng" dirty="0" smtClean="0"/>
              <a:t>function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158791"/>
            <a:ext cx="1066227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There are two parts to consider:</a:t>
            </a:r>
          </a:p>
          <a:p>
            <a:pPr marL="635000" indent="-333375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/>
              <a:t>Model structure</a:t>
            </a:r>
            <a:r>
              <a:rPr lang="en-US" sz="2800" dirty="0" smtClean="0"/>
              <a:t> – the composition of the function (e.g., the family)</a:t>
            </a:r>
            <a:endParaRPr lang="en-US" sz="2800" b="1" dirty="0" smtClean="0"/>
          </a:p>
          <a:p>
            <a:pPr marL="635000" indent="-333375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/>
              <a:t>Parameters</a:t>
            </a:r>
            <a:r>
              <a:rPr lang="en-US" sz="2800" dirty="0" smtClean="0"/>
              <a:t> – the coefficients of the function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562" y="3815851"/>
            <a:ext cx="3989832" cy="29915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43022" y="4738488"/>
                <a:ext cx="41950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𝑠𝑖𝑔𝑛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022" y="4738488"/>
                <a:ext cx="419501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927332" y="5814652"/>
                <a:ext cx="3279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=1; 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=−1; 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=2.7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332" y="5814652"/>
                <a:ext cx="327955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43" t="-143333" r="-1673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203371" y="4249568"/>
            <a:ext cx="1159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Structure</a:t>
            </a:r>
            <a:endParaRPr lang="en-US" sz="2000" i="1"/>
          </a:p>
        </p:txBody>
      </p:sp>
      <p:sp>
        <p:nvSpPr>
          <p:cNvPr id="9" name="TextBox 8"/>
          <p:cNvSpPr txBox="1"/>
          <p:nvPr/>
        </p:nvSpPr>
        <p:spPr>
          <a:xfrm>
            <a:off x="1203371" y="5396005"/>
            <a:ext cx="1381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Parameters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6431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562" y="3815851"/>
            <a:ext cx="3989832" cy="29915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model, anyway?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384"/>
            <a:ext cx="10515600" cy="64217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Remember that what we’re modeling here is a </a:t>
            </a:r>
            <a:r>
              <a:rPr lang="en-US" u="sng" dirty="0" smtClean="0"/>
              <a:t>function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158791"/>
            <a:ext cx="1066227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There are two parts to consider:</a:t>
            </a:r>
          </a:p>
          <a:p>
            <a:pPr marL="635000" indent="-333375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/>
              <a:t>Model structure</a:t>
            </a:r>
            <a:r>
              <a:rPr lang="en-US" sz="2800" dirty="0" smtClean="0"/>
              <a:t> – the composition of the function (e.g., the family)</a:t>
            </a:r>
            <a:endParaRPr lang="en-US" sz="2800" b="1" dirty="0" smtClean="0"/>
          </a:p>
          <a:p>
            <a:pPr marL="635000" indent="-333375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/>
              <a:t>Parameters</a:t>
            </a:r>
            <a:r>
              <a:rPr lang="en-US" sz="2800" dirty="0" smtClean="0"/>
              <a:t> – the coefficients of the function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34476" y="4738488"/>
                <a:ext cx="50705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𝑠𝑖𝑔𝑛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𝑏𝑠𝑖𝑛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𝑐𝑥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76" y="4738488"/>
                <a:ext cx="507054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885" r="-276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422182" y="5796115"/>
                <a:ext cx="57893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=1;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=−1;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=0.38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=0.5;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82" y="5796115"/>
                <a:ext cx="5789341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43333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203371" y="4249568"/>
            <a:ext cx="1159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Structure</a:t>
            </a:r>
            <a:endParaRPr lang="en-US" sz="2000" i="1"/>
          </a:p>
        </p:txBody>
      </p:sp>
      <p:sp>
        <p:nvSpPr>
          <p:cNvPr id="9" name="TextBox 8"/>
          <p:cNvSpPr txBox="1"/>
          <p:nvPr/>
        </p:nvSpPr>
        <p:spPr>
          <a:xfrm>
            <a:off x="1203371" y="5396005"/>
            <a:ext cx="1381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Parameters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835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25716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 comes in many forms:</a:t>
            </a:r>
          </a:p>
          <a:p>
            <a:pPr marL="587375" indent="-285750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Images</a:t>
            </a:r>
          </a:p>
          <a:p>
            <a:pPr marL="587375" indent="-2857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Text</a:t>
            </a:r>
          </a:p>
          <a:p>
            <a:pPr marL="587375" indent="-2857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Audio</a:t>
            </a:r>
          </a:p>
          <a:p>
            <a:pPr marL="587375" indent="-2857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Communication metadata</a:t>
            </a:r>
          </a:p>
          <a:p>
            <a:pPr marL="587375" indent="-2857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Network packets</a:t>
            </a:r>
          </a:p>
          <a:p>
            <a:pPr marL="587375" indent="-2857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0398" y="2806555"/>
            <a:ext cx="3882191" cy="18158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 use </a:t>
            </a:r>
            <a:r>
              <a:rPr lang="en-US" sz="2800" smtClean="0"/>
              <a:t>mathematical functions, we </a:t>
            </a:r>
            <a:r>
              <a:rPr lang="en-US" sz="2800" dirty="0" smtClean="0"/>
              <a:t>need to turn these into vectors of numbers!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721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300411" cy="114216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machine learning, we need </a:t>
            </a:r>
            <a:r>
              <a:rPr lang="en-US" b="1" u="sng" dirty="0" smtClean="0"/>
              <a:t>feature functions</a:t>
            </a:r>
            <a:r>
              <a:rPr lang="en-US" dirty="0"/>
              <a:t> </a:t>
            </a:r>
            <a:r>
              <a:rPr lang="en-US" smtClean="0"/>
              <a:t>to describe aspects of data.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8375" y="3463516"/>
            <a:ext cx="1469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Image examples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23" y="3359042"/>
            <a:ext cx="2947281" cy="29472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97053" y="3124522"/>
            <a:ext cx="41981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Low-level features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Proportion of bright green = 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Pixel size = 1280x1280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Mean intensity = 0.6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Std</a:t>
            </a:r>
            <a:r>
              <a:rPr lang="en-US" sz="2400" dirty="0" smtClean="0"/>
              <a:t> dev intensity = 0.2</a:t>
            </a:r>
          </a:p>
          <a:p>
            <a:endParaRPr lang="en-US" sz="2400" dirty="0" smtClean="0"/>
          </a:p>
          <a:p>
            <a:r>
              <a:rPr lang="en-US" sz="2400" i="1" dirty="0" smtClean="0"/>
              <a:t>High-level features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Number of animals = 5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HasForestBackground</a:t>
            </a:r>
            <a:r>
              <a:rPr lang="en-US" sz="2400" dirty="0" smtClean="0"/>
              <a:t> =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77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300411" cy="114216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machine learning, we need </a:t>
            </a:r>
            <a:r>
              <a:rPr lang="en-US" b="1" u="sng" dirty="0" smtClean="0"/>
              <a:t>feature functions</a:t>
            </a:r>
            <a:r>
              <a:rPr lang="en-US" dirty="0"/>
              <a:t> </a:t>
            </a:r>
            <a:r>
              <a:rPr lang="en-US" smtClean="0"/>
              <a:t>to describe aspects of data.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8375" y="3463516"/>
            <a:ext cx="1469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Text examples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97053" y="3124522"/>
            <a:ext cx="29459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Low-level features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Freq</a:t>
            </a:r>
            <a:r>
              <a:rPr lang="en-US" sz="2400" dirty="0" smtClean="0"/>
              <a:t>(the) = </a:t>
            </a:r>
            <a:r>
              <a:rPr lang="en-US" sz="2400" dirty="0"/>
              <a:t>3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# distinct chars = 39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% numbers = 20%</a:t>
            </a:r>
          </a:p>
          <a:p>
            <a:endParaRPr lang="en-US" sz="2400" dirty="0" smtClean="0"/>
          </a:p>
          <a:p>
            <a:r>
              <a:rPr lang="en-US" sz="2400" i="1" dirty="0" smtClean="0"/>
              <a:t>High-level features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# of verbs = 3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RegardsLlamas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45894" y="3463516"/>
            <a:ext cx="3368843" cy="2308324"/>
          </a:xfrm>
          <a:prstGeom prst="rect">
            <a:avLst/>
          </a:prstGeom>
          <a:ln>
            <a:solidFill>
              <a:schemeClr val="accent1">
                <a:alpha val="72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charset="0"/>
              </a:rPr>
              <a:t>The height of a full-grown, full-size llama is 1.7 to 1.8 m (5.6 to 5.9 </a:t>
            </a:r>
            <a:r>
              <a:rPr lang="en-US" dirty="0" err="1">
                <a:solidFill>
                  <a:srgbClr val="222222"/>
                </a:solidFill>
                <a:latin typeface="Arial" charset="0"/>
              </a:rPr>
              <a:t>ft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) tall at the top of the head, and can weigh between 130 and 200 kg (290 and 440 </a:t>
            </a:r>
            <a:r>
              <a:rPr lang="en-US" dirty="0" err="1">
                <a:solidFill>
                  <a:srgbClr val="222222"/>
                </a:solidFill>
                <a:latin typeface="Arial" charset="0"/>
              </a:rPr>
              <a:t>lb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). At birth, a baby llama (called a </a:t>
            </a:r>
            <a:r>
              <a:rPr lang="en-US" i="1" dirty="0">
                <a:solidFill>
                  <a:srgbClr val="0B0080"/>
                </a:solidFill>
                <a:latin typeface="Arial" charset="0"/>
                <a:hlinkClick r:id="rId2" tooltip="Cria"/>
              </a:rPr>
              <a:t>cria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) can weigh between 9 and 14 </a:t>
            </a:r>
            <a:r>
              <a:rPr lang="en-US" dirty="0" smtClean="0">
                <a:solidFill>
                  <a:srgbClr val="222222"/>
                </a:solidFill>
                <a:latin typeface="Arial" charset="0"/>
              </a:rPr>
              <a:t>kg</a:t>
            </a:r>
            <a:r>
              <a:rPr lang="is-IS" dirty="0" smtClean="0">
                <a:solidFill>
                  <a:srgbClr val="222222"/>
                </a:solidFill>
                <a:latin typeface="Arial" charset="0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7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88391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Considering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this might look like the following: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88391"/>
              </a:xfrm>
              <a:blipFill rotWithShape="0">
                <a:blip r:embed="rId2"/>
                <a:stretch>
                  <a:fillRect l="-1217" t="-9278" b="-17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03839" y="3451692"/>
                <a:ext cx="76082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71488" indent="-471488"/>
                <a:r>
                  <a:rPr lang="en-US" sz="2800" b="1" dirty="0" smtClean="0"/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charset="0"/>
                          </a:rPr>
                          <m:t>𝑯</m:t>
                        </m:r>
                      </m:e>
                      <m:sub>
                        <m:r>
                          <a:rPr lang="en-US" sz="2800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800" b="1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 were sampled from the same underlying distribution. 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839" y="3451692"/>
                <a:ext cx="7608257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683" t="-5732" r="-401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03838" y="4573356"/>
                <a:ext cx="76082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71488" indent="-471488"/>
                <a:r>
                  <a:rPr lang="en-US" sz="2800" b="1" dirty="0" smtClean="0"/>
                  <a:t>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charset="0"/>
                          </a:rPr>
                          <m:t>𝑯</m:t>
                        </m:r>
                      </m:e>
                      <m:sub>
                        <m:r>
                          <a:rPr lang="en-US" sz="2800" b="1" i="1" smtClean="0">
                            <a:latin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 were sampled from different underlying distributions. 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838" y="4573356"/>
                <a:ext cx="7608257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1683" t="-5732" r="-2484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88720" y="2801188"/>
            <a:ext cx="3899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Step 1:</a:t>
            </a:r>
            <a:r>
              <a:rPr lang="en-US" sz="2400" dirty="0" smtClean="0"/>
              <a:t> </a:t>
            </a:r>
            <a:r>
              <a:rPr lang="en-US" sz="2400" smtClean="0"/>
              <a:t>Formulate hypotheses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76376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feature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864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Tradeoff 1</a:t>
            </a:r>
            <a:endParaRPr lang="en-US" dirty="0"/>
          </a:p>
          <a:p>
            <a:pPr marL="460375" indent="-222250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The more features you use, the better a picture of your data you can paint.</a:t>
            </a:r>
          </a:p>
          <a:p>
            <a:pPr marL="460375" indent="-222250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But also the more model parameters you need!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31942"/>
            <a:ext cx="10515600" cy="162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u="sng" dirty="0" smtClean="0"/>
              <a:t>Tradeoff 2</a:t>
            </a:r>
            <a:endParaRPr lang="en-US" dirty="0" smtClean="0"/>
          </a:p>
          <a:p>
            <a:pPr marL="460375" indent="-222250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Lower-level features are (usually) easier/faster to compute</a:t>
            </a:r>
          </a:p>
          <a:p>
            <a:pPr marL="460375" indent="-222250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But they may be less informative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1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feature functions?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general, we want to choose feature functions that seem:</a:t>
            </a:r>
          </a:p>
          <a:p>
            <a:pPr marL="746125" marR="0" lvl="0" indent="-444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defRPr/>
            </a:pPr>
            <a:r>
              <a:rPr lang="en-US" dirty="0" smtClean="0"/>
              <a:t>Informative to the task at hand</a:t>
            </a:r>
          </a:p>
          <a:p>
            <a:pPr marL="746125" marR="0" lvl="0" indent="-444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defRPr/>
            </a:pPr>
            <a:r>
              <a:rPr lang="en-US" dirty="0" smtClean="0"/>
              <a:t>Easy to compute</a:t>
            </a:r>
          </a:p>
          <a:p>
            <a:pPr marL="746125" marR="0" lvl="0" indent="-444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defRPr/>
            </a:pPr>
            <a:r>
              <a:rPr lang="en-US" dirty="0" smtClean="0"/>
              <a:t>Not redundant to other features</a:t>
            </a:r>
          </a:p>
          <a:p>
            <a:pPr marL="746125" marR="0" lvl="0" indent="-444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defRPr/>
            </a:pPr>
            <a:endParaRPr lang="en-US" dirty="0"/>
          </a:p>
          <a:p>
            <a:pPr marL="1587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The process of deciding which features to use is often </a:t>
            </a:r>
            <a:r>
              <a:rPr lang="en-US" u="sng" dirty="0" smtClean="0"/>
              <a:t>empirical</a:t>
            </a:r>
          </a:p>
          <a:p>
            <a:pPr marL="746125" indent="-4445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i.e., try it, see how it works, and adjust</a:t>
            </a:r>
          </a:p>
          <a:p>
            <a:pPr marL="15875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158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Crafting a set of good features is called </a:t>
            </a:r>
            <a:r>
              <a:rPr lang="en-US" b="1" dirty="0" smtClean="0"/>
              <a:t>feature engineering.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93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choosing feature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Task setting</a:t>
            </a:r>
            <a:r>
              <a:rPr lang="en-US" dirty="0" smtClean="0"/>
              <a:t>: email classifier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sng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Inputs</a:t>
            </a:r>
            <a:r>
              <a:rPr lang="en-US" dirty="0" smtClean="0"/>
              <a:t>:</a:t>
            </a:r>
          </a:p>
          <a:p>
            <a:pPr marL="523875" indent="-2222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</a:t>
            </a:r>
            <a:r>
              <a:rPr lang="en-US" dirty="0" smtClean="0"/>
              <a:t>ody text</a:t>
            </a:r>
          </a:p>
          <a:p>
            <a:pPr marL="523875" indent="-2222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Subject text</a:t>
            </a:r>
          </a:p>
          <a:p>
            <a:pPr marL="523875" indent="-2222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Sender </a:t>
            </a:r>
          </a:p>
          <a:p>
            <a:pPr marL="523875" indent="-2222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Attachment name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u="sng" dirty="0" smtClean="0"/>
              <a:t>Output</a:t>
            </a:r>
            <a:r>
              <a:rPr lang="en-US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Is this email (a) Spam, (b) Important, or </a:t>
            </a:r>
            <a:r>
              <a:rPr lang="de-DE" dirty="0" smtClean="0"/>
              <a:t>(c) Other?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131" y="2101516"/>
            <a:ext cx="2300029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choosing feature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72663" cy="460725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Potential feature functions:</a:t>
            </a:r>
          </a:p>
          <a:p>
            <a:pPr marL="460375" indent="-222250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Frequency of “</a:t>
            </a:r>
            <a:r>
              <a:rPr lang="en-US" i="1" dirty="0" smtClean="0"/>
              <a:t>the</a:t>
            </a:r>
            <a:r>
              <a:rPr lang="en-US" dirty="0" smtClean="0"/>
              <a:t>”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460375" indent="-222250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Frequency of “</a:t>
            </a:r>
            <a:r>
              <a:rPr lang="en-US" i="1" dirty="0" smtClean="0"/>
              <a:t>dollars</a:t>
            </a:r>
            <a:r>
              <a:rPr lang="en-US" dirty="0" smtClean="0"/>
              <a:t>”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460375" indent="-222250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Number of </a:t>
            </a:r>
            <a:r>
              <a:rPr lang="en-US" dirty="0" err="1" smtClean="0"/>
              <a:t>mis</a:t>
            </a:r>
            <a:r>
              <a:rPr lang="en-US" dirty="0" smtClean="0"/>
              <a:t>-spelled words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460375" indent="-222250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All caps in subject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(bool)</a:t>
            </a:r>
          </a:p>
          <a:p>
            <a:pPr marL="460375" indent="-222250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Number of verbs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  <a:p>
            <a:pPr marL="460375" indent="-222250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Number of grammatically correct sentences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460375" indent="-222250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Is “</a:t>
            </a:r>
            <a:r>
              <a:rPr lang="en-US" i="1" dirty="0" smtClean="0"/>
              <a:t>pills</a:t>
            </a:r>
            <a:r>
              <a:rPr lang="en-US" dirty="0" smtClean="0"/>
              <a:t>” present?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(bool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460375" indent="-222250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Frequency of “</a:t>
            </a:r>
            <a:r>
              <a:rPr lang="en-US" i="1" dirty="0" smtClean="0"/>
              <a:t>money</a:t>
            </a:r>
            <a:r>
              <a:rPr lang="en-US" dirty="0" smtClean="0"/>
              <a:t>”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460375" indent="-222250">
              <a:lnSpc>
                <a:spcPct val="100000"/>
              </a:lnSpc>
              <a:spcBef>
                <a:spcPts val="600"/>
              </a:spcBef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611" y="166233"/>
            <a:ext cx="904189" cy="88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choosing feature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72663" cy="50323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Potential feature functions:</a:t>
            </a:r>
          </a:p>
          <a:p>
            <a:pPr marL="460375" indent="-222250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Frequency of “</a:t>
            </a:r>
            <a:r>
              <a:rPr lang="en-US" i="1" dirty="0" smtClean="0"/>
              <a:t>the</a:t>
            </a:r>
            <a:r>
              <a:rPr lang="en-US" dirty="0" smtClean="0"/>
              <a:t>”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460375" indent="-222250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Frequency of “</a:t>
            </a:r>
            <a:r>
              <a:rPr lang="en-US" i="1" dirty="0" smtClean="0"/>
              <a:t>dollars</a:t>
            </a:r>
            <a:r>
              <a:rPr lang="en-US" dirty="0" smtClean="0"/>
              <a:t>”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460375" indent="-222250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Number of </a:t>
            </a:r>
            <a:r>
              <a:rPr lang="en-US" dirty="0" err="1" smtClean="0"/>
              <a:t>mis</a:t>
            </a:r>
            <a:r>
              <a:rPr lang="en-US" dirty="0" smtClean="0"/>
              <a:t>-spelled words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460375" indent="-222250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All caps in subject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(bool)</a:t>
            </a:r>
          </a:p>
          <a:p>
            <a:pPr marL="460375" indent="-222250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Number of verbs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  <a:p>
            <a:pPr marL="460375" indent="-222250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Number of grammatically correct sentences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460375" indent="-222250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Is “</a:t>
            </a:r>
            <a:r>
              <a:rPr lang="en-US" i="1" dirty="0" smtClean="0"/>
              <a:t>pills</a:t>
            </a:r>
            <a:r>
              <a:rPr lang="en-US" dirty="0" smtClean="0"/>
              <a:t>” present?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(bool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460375" indent="-22225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Frequency of “</a:t>
            </a:r>
            <a:r>
              <a:rPr lang="en-US" i="1" dirty="0"/>
              <a:t>money</a:t>
            </a:r>
            <a:r>
              <a:rPr lang="en-US" dirty="0"/>
              <a:t>”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460375" indent="-222250">
              <a:lnSpc>
                <a:spcPct val="100000"/>
              </a:lnSpc>
              <a:spcBef>
                <a:spcPts val="600"/>
              </a:spcBef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611" y="166233"/>
            <a:ext cx="904189" cy="88868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58779" y="2566737"/>
            <a:ext cx="3930316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74821" y="4588042"/>
            <a:ext cx="3930316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74821" y="6144127"/>
            <a:ext cx="4475747" cy="0"/>
          </a:xfrm>
          <a:prstGeom prst="line">
            <a:avLst/>
          </a:prstGeom>
          <a:ln w="889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58779" y="5101390"/>
            <a:ext cx="7652084" cy="0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42000" y="2917585"/>
            <a:ext cx="2215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Not informative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82217" y="5913294"/>
            <a:ext cx="2734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7030A0"/>
                </a:solidFill>
              </a:rPr>
              <a:t>Probably redundant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84509" y="4870557"/>
            <a:ext cx="1297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2"/>
                </a:solidFill>
              </a:rPr>
              <a:t>Too hard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197642" y="2566737"/>
            <a:ext cx="4144358" cy="46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005137" y="3230897"/>
            <a:ext cx="4336864" cy="134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8758989" y="5093917"/>
            <a:ext cx="973646" cy="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678905" y="6144126"/>
            <a:ext cx="3403312" cy="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5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3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351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k</a:t>
            </a:r>
            <a:r>
              <a:rPr lang="en-US" b="1" dirty="0" smtClean="0"/>
              <a:t>-Nearest Neighbors for classification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k-Means clustering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Least squares regression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Naïve Bayes models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49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class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8531"/>
            <a:ext cx="10515600" cy="4351338"/>
          </a:xfrm>
        </p:spPr>
        <p:txBody>
          <a:bodyPr/>
          <a:lstStyle/>
          <a:p>
            <a:pPr marL="514350" indent="-514350">
              <a:spcBef>
                <a:spcPts val="1600"/>
              </a:spcBef>
              <a:buFont typeface="+mj-lt"/>
              <a:buAutoNum type="arabicParenR"/>
            </a:pPr>
            <a:r>
              <a:rPr lang="en-US" dirty="0" smtClean="0"/>
              <a:t>You want to model time from order to package delivery as a function of the weight of the ordered items.</a:t>
            </a:r>
            <a:br>
              <a:rPr lang="en-US" dirty="0" smtClean="0"/>
            </a:br>
            <a:r>
              <a:rPr lang="en-US" dirty="0" smtClean="0"/>
              <a:t>Is this </a:t>
            </a:r>
            <a:r>
              <a:rPr lang="en-US" b="1" dirty="0" smtClean="0"/>
              <a:t>classification</a:t>
            </a:r>
            <a:r>
              <a:rPr lang="en-US" dirty="0" smtClean="0"/>
              <a:t>, </a:t>
            </a:r>
            <a:r>
              <a:rPr lang="en-US" b="1" dirty="0" smtClean="0"/>
              <a:t>regression</a:t>
            </a:r>
            <a:r>
              <a:rPr lang="en-US" dirty="0" smtClean="0"/>
              <a:t>, or </a:t>
            </a:r>
            <a:r>
              <a:rPr lang="en-US" b="1" dirty="0" smtClean="0"/>
              <a:t>clustering</a:t>
            </a:r>
            <a:r>
              <a:rPr lang="en-US" dirty="0" smtClean="0"/>
              <a:t>?</a:t>
            </a:r>
          </a:p>
          <a:p>
            <a:pPr marL="514350" indent="-514350">
              <a:spcBef>
                <a:spcPts val="1600"/>
              </a:spcBef>
              <a:buFont typeface="+mj-lt"/>
              <a:buAutoNum type="arabicParenR"/>
            </a:pPr>
            <a:r>
              <a:rPr lang="en-US" dirty="0" smtClean="0"/>
              <a:t>You are training a model to group together points with similar feature values.</a:t>
            </a:r>
            <a:br>
              <a:rPr lang="en-US" dirty="0" smtClean="0"/>
            </a:br>
            <a:r>
              <a:rPr lang="en-US" dirty="0" smtClean="0"/>
              <a:t>Are you using </a:t>
            </a:r>
            <a:r>
              <a:rPr lang="en-US" b="1" dirty="0" smtClean="0"/>
              <a:t>supervised</a:t>
            </a:r>
            <a:r>
              <a:rPr lang="en-US" dirty="0" smtClean="0"/>
              <a:t> or </a:t>
            </a:r>
            <a:r>
              <a:rPr lang="en-US" b="1" dirty="0" smtClean="0"/>
              <a:t>unsupervised</a:t>
            </a:r>
            <a:r>
              <a:rPr lang="en-US" dirty="0" smtClean="0"/>
              <a:t> learning?</a:t>
            </a:r>
          </a:p>
          <a:p>
            <a:pPr marL="514350" indent="-514350">
              <a:spcBef>
                <a:spcPts val="1600"/>
              </a:spcBef>
              <a:buFont typeface="+mj-lt"/>
              <a:buAutoNum type="arabicParenR"/>
            </a:pPr>
            <a:r>
              <a:rPr lang="en-US" dirty="0" smtClean="0"/>
              <a:t>Your model has 6,000 parameters, and you’re using 3 feature functions for input.</a:t>
            </a:r>
            <a:br>
              <a:rPr lang="en-US" dirty="0" smtClean="0"/>
            </a:br>
            <a:r>
              <a:rPr lang="en-US" dirty="0" smtClean="0"/>
              <a:t>Are you likely to </a:t>
            </a:r>
            <a:r>
              <a:rPr lang="en-US" dirty="0" err="1" smtClean="0"/>
              <a:t>overfit</a:t>
            </a:r>
            <a:r>
              <a:rPr lang="en-US" dirty="0" smtClean="0"/>
              <a:t>?  </a:t>
            </a:r>
            <a:r>
              <a:rPr lang="en-US" b="1" dirty="0" smtClean="0"/>
              <a:t>Yes</a:t>
            </a:r>
            <a:r>
              <a:rPr lang="en-US" dirty="0" smtClean="0"/>
              <a:t> or </a:t>
            </a:r>
            <a:r>
              <a:rPr lang="en-US" b="1" dirty="0" smtClean="0"/>
              <a:t>No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0694" y="5614737"/>
            <a:ext cx="7090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/>
              <a:t>What is your current biggest question about machine learning (or significance testing)?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527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Good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Null and alternative hypotheses must satisfy at least the following conditions to be well formed: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 smtClean="0"/>
              <a:t>The </a:t>
            </a:r>
            <a:r>
              <a:rPr lang="en-US" b="1" dirty="0" smtClean="0"/>
              <a:t>null hypothesis</a:t>
            </a:r>
            <a:r>
              <a:rPr lang="en-US" dirty="0" smtClean="0"/>
              <a:t> states the </a:t>
            </a:r>
            <a:r>
              <a:rPr lang="en-US" b="1" dirty="0" smtClean="0"/>
              <a:t>absence</a:t>
            </a:r>
            <a:r>
              <a:rPr lang="en-US" dirty="0" smtClean="0"/>
              <a:t> of the effect or relationship being tested for, while the </a:t>
            </a:r>
            <a:r>
              <a:rPr lang="en-US" b="1" dirty="0" smtClean="0"/>
              <a:t>alternative hypothesis </a:t>
            </a:r>
            <a:r>
              <a:rPr lang="en-US" dirty="0" smtClean="0"/>
              <a:t>states its </a:t>
            </a:r>
            <a:r>
              <a:rPr lang="en-US" b="1" dirty="0" smtClean="0"/>
              <a:t>presence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 smtClean="0"/>
              <a:t>The hypotheses must be </a:t>
            </a:r>
            <a:r>
              <a:rPr lang="en-US" b="1" dirty="0" smtClean="0"/>
              <a:t>testable</a:t>
            </a:r>
            <a:r>
              <a:rPr lang="en-US" dirty="0" smtClean="0"/>
              <a:t>; i.e., you can make the necessary observations to estimate distributions to compare.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6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88391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Considering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this might look like the following: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88391"/>
              </a:xfrm>
              <a:blipFill rotWithShape="0">
                <a:blip r:embed="rId2"/>
                <a:stretch>
                  <a:fillRect l="-1217" t="-9278" b="-17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88720" y="2801188"/>
            <a:ext cx="3750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Step 2a:</a:t>
            </a:r>
            <a:r>
              <a:rPr lang="en-US" sz="2400" dirty="0" smtClean="0"/>
              <a:t> Choose test statistic</a:t>
            </a:r>
            <a:endParaRPr lang="en-US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0304" y="3474720"/>
                <a:ext cx="8851392" cy="2564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We’ll discuss two common test statistics today:</a:t>
                </a:r>
              </a:p>
              <a:p>
                <a:pPr marL="342900" indent="-342900">
                  <a:spcBef>
                    <a:spcPts val="1200"/>
                  </a:spcBef>
                  <a:buFont typeface="+mj-lt"/>
                  <a:buAutoNum type="arabicParenR"/>
                </a:pPr>
                <a:r>
                  <a:rPr lang="en-US" sz="2800" b="1" dirty="0" smtClean="0"/>
                  <a:t>Student’s </a:t>
                </a:r>
                <a:r>
                  <a:rPr lang="en-US" sz="2800" b="1" i="1" dirty="0" smtClean="0"/>
                  <a:t>t</a:t>
                </a:r>
                <a:r>
                  <a:rPr lang="en-US" sz="2800" b="1" dirty="0" smtClean="0"/>
                  <a:t>-test</a:t>
                </a:r>
                <a:r>
                  <a:rPr lang="en-US" sz="2800" dirty="0" smtClean="0"/>
                  <a:t>: used for observations of a single (usually </a:t>
                </a:r>
                <a:r>
                  <a:rPr lang="en-US" sz="2800" i="1" dirty="0" smtClean="0"/>
                  <a:t>continuous</a:t>
                </a:r>
                <a:r>
                  <a:rPr lang="en-US" sz="2800" dirty="0" smtClean="0"/>
                  <a:t>) variable</a:t>
                </a:r>
              </a:p>
              <a:p>
                <a:pPr marL="342900" indent="-342900">
                  <a:spcBef>
                    <a:spcPts val="1200"/>
                  </a:spcBef>
                  <a:buFont typeface="+mj-lt"/>
                  <a:buAutoNum type="arabicParenR"/>
                </a:pPr>
                <a:r>
                  <a:rPr lang="en-US" sz="2800" b="1" dirty="0" smtClean="0"/>
                  <a:t>Pearson’s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charset="0"/>
                          </a:rPr>
                          <m:t>𝝌</m:t>
                        </m:r>
                      </m:e>
                      <m:sup>
                        <m:r>
                          <a:rPr lang="en-US" sz="2800" b="1" i="1" smtClean="0"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 smtClean="0"/>
                  <a:t> test</a:t>
                </a:r>
                <a:r>
                  <a:rPr lang="en-US" sz="2800" dirty="0" smtClean="0"/>
                  <a:t>: usually used for observations of a single </a:t>
                </a:r>
                <a:r>
                  <a:rPr lang="en-US" sz="2800" i="1" dirty="0" smtClean="0"/>
                  <a:t>categorical</a:t>
                </a:r>
                <a:r>
                  <a:rPr lang="en-US" sz="2800" dirty="0" smtClean="0"/>
                  <a:t> variable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304" y="3474720"/>
                <a:ext cx="8851392" cy="2564292"/>
              </a:xfrm>
              <a:prstGeom prst="rect">
                <a:avLst/>
              </a:prstGeom>
              <a:blipFill rotWithShape="0">
                <a:blip r:embed="rId3"/>
                <a:stretch>
                  <a:fillRect l="-1446" t="-2138" r="-1860" b="-5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5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88391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Considering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this might look like the following: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88391"/>
              </a:xfrm>
              <a:blipFill rotWithShape="0">
                <a:blip r:embed="rId2"/>
                <a:stretch>
                  <a:fillRect l="-1217" t="-9278" b="-17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88720" y="2801188"/>
            <a:ext cx="4593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Step 2b:</a:t>
            </a:r>
            <a:r>
              <a:rPr lang="en-US" sz="2400" dirty="0" smtClean="0"/>
              <a:t> Choose a significance level</a:t>
            </a:r>
            <a:endParaRPr lang="en-US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0304" y="3474720"/>
                <a:ext cx="88513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Most commonly,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𝑝</m:t>
                    </m:r>
                    <m:r>
                      <a:rPr lang="en-US" sz="2800" b="0" i="1" smtClean="0">
                        <a:latin typeface="Cambria Math" charset="0"/>
                      </a:rPr>
                      <m:t>&lt;0.05</m:t>
                    </m:r>
                  </m:oMath>
                </a14:m>
                <a:r>
                  <a:rPr lang="en-US" sz="28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𝑝</m:t>
                    </m:r>
                    <m:r>
                      <a:rPr lang="en-US" sz="2800" b="0" i="1" smtClean="0">
                        <a:latin typeface="Cambria Math" charset="0"/>
                      </a:rPr>
                      <m:t>&lt;0.01</m:t>
                    </m:r>
                  </m:oMath>
                </a14:m>
                <a:r>
                  <a:rPr lang="en-US" sz="2800" dirty="0" smtClean="0"/>
                  <a:t> is chosen.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304" y="3474720"/>
                <a:ext cx="8851392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37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66016" y="4468963"/>
            <a:ext cx="303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What does this mean?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53312" y="5058644"/>
                <a:ext cx="97475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a finding is significant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</a:rPr>
                      <m:t>&lt;0.05</m:t>
                    </m:r>
                  </m:oMath>
                </a14:m>
                <a:r>
                  <a:rPr lang="en-US" sz="2400" dirty="0" smtClean="0"/>
                  <a:t>, that means that the test statistic estimates only a 5% chance that the difference between the observations and the reference distribution is due to random chance (sampling error).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12" y="5058644"/>
                <a:ext cx="974750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938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188720" y="4468963"/>
            <a:ext cx="9912096" cy="19684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7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88391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Considering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this might look like the following: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88391"/>
              </a:xfrm>
              <a:blipFill rotWithShape="0">
                <a:blip r:embed="rId2"/>
                <a:stretch>
                  <a:fillRect l="-1217" t="-9278" b="-17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88720" y="2801188"/>
            <a:ext cx="8187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Step 3:</a:t>
            </a:r>
            <a:r>
              <a:rPr lang="en-US" sz="2400" dirty="0" smtClean="0"/>
              <a:t> Evaluate the observed distribution using the test statistic</a:t>
            </a:r>
            <a:endParaRPr lang="en-US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0304" y="3474720"/>
                <a:ext cx="8851392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/>
                  <a:t>Plug the observations into the test statistic, and get out a </a:t>
                </a:r>
                <a:r>
                  <a:rPr lang="en-US" sz="2400" i="1" dirty="0" smtClean="0"/>
                  <a:t>p</a:t>
                </a:r>
                <a:r>
                  <a:rPr lang="en-US" sz="2400" dirty="0" smtClean="0"/>
                  <a:t> value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/>
                  <a:t>Compare the </a:t>
                </a:r>
                <a:r>
                  <a:rPr lang="en-US" sz="2400" i="1" dirty="0" smtClean="0"/>
                  <a:t>p</a:t>
                </a:r>
                <a:r>
                  <a:rPr lang="en-US" sz="2400" dirty="0" smtClean="0"/>
                  <a:t> value obtained to the chosen significance level</a:t>
                </a:r>
              </a:p>
              <a:p>
                <a:pPr marL="971550" lvl="1" indent="-514350">
                  <a:spcBef>
                    <a:spcPts val="600"/>
                  </a:spcBef>
                  <a:buFont typeface="Arial" charset="0"/>
                  <a:buChar char="•"/>
                </a:pPr>
                <a:r>
                  <a:rPr lang="en-US" sz="2400" dirty="0" smtClean="0"/>
                  <a:t>If </a:t>
                </a:r>
                <a:r>
                  <a:rPr lang="en-US" sz="2400" i="1" dirty="0" smtClean="0"/>
                  <a:t>p</a:t>
                </a:r>
                <a:r>
                  <a:rPr lang="en-US" sz="2400" dirty="0" smtClean="0"/>
                  <a:t> is less than the significance level, then we say the 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is supported</a:t>
                </a:r>
              </a:p>
              <a:p>
                <a:pPr marL="971550" lvl="1" indent="-514350">
                  <a:spcBef>
                    <a:spcPts val="600"/>
                  </a:spcBef>
                  <a:buFont typeface="Arial" charset="0"/>
                  <a:buChar char="•"/>
                </a:pPr>
                <a:r>
                  <a:rPr lang="en-US" sz="2400" dirty="0" smtClean="0"/>
                  <a:t>Otherwise, we do not have enough evidence to reject the 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304" y="3474720"/>
                <a:ext cx="8851392" cy="2462213"/>
              </a:xfrm>
              <a:prstGeom prst="rect">
                <a:avLst/>
              </a:prstGeom>
              <a:blipFill rotWithShape="0">
                <a:blip r:embed="rId3"/>
                <a:stretch>
                  <a:fillRect l="-1102" t="-2228" r="-1102" b="-4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7B05F9-84A9-B047-A346-68DB6A5C69F0}" vid="{D4853D83-D962-D44A-AB1D-3B1A9DED53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22347</TotalTime>
  <Words>3716</Words>
  <Application>Microsoft Macintosh PowerPoint</Application>
  <PresentationFormat>Widescreen</PresentationFormat>
  <Paragraphs>441</Paragraphs>
  <Slides>56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Calibri</vt:lpstr>
      <vt:lpstr>Calibri Light</vt:lpstr>
      <vt:lpstr>Cambria Math</vt:lpstr>
      <vt:lpstr>Wingdings</vt:lpstr>
      <vt:lpstr>Arial</vt:lpstr>
      <vt:lpstr>Office Theme</vt:lpstr>
      <vt:lpstr>Announcements</vt:lpstr>
      <vt:lpstr>Today’s learning goals</vt:lpstr>
      <vt:lpstr>Telling if two distributions are different</vt:lpstr>
      <vt:lpstr>Hypothesis testing</vt:lpstr>
      <vt:lpstr>Hypothesis testing</vt:lpstr>
      <vt:lpstr>Aside: Good hypotheses</vt:lpstr>
      <vt:lpstr>Hypothesis testing</vt:lpstr>
      <vt:lpstr>Hypothesis testing</vt:lpstr>
      <vt:lpstr>Hypothesis testing</vt:lpstr>
      <vt:lpstr>PowerPoint Presentation</vt:lpstr>
      <vt:lpstr>Student’s t-test</vt:lpstr>
      <vt:lpstr>Student’s t-test</vt:lpstr>
      <vt:lpstr>Example: are these RL problems different?</vt:lpstr>
      <vt:lpstr>Example: are these RL problems different?</vt:lpstr>
      <vt:lpstr>Pearson’s χ^2 test</vt:lpstr>
      <vt:lpstr>Pearson’s χ^2 test</vt:lpstr>
      <vt:lpstr>Example: Is an email classifier different from random?</vt:lpstr>
      <vt:lpstr>Example: Is one email classifier different from another?</vt:lpstr>
      <vt:lpstr>Example: Is one email classifier different from another?</vt:lpstr>
      <vt:lpstr>How many samples do we need?</vt:lpstr>
      <vt:lpstr>Example: doubling sample size</vt:lpstr>
      <vt:lpstr>Example: doubling sample size</vt:lpstr>
      <vt:lpstr>Summary: Probability</vt:lpstr>
      <vt:lpstr>Machine learning</vt:lpstr>
      <vt:lpstr>Machine learning</vt:lpstr>
      <vt:lpstr>Machine learning</vt:lpstr>
      <vt:lpstr>Kinds of machine learning problems</vt:lpstr>
      <vt:lpstr>Classification</vt:lpstr>
      <vt:lpstr>Regression</vt:lpstr>
      <vt:lpstr>What is clustering?</vt:lpstr>
      <vt:lpstr>How do we actually learn these things?</vt:lpstr>
      <vt:lpstr>Kinds of feedback for learning</vt:lpstr>
      <vt:lpstr>Kinds of feedback for learning</vt:lpstr>
      <vt:lpstr>Example: binary classification</vt:lpstr>
      <vt:lpstr>Kinds of feedback for learning</vt:lpstr>
      <vt:lpstr>Example: clustering</vt:lpstr>
      <vt:lpstr>What form does feedback take?</vt:lpstr>
      <vt:lpstr>What form does feedback take?</vt:lpstr>
      <vt:lpstr>Model spaces</vt:lpstr>
      <vt:lpstr>Generalization and complexity</vt:lpstr>
      <vt:lpstr>Generalization and complexity</vt:lpstr>
      <vt:lpstr>Generalization and complexity</vt:lpstr>
      <vt:lpstr>Generalization and complexity</vt:lpstr>
      <vt:lpstr>Generalization and complexity</vt:lpstr>
      <vt:lpstr>What is a model, anyway?</vt:lpstr>
      <vt:lpstr>What is a model, anyway?</vt:lpstr>
      <vt:lpstr>Representing data</vt:lpstr>
      <vt:lpstr>Representing data</vt:lpstr>
      <vt:lpstr>Representing data</vt:lpstr>
      <vt:lpstr>How to choose feature functions?</vt:lpstr>
      <vt:lpstr>How to choose feature functions?</vt:lpstr>
      <vt:lpstr>Example: choosing feature functions</vt:lpstr>
      <vt:lpstr>Example: choosing feature functions</vt:lpstr>
      <vt:lpstr>Example: choosing feature functions</vt:lpstr>
      <vt:lpstr>Next time</vt:lpstr>
      <vt:lpstr>End of class recap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3521: Intro to Artificial Intelligence</dc:title>
  <dc:creator>Newman-Griffis, Denis R.</dc:creator>
  <cp:lastModifiedBy>Newman-Griffis, Denis R.</cp:lastModifiedBy>
  <cp:revision>816</cp:revision>
  <cp:lastPrinted>2017-09-12T18:41:39Z</cp:lastPrinted>
  <dcterms:created xsi:type="dcterms:W3CDTF">2017-08-18T18:18:42Z</dcterms:created>
  <dcterms:modified xsi:type="dcterms:W3CDTF">2017-10-27T02:50:50Z</dcterms:modified>
</cp:coreProperties>
</file>