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1" r:id="rId2"/>
    <p:sldId id="539" r:id="rId3"/>
    <p:sldId id="540" r:id="rId4"/>
    <p:sldId id="541" r:id="rId5"/>
    <p:sldId id="542" r:id="rId6"/>
    <p:sldId id="599" r:id="rId7"/>
    <p:sldId id="602" r:id="rId8"/>
    <p:sldId id="603" r:id="rId9"/>
    <p:sldId id="600" r:id="rId10"/>
    <p:sldId id="604" r:id="rId11"/>
    <p:sldId id="601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6"/>
    <p:restoredTop sz="94565"/>
  </p:normalViewPr>
  <p:slideViewPr>
    <p:cSldViewPr snapToGrid="0" snapToObjects="1">
      <p:cViewPr>
        <p:scale>
          <a:sx n="70" d="100"/>
          <a:sy n="70" d="100"/>
        </p:scale>
        <p:origin x="8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6C518-FBD1-4593-88F8-1133D0309234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2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0BDA5-4DBB-452F-A4B9-087719DC60F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0704" y="1792224"/>
            <a:ext cx="9272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Homework 3 due today </a:t>
            </a:r>
            <a:r>
              <a:rPr lang="en-US" sz="2800" dirty="0" smtClean="0"/>
              <a:t>(grace period through Friday)</a:t>
            </a:r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Midterm Friday!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100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Adversarial Search (</a:t>
            </a:r>
            <a:r>
              <a:rPr lang="en-US" dirty="0" err="1" smtClean="0"/>
              <a:t>Minimax</a:t>
            </a:r>
            <a:r>
              <a:rPr lang="en-US" dirty="0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54864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 smtClean="0"/>
              <a:t>Minimax search:</a:t>
            </a:r>
          </a:p>
          <a:p>
            <a:pPr lvl="1" eaLnBrk="1" hangingPunct="1"/>
            <a:r>
              <a:rPr lang="en-US" sz="2200" dirty="0" smtClean="0"/>
              <a:t>A state-space search tree</a:t>
            </a:r>
          </a:p>
          <a:p>
            <a:pPr lvl="1" eaLnBrk="1" hangingPunct="1"/>
            <a:r>
              <a:rPr lang="en-US" sz="2200" dirty="0" smtClean="0"/>
              <a:t>Players alternate turns</a:t>
            </a:r>
          </a:p>
          <a:p>
            <a:pPr lvl="1" eaLnBrk="1" hangingPunct="1"/>
            <a:r>
              <a:rPr lang="en-US" sz="2200" dirty="0" smtClean="0"/>
              <a:t>Compute each node’s </a:t>
            </a:r>
            <a:r>
              <a:rPr lang="en-US" sz="2200" dirty="0" smtClean="0">
                <a:solidFill>
                  <a:srgbClr val="CC0000"/>
                </a:solidFill>
              </a:rPr>
              <a:t>minimax value: </a:t>
            </a:r>
            <a:r>
              <a:rPr lang="en-US" sz="2200" dirty="0" smtClean="0"/>
              <a:t>the best achievable utility against a rational (optimal) adversary</a:t>
            </a:r>
            <a:endParaRPr lang="en-US" sz="2200" dirty="0"/>
          </a:p>
          <a:p>
            <a:pPr lvl="1" eaLnBrk="1" hangingPunct="1"/>
            <a:endParaRPr lang="en-US" sz="2200" dirty="0" smtClean="0"/>
          </a:p>
          <a:p>
            <a:pPr marL="17463" lvl="1" indent="0" eaLnBrk="1" hangingPunct="1">
              <a:buNone/>
            </a:pPr>
            <a:endParaRPr lang="en-US" sz="2200" dirty="0"/>
          </a:p>
          <a:p>
            <a:pPr marL="360363" lvl="1" indent="-342900" eaLnBrk="1" hangingPunct="1">
              <a:buFont typeface="Wingdings" charset="2"/>
              <a:buChar char="Ø"/>
            </a:pPr>
            <a:r>
              <a:rPr lang="en-US" sz="2200" dirty="0" smtClean="0"/>
              <a:t>Use alpha-beta pruning for efficiency</a:t>
            </a:r>
          </a:p>
          <a:p>
            <a:pPr marL="360363" lvl="1" indent="-342900" eaLnBrk="1" hangingPunct="1">
              <a:buFont typeface="Wingdings" charset="2"/>
              <a:buChar char="Ø"/>
            </a:pPr>
            <a:r>
              <a:rPr lang="en-US" sz="2200" dirty="0" smtClean="0"/>
              <a:t>Can have multiple minimizing opponents</a:t>
            </a:r>
          </a:p>
          <a:p>
            <a:pPr marL="360363" lvl="1" indent="-342900" eaLnBrk="1" hangingPunct="1">
              <a:buFont typeface="Wingdings" charset="2"/>
              <a:buChar char="Ø"/>
            </a:pPr>
            <a:r>
              <a:rPr lang="en-US" sz="2200" dirty="0" smtClean="0"/>
              <a:t>Choose actions that yield best subtrees!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763000" y="23256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10800000">
            <a:off x="8001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rot="10800000">
            <a:off x="9525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620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8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3058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144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6</a:t>
            </a:r>
          </a:p>
        </p:txBody>
      </p:sp>
      <p:cxnSp>
        <p:nvCxnSpPr>
          <p:cNvPr id="12299" name="AutoShape 11"/>
          <p:cNvCxnSpPr>
            <a:cxnSpLocks noChangeShapeType="1"/>
            <a:stCxn id="12292" idx="3"/>
            <a:endCxn id="12293" idx="3"/>
          </p:cNvCxnSpPr>
          <p:nvPr/>
        </p:nvCxnSpPr>
        <p:spPr bwMode="auto">
          <a:xfrm flipH="1">
            <a:off x="8191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2" idx="3"/>
            <a:endCxn id="12294" idx="3"/>
          </p:cNvCxnSpPr>
          <p:nvPr/>
        </p:nvCxnSpPr>
        <p:spPr bwMode="auto">
          <a:xfrm>
            <a:off x="8953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1" name="AutoShape 13"/>
          <p:cNvCxnSpPr>
            <a:cxnSpLocks noChangeShapeType="1"/>
            <a:stCxn id="12293" idx="0"/>
            <a:endCxn id="12295" idx="0"/>
          </p:cNvCxnSpPr>
          <p:nvPr/>
        </p:nvCxnSpPr>
        <p:spPr bwMode="auto">
          <a:xfrm flipH="1">
            <a:off x="7810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2" name="AutoShape 14"/>
          <p:cNvCxnSpPr>
            <a:cxnSpLocks noChangeShapeType="1"/>
            <a:stCxn id="12293" idx="0"/>
            <a:endCxn id="12296" idx="0"/>
          </p:cNvCxnSpPr>
          <p:nvPr/>
        </p:nvCxnSpPr>
        <p:spPr bwMode="auto">
          <a:xfrm>
            <a:off x="8191500" y="3621087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3" name="AutoShape 15"/>
          <p:cNvCxnSpPr>
            <a:cxnSpLocks noChangeShapeType="1"/>
            <a:stCxn id="12294" idx="0"/>
            <a:endCxn id="12297" idx="0"/>
          </p:cNvCxnSpPr>
          <p:nvPr/>
        </p:nvCxnSpPr>
        <p:spPr bwMode="auto">
          <a:xfrm flipH="1">
            <a:off x="9334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4" name="AutoShape 16"/>
          <p:cNvCxnSpPr>
            <a:cxnSpLocks noChangeShapeType="1"/>
            <a:stCxn id="12294" idx="0"/>
            <a:endCxn id="12298" idx="0"/>
          </p:cNvCxnSpPr>
          <p:nvPr/>
        </p:nvCxnSpPr>
        <p:spPr bwMode="auto">
          <a:xfrm>
            <a:off x="9715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9166225" y="23256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9982200" y="32400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040688" y="3255962"/>
            <a:ext cx="1846262" cy="381000"/>
            <a:chOff x="6059424" y="3215640"/>
            <a:chExt cx="1846050" cy="381000"/>
          </a:xfrm>
        </p:grpSpPr>
        <p:sp>
          <p:nvSpPr>
            <p:cNvPr id="12316" name="TextBox 19"/>
            <p:cNvSpPr txBox="1">
              <a:spLocks noChangeArrowheads="1"/>
            </p:cNvSpPr>
            <p:nvPr/>
          </p:nvSpPr>
          <p:spPr bwMode="auto">
            <a:xfrm>
              <a:off x="6059424" y="322730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2317" name="TextBox 20"/>
            <p:cNvSpPr txBox="1">
              <a:spLocks noChangeArrowheads="1"/>
            </p:cNvSpPr>
            <p:nvPr/>
          </p:nvSpPr>
          <p:spPr bwMode="auto">
            <a:xfrm>
              <a:off x="7592568" y="321564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99513" y="2349500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467600" y="4383086"/>
            <a:ext cx="3048000" cy="1484313"/>
            <a:chOff x="5486400" y="4343400"/>
            <a:chExt cx="3048000" cy="1484543"/>
          </a:xfrm>
        </p:grpSpPr>
        <p:sp>
          <p:nvSpPr>
            <p:cNvPr id="23" name="Rounded Rectangle 22"/>
            <p:cNvSpPr/>
            <p:nvPr/>
          </p:nvSpPr>
          <p:spPr>
            <a:xfrm>
              <a:off x="5486400" y="4343400"/>
              <a:ext cx="3048000" cy="7621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5" name="Text Box 17"/>
            <p:cNvSpPr txBox="1">
              <a:spLocks noChangeArrowheads="1"/>
            </p:cNvSpPr>
            <p:nvPr/>
          </p:nvSpPr>
          <p:spPr bwMode="auto">
            <a:xfrm>
              <a:off x="5486400" y="5181612"/>
              <a:ext cx="30480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Terminal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part of the game 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467600" y="1447800"/>
            <a:ext cx="3124200" cy="2362200"/>
            <a:chOff x="5334000" y="2855913"/>
            <a:chExt cx="3124200" cy="2362200"/>
          </a:xfrm>
        </p:grpSpPr>
        <p:sp>
          <p:nvSpPr>
            <p:cNvPr id="29" name="Rounded Rectangle 28"/>
            <p:cNvSpPr/>
            <p:nvPr/>
          </p:nvSpPr>
          <p:spPr>
            <a:xfrm>
              <a:off x="5334000" y="3541713"/>
              <a:ext cx="3124200" cy="1676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3" name="Text Box 17"/>
            <p:cNvSpPr txBox="1">
              <a:spLocks noChangeArrowheads="1"/>
            </p:cNvSpPr>
            <p:nvPr/>
          </p:nvSpPr>
          <p:spPr bwMode="auto">
            <a:xfrm>
              <a:off x="5334000" y="2855913"/>
              <a:ext cx="31242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latin typeface="Calibri" pitchFamily="34" charset="0"/>
                </a:rPr>
                <a:t>Minimax</a:t>
              </a:r>
              <a:r>
                <a:rPr lang="en-US" b="1" dirty="0">
                  <a:latin typeface="Calibri" pitchFamily="34" charset="0"/>
                </a:rPr>
                <a:t>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computed recursively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2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>
            <a:off x="8503919" y="2714512"/>
            <a:ext cx="2493727" cy="242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7516"/>
            <a:ext cx="57058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Knowledge-based agents</a:t>
            </a:r>
          </a:p>
          <a:p>
            <a:endParaRPr lang="en-US" sz="2800" b="1" dirty="0"/>
          </a:p>
          <a:p>
            <a:pPr marL="471488" indent="-471488"/>
            <a:r>
              <a:rPr lang="en-US" sz="2400" dirty="0" smtClean="0"/>
              <a:t>Using existing knowledge to infer new things about the world</a:t>
            </a:r>
          </a:p>
          <a:p>
            <a:pPr marL="471488" indent="-471488"/>
            <a:endParaRPr lang="en-US" sz="2400" dirty="0"/>
          </a:p>
          <a:p>
            <a:pPr marL="471488" indent="-471488"/>
            <a:r>
              <a:rPr lang="en-US" sz="2400" dirty="0" smtClean="0"/>
              <a:t>Determining best </a:t>
            </a:r>
            <a:r>
              <a:rPr lang="en-US" sz="2400" b="1" u="sng" dirty="0" smtClean="0"/>
              <a:t>next</a:t>
            </a:r>
            <a:r>
              <a:rPr lang="en-US" sz="2400" dirty="0" smtClean="0"/>
              <a:t> action, given changes to the world</a:t>
            </a:r>
          </a:p>
          <a:p>
            <a:pPr marL="471488" indent="-471488"/>
            <a:endParaRPr lang="en-US" sz="2400" dirty="0"/>
          </a:p>
          <a:p>
            <a:pPr marL="471488" indent="-471488"/>
            <a:r>
              <a:rPr lang="en-US" sz="2400" dirty="0" smtClean="0"/>
              <a:t>Choose actions using knowledge about the </a:t>
            </a:r>
            <a:r>
              <a:rPr lang="en-US" sz="2400" b="1" u="sng" dirty="0" smtClean="0"/>
              <a:t>world</a:t>
            </a:r>
            <a:endParaRPr lang="en-US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48128" y="5760572"/>
            <a:ext cx="938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Assumes a </a:t>
            </a:r>
            <a:r>
              <a:rPr lang="en-US" sz="2400" b="1" dirty="0" smtClean="0"/>
              <a:t>deterministic</a:t>
            </a:r>
            <a:r>
              <a:rPr lang="en-US" sz="2400" dirty="0" smtClean="0"/>
              <a:t> problem; may be able to </a:t>
            </a:r>
            <a:r>
              <a:rPr lang="en-US" sz="2400" b="1" dirty="0" smtClean="0"/>
              <a:t>infer</a:t>
            </a:r>
            <a:r>
              <a:rPr lang="en-US" sz="2400" dirty="0" smtClean="0"/>
              <a:t> rules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Any number of agents, but limited to KB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agents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9585" y="2011680"/>
            <a:ext cx="4690872" cy="2157984"/>
            <a:chOff x="4616215" y="3194447"/>
            <a:chExt cx="4052397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4616215" y="3200398"/>
              <a:ext cx="1919558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5611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 rot="16200000">
              <a:off x="4687016" y="3598189"/>
              <a:ext cx="564897" cy="49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sz="2000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363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2400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5073252" y="3430191"/>
              <a:ext cx="1104900" cy="1059657"/>
              <a:chOff x="32" y="19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84" y="19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32" y="661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7815475" y="3194447"/>
              <a:ext cx="853137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 rot="5400000">
              <a:off x="7696859" y="3589450"/>
              <a:ext cx="1157018" cy="49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2000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6182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6275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6682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6749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36" y="1350281"/>
            <a:ext cx="4215464" cy="34777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17712" y="2512684"/>
            <a:ext cx="841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1363026" y="4625831"/>
            <a:ext cx="971950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Knowledge Base</a:t>
            </a:r>
            <a:endParaRPr lang="en-US" sz="2400" dirty="0" smtClean="0"/>
          </a:p>
          <a:p>
            <a:pPr marL="415925" indent="-271463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Contains </a:t>
            </a:r>
            <a:r>
              <a:rPr lang="en-US" sz="2400" b="1" dirty="0" smtClean="0"/>
              <a:t>sentences</a:t>
            </a:r>
            <a:r>
              <a:rPr lang="en-US" sz="2400" dirty="0" smtClean="0"/>
              <a:t> describing the state of the world</a:t>
            </a:r>
          </a:p>
          <a:p>
            <a:pPr marL="415925" indent="-271463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Supports </a:t>
            </a:r>
            <a:r>
              <a:rPr lang="en-US" sz="2400" b="1" dirty="0" smtClean="0"/>
              <a:t>inference</a:t>
            </a:r>
            <a:r>
              <a:rPr lang="en-US" sz="2400" dirty="0" smtClean="0"/>
              <a:t> and </a:t>
            </a:r>
            <a:r>
              <a:rPr lang="en-US" sz="2400" b="1" dirty="0" smtClean="0"/>
              <a:t>derivation</a:t>
            </a:r>
          </a:p>
          <a:p>
            <a:pPr marL="415925" indent="-271463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Dynamic; changes as a result of agent interactions with the environment!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Knowledge-based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8269224" cy="5084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b="1" dirty="0" smtClean="0"/>
              <a:t>knowledge about the world </a:t>
            </a:r>
            <a:r>
              <a:rPr lang="en-US" dirty="0" smtClean="0"/>
              <a:t>to choose actions</a:t>
            </a:r>
          </a:p>
          <a:p>
            <a:r>
              <a:rPr lang="en-US" dirty="0" smtClean="0"/>
              <a:t>Inference with existing knowledge + new observations</a:t>
            </a:r>
          </a:p>
          <a:p>
            <a:r>
              <a:rPr lang="en-US" dirty="0" smtClean="0"/>
              <a:t>Resolution, forward-backward chaining, instantiation and unification,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Knowledge represented in </a:t>
            </a:r>
            <a:r>
              <a:rPr lang="en-US" b="1" dirty="0" smtClean="0"/>
              <a:t>knowledge bases</a:t>
            </a:r>
          </a:p>
          <a:p>
            <a:r>
              <a:rPr lang="en-US" dirty="0" smtClean="0"/>
              <a:t>Contain statements about the world</a:t>
            </a:r>
          </a:p>
          <a:p>
            <a:r>
              <a:rPr lang="en-US" dirty="0" smtClean="0"/>
              <a:t>Structured with an </a:t>
            </a:r>
            <a:r>
              <a:rPr lang="en-US" b="1" dirty="0" smtClean="0"/>
              <a:t>ontology</a:t>
            </a:r>
            <a:endParaRPr lang="en-US" dirty="0" smtClean="0"/>
          </a:p>
          <a:p>
            <a:pPr lvl="1"/>
            <a:r>
              <a:rPr lang="en-US" dirty="0" smtClean="0"/>
              <a:t>Represents how different kinds of objects/events/</a:t>
            </a:r>
            <a:r>
              <a:rPr lang="en-US" dirty="0" err="1" smtClean="0"/>
              <a:t>etc</a:t>
            </a:r>
            <a:r>
              <a:rPr lang="en-US" dirty="0" smtClean="0"/>
              <a:t> are categorized</a:t>
            </a:r>
          </a:p>
          <a:p>
            <a:pPr lvl="1"/>
            <a:r>
              <a:rPr lang="en-US" dirty="0" smtClean="0"/>
              <a:t>Supports higher-level inference</a:t>
            </a:r>
          </a:p>
          <a:p>
            <a:pPr lvl="1"/>
            <a:r>
              <a:rPr lang="en-US" dirty="0" smtClean="0"/>
              <a:t>Designed for a particular set of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>
            <a:off x="8955060" y="2487167"/>
            <a:ext cx="2676107" cy="26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7516"/>
            <a:ext cx="57058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Reinforcement learning agents</a:t>
            </a:r>
          </a:p>
          <a:p>
            <a:endParaRPr lang="en-US" sz="2800" b="1" dirty="0"/>
          </a:p>
          <a:p>
            <a:pPr marL="471488" indent="-471488"/>
            <a:r>
              <a:rPr lang="en-US" sz="2400" dirty="0" smtClean="0"/>
              <a:t>Iteratively update estimates of state/action pair expected utilities</a:t>
            </a:r>
          </a:p>
          <a:p>
            <a:pPr marL="471488" indent="-471488"/>
            <a:endParaRPr lang="en-US" sz="2400" dirty="0"/>
          </a:p>
          <a:p>
            <a:pPr marL="471488" indent="-471488"/>
            <a:r>
              <a:rPr lang="en-US" sz="2400" dirty="0" smtClean="0"/>
              <a:t>Adapting to random outcomes with expectation</a:t>
            </a:r>
          </a:p>
          <a:p>
            <a:pPr marL="471488" indent="-471488"/>
            <a:endParaRPr lang="en-US" sz="2400" dirty="0"/>
          </a:p>
          <a:p>
            <a:pPr marL="471488" indent="-471488"/>
            <a:r>
              <a:rPr lang="en-US" sz="2400" dirty="0" smtClean="0"/>
              <a:t>Choose actions using </a:t>
            </a:r>
            <a:r>
              <a:rPr lang="en-US" sz="2400" b="1" dirty="0" smtClean="0"/>
              <a:t>learned information </a:t>
            </a:r>
            <a:r>
              <a:rPr lang="en-US" sz="2400" dirty="0" smtClean="0"/>
              <a:t>from the world</a:t>
            </a:r>
            <a:endParaRPr lang="en-US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48128" y="5760572"/>
            <a:ext cx="938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Handles </a:t>
            </a:r>
            <a:r>
              <a:rPr lang="en-US" sz="2400" b="1" dirty="0" smtClean="0"/>
              <a:t>stochastic </a:t>
            </a:r>
            <a:r>
              <a:rPr lang="en-US" sz="2400" dirty="0" smtClean="0"/>
              <a:t>and </a:t>
            </a:r>
            <a:r>
              <a:rPr lang="en-US" sz="2400" b="1" dirty="0" smtClean="0"/>
              <a:t>unknown </a:t>
            </a:r>
            <a:r>
              <a:rPr lang="en-US" sz="2400" dirty="0" smtClean="0"/>
              <a:t>problems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Focused on learning process of a single agent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51" y="2311590"/>
            <a:ext cx="3674849" cy="20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-Turn Arrow 11"/>
          <p:cNvSpPr/>
          <p:nvPr/>
        </p:nvSpPr>
        <p:spPr>
          <a:xfrm rot="16200000">
            <a:off x="3429000" y="1828801"/>
            <a:ext cx="2209800" cy="1752600"/>
          </a:xfrm>
          <a:prstGeom prst="uturnArrow">
            <a:avLst>
              <a:gd name="adj1" fmla="val 12068"/>
              <a:gd name="adj2" fmla="val 18757"/>
              <a:gd name="adj3" fmla="val 25000"/>
              <a:gd name="adj4" fmla="val 43750"/>
              <a:gd name="adj5" fmla="val 9283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U-Turn Arrow 10"/>
          <p:cNvSpPr/>
          <p:nvPr/>
        </p:nvSpPr>
        <p:spPr>
          <a:xfrm rot="5400000">
            <a:off x="6248400" y="2057400"/>
            <a:ext cx="2209800" cy="1752600"/>
          </a:xfrm>
          <a:prstGeom prst="uturnArrow">
            <a:avLst>
              <a:gd name="adj1" fmla="val 12068"/>
              <a:gd name="adj2" fmla="val 18757"/>
              <a:gd name="adj3" fmla="val 25000"/>
              <a:gd name="adj4" fmla="val 43750"/>
              <a:gd name="adj5" fmla="val 6429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Reinforcement Learning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4419600"/>
            <a:ext cx="8382000" cy="20574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Receive feedback in the form of </a:t>
            </a:r>
            <a:r>
              <a:rPr lang="en-US" sz="24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rewards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Agent’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s utility is defined by the reward function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Must (learn to) act so as to </a:t>
            </a:r>
            <a:r>
              <a:rPr lang="en-US" sz="24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maximize expected rewards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alibri"/>
                <a:ea typeface="ＭＳ Ｐゴシック" pitchFamily="34" charset="-128"/>
                <a:cs typeface="Calibri"/>
              </a:rPr>
              <a:t>All learning is based on observed samples of outcomes!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3000" y="3124200"/>
            <a:ext cx="2133600" cy="1143000"/>
          </a:xfrm>
          <a:prstGeom prst="roundRect">
            <a:avLst>
              <a:gd name="adj" fmla="val 40599"/>
            </a:avLst>
          </a:prstGeom>
          <a:solidFill>
            <a:srgbClr val="B5E3C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libri"/>
                <a:cs typeface="Calibri"/>
              </a:rPr>
              <a:t>Environment</a:t>
            </a:r>
            <a:endParaRPr lang="en-US" sz="25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4953000" y="1447800"/>
            <a:ext cx="2133600" cy="1066800"/>
          </a:xfrm>
          <a:prstGeom prst="trapezoid">
            <a:avLst>
              <a:gd name="adj" fmla="val 58183"/>
            </a:avLst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Calibri"/>
                <a:cs typeface="Calibri"/>
              </a:rPr>
              <a:t>Agent</a:t>
            </a: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7200" y="2590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Actions: a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24163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State: s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Reward: r</a:t>
            </a:r>
          </a:p>
        </p:txBody>
      </p:sp>
    </p:spTree>
    <p:extLst>
      <p:ext uri="{BB962C8B-B14F-4D97-AF65-F5344CB8AC3E}">
        <p14:creationId xmlns:p14="http://schemas.microsoft.com/office/powerpoint/2010/main" val="15103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Policy Iteration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91796"/>
            <a:ext cx="10515600" cy="4849495"/>
          </a:xfrm>
        </p:spPr>
        <p:txBody>
          <a:bodyPr/>
          <a:lstStyle/>
          <a:p>
            <a:r>
              <a:rPr lang="en-US" sz="2400" u="sng" dirty="0" smtClean="0"/>
              <a:t>Evaluation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For fixed current policy </a:t>
            </a:r>
            <a:r>
              <a:rPr lang="en-US" sz="2000" dirty="0" smtClean="0">
                <a:sym typeface="Symbol" pitchFamily="18" charset="2"/>
              </a:rPr>
              <a:t>, use </a:t>
            </a:r>
            <a:r>
              <a:rPr lang="en-US" sz="2000" i="1" dirty="0" smtClean="0">
                <a:sym typeface="Symbol" pitchFamily="18" charset="2"/>
              </a:rPr>
              <a:t>N</a:t>
            </a:r>
            <a:r>
              <a:rPr lang="en-US" sz="2000" dirty="0" smtClean="0">
                <a:sym typeface="Symbol" pitchFamily="18" charset="2"/>
              </a:rPr>
              <a:t> starts into random </a:t>
            </a:r>
            <a:r>
              <a:rPr lang="en-US" sz="2000" i="1" dirty="0" smtClean="0">
                <a:sym typeface="Symbol" pitchFamily="18" charset="2"/>
              </a:rPr>
              <a:t>(s</a:t>
            </a:r>
            <a:r>
              <a:rPr lang="en-US" sz="2000" i="1" baseline="-25000" dirty="0" smtClean="0">
                <a:sym typeface="Symbol" pitchFamily="18" charset="2"/>
              </a:rPr>
              <a:t>0</a:t>
            </a:r>
            <a:r>
              <a:rPr lang="en-US" sz="2000" i="1" dirty="0" smtClean="0">
                <a:sym typeface="Symbol" pitchFamily="18" charset="2"/>
              </a:rPr>
              <a:t>,a</a:t>
            </a:r>
            <a:r>
              <a:rPr lang="en-US" sz="2000" i="1" baseline="-25000" dirty="0" smtClean="0">
                <a:sym typeface="Symbol" pitchFamily="18" charset="2"/>
              </a:rPr>
              <a:t>0</a:t>
            </a:r>
            <a:r>
              <a:rPr lang="en-US" sz="2000" i="1" dirty="0" smtClean="0">
                <a:sym typeface="Symbol" pitchFamily="18" charset="2"/>
              </a:rPr>
              <a:t>) </a:t>
            </a:r>
            <a:r>
              <a:rPr lang="en-US" sz="2000" dirty="0" smtClean="0">
                <a:sym typeface="Symbol" pitchFamily="18" charset="2"/>
              </a:rPr>
              <a:t>and run the policy to halt.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Then, for each </a:t>
            </a:r>
            <a:r>
              <a:rPr lang="en-US" sz="2000" i="1" dirty="0" smtClean="0">
                <a:sym typeface="Symbol" pitchFamily="18" charset="2"/>
              </a:rPr>
              <a:t>(</a:t>
            </a:r>
            <a:r>
              <a:rPr lang="en-US" sz="2000" i="1" dirty="0" err="1" smtClean="0">
                <a:sym typeface="Symbol" pitchFamily="18" charset="2"/>
              </a:rPr>
              <a:t>s,a</a:t>
            </a:r>
            <a:r>
              <a:rPr lang="en-US" sz="2000" i="1" dirty="0" smtClean="0">
                <a:sym typeface="Symbol" pitchFamily="18" charset="2"/>
              </a:rPr>
              <a:t>), </a:t>
            </a:r>
            <a:r>
              <a:rPr lang="en-US" sz="2000" dirty="0" smtClean="0">
                <a:sym typeface="Symbol" pitchFamily="18" charset="2"/>
              </a:rPr>
              <a:t>go through the </a:t>
            </a:r>
            <a:r>
              <a:rPr lang="en-US" sz="2000" i="1" dirty="0" smtClean="0">
                <a:sym typeface="Symbol" pitchFamily="18" charset="2"/>
              </a:rPr>
              <a:t>N </a:t>
            </a:r>
            <a:r>
              <a:rPr lang="en-US" sz="2000" dirty="0" smtClean="0">
                <a:sym typeface="Symbol" pitchFamily="18" charset="2"/>
              </a:rPr>
              <a:t>episodes and find the </a:t>
            </a:r>
            <a:r>
              <a:rPr lang="en-US" sz="2000" i="1" dirty="0" smtClean="0">
                <a:sym typeface="Symbol" pitchFamily="18" charset="2"/>
              </a:rPr>
              <a:t>M </a:t>
            </a:r>
            <a:r>
              <a:rPr lang="en-US" sz="2000" dirty="0" smtClean="0">
                <a:sym typeface="Symbol" pitchFamily="18" charset="2"/>
              </a:rPr>
              <a:t>episodes that use </a:t>
            </a:r>
            <a:r>
              <a:rPr lang="en-US" sz="2000" i="1" dirty="0" smtClean="0">
                <a:sym typeface="Symbol" pitchFamily="18" charset="2"/>
              </a:rPr>
              <a:t>(</a:t>
            </a:r>
            <a:r>
              <a:rPr lang="en-US" sz="2000" i="1" dirty="0" err="1" smtClean="0">
                <a:sym typeface="Symbol" pitchFamily="18" charset="2"/>
              </a:rPr>
              <a:t>s,a</a:t>
            </a:r>
            <a:r>
              <a:rPr lang="en-US" sz="2000" i="1" dirty="0" smtClean="0">
                <a:sym typeface="Symbol" pitchFamily="18" charset="2"/>
              </a:rPr>
              <a:t>) </a:t>
            </a:r>
            <a:endParaRPr lang="en-US" sz="2000" dirty="0" smtClean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U</a:t>
            </a:r>
            <a:r>
              <a:rPr lang="en-US" sz="2000" dirty="0" smtClean="0">
                <a:sym typeface="Symbol" pitchFamily="18" charset="2"/>
              </a:rPr>
              <a:t>pdate </a:t>
            </a:r>
            <a:r>
              <a:rPr lang="en-US" sz="2000" i="1" dirty="0" smtClean="0">
                <a:sym typeface="Symbol" pitchFamily="18" charset="2"/>
              </a:rPr>
              <a:t>Q(</a:t>
            </a:r>
            <a:r>
              <a:rPr lang="en-US" sz="2000" i="1" dirty="0" err="1" smtClean="0">
                <a:sym typeface="Symbol" pitchFamily="18" charset="2"/>
              </a:rPr>
              <a:t>s,a</a:t>
            </a:r>
            <a:r>
              <a:rPr lang="en-US" sz="2000" i="1" dirty="0" smtClean="0">
                <a:sym typeface="Symbol" pitchFamily="18" charset="2"/>
              </a:rPr>
              <a:t>) </a:t>
            </a:r>
            <a:r>
              <a:rPr lang="en-US" sz="2000" dirty="0" smtClean="0">
                <a:sym typeface="Symbol" pitchFamily="18" charset="2"/>
              </a:rPr>
              <a:t>with the average of discounted rewards starting at </a:t>
            </a:r>
            <a:r>
              <a:rPr lang="en-US" sz="2000" i="1" dirty="0" smtClean="0">
                <a:sym typeface="Symbol" pitchFamily="18" charset="2"/>
              </a:rPr>
              <a:t>(</a:t>
            </a:r>
            <a:r>
              <a:rPr lang="en-US" sz="2000" i="1" dirty="0" err="1" smtClean="0">
                <a:sym typeface="Symbol" pitchFamily="18" charset="2"/>
              </a:rPr>
              <a:t>s,a</a:t>
            </a:r>
            <a:r>
              <a:rPr lang="en-US" sz="2000" i="1" dirty="0" smtClean="0">
                <a:sym typeface="Symbol" pitchFamily="18" charset="2"/>
              </a:rPr>
              <a:t>) </a:t>
            </a:r>
            <a:r>
              <a:rPr lang="en-US" sz="2000" dirty="0" smtClean="0">
                <a:sym typeface="Symbol" pitchFamily="18" charset="2"/>
              </a:rPr>
              <a:t>on in each episode </a:t>
            </a:r>
            <a:r>
              <a:rPr lang="en-US" sz="2000" i="1" dirty="0" smtClean="0">
                <a:sym typeface="Symbol" pitchFamily="18" charset="2"/>
              </a:rPr>
              <a:t>S</a:t>
            </a:r>
            <a:r>
              <a:rPr lang="en-US" sz="2000" i="1" baseline="-25000" dirty="0" smtClean="0">
                <a:sym typeface="Symbol" pitchFamily="18" charset="2"/>
              </a:rPr>
              <a:t>i</a:t>
            </a:r>
            <a:endParaRPr lang="en-US" sz="2000" baseline="-250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u="sng" dirty="0" smtClean="0"/>
              <a:t>Improvement</a:t>
            </a:r>
            <a:r>
              <a:rPr lang="en-US" sz="2400" dirty="0" smtClean="0"/>
              <a:t>: With sampled Q values, get a better policy using </a:t>
            </a:r>
            <a:r>
              <a:rPr lang="en-US" sz="2400" u="sng" dirty="0" smtClean="0"/>
              <a:t>policy extraction</a:t>
            </a:r>
            <a:endParaRPr lang="en-US" sz="2000" dirty="0" smtClean="0"/>
          </a:p>
          <a:p>
            <a:endParaRPr lang="en-US" sz="2400" dirty="0" smtClean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10461" y="3072672"/>
                <a:ext cx="7353102" cy="1069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𝐷𝑖𝑠𝑐𝑜𝑢𝑛𝑡𝑒𝑑𝑅𝑒𝑤𝑎𝑟𝑑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61" y="3072672"/>
                <a:ext cx="7353102" cy="10690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27822" y="5117814"/>
                <a:ext cx="4936351" cy="1059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822" y="5117814"/>
                <a:ext cx="4936351" cy="1059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On-policy vs off-policy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168"/>
            <a:ext cx="10515600" cy="4776343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Sarsa</a:t>
            </a:r>
            <a:r>
              <a:rPr lang="en-US" dirty="0" smtClean="0"/>
              <a:t>, we choose a </a:t>
            </a:r>
            <a:r>
              <a:rPr lang="en-US" u="sng" dirty="0" smtClean="0"/>
              <a:t>specific</a:t>
            </a:r>
            <a:r>
              <a:rPr lang="en-US" dirty="0" smtClean="0"/>
              <a:t> next action </a:t>
            </a:r>
            <a:r>
              <a:rPr lang="en-US" i="1" dirty="0" smtClean="0"/>
              <a:t>a’ </a:t>
            </a:r>
            <a:r>
              <a:rPr lang="en-US" dirty="0" smtClean="0"/>
              <a:t>for updating </a:t>
            </a:r>
            <a:r>
              <a:rPr lang="en-US" i="1" dirty="0" smtClean="0"/>
              <a:t>Q(</a:t>
            </a:r>
            <a:r>
              <a:rPr lang="en-US" i="1" dirty="0" err="1" smtClean="0"/>
              <a:t>s,a</a:t>
            </a:r>
            <a:r>
              <a:rPr lang="en-US" i="1" dirty="0" smtClean="0"/>
              <a:t>).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called </a:t>
            </a:r>
            <a:r>
              <a:rPr lang="en-US" b="1" dirty="0" smtClean="0"/>
              <a:t>on-policy learning</a:t>
            </a:r>
            <a:r>
              <a:rPr lang="en-US" dirty="0" smtClean="0"/>
              <a:t>, because we’re using the current policy to help decide an action for learning from.</a:t>
            </a:r>
          </a:p>
          <a:p>
            <a:pPr marL="923925" marR="0" lvl="0" indent="-508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r>
              <a:rPr lang="en-US" dirty="0" smtClean="0"/>
              <a:t>Like policy iteration last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also look at </a:t>
            </a:r>
            <a:r>
              <a:rPr lang="en-US" u="sng" dirty="0" smtClean="0"/>
              <a:t>all</a:t>
            </a:r>
            <a:r>
              <a:rPr lang="en-US" u="sng" dirty="0"/>
              <a:t> </a:t>
            </a:r>
            <a:r>
              <a:rPr lang="en-US" u="sng" dirty="0" smtClean="0"/>
              <a:t>possible</a:t>
            </a:r>
            <a:r>
              <a:rPr lang="en-US" dirty="0" smtClean="0"/>
              <a:t> next actions </a:t>
            </a:r>
            <a:r>
              <a:rPr lang="en-US" i="1" dirty="0" smtClean="0"/>
              <a:t>A(s’)</a:t>
            </a:r>
            <a:r>
              <a:rPr lang="en-US" dirty="0" smtClean="0"/>
              <a:t>, and use the best one to update </a:t>
            </a:r>
            <a:r>
              <a:rPr lang="en-US" i="1" dirty="0" smtClean="0"/>
              <a:t>Q(</a:t>
            </a:r>
            <a:r>
              <a:rPr lang="en-US" i="1" dirty="0" err="1" smtClean="0"/>
              <a:t>s,a</a:t>
            </a:r>
            <a:r>
              <a:rPr lang="en-US" i="1" dirty="0" smtClean="0"/>
              <a:t>).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This is </a:t>
            </a:r>
            <a:r>
              <a:rPr lang="en-US" b="1" dirty="0" smtClean="0"/>
              <a:t>off-policy learning</a:t>
            </a:r>
            <a:r>
              <a:rPr lang="en-US" dirty="0" smtClean="0"/>
              <a:t>, because the action we use for updating is separate from the action we actually take.</a:t>
            </a:r>
            <a:endParaRPr lang="en-US" dirty="0"/>
          </a:p>
          <a:p>
            <a:pPr marL="923925" lvl="0" indent="-508000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  <a:defRPr/>
            </a:pPr>
            <a:r>
              <a:rPr lang="en-US" dirty="0" smtClean="0"/>
              <a:t>Similar to value iteration, but active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things to know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001"/>
            <a:ext cx="10515600" cy="161251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Intelligent Agents</a:t>
            </a:r>
            <a:endParaRPr lang="en-US" dirty="0" smtClean="0"/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How do we formulate AI problems?</a:t>
            </a:r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What is the structure of an agent?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331337"/>
            <a:ext cx="10515600" cy="338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Search</a:t>
            </a:r>
            <a:endParaRPr lang="en-US" dirty="0" smtClean="0"/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How do uninformed search methods work?</a:t>
            </a:r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How do informed search methods work?</a:t>
            </a:r>
          </a:p>
          <a:p>
            <a:pPr marL="1381125" lvl="1" indent="-398463">
              <a:buFont typeface="Wingdings" charset="2"/>
              <a:buChar char="Ø"/>
            </a:pPr>
            <a:r>
              <a:rPr lang="en-US" dirty="0" smtClean="0"/>
              <a:t>Compare to uninformed</a:t>
            </a:r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What makes a good heuristic?</a:t>
            </a:r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How do we deal with opposing agents?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7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things to know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048"/>
            <a:ext cx="10515600" cy="288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Logic</a:t>
            </a:r>
            <a:endParaRPr lang="en-US" dirty="0" smtClean="0"/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What methods are available to us for inference?</a:t>
            </a:r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What different formalisms do we know for representing knowledge?</a:t>
            </a:r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Why is structuring our knowledge useful?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446905"/>
            <a:ext cx="10515600" cy="17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Decision Processes</a:t>
            </a:r>
            <a:endParaRPr lang="en-US" dirty="0" smtClean="0"/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How do we handle stochastic outcomes of actions?</a:t>
            </a:r>
          </a:p>
          <a:p>
            <a:pPr marL="923925" indent="-398463">
              <a:buFont typeface="Wingdings" charset="2"/>
              <a:buChar char="Ø"/>
            </a:pPr>
            <a:r>
              <a:rPr lang="en-US" dirty="0" smtClean="0"/>
              <a:t>How do we learn from observed experiences?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17897" y="1369644"/>
            <a:ext cx="7357730" cy="167126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Fundamental question for this lecture (and really this whole class!):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786269" y="3402418"/>
            <a:ext cx="842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How do you turn a real-world problem into an AI solution?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946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– Agents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Much (though not all!) of AI is concerned with </a:t>
            </a:r>
            <a:r>
              <a:rPr lang="en-US" b="1" dirty="0" smtClean="0"/>
              <a:t>agents</a:t>
            </a:r>
            <a:r>
              <a:rPr lang="en-US" dirty="0" smtClean="0"/>
              <a:t> operating in </a:t>
            </a:r>
            <a:r>
              <a:rPr lang="en-US" b="1" dirty="0" smtClean="0"/>
              <a:t>environments.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Agent – </a:t>
            </a:r>
            <a:r>
              <a:rPr lang="en-US" dirty="0" smtClean="0"/>
              <a:t>an entity that </a:t>
            </a:r>
            <a:r>
              <a:rPr lang="en-US" i="1" dirty="0" smtClean="0"/>
              <a:t>perceives </a:t>
            </a:r>
            <a:r>
              <a:rPr lang="en-US" dirty="0" smtClean="0"/>
              <a:t>and </a:t>
            </a:r>
            <a:r>
              <a:rPr lang="en-US" i="1" dirty="0" smtClean="0"/>
              <a:t>acts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Environment – </a:t>
            </a:r>
            <a:r>
              <a:rPr lang="en-US" dirty="0" smtClean="0"/>
              <a:t>the problem setting</a:t>
            </a:r>
            <a:endParaRPr lang="en-US" b="1" dirty="0"/>
          </a:p>
        </p:txBody>
      </p:sp>
      <p:pic>
        <p:nvPicPr>
          <p:cNvPr id="36" name="Picture 3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781544" y="3441977"/>
            <a:ext cx="3572256" cy="2734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3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Fleshing it 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86" y="2806994"/>
            <a:ext cx="3994114" cy="1997057"/>
          </a:xfrm>
        </p:spPr>
      </p:pic>
      <p:sp>
        <p:nvSpPr>
          <p:cNvPr id="5" name="TextBox 4"/>
          <p:cNvSpPr txBox="1"/>
          <p:nvPr/>
        </p:nvSpPr>
        <p:spPr>
          <a:xfrm>
            <a:off x="838200" y="1874224"/>
            <a:ext cx="544387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0275" indent="-930275">
              <a:spcAft>
                <a:spcPts val="1800"/>
              </a:spcAft>
            </a:pPr>
            <a:r>
              <a:rPr lang="en-US" sz="3200" b="1" dirty="0" smtClean="0"/>
              <a:t>P</a:t>
            </a:r>
            <a:r>
              <a:rPr lang="en-US" sz="2400" dirty="0" smtClean="0"/>
              <a:t>erformance – measuring desired outcomes</a:t>
            </a:r>
          </a:p>
          <a:p>
            <a:pPr marL="930275" indent="-930275">
              <a:spcAft>
                <a:spcPts val="1800"/>
              </a:spcAft>
            </a:pPr>
            <a:r>
              <a:rPr lang="en-US" sz="3200" b="1" dirty="0" smtClean="0"/>
              <a:t>E</a:t>
            </a:r>
            <a:r>
              <a:rPr lang="en-US" sz="2400" dirty="0" smtClean="0"/>
              <a:t>nvironment – what populates the task’s world?</a:t>
            </a:r>
          </a:p>
          <a:p>
            <a:pPr marL="930275" indent="-930275">
              <a:spcAft>
                <a:spcPts val="1800"/>
              </a:spcAft>
            </a:pPr>
            <a:r>
              <a:rPr lang="en-US" sz="3200" b="1" dirty="0" smtClean="0"/>
              <a:t>A</a:t>
            </a:r>
            <a:r>
              <a:rPr lang="en-US" sz="2400" dirty="0" smtClean="0"/>
              <a:t>ctuators – what can the agent act with?</a:t>
            </a:r>
          </a:p>
          <a:p>
            <a:pPr marL="930275" indent="-930275">
              <a:spcAft>
                <a:spcPts val="1800"/>
              </a:spcAft>
            </a:pPr>
            <a:r>
              <a:rPr lang="en-US" sz="3200" b="1" dirty="0" smtClean="0"/>
              <a:t>S</a:t>
            </a:r>
            <a:r>
              <a:rPr lang="en-US" sz="2400" dirty="0" smtClean="0"/>
              <a:t>ensors – how can the agent perceive the world?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0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Agent?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572"/>
            <a:ext cx="10701528" cy="1040022"/>
          </a:xfrm>
        </p:spPr>
        <p:txBody>
          <a:bodyPr/>
          <a:lstStyle/>
          <a:p>
            <a:pPr marL="1214438" indent="-1214438">
              <a:buNone/>
            </a:pPr>
            <a:r>
              <a:rPr lang="en-US" b="1" dirty="0" smtClean="0"/>
              <a:t>Agent</a:t>
            </a:r>
            <a:r>
              <a:rPr lang="en-US" dirty="0" smtClean="0"/>
              <a:t> – an entity that </a:t>
            </a:r>
            <a:r>
              <a:rPr lang="en-US" u="sng" dirty="0" smtClean="0"/>
              <a:t>perceives</a:t>
            </a:r>
            <a:r>
              <a:rPr lang="en-US" dirty="0" smtClean="0"/>
              <a:t> its environment through </a:t>
            </a:r>
            <a:r>
              <a:rPr lang="en-US" u="sng" dirty="0" smtClean="0"/>
              <a:t>sensors</a:t>
            </a:r>
            <a:r>
              <a:rPr lang="en-US" dirty="0" smtClean="0"/>
              <a:t>, and acts on it with </a:t>
            </a:r>
            <a:r>
              <a:rPr lang="en-US" u="sng" dirty="0" smtClean="0"/>
              <a:t>actuators</a:t>
            </a:r>
            <a:r>
              <a:rPr lang="en-US" dirty="0" smtClean="0"/>
              <a:t>.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815584" y="3072384"/>
            <a:ext cx="5282184" cy="2346278"/>
            <a:chOff x="4616215" y="3194447"/>
            <a:chExt cx="4052397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4616215" y="3200398"/>
              <a:ext cx="1919558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5611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 rot="16200000">
              <a:off x="4687016" y="3598189"/>
              <a:ext cx="564897" cy="49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sz="2000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363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2400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5073252" y="3430191"/>
              <a:ext cx="1104900" cy="1059657"/>
              <a:chOff x="32" y="19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84" y="19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32" y="661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7815475" y="3194447"/>
              <a:ext cx="853137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 rot="5400000">
              <a:off x="7696859" y="3589450"/>
              <a:ext cx="1157018" cy="49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2000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6182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6275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6682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6749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32670" y="3167026"/>
            <a:ext cx="4178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Percepts</a:t>
            </a:r>
            <a:r>
              <a:rPr lang="en-US" sz="2400" dirty="0" smtClean="0"/>
              <a:t> are constrained by</a:t>
            </a:r>
          </a:p>
          <a:p>
            <a:r>
              <a:rPr lang="en-US" sz="2400" dirty="0" smtClean="0"/>
              <a:t>       Sensors + Environment</a:t>
            </a:r>
          </a:p>
          <a:p>
            <a:endParaRPr lang="en-US" sz="2400" u="sng" dirty="0"/>
          </a:p>
          <a:p>
            <a:r>
              <a:rPr lang="en-US" sz="2400" u="sng" dirty="0" smtClean="0"/>
              <a:t>Actions</a:t>
            </a:r>
            <a:r>
              <a:rPr lang="en-US" sz="2400" dirty="0" smtClean="0"/>
              <a:t> are constrained by</a:t>
            </a:r>
          </a:p>
          <a:p>
            <a:r>
              <a:rPr lang="en-US" sz="2400" dirty="0" smtClean="0"/>
              <a:t>       Actuators + Environment</a:t>
            </a:r>
            <a:endParaRPr lang="en-US" sz="24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652074" y="5594218"/>
            <a:ext cx="3945410" cy="823847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Agent Function</a:t>
            </a:r>
            <a:r>
              <a:rPr lang="en-US" sz="2400" dirty="0" smtClean="0"/>
              <a:t> – how does it choose the action?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4624779" y="4288666"/>
            <a:ext cx="2374727" cy="1305552"/>
          </a:xfrm>
          <a:prstGeom prst="straightConnector1">
            <a:avLst/>
          </a:prstGeom>
          <a:ln w="38100">
            <a:solidFill>
              <a:srgbClr val="BB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 so far?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599" y="2549920"/>
            <a:ext cx="3626043" cy="22232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200" y="2026700"/>
            <a:ext cx="5705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State-based search</a:t>
            </a:r>
          </a:p>
          <a:p>
            <a:endParaRPr lang="en-US" sz="2800" b="1" dirty="0"/>
          </a:p>
          <a:p>
            <a:pPr marL="471488" indent="-471488"/>
            <a:r>
              <a:rPr lang="en-US" sz="2800" dirty="0" smtClean="0"/>
              <a:t>Determining an optimal sequence of actions to reach the goal</a:t>
            </a:r>
          </a:p>
          <a:p>
            <a:pPr marL="471488" indent="-471488"/>
            <a:endParaRPr lang="en-US" sz="2800" dirty="0"/>
          </a:p>
          <a:p>
            <a:pPr marL="471488" indent="-471488"/>
            <a:r>
              <a:rPr lang="en-US" sz="2800" dirty="0" smtClean="0"/>
              <a:t>Choose actions using knowledge about the goal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53184" y="5577692"/>
            <a:ext cx="938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Assumes a </a:t>
            </a:r>
            <a:r>
              <a:rPr lang="en-US" sz="2400" b="1" dirty="0" smtClean="0"/>
              <a:t>deterministic</a:t>
            </a:r>
            <a:r>
              <a:rPr lang="en-US" sz="2400" dirty="0" smtClean="0"/>
              <a:t> problem with </a:t>
            </a:r>
            <a:r>
              <a:rPr lang="en-US" sz="2400" b="1" dirty="0" smtClean="0"/>
              <a:t>known</a:t>
            </a:r>
            <a:r>
              <a:rPr lang="en-US" sz="2400" dirty="0" smtClean="0"/>
              <a:t> rules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Single agent only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12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Uninformed search: BFS/DFS/UCS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728"/>
            <a:ext cx="10515600" cy="5105527"/>
          </a:xfrm>
        </p:spPr>
        <p:txBody>
          <a:bodyPr/>
          <a:lstStyle/>
          <a:p>
            <a:r>
              <a:rPr lang="en-US" b="1" dirty="0" smtClean="0"/>
              <a:t>Breadth-first search</a:t>
            </a:r>
            <a:endParaRPr lang="en-US" dirty="0"/>
          </a:p>
          <a:p>
            <a:pPr lvl="1"/>
            <a:r>
              <a:rPr lang="en-US" u="sng" dirty="0" smtClean="0"/>
              <a:t>Good</a:t>
            </a:r>
            <a:r>
              <a:rPr lang="en-US" dirty="0" smtClean="0"/>
              <a:t>: optimal, works well when many options, but not many actions required</a:t>
            </a:r>
          </a:p>
          <a:p>
            <a:pPr lvl="1"/>
            <a:r>
              <a:rPr lang="en-US" u="sng" dirty="0" smtClean="0"/>
              <a:t>Bad</a:t>
            </a:r>
            <a:r>
              <a:rPr lang="en-US" dirty="0" smtClean="0"/>
              <a:t>: assumes all actions have equal cost</a:t>
            </a:r>
          </a:p>
          <a:p>
            <a:pPr>
              <a:spcBef>
                <a:spcPts val="2200"/>
              </a:spcBef>
            </a:pPr>
            <a:r>
              <a:rPr lang="en-US" b="1" dirty="0" smtClean="0"/>
              <a:t>Depth-first search</a:t>
            </a:r>
            <a:endParaRPr lang="en-US" dirty="0" smtClean="0"/>
          </a:p>
          <a:p>
            <a:pPr lvl="1"/>
            <a:r>
              <a:rPr lang="en-US" u="sng" dirty="0" smtClean="0"/>
              <a:t>Good</a:t>
            </a:r>
            <a:r>
              <a:rPr lang="en-US" dirty="0" smtClean="0"/>
              <a:t>: memory-efficient, works well when few options, but lots of actions required</a:t>
            </a:r>
          </a:p>
          <a:p>
            <a:pPr lvl="1"/>
            <a:r>
              <a:rPr lang="en-US" u="sng" dirty="0" smtClean="0"/>
              <a:t>Bad</a:t>
            </a:r>
            <a:r>
              <a:rPr lang="en-US" dirty="0" smtClean="0"/>
              <a:t>: not optimal, can run infinitely, assumes all actions have equal cost</a:t>
            </a:r>
          </a:p>
          <a:p>
            <a:pPr>
              <a:spcBef>
                <a:spcPts val="2200"/>
              </a:spcBef>
            </a:pPr>
            <a:r>
              <a:rPr lang="en-US" b="1" dirty="0" smtClean="0"/>
              <a:t>Uniform-cost search</a:t>
            </a:r>
            <a:endParaRPr lang="en-US" b="1" u="sng" dirty="0" smtClean="0"/>
          </a:p>
          <a:p>
            <a:pPr lvl="1"/>
            <a:r>
              <a:rPr lang="en-US" u="sng" dirty="0" smtClean="0"/>
              <a:t>Good</a:t>
            </a:r>
            <a:r>
              <a:rPr lang="en-US" dirty="0" smtClean="0"/>
              <a:t>: optimal, handles variable-cost actions</a:t>
            </a:r>
          </a:p>
          <a:p>
            <a:pPr lvl="1"/>
            <a:r>
              <a:rPr lang="en-US" u="sng" dirty="0" smtClean="0"/>
              <a:t>Bad</a:t>
            </a:r>
            <a:r>
              <a:rPr lang="en-US" dirty="0" smtClean="0"/>
              <a:t>: explores all options, no information about goal location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249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Informed search: A*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A* uses both backward costs and (estimates of) forward costs</a:t>
            </a:r>
          </a:p>
          <a:p>
            <a:pPr lvl="4"/>
            <a:endParaRPr lang="en-US" sz="1600" dirty="0" smtClean="0"/>
          </a:p>
          <a:p>
            <a:pPr eaLnBrk="1" hangingPunct="1"/>
            <a:r>
              <a:rPr lang="en-US" dirty="0" smtClean="0"/>
              <a:t>A* is optimal with admissible / consistent heuristics</a:t>
            </a:r>
          </a:p>
          <a:p>
            <a:pPr lvl="4"/>
            <a:endParaRPr lang="en-US" sz="1600" dirty="0" smtClean="0"/>
          </a:p>
          <a:p>
            <a:pPr eaLnBrk="1" hangingPunct="1"/>
            <a:r>
              <a:rPr lang="en-US" dirty="0" smtClean="0"/>
              <a:t>Heuristic design is key: often use relaxed problems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1" y="3886363"/>
            <a:ext cx="8077197" cy="248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57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7835" y="2377440"/>
            <a:ext cx="3075301" cy="28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2026700"/>
            <a:ext cx="5705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Adversarial state-based search</a:t>
            </a:r>
          </a:p>
          <a:p>
            <a:endParaRPr lang="en-US" sz="2800" b="1" dirty="0"/>
          </a:p>
          <a:p>
            <a:pPr marL="471488" indent="-471488"/>
            <a:r>
              <a:rPr lang="en-US" sz="2800" dirty="0" smtClean="0"/>
              <a:t>Determining the best </a:t>
            </a:r>
            <a:r>
              <a:rPr lang="en-US" sz="2800" b="1" u="sng" dirty="0" smtClean="0"/>
              <a:t>next</a:t>
            </a:r>
            <a:r>
              <a:rPr lang="en-US" sz="2800" dirty="0" smtClean="0"/>
              <a:t> action, given what opponents will do</a:t>
            </a:r>
          </a:p>
          <a:p>
            <a:pPr marL="471488" indent="-471488"/>
            <a:endParaRPr lang="en-US" sz="2800" dirty="0"/>
          </a:p>
          <a:p>
            <a:pPr marL="471488" indent="-471488"/>
            <a:r>
              <a:rPr lang="en-US" sz="2800" dirty="0" smtClean="0"/>
              <a:t>Choose actions using knowledge about the goal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53184" y="5577692"/>
            <a:ext cx="938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Assumes a </a:t>
            </a:r>
            <a:r>
              <a:rPr lang="en-US" sz="2400" b="1" dirty="0" smtClean="0"/>
              <a:t>deterministic</a:t>
            </a:r>
            <a:r>
              <a:rPr lang="en-US" sz="2400" dirty="0" smtClean="0"/>
              <a:t> problem with </a:t>
            </a:r>
            <a:r>
              <a:rPr lang="en-US" sz="2400" b="1" dirty="0" smtClean="0"/>
              <a:t>known</a:t>
            </a:r>
            <a:r>
              <a:rPr lang="en-US" sz="2400" dirty="0" smtClean="0"/>
              <a:t> rules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Multiple agents, but in a zero-sum competitive 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8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16094</TotalTime>
  <Words>1033</Words>
  <Application>Microsoft Macintosh PowerPoint</Application>
  <PresentationFormat>Widescreen</PresentationFormat>
  <Paragraphs>188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ＭＳ Ｐゴシック</vt:lpstr>
      <vt:lpstr>Symbol</vt:lpstr>
      <vt:lpstr>Wingdings</vt:lpstr>
      <vt:lpstr>Office Theme</vt:lpstr>
      <vt:lpstr>Announcements</vt:lpstr>
      <vt:lpstr>Fundamental question for this lecture (and really this whole class!):</vt:lpstr>
      <vt:lpstr>AI – Agents and Environments</vt:lpstr>
      <vt:lpstr>Fleshing it out</vt:lpstr>
      <vt:lpstr>What makes an Agent?</vt:lpstr>
      <vt:lpstr>What have we done so far?</vt:lpstr>
      <vt:lpstr>Uninformed search: BFS/DFS/UCS</vt:lpstr>
      <vt:lpstr>Informed search: A*</vt:lpstr>
      <vt:lpstr>What have we done so far?</vt:lpstr>
      <vt:lpstr>Adversarial Search (Minimax)</vt:lpstr>
      <vt:lpstr>What have we done so far?</vt:lpstr>
      <vt:lpstr>Logical agents</vt:lpstr>
      <vt:lpstr>Summary: Knowledge-based agents</vt:lpstr>
      <vt:lpstr>What have we done so far?</vt:lpstr>
      <vt:lpstr>Reinforcement Learning</vt:lpstr>
      <vt:lpstr>Generalized Policy Iteration</vt:lpstr>
      <vt:lpstr>On-policy vs off-policy learning</vt:lpstr>
      <vt:lpstr>Key things to know about</vt:lpstr>
      <vt:lpstr>Key things to know about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442</cp:revision>
  <cp:lastPrinted>2017-09-12T18:41:39Z</cp:lastPrinted>
  <dcterms:created xsi:type="dcterms:W3CDTF">2017-08-18T18:18:42Z</dcterms:created>
  <dcterms:modified xsi:type="dcterms:W3CDTF">2017-10-13T22:19:59Z</dcterms:modified>
</cp:coreProperties>
</file>