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89" r:id="rId2"/>
    <p:sldId id="288" r:id="rId3"/>
    <p:sldId id="582" r:id="rId4"/>
    <p:sldId id="585" r:id="rId5"/>
    <p:sldId id="586" r:id="rId6"/>
    <p:sldId id="583" r:id="rId7"/>
    <p:sldId id="587" r:id="rId8"/>
    <p:sldId id="584" r:id="rId9"/>
    <p:sldId id="588" r:id="rId10"/>
    <p:sldId id="590" r:id="rId11"/>
    <p:sldId id="589" r:id="rId12"/>
    <p:sldId id="591" r:id="rId13"/>
    <p:sldId id="592" r:id="rId14"/>
    <p:sldId id="593" r:id="rId15"/>
    <p:sldId id="595" r:id="rId16"/>
    <p:sldId id="594" r:id="rId17"/>
    <p:sldId id="596" r:id="rId18"/>
    <p:sldId id="597" r:id="rId19"/>
    <p:sldId id="598" r:id="rId20"/>
    <p:sldId id="599" r:id="rId21"/>
    <p:sldId id="600" r:id="rId22"/>
    <p:sldId id="601" r:id="rId23"/>
    <p:sldId id="602" r:id="rId24"/>
    <p:sldId id="603" r:id="rId25"/>
    <p:sldId id="604" r:id="rId26"/>
    <p:sldId id="605" r:id="rId27"/>
    <p:sldId id="606" r:id="rId28"/>
    <p:sldId id="607" r:id="rId29"/>
    <p:sldId id="608" r:id="rId30"/>
    <p:sldId id="609" r:id="rId31"/>
    <p:sldId id="610" r:id="rId32"/>
    <p:sldId id="611" r:id="rId33"/>
    <p:sldId id="612" r:id="rId34"/>
    <p:sldId id="613" r:id="rId35"/>
    <p:sldId id="614" r:id="rId36"/>
    <p:sldId id="615" r:id="rId37"/>
    <p:sldId id="616" r:id="rId38"/>
    <p:sldId id="39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8408"/>
    <a:srgbClr val="BB0000"/>
    <a:srgbClr val="805406"/>
    <a:srgbClr val="AC73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09"/>
    <p:restoredTop sz="90629"/>
  </p:normalViewPr>
  <p:slideViewPr>
    <p:cSldViewPr snapToGrid="0" snapToObjects="1">
      <p:cViewPr>
        <p:scale>
          <a:sx n="70" d="100"/>
          <a:sy n="70" d="100"/>
        </p:scale>
        <p:origin x="224" y="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940D9-A0F5-5441-BFC1-53C136B72435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795AA-8646-AB4D-816D-6B926830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5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72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r>
              <a:rPr lang="en-US" baseline="0" dirty="0" smtClean="0"/>
              <a:t> from https://</a:t>
            </a:r>
            <a:r>
              <a:rPr lang="en-US" baseline="0" dirty="0" err="1" smtClean="0"/>
              <a:t>drawception.com</a:t>
            </a:r>
            <a:r>
              <a:rPr lang="en-US" baseline="0" dirty="0" smtClean="0"/>
              <a:t>/game/3GFw2LtLpA/</a:t>
            </a:r>
            <a:r>
              <a:rPr lang="en-US" baseline="0" dirty="0" err="1" smtClean="0"/>
              <a:t>occams</a:t>
            </a:r>
            <a:r>
              <a:rPr lang="en-US" baseline="0" dirty="0" smtClean="0"/>
              <a:t>-razor/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33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86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5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6758"/>
            <a:ext cx="10515600" cy="607641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050588"/>
            <a:ext cx="12192000" cy="0"/>
          </a:xfrm>
          <a:prstGeom prst="line">
            <a:avLst/>
          </a:prstGeom>
          <a:ln w="50800">
            <a:solidFill>
              <a:srgbClr val="BB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54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5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9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2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53FB2-19F0-2A47-895C-60E51D6E971E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9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264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Testable hypothesis (3)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4769"/>
                <a:ext cx="10515600" cy="2033143"/>
              </a:xfrm>
            </p:spPr>
            <p:txBody>
              <a:bodyPr>
                <a:normAutofit lnSpcReduction="100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 Using </a:t>
                </a:r>
                <a:r>
                  <a:rPr lang="en-US" b="1" u="sng" dirty="0" smtClean="0"/>
                  <a:t>keyword</a:t>
                </a:r>
                <a:r>
                  <a:rPr lang="en-US" dirty="0" smtClean="0"/>
                  <a:t> frequencies, logistic regression trained on 80% of the data will make different and better decisions on the remaining 20% than a logistic regression using </a:t>
                </a:r>
                <a:r>
                  <a:rPr lang="en-US" b="1" u="sng" dirty="0" smtClean="0"/>
                  <a:t>full vocabulary </a:t>
                </a:r>
                <a:r>
                  <a:rPr lang="en-US" dirty="0" smtClean="0"/>
                  <a:t>frequencies.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It won’t.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4769"/>
                <a:ext cx="10515600" cy="2033143"/>
              </a:xfrm>
              <a:blipFill rotWithShape="0">
                <a:blip r:embed="rId2"/>
                <a:stretch>
                  <a:fillRect l="-1217" t="-5090" r="-928" b="-7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598409" y="4788282"/>
            <a:ext cx="948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Now comparing between the two feature </a:t>
            </a:r>
            <a:r>
              <a:rPr lang="en-US" sz="2400" smtClean="0"/>
              <a:t>sets!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059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an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6713"/>
            <a:ext cx="10515600" cy="100901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Let’s test the first hypothesis, comparing full vocabulary frequencies with the random baseline.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655718"/>
            <a:ext cx="7877862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Proposed pipeline:</a:t>
            </a:r>
          </a:p>
          <a:p>
            <a:pPr marL="923925" indent="-508000">
              <a:spcBef>
                <a:spcPts val="600"/>
              </a:spcBef>
              <a:buFont typeface="+mj-lt"/>
              <a:buAutoNum type="arabicPeriod"/>
            </a:pPr>
            <a:r>
              <a:rPr lang="en-US" sz="2400" dirty="0" smtClean="0"/>
              <a:t>Randomly select 80/20 train/test split</a:t>
            </a:r>
          </a:p>
          <a:p>
            <a:pPr marL="923925" indent="-508000">
              <a:spcBef>
                <a:spcPts val="600"/>
              </a:spcBef>
              <a:buFont typeface="+mj-lt"/>
              <a:buAutoNum type="arabicPeriod"/>
            </a:pPr>
            <a:r>
              <a:rPr lang="en-US" sz="2400" dirty="0" smtClean="0"/>
              <a:t>Extract vocab frequencies for train/test documents</a:t>
            </a:r>
          </a:p>
          <a:p>
            <a:pPr marL="923925" indent="-508000">
              <a:spcBef>
                <a:spcPts val="600"/>
              </a:spcBef>
              <a:buFont typeface="+mj-lt"/>
              <a:buAutoNum type="arabicPeriod"/>
            </a:pPr>
            <a:r>
              <a:rPr lang="en-US" sz="2400" dirty="0" smtClean="0"/>
              <a:t>Train LR on training data</a:t>
            </a:r>
          </a:p>
          <a:p>
            <a:pPr marL="923925" indent="-508000">
              <a:spcBef>
                <a:spcPts val="600"/>
              </a:spcBef>
              <a:buFont typeface="+mj-lt"/>
              <a:buAutoNum type="arabicPeriod"/>
            </a:pPr>
            <a:r>
              <a:rPr lang="en-US" sz="2400" dirty="0" smtClean="0"/>
              <a:t>Get LR predictions on testing data</a:t>
            </a:r>
          </a:p>
          <a:p>
            <a:pPr marL="923925" indent="-508000">
              <a:spcBef>
                <a:spcPts val="600"/>
              </a:spcBef>
              <a:buFont typeface="+mj-lt"/>
              <a:buAutoNum type="arabicPeriod"/>
            </a:pPr>
            <a:r>
              <a:rPr lang="en-US" sz="2400" dirty="0" smtClean="0"/>
              <a:t>Calculate reference distribution from random baseline</a:t>
            </a:r>
          </a:p>
          <a:p>
            <a:pPr marL="923925" indent="-508000">
              <a:spcBef>
                <a:spcPts val="600"/>
              </a:spcBef>
              <a:buFont typeface="+mj-lt"/>
              <a:buAutoNum type="arabicPeriod"/>
            </a:pPr>
            <a:r>
              <a:rPr lang="en-US" sz="2400" dirty="0" smtClean="0"/>
              <a:t>Compare decisions for</a:t>
            </a:r>
          </a:p>
          <a:p>
            <a:pPr marL="1377950" lvl="1" indent="-508000">
              <a:buFont typeface="Arial" charset="0"/>
              <a:buChar char="•"/>
            </a:pPr>
            <a:r>
              <a:rPr lang="en-US" sz="2400" dirty="0" smtClean="0"/>
              <a:t>Are they significantly different?</a:t>
            </a:r>
          </a:p>
          <a:p>
            <a:pPr marL="1377950" lvl="1" indent="-508000">
              <a:buFont typeface="Arial" charset="0"/>
              <a:buChar char="•"/>
            </a:pPr>
            <a:r>
              <a:rPr lang="en-US" sz="2400" dirty="0" smtClean="0"/>
              <a:t>Is LR better? (Higher accuracy)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015984" y="3730752"/>
            <a:ext cx="2730088" cy="1077218"/>
          </a:xfrm>
          <a:prstGeom prst="rect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What’s missing here?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497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2744"/>
            <a:ext cx="10515600" cy="60667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need to </a:t>
            </a:r>
            <a:r>
              <a:rPr lang="en-US" b="1" u="sng" dirty="0" smtClean="0"/>
              <a:t>control</a:t>
            </a:r>
            <a:r>
              <a:rPr lang="en-US" dirty="0"/>
              <a:t> </a:t>
            </a:r>
            <a:r>
              <a:rPr lang="en-US" dirty="0" smtClean="0"/>
              <a:t>for other potential sources of variation in our data.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38200" y="2560320"/>
                <a:ext cx="6605016" cy="3585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Some possible sources of variation:</a:t>
                </a:r>
              </a:p>
              <a:p>
                <a:pPr marL="457200" indent="-457200">
                  <a:spcBef>
                    <a:spcPts val="1200"/>
                  </a:spcBef>
                  <a:buFont typeface="Arial" charset="0"/>
                  <a:buChar char="•"/>
                </a:pPr>
                <a:r>
                  <a:rPr lang="en-US" sz="2400" u="sng" dirty="0" smtClean="0"/>
                  <a:t>Biases in data</a:t>
                </a:r>
                <a:r>
                  <a:rPr lang="en-US" sz="2400" dirty="0" smtClean="0"/>
                  <a:t>: OSU and NIH use different vocabulary</a:t>
                </a:r>
              </a:p>
              <a:p>
                <a:pPr marL="457200" indent="-457200">
                  <a:spcBef>
                    <a:spcPts val="1200"/>
                  </a:spcBef>
                  <a:buFont typeface="Arial" charset="0"/>
                  <a:buChar char="•"/>
                </a:pPr>
                <a:r>
                  <a:rPr lang="en-US" sz="2400" u="sng" dirty="0" smtClean="0"/>
                  <a:t>Sampling bias</a:t>
                </a:r>
              </a:p>
              <a:p>
                <a:pPr marL="914400" lvl="1" indent="-457200">
                  <a:spcBef>
                    <a:spcPts val="600"/>
                  </a:spcBef>
                  <a:buFont typeface="Arial" charset="0"/>
                  <a:buChar char="•"/>
                </a:pPr>
                <a:r>
                  <a:rPr lang="en-US" sz="2400" dirty="0" smtClean="0"/>
                  <a:t>Were train/test sampled equally from OSU/NIH?</a:t>
                </a:r>
              </a:p>
              <a:p>
                <a:pPr marL="914400" lvl="1" indent="-457200">
                  <a:spcBef>
                    <a:spcPts val="600"/>
                  </a:spcBef>
                  <a:buFont typeface="Arial" charset="0"/>
                  <a:buChar char="•"/>
                </a:pPr>
                <a:r>
                  <a:rPr lang="en-US" sz="24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𝑅𝑒h𝑎𝑏</m:t>
                    </m:r>
                    <m:r>
                      <a:rPr lang="en-US" sz="2400" b="0" i="1" smtClean="0">
                        <a:latin typeface="Cambria Math" charset="0"/>
                      </a:rPr>
                      <m:t>/¬</m:t>
                    </m:r>
                    <m:r>
                      <a:rPr lang="en-US" sz="2400" b="0" i="1" smtClean="0">
                        <a:latin typeface="Cambria Math" charset="0"/>
                      </a:rPr>
                      <m:t>𝑅𝑒h𝑎𝑏</m:t>
                    </m:r>
                  </m:oMath>
                </a14:m>
                <a:r>
                  <a:rPr lang="en-US" sz="2400" dirty="0" smtClean="0"/>
                  <a:t>?</a:t>
                </a:r>
              </a:p>
              <a:p>
                <a:pPr marL="914400" lvl="1" indent="-457200">
                  <a:spcBef>
                    <a:spcPts val="600"/>
                  </a:spcBef>
                  <a:buFont typeface="Arial" charset="0"/>
                  <a:buChar char="•"/>
                </a:pPr>
                <a:r>
                  <a:rPr lang="en-US" sz="2400" dirty="0" smtClean="0"/>
                  <a:t>Did we end up with a ”weird” test set?</a:t>
                </a:r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60320"/>
                <a:ext cx="6605016" cy="3585597"/>
              </a:xfrm>
              <a:prstGeom prst="rect">
                <a:avLst/>
              </a:prstGeom>
              <a:blipFill rotWithShape="0">
                <a:blip r:embed="rId2"/>
                <a:stretch>
                  <a:fillRect l="-1477" t="-1361" b="-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1880686"/>
                  </p:ext>
                </p:extLst>
              </p:nvPr>
            </p:nvGraphicFramePr>
            <p:xfrm>
              <a:off x="8266176" y="2761488"/>
              <a:ext cx="3401568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3856"/>
                    <a:gridCol w="1133856"/>
                    <a:gridCol w="1133856"/>
                  </a:tblGrid>
                  <a:tr h="324612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OSU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NIH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3,000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5,000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60,000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20,000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Total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63,000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25,000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1880686"/>
                  </p:ext>
                </p:extLst>
              </p:nvPr>
            </p:nvGraphicFramePr>
            <p:xfrm>
              <a:off x="8266176" y="2761488"/>
              <a:ext cx="3401568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3856"/>
                    <a:gridCol w="1133856"/>
                    <a:gridCol w="1133856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OSU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NIH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75" t="-105455" r="-202688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3,000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5,000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75" t="-205455" r="-202688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60,000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20,000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Total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63,000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25,000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7742215"/>
                  </p:ext>
                </p:extLst>
              </p:nvPr>
            </p:nvGraphicFramePr>
            <p:xfrm>
              <a:off x="8266176" y="4946811"/>
              <a:ext cx="3401568" cy="13411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33856"/>
                    <a:gridCol w="1133856"/>
                    <a:gridCol w="1133856"/>
                  </a:tblGrid>
                  <a:tr h="324612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OSU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NIH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500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500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/>
                                  <m:t>¬</m:t>
                                </m:r>
                                <m:r>
                                  <a:rPr lang="en-US" sz="1600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16,500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100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Total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17,000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600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7742215"/>
                  </p:ext>
                </p:extLst>
              </p:nvPr>
            </p:nvGraphicFramePr>
            <p:xfrm>
              <a:off x="8266176" y="4946811"/>
              <a:ext cx="3401568" cy="13411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33856"/>
                    <a:gridCol w="1133856"/>
                    <a:gridCol w="1133856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OSU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NIH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75" t="-103571" r="-202688" b="-2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500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500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75" t="-207273" r="-202688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16,500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100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Total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17,000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600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7842951" y="2375654"/>
            <a:ext cx="846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Overall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42951" y="4486347"/>
            <a:ext cx="55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4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Expanded experiments for Hypothesis (1)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2942"/>
                <a:ext cx="10515600" cy="2534069"/>
              </a:xfrm>
            </p:spPr>
            <p:txBody>
              <a:bodyPr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u="sng" dirty="0" smtClean="0"/>
                  <a:t>Data</a:t>
                </a:r>
                <a:endParaRPr lang="en-US" sz="2400" dirty="0" smtClean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 smtClean="0"/>
                  <a:t>Full vocabulary features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 smtClean="0"/>
                  <a:t>80/20 stratified random sampling for train/test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dirty="0" smtClean="0"/>
                  <a:t>Original balance from OSU vs NIH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dirty="0" smtClean="0"/>
                  <a:t>Original balance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𝑅𝑒h𝑎𝑏</m:t>
                    </m:r>
                  </m:oMath>
                </a14:m>
                <a:r>
                  <a:rPr lang="en-US" sz="2000" dirty="0" smtClean="0"/>
                  <a:t> vs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¬</m:t>
                    </m:r>
                    <m:r>
                      <a:rPr lang="en-US" sz="2000" b="0" i="1" smtClean="0">
                        <a:latin typeface="Cambria Math" charset="0"/>
                      </a:rPr>
                      <m:t>𝑅𝑒h𝑎𝑏</m:t>
                    </m:r>
                  </m:oMath>
                </a14:m>
                <a:endParaRPr lang="en-US" sz="2000" dirty="0" smtClean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 smtClean="0"/>
                  <a:t>5-fold </a:t>
                </a:r>
                <a:r>
                  <a:rPr lang="en-US" sz="2400" b="1" u="sng" dirty="0" smtClean="0"/>
                  <a:t>cross validation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dirty="0" smtClean="0"/>
                  <a:t>Split data in 5, take each chunk as test and the other four as training, average the results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2942"/>
                <a:ext cx="10515600" cy="2534069"/>
              </a:xfrm>
              <a:blipFill rotWithShape="0">
                <a:blip r:embed="rId2"/>
                <a:stretch>
                  <a:fillRect l="-928" t="-1923" b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38200" y="4641978"/>
            <a:ext cx="11743944" cy="193899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OSU data only for train/test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NIH data only for train/test</a:t>
            </a:r>
            <a:br>
              <a:rPr lang="en-US" sz="2400" dirty="0" smtClean="0"/>
            </a:b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Train on OSU, test on NIH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Train on OSU, test on both</a:t>
            </a:r>
          </a:p>
          <a:p>
            <a:pPr marL="514350" indent="-514350">
              <a:buFont typeface="+mj-lt"/>
              <a:buAutoNum type="arabicPeriod"/>
            </a:pPr>
            <a:r>
              <a:rPr lang="is-IS" sz="2400" dirty="0" smtClean="0"/>
              <a:t>Train on NIH, test on OSU</a:t>
            </a:r>
          </a:p>
          <a:p>
            <a:pPr marL="514350" indent="-514350">
              <a:buFont typeface="+mj-lt"/>
              <a:buAutoNum type="arabicPeriod"/>
            </a:pPr>
            <a:r>
              <a:rPr lang="is-IS" sz="2400" dirty="0" smtClean="0"/>
              <a:t>Train on NIH, test on both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Train on both, test on OSU/NIH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Train on both, test on both</a:t>
            </a:r>
            <a:endParaRPr lang="is-IS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838200" y="4020153"/>
            <a:ext cx="2000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/>
              <a:t>Experiments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201633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experiment: OSU data only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9106675"/>
                  </p:ext>
                </p:extLst>
              </p:nvPr>
            </p:nvGraphicFramePr>
            <p:xfrm>
              <a:off x="4642104" y="1593502"/>
              <a:ext cx="2907792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3896"/>
                    <a:gridCol w="1453896"/>
                  </a:tblGrid>
                  <a:tr h="324612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OSU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3,000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60,000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Total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63,000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9106675"/>
                  </p:ext>
                </p:extLst>
              </p:nvPr>
            </p:nvGraphicFramePr>
            <p:xfrm>
              <a:off x="4642104" y="1593502"/>
              <a:ext cx="2907792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3896"/>
                    <a:gridCol w="1453896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OSU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18" t="-106061" r="-101674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3,000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18" t="-209231" r="-101674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60,000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Total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63,000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838200" y="1593502"/>
            <a:ext cx="3356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 dataset to work with: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288749"/>
            <a:ext cx="206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Train/test split: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7638380"/>
                  </p:ext>
                </p:extLst>
              </p:nvPr>
            </p:nvGraphicFramePr>
            <p:xfrm>
              <a:off x="4194503" y="4519582"/>
              <a:ext cx="2907792" cy="15849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453896"/>
                    <a:gridCol w="1453896"/>
                  </a:tblGrid>
                  <a:tr h="324612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OSU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2,400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/>
                                  <m:t>¬</m:t>
                                </m:r>
                                <m:r>
                                  <a:rPr lang="en-US" sz="2000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48,000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Total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50,400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7638380"/>
                  </p:ext>
                </p:extLst>
              </p:nvPr>
            </p:nvGraphicFramePr>
            <p:xfrm>
              <a:off x="4194503" y="4519582"/>
              <a:ext cx="2907792" cy="15849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453896"/>
                    <a:gridCol w="1453896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OSU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18" t="-106061" r="-101674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2,400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18" t="-209231" r="-101674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48,000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Total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50,400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3374085"/>
                  </p:ext>
                </p:extLst>
              </p:nvPr>
            </p:nvGraphicFramePr>
            <p:xfrm>
              <a:off x="7919882" y="4519582"/>
              <a:ext cx="2907792" cy="15849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453896"/>
                    <a:gridCol w="1453896"/>
                  </a:tblGrid>
                  <a:tr h="324612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OSU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600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/>
                                  <m:t>¬</m:t>
                                </m:r>
                                <m:r>
                                  <a:rPr lang="en-US" sz="2000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12,000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Total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12,600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3374085"/>
                  </p:ext>
                </p:extLst>
              </p:nvPr>
            </p:nvGraphicFramePr>
            <p:xfrm>
              <a:off x="7919882" y="4519582"/>
              <a:ext cx="2907792" cy="15849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453896"/>
                    <a:gridCol w="1453896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OSU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18" t="-106061" r="-101674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600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18" t="-209231" r="-101674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12,000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Total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12,600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4971867" y="3996957"/>
            <a:ext cx="1353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Train (80%)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745112" y="3988842"/>
            <a:ext cx="1257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Test (20</a:t>
            </a:r>
            <a:r>
              <a:rPr lang="en-US" sz="2000" dirty="0" smtClean="0"/>
              <a:t>%)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324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experiment: baseline predictions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180348"/>
            <a:ext cx="3106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data (frequencies):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/>
              <p:cNvGraphicFramePr>
                <a:graphicFrameLocks noGrp="1"/>
              </p:cNvGraphicFramePr>
              <p:nvPr/>
            </p:nvGraphicFramePr>
            <p:xfrm>
              <a:off x="4514088" y="1503089"/>
              <a:ext cx="3880104" cy="18288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940052"/>
                    <a:gridCol w="1940052"/>
                  </a:tblGrid>
                  <a:tr h="324612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OSU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/>
                                  <m:t>¬</m:t>
                                </m:r>
                                <m:r>
                                  <a:rPr lang="en-US" sz="2400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12,000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Total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12,600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/>
              <p:cNvGraphicFramePr>
                <a:graphicFrameLocks noGrp="1"/>
              </p:cNvGraphicFramePr>
              <p:nvPr/>
            </p:nvGraphicFramePr>
            <p:xfrm>
              <a:off x="4514088" y="1503089"/>
              <a:ext cx="3880104" cy="18288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940052"/>
                    <a:gridCol w="1940052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OSU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13" t="-107895" r="-101254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13" t="-210667" r="-101254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12,000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Total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12,600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838200" y="3920580"/>
            <a:ext cx="8425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What do the expected outcomes of a </a:t>
            </a:r>
            <a:r>
              <a:rPr lang="en-US" sz="2400" b="1" smtClean="0"/>
              <a:t>random classifier look like?</a:t>
            </a:r>
            <a:endParaRPr lang="en-US" sz="2400" b="1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/>
              <p:cNvGraphicFramePr>
                <a:graphicFrameLocks noGrp="1"/>
              </p:cNvGraphicFramePr>
              <p:nvPr/>
            </p:nvGraphicFramePr>
            <p:xfrm>
              <a:off x="4331208" y="4530429"/>
              <a:ext cx="4245864" cy="18288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122932"/>
                    <a:gridCol w="2122932"/>
                  </a:tblGrid>
                  <a:tr h="324612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Predictions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/>
                                  <m:t>¬</m:t>
                                </m:r>
                                <m:r>
                                  <a:rPr lang="en-US" sz="2400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Total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12,600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/>
              <p:cNvGraphicFramePr>
                <a:graphicFrameLocks noGrp="1"/>
              </p:cNvGraphicFramePr>
              <p:nvPr/>
            </p:nvGraphicFramePr>
            <p:xfrm>
              <a:off x="4331208" y="4530429"/>
              <a:ext cx="4245864" cy="18288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122932"/>
                    <a:gridCol w="2122932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Predictions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87" t="-109211" r="-101146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87" t="-212000" r="-101146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Total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12,600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7077456" y="4983164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6,300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077456" y="5458122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6,300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549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experiment: observed predictions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9368" y="1835784"/>
            <a:ext cx="3115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Random baseline gives: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4924437"/>
                  </p:ext>
                </p:extLst>
              </p:nvPr>
            </p:nvGraphicFramePr>
            <p:xfrm>
              <a:off x="6096000" y="1570358"/>
              <a:ext cx="4245864" cy="18288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122932"/>
                    <a:gridCol w="2122932"/>
                  </a:tblGrid>
                  <a:tr h="324612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Predictions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6,300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/>
                                  <m:t>¬</m:t>
                                </m:r>
                                <m:r>
                                  <a:rPr lang="en-US" sz="2400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6,300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Total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12,600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4924437"/>
                  </p:ext>
                </p:extLst>
              </p:nvPr>
            </p:nvGraphicFramePr>
            <p:xfrm>
              <a:off x="6096000" y="1570358"/>
              <a:ext cx="4245864" cy="18288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122932"/>
                    <a:gridCol w="2122932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Predictions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3" t="-107895" r="-100860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6,300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3" t="-210667" r="-10086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6,300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Total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12,600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TextBox 13"/>
          <p:cNvSpPr txBox="1"/>
          <p:nvPr/>
        </p:nvSpPr>
        <p:spPr>
          <a:xfrm>
            <a:off x="1039368" y="4560696"/>
            <a:ext cx="4188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Trained logistic regression gives: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1489286"/>
                  </p:ext>
                </p:extLst>
              </p:nvPr>
            </p:nvGraphicFramePr>
            <p:xfrm>
              <a:off x="6096000" y="4297752"/>
              <a:ext cx="4245864" cy="1828800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2122932"/>
                    <a:gridCol w="2122932"/>
                  </a:tblGrid>
                  <a:tr h="324612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Predictions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/>
                                  <m:t>¬</m:t>
                                </m:r>
                                <m:r>
                                  <a:rPr lang="en-US" sz="2400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11,700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Total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12,600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1489286"/>
                  </p:ext>
                </p:extLst>
              </p:nvPr>
            </p:nvGraphicFramePr>
            <p:xfrm>
              <a:off x="6096000" y="4297752"/>
              <a:ext cx="4245864" cy="1828800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2122932"/>
                    <a:gridCol w="2122932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Predictions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9211" r="-100287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212000" r="-100287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11,700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Total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12,600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63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experiment: paired predictions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0678326"/>
                  </p:ext>
                </p:extLst>
              </p:nvPr>
            </p:nvGraphicFramePr>
            <p:xfrm>
              <a:off x="1359408" y="2503046"/>
              <a:ext cx="4245864" cy="1584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122932"/>
                    <a:gridCol w="2122932"/>
                  </a:tblGrid>
                  <a:tr h="324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RANDOM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Predictions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6,300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/>
                                  <m:t>¬</m:t>
                                </m:r>
                                <m:r>
                                  <a:rPr lang="en-US" sz="2000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6,300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Total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12,600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0678326"/>
                  </p:ext>
                </p:extLst>
              </p:nvPr>
            </p:nvGraphicFramePr>
            <p:xfrm>
              <a:off x="1359408" y="2503046"/>
              <a:ext cx="4245864" cy="1584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122932"/>
                    <a:gridCol w="2122932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RANDOM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Predictions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3" t="-106061" r="-100860" b="-2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6,300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3" t="-209231" r="-100860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6,300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Total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12,600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6449615"/>
                  </p:ext>
                </p:extLst>
              </p:nvPr>
            </p:nvGraphicFramePr>
            <p:xfrm>
              <a:off x="1359408" y="4603757"/>
              <a:ext cx="4245864" cy="1584960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2122932"/>
                    <a:gridCol w="2122932"/>
                  </a:tblGrid>
                  <a:tr h="324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LR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Predictions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900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/>
                                  <m:t>¬</m:t>
                                </m:r>
                                <m:r>
                                  <a:rPr lang="en-US" sz="2000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11,700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Total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12,600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6449615"/>
                  </p:ext>
                </p:extLst>
              </p:nvPr>
            </p:nvGraphicFramePr>
            <p:xfrm>
              <a:off x="1359408" y="4603757"/>
              <a:ext cx="4245864" cy="1584960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2122932"/>
                    <a:gridCol w="2122932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LR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Predictions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061" r="-100287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900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209231" r="-100287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11,700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Total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12,600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1005840" y="1611704"/>
            <a:ext cx="6878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Rewrite these in terms of individual decisions: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454406"/>
                  </p:ext>
                </p:extLst>
              </p:nvPr>
            </p:nvGraphicFramePr>
            <p:xfrm>
              <a:off x="7443215" y="2832229"/>
              <a:ext cx="4221480" cy="305929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407160"/>
                    <a:gridCol w="1407160"/>
                    <a:gridCol w="1407160"/>
                  </a:tblGrid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Data point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RANDOM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¬</m:t>
                                </m:r>
                                <m:r>
                                  <a:rPr lang="en-US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¬</m:t>
                                </m:r>
                                <m:r>
                                  <a:rPr lang="en-US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¬</m:t>
                                </m:r>
                                <m:r>
                                  <a:rPr lang="en-US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¬</m:t>
                                </m:r>
                                <m:r>
                                  <a:rPr lang="en-US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¬</m:t>
                                </m:r>
                                <m:r>
                                  <a:rPr lang="en-US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¬</m:t>
                                </m:r>
                                <m:r>
                                  <a:rPr lang="en-US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12,600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454406"/>
                  </p:ext>
                </p:extLst>
              </p:nvPr>
            </p:nvGraphicFramePr>
            <p:xfrm>
              <a:off x="7443215" y="2832229"/>
              <a:ext cx="4221480" cy="305929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407160"/>
                    <a:gridCol w="1407160"/>
                    <a:gridCol w="1407160"/>
                  </a:tblGrid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Data point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RANDOM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99569" t="-107937" r="-100000" b="-6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433" t="-107937" r="-433" b="-619048"/>
                          </a:stretch>
                        </a:blipFill>
                      </a:tcPr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99569" t="-207937" r="-100000" b="-5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433" t="-207937" r="-433" b="-519048"/>
                          </a:stretch>
                        </a:blipFill>
                      </a:tcPr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99569" t="-307937" r="-100000" b="-4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433" t="-307937" r="-433" b="-419048"/>
                          </a:stretch>
                        </a:blipFill>
                      </a:tcPr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99569" t="-414516" r="-100000" b="-3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433" t="-414516" r="-433" b="-325806"/>
                          </a:stretch>
                        </a:blipFill>
                      </a:tcPr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99569" t="-506349" r="-100000" b="-2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433" t="-506349" r="-433" b="-220635"/>
                          </a:stretch>
                        </a:blipFill>
                      </a:tcPr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606349" r="-200866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99569" t="-606349" r="-100000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433" t="-606349" r="-433" b="-120635"/>
                          </a:stretch>
                        </a:blipFill>
                      </a:tcPr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12,600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99569" t="-706349" r="-100000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433" t="-706349" r="-433" b="-2063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Right Arrow 5"/>
          <p:cNvSpPr/>
          <p:nvPr/>
        </p:nvSpPr>
        <p:spPr>
          <a:xfrm>
            <a:off x="6096000" y="4088006"/>
            <a:ext cx="908304" cy="515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experiment: paired predictions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5840" y="1611704"/>
            <a:ext cx="9079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paired data to derive a </a:t>
            </a:r>
            <a:r>
              <a:rPr lang="en-US" sz="2800" b="1" u="sng" dirty="0" smtClean="0"/>
              <a:t>contingency table</a:t>
            </a:r>
            <a:r>
              <a:rPr lang="en-US" sz="2800" dirty="0" smtClean="0"/>
              <a:t> over outcomes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18303"/>
                  </p:ext>
                </p:extLst>
              </p:nvPr>
            </p:nvGraphicFramePr>
            <p:xfrm>
              <a:off x="838200" y="2631061"/>
              <a:ext cx="4221480" cy="305929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407160"/>
                    <a:gridCol w="1407160"/>
                    <a:gridCol w="1407160"/>
                  </a:tblGrid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Data point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RANDOM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¬</m:t>
                                </m:r>
                                <m:r>
                                  <a:rPr lang="en-US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¬</m:t>
                                </m:r>
                                <m:r>
                                  <a:rPr lang="en-US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¬</m:t>
                                </m:r>
                                <m:r>
                                  <a:rPr lang="en-US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¬</m:t>
                                </m:r>
                                <m:r>
                                  <a:rPr lang="en-US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¬</m:t>
                                </m:r>
                                <m:r>
                                  <a:rPr lang="en-US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¬</m:t>
                                </m:r>
                                <m:r>
                                  <a:rPr lang="en-US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12,600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18303"/>
                  </p:ext>
                </p:extLst>
              </p:nvPr>
            </p:nvGraphicFramePr>
            <p:xfrm>
              <a:off x="838200" y="2631061"/>
              <a:ext cx="4221480" cy="305929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407160"/>
                    <a:gridCol w="1407160"/>
                    <a:gridCol w="1407160"/>
                  </a:tblGrid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Data point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RANDOM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33" t="-107937" r="-100866" b="-6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433" t="-107937" r="-866" b="-619048"/>
                          </a:stretch>
                        </a:blipFill>
                      </a:tcPr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33" t="-207937" r="-100866" b="-5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433" t="-207937" r="-866" b="-519048"/>
                          </a:stretch>
                        </a:blipFill>
                      </a:tcPr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33" t="-307937" r="-100866" b="-4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433" t="-307937" r="-866" b="-419048"/>
                          </a:stretch>
                        </a:blipFill>
                      </a:tcPr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33" t="-414516" r="-100866" b="-3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433" t="-414516" r="-866" b="-325806"/>
                          </a:stretch>
                        </a:blipFill>
                      </a:tcPr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33" t="-506349" r="-100866" b="-2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433" t="-506349" r="-866" b="-220635"/>
                          </a:stretch>
                        </a:blipFill>
                      </a:tcPr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33" t="-606349" r="-200866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33" t="-606349" r="-100866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433" t="-606349" r="-866" b="-120635"/>
                          </a:stretch>
                        </a:blipFill>
                      </a:tcPr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12,600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33" t="-706349" r="-100866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433" t="-706349" r="-866" b="-2063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579070"/>
                  </p:ext>
                </p:extLst>
              </p:nvPr>
            </p:nvGraphicFramePr>
            <p:xfrm>
              <a:off x="6634481" y="3061171"/>
              <a:ext cx="4719319" cy="168332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8512"/>
                    <a:gridCol w="1148416"/>
                    <a:gridCol w="1516349"/>
                    <a:gridCol w="1466042"/>
                  </a:tblGrid>
                  <a:tr h="420831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RANDOM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420831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2083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LR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600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300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2083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5,700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6,000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579070"/>
                  </p:ext>
                </p:extLst>
              </p:nvPr>
            </p:nvGraphicFramePr>
            <p:xfrm>
              <a:off x="6634481" y="3061171"/>
              <a:ext cx="4719319" cy="168332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8512"/>
                    <a:gridCol w="1148416"/>
                    <a:gridCol w="1516349"/>
                    <a:gridCol w="1466042"/>
                  </a:tblGrid>
                  <a:tr h="420831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RANDOM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420831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4859" t="-102857" r="-97590" b="-21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21992" t="-102857" r="-830" b="-218571"/>
                          </a:stretch>
                        </a:blipFill>
                      </a:tcPr>
                    </a:tc>
                  </a:tr>
                  <a:tr h="42083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LR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2128" t="-205797" r="-261702" b="-1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600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300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2083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2128" t="-305797" r="-261702" b="-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5,700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6,000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ight Arrow 8"/>
          <p:cNvSpPr/>
          <p:nvPr/>
        </p:nvSpPr>
        <p:spPr>
          <a:xfrm>
            <a:off x="5284724" y="3902833"/>
            <a:ext cx="908304" cy="515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7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paired predictions different?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005840" y="1410536"/>
                <a:ext cx="10347960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Can use </a:t>
                </a:r>
                <a:r>
                  <a:rPr lang="en-US" sz="2800" dirty="0" err="1" smtClean="0"/>
                  <a:t>McNemar’s</a:t>
                </a:r>
                <a:r>
                  <a:rPr lang="en-US" sz="2800" dirty="0" smtClean="0"/>
                  <a:t> test (a paired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𝜒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/>
                  <a:t> variant) to test if the marginal probabilities are equal</a:t>
                </a:r>
              </a:p>
              <a:p>
                <a:pPr marL="869950" indent="-508000">
                  <a:spcBef>
                    <a:spcPts val="1200"/>
                  </a:spcBef>
                  <a:buFont typeface="Wingdings" charset="2"/>
                  <a:buChar char="Ø"/>
                </a:pPr>
                <a:r>
                  <a:rPr lang="en-US" sz="2800" dirty="0" smtClean="0"/>
                  <a:t>In other words, is LR making different decisions than RANDOM?</a:t>
                </a:r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" y="1410536"/>
                <a:ext cx="10347960" cy="1538883"/>
              </a:xfrm>
              <a:prstGeom prst="rect">
                <a:avLst/>
              </a:prstGeom>
              <a:blipFill rotWithShape="0">
                <a:blip r:embed="rId2"/>
                <a:stretch>
                  <a:fillRect l="-1178" t="-3557" b="-10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3410038"/>
                  </p:ext>
                </p:extLst>
              </p:nvPr>
            </p:nvGraphicFramePr>
            <p:xfrm>
              <a:off x="3434081" y="3847555"/>
              <a:ext cx="5124703" cy="200460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9064"/>
                    <a:gridCol w="1247064"/>
                    <a:gridCol w="1646602"/>
                    <a:gridCol w="1591973"/>
                  </a:tblGrid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RANDOM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115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LR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115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5,700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6,000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3410038"/>
                  </p:ext>
                </p:extLst>
              </p:nvPr>
            </p:nvGraphicFramePr>
            <p:xfrm>
              <a:off x="3434081" y="3847555"/>
              <a:ext cx="5124703" cy="200460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9064"/>
                    <a:gridCol w="1247064"/>
                    <a:gridCol w="1646602"/>
                    <a:gridCol w="1591973"/>
                  </a:tblGrid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RANDOM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5185" t="-103614" r="-97778" b="-2204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22605" t="-103614" r="-1149" b="-220482"/>
                          </a:stretch>
                        </a:blipFill>
                      </a:tcPr>
                    </a:tc>
                  </a:tr>
                  <a:tr h="50115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LR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1707" t="-206098" r="-260488" b="-12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115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1707" t="-306098" r="-260488" b="-2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5,700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6,000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Rectangle 5"/>
          <p:cNvSpPr/>
          <p:nvPr/>
        </p:nvSpPr>
        <p:spPr>
          <a:xfrm>
            <a:off x="7077456" y="4849857"/>
            <a:ext cx="1298448" cy="47195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46776" y="5380208"/>
            <a:ext cx="1298448" cy="47195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8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7961"/>
            <a:ext cx="10515600" cy="320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At the end of today, you should be able to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Describe methods for developing and testin</a:t>
            </a:r>
            <a:r>
              <a:rPr lang="en-US" dirty="0" smtClean="0"/>
              <a:t>g hypotheses</a:t>
            </a:r>
            <a:endParaRPr lang="en-US" dirty="0" smtClean="0"/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Explain a scientific control and what it’s for</a:t>
            </a:r>
            <a:endParaRPr lang="en-US" dirty="0" smtClean="0"/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Use significance testing and performance metrics to compare two classifiers on the same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9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McNemar’s</a:t>
            </a:r>
            <a:r>
              <a:rPr lang="en-US" dirty="0" smtClean="0"/>
              <a:t> test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6310184"/>
                  </p:ext>
                </p:extLst>
              </p:nvPr>
            </p:nvGraphicFramePr>
            <p:xfrm>
              <a:off x="1330961" y="2533842"/>
              <a:ext cx="4320030" cy="18583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8719"/>
                    <a:gridCol w="1051252"/>
                    <a:gridCol w="1388055"/>
                    <a:gridCol w="1342004"/>
                  </a:tblGrid>
                  <a:tr h="46457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46457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64575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 smtClean="0"/>
                            <a:t>a</a:t>
                          </a:r>
                          <a:endParaRPr lang="en-US" sz="2400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 smtClean="0"/>
                            <a:t>b</a:t>
                          </a:r>
                          <a:endParaRPr lang="en-US" sz="2400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6457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 smtClean="0"/>
                            <a:t>c</a:t>
                          </a:r>
                          <a:endParaRPr lang="en-US" sz="2400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 smtClean="0"/>
                            <a:t>d</a:t>
                          </a:r>
                          <a:endParaRPr lang="en-US" sz="2400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6310184"/>
                  </p:ext>
                </p:extLst>
              </p:nvPr>
            </p:nvGraphicFramePr>
            <p:xfrm>
              <a:off x="1330961" y="2533842"/>
              <a:ext cx="4320030" cy="18583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8719"/>
                    <a:gridCol w="1051252"/>
                    <a:gridCol w="1388055"/>
                    <a:gridCol w="1342004"/>
                  </a:tblGrid>
                  <a:tr h="46457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8482" t="-1299" r="-670" b="-3259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46457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4912" t="-102632" r="-97807" b="-2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22727" t="-102632" r="-1364" b="-230263"/>
                          </a:stretch>
                        </a:blipFill>
                      </a:tcPr>
                    </a:tc>
                  </a:tr>
                  <a:tr h="464575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36" t="-100654" r="-709091" b="-14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1445" t="-200000" r="-260694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 smtClean="0"/>
                            <a:t>a</a:t>
                          </a:r>
                          <a:endParaRPr lang="en-US" sz="2400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 smtClean="0"/>
                            <a:t>b</a:t>
                          </a:r>
                          <a:endParaRPr lang="en-US" sz="2400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6457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1445" t="-303947" r="-260694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 smtClean="0"/>
                            <a:t>c</a:t>
                          </a:r>
                          <a:endParaRPr lang="en-US" sz="2400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 smtClean="0"/>
                            <a:t>d</a:t>
                          </a:r>
                          <a:endParaRPr lang="en-US" sz="2400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583424" y="2940260"/>
                <a:ext cx="2210285" cy="871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424" y="2940260"/>
                <a:ext cx="2210285" cy="871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313693" y="1883664"/>
            <a:ext cx="3835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Calculate test statistic as:</a:t>
            </a:r>
            <a:endParaRPr lang="en-US" sz="2800"/>
          </a:p>
        </p:txBody>
      </p:sp>
      <p:sp>
        <p:nvSpPr>
          <p:cNvPr id="8" name="TextBox 7"/>
          <p:cNvSpPr txBox="1"/>
          <p:nvPr/>
        </p:nvSpPr>
        <p:spPr>
          <a:xfrm>
            <a:off x="838200" y="1883664"/>
            <a:ext cx="4228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With contingency table like: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929869" y="4913276"/>
                <a:ext cx="7863840" cy="16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9438" indent="-398463">
                  <a:spcAft>
                    <a:spcPts val="600"/>
                  </a:spcAft>
                  <a:buFont typeface="Wingdings" charset="2"/>
                  <a:buChar char="Ø"/>
                </a:pPr>
                <a:r>
                  <a:rPr lang="en-US" sz="2400" dirty="0" smtClean="0"/>
                  <a:t>Roughly follows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𝜒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distribution with one degree of freedom</a:t>
                </a:r>
              </a:p>
              <a:p>
                <a:pPr marL="579438" indent="-398463">
                  <a:buFont typeface="Wingdings" charset="2"/>
                  <a:buChar char="Ø"/>
                </a:pPr>
                <a:r>
                  <a:rPr lang="en-US" sz="2400" dirty="0" smtClean="0"/>
                  <a:t>So calculate the test statistic and compare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𝜒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critical value for desired level of significance</a:t>
                </a:r>
                <a:endParaRPr 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869" y="4913276"/>
                <a:ext cx="7863840" cy="1646605"/>
              </a:xfrm>
              <a:prstGeom prst="rect">
                <a:avLst/>
              </a:prstGeom>
              <a:blipFill rotWithShape="0">
                <a:blip r:embed="rId4"/>
                <a:stretch>
                  <a:fillRect t="-2963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07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our experimental results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1536650"/>
                  </p:ext>
                </p:extLst>
              </p:nvPr>
            </p:nvGraphicFramePr>
            <p:xfrm>
              <a:off x="5573777" y="1808430"/>
              <a:ext cx="5124703" cy="200460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9064"/>
                    <a:gridCol w="1247064"/>
                    <a:gridCol w="1646602"/>
                    <a:gridCol w="1591973"/>
                  </a:tblGrid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RANDOM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115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LR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115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5,700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6,000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1536650"/>
                  </p:ext>
                </p:extLst>
              </p:nvPr>
            </p:nvGraphicFramePr>
            <p:xfrm>
              <a:off x="5573777" y="1808430"/>
              <a:ext cx="5124703" cy="200460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9064"/>
                    <a:gridCol w="1247064"/>
                    <a:gridCol w="1646602"/>
                    <a:gridCol w="1591973"/>
                  </a:tblGrid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RANDOM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5185" t="-106098" r="-97778" b="-2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22605" t="-106098" r="-1149" b="-224390"/>
                          </a:stretch>
                        </a:blipFill>
                      </a:tcPr>
                    </a:tc>
                  </a:tr>
                  <a:tr h="50115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LR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1707" t="-203614" r="-260488" b="-1216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115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1707" t="-307317" r="-260488" b="-2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5,700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6,000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81909" y="4542473"/>
                <a:ext cx="6575711" cy="747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𝑐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300−5700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300+5700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=4,860≫7.879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909" y="4542473"/>
                <a:ext cx="6575711" cy="7473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61627" y="1764291"/>
            <a:ext cx="5434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 our observed contingency table:</a:t>
            </a:r>
            <a:endParaRPr lang="en-US" sz="28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8317992" y="4253389"/>
            <a:ext cx="3035808" cy="907351"/>
          </a:xfrm>
          <a:prstGeom prst="wedgeRoundRectCallout">
            <a:avLst>
              <a:gd name="adj1" fmla="val -71436"/>
              <a:gd name="adj2" fmla="val 2622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Critical value for 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p &lt; 0.005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4151" y="5890179"/>
            <a:ext cx="10189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LR is </a:t>
            </a:r>
            <a:r>
              <a:rPr lang="en-US" sz="2800" b="1" i="1" u="sng" dirty="0" smtClean="0"/>
              <a:t>definitely</a:t>
            </a:r>
            <a:r>
              <a:rPr lang="en-US" sz="2800" dirty="0" smtClean="0"/>
              <a:t> making different decisions from the random baseline.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161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we know that LR is significantly </a:t>
            </a:r>
            <a:r>
              <a:rPr lang="en-US" b="1" u="sng" dirty="0" smtClean="0"/>
              <a:t>different</a:t>
            </a:r>
            <a:r>
              <a:rPr lang="en-US" dirty="0" smtClean="0"/>
              <a:t> from the random baseline.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see if it’s </a:t>
            </a:r>
            <a:r>
              <a:rPr lang="en-US" b="1" u="sng" dirty="0" smtClean="0"/>
              <a:t>better</a:t>
            </a:r>
            <a:r>
              <a:rPr lang="en-US" dirty="0" smtClean="0"/>
              <a:t>, we need to calculate our performance metric of choice.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Again, use a contingency table, but now with </a:t>
            </a:r>
            <a:r>
              <a:rPr lang="en-US" u="sng" dirty="0" smtClean="0"/>
              <a:t>labels vs predictions.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5699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 vs ground truth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9327699"/>
                  </p:ext>
                </p:extLst>
              </p:nvPr>
            </p:nvGraphicFramePr>
            <p:xfrm>
              <a:off x="966216" y="2448181"/>
              <a:ext cx="4221480" cy="305929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407160"/>
                    <a:gridCol w="1407160"/>
                    <a:gridCol w="1407160"/>
                  </a:tblGrid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Data point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LR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Label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¬</m:t>
                                </m:r>
                                <m:r>
                                  <a:rPr lang="en-US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12,600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9327699"/>
                  </p:ext>
                </p:extLst>
              </p:nvPr>
            </p:nvGraphicFramePr>
            <p:xfrm>
              <a:off x="966216" y="2448181"/>
              <a:ext cx="4221480" cy="305929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407160"/>
                    <a:gridCol w="1407160"/>
                    <a:gridCol w="1407160"/>
                  </a:tblGrid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Data point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LR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Label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33" t="-107937" r="-100866" b="-6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433" t="-107937" r="-866" b="-619048"/>
                          </a:stretch>
                        </a:blipFill>
                      </a:tcPr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33" t="-207937" r="-100866" b="-5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433" t="-207937" r="-866" b="-519048"/>
                          </a:stretch>
                        </a:blipFill>
                      </a:tcPr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33" t="-307937" r="-100866" b="-4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433" t="-307937" r="-866" b="-419048"/>
                          </a:stretch>
                        </a:blipFill>
                      </a:tcPr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33" t="-414516" r="-100866" b="-3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433" t="-414516" r="-866" b="-325806"/>
                          </a:stretch>
                        </a:blipFill>
                      </a:tcPr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33" t="-506349" r="-100866" b="-2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433" t="-506349" r="-866" b="-220635"/>
                          </a:stretch>
                        </a:blipFill>
                      </a:tcPr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33" t="-606349" r="-200866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33" t="-606349" r="-100866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433" t="-606349" r="-866" b="-120635"/>
                          </a:stretch>
                        </a:blipFill>
                      </a:tcPr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12,600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33" t="-706349" r="-100866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433" t="-706349" r="-866" b="-2063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0852618"/>
                  </p:ext>
                </p:extLst>
              </p:nvPr>
            </p:nvGraphicFramePr>
            <p:xfrm>
              <a:off x="6634481" y="2975527"/>
              <a:ext cx="5124703" cy="200460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9064"/>
                    <a:gridCol w="1247064"/>
                    <a:gridCol w="1646602"/>
                    <a:gridCol w="1591973"/>
                  </a:tblGrid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Ground Truth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115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LR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450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450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115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150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11,550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0852618"/>
                  </p:ext>
                </p:extLst>
              </p:nvPr>
            </p:nvGraphicFramePr>
            <p:xfrm>
              <a:off x="6634481" y="2975527"/>
              <a:ext cx="5124703" cy="200460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9064"/>
                    <a:gridCol w="1247064"/>
                    <a:gridCol w="1646602"/>
                    <a:gridCol w="1591973"/>
                  </a:tblGrid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Ground Truth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5185" t="-103614" r="-97778" b="-2204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22605" t="-103614" r="-1149" b="-220482"/>
                          </a:stretch>
                        </a:blipFill>
                      </a:tcPr>
                    </a:tc>
                  </a:tr>
                  <a:tr h="50115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LR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1707" t="-206098" r="-260488" b="-12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450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450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115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1707" t="-306098" r="-260488" b="-2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150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11,550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Right Arrow 5"/>
          <p:cNvSpPr/>
          <p:nvPr/>
        </p:nvSpPr>
        <p:spPr>
          <a:xfrm>
            <a:off x="5456936" y="3719953"/>
            <a:ext cx="908304" cy="515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5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3959157"/>
                  </p:ext>
                </p:extLst>
              </p:nvPr>
            </p:nvGraphicFramePr>
            <p:xfrm>
              <a:off x="1060705" y="1761044"/>
              <a:ext cx="5504687" cy="167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86307"/>
                    <a:gridCol w="887031"/>
                    <a:gridCol w="1462889"/>
                    <a:gridCol w="1568460"/>
                  </a:tblGrid>
                  <a:tr h="373555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Ground Truth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3555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35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Predictions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TP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FP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35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FN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TN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3959157"/>
                  </p:ext>
                </p:extLst>
              </p:nvPr>
            </p:nvGraphicFramePr>
            <p:xfrm>
              <a:off x="1060705" y="1761044"/>
              <a:ext cx="5504687" cy="167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86307"/>
                    <a:gridCol w="887031"/>
                    <a:gridCol w="1462889"/>
                    <a:gridCol w="1568460"/>
                  </a:tblGrid>
                  <a:tr h="417920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Ground Truth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417920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70000" t="-110145" r="-108333" b="-2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52140" t="-110145" r="-1167" b="-228986"/>
                          </a:stretch>
                        </a:blipFill>
                      </a:tcPr>
                    </a:tc>
                  </a:tr>
                  <a:tr h="41792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Predictions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79452" t="-210145" r="-342466" b="-1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TP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FP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792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79452" t="-310145" r="-342466" b="-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FN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TN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7040880" y="2242941"/>
            <a:ext cx="4535424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sz="2000" dirty="0" smtClean="0"/>
              <a:t>TP = True Positive</a:t>
            </a:r>
          </a:p>
          <a:p>
            <a:pPr algn="ctr"/>
            <a:r>
              <a:rPr lang="en-US" sz="2000" dirty="0" smtClean="0"/>
              <a:t>FP = False Positive</a:t>
            </a:r>
          </a:p>
          <a:p>
            <a:pPr algn="ctr"/>
            <a:r>
              <a:rPr lang="en-US" sz="2000" dirty="0" smtClean="0"/>
              <a:t>TN = True Negative</a:t>
            </a:r>
          </a:p>
          <a:p>
            <a:pPr algn="ctr"/>
            <a:r>
              <a:rPr lang="en-US" sz="2000" dirty="0" smtClean="0"/>
              <a:t>FN = False Negative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157984" y="4023360"/>
                <a:ext cx="4645374" cy="789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𝐴𝑐𝑐𝑢𝑟𝑎𝑐𝑦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𝐹𝑃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𝑇𝑁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84" y="4023360"/>
                <a:ext cx="4645374" cy="7899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813048" y="2596884"/>
            <a:ext cx="840482" cy="39586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29436" y="3018559"/>
            <a:ext cx="840482" cy="39586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58730" y="2544545"/>
            <a:ext cx="3161526" cy="948463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8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060705" y="1761044"/>
              <a:ext cx="5504687" cy="167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86307"/>
                    <a:gridCol w="887031"/>
                    <a:gridCol w="1462889"/>
                    <a:gridCol w="1568460"/>
                  </a:tblGrid>
                  <a:tr h="373555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Ground Truth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3555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35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Predictions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TP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FP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35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FN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TN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060705" y="1761044"/>
              <a:ext cx="5504687" cy="167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86307"/>
                    <a:gridCol w="887031"/>
                    <a:gridCol w="1462889"/>
                    <a:gridCol w="1568460"/>
                  </a:tblGrid>
                  <a:tr h="417920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Ground Truth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417920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70000" t="-110145" r="-108333" b="-2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52140" t="-110145" r="-1167" b="-228986"/>
                          </a:stretch>
                        </a:blipFill>
                      </a:tcPr>
                    </a:tc>
                  </a:tr>
                  <a:tr h="41792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Predictions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79452" t="-210145" r="-342466" b="-1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TP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FP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792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79452" t="-310145" r="-342466" b="-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FN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TN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7040880" y="2242941"/>
            <a:ext cx="4535424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sz="2000" dirty="0" smtClean="0"/>
              <a:t>TP = True Positive</a:t>
            </a:r>
          </a:p>
          <a:p>
            <a:pPr algn="ctr"/>
            <a:r>
              <a:rPr lang="en-US" sz="2000" dirty="0" smtClean="0"/>
              <a:t>FP = False Positive</a:t>
            </a:r>
          </a:p>
          <a:p>
            <a:pPr algn="ctr"/>
            <a:r>
              <a:rPr lang="en-US" sz="2000" dirty="0" smtClean="0"/>
              <a:t>TN = True Negative</a:t>
            </a:r>
          </a:p>
          <a:p>
            <a:pPr algn="ctr"/>
            <a:r>
              <a:rPr lang="en-US" sz="2000" dirty="0" smtClean="0"/>
              <a:t>FN = False Negative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157984" y="4023360"/>
                <a:ext cx="4645374" cy="789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𝐴𝑐𝑐𝑢𝑟𝑎𝑐𝑦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𝐹𝑃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𝑇𝑁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84" y="4023360"/>
                <a:ext cx="4645374" cy="7899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813048" y="2596884"/>
            <a:ext cx="840482" cy="39586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58730" y="2544545"/>
            <a:ext cx="3161526" cy="527839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157984" y="5311750"/>
                <a:ext cx="3099951" cy="789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𝑃𝑟𝑒𝑐𝑖𝑠𝑖𝑜𝑛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84" y="5311750"/>
                <a:ext cx="3099951" cy="78996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1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060705" y="1761044"/>
              <a:ext cx="5504687" cy="167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86307"/>
                    <a:gridCol w="887031"/>
                    <a:gridCol w="1462889"/>
                    <a:gridCol w="1568460"/>
                  </a:tblGrid>
                  <a:tr h="373555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Ground Truth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3555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35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Predictions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TP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FP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35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FN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TN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060705" y="1761044"/>
              <a:ext cx="5504687" cy="167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86307"/>
                    <a:gridCol w="887031"/>
                    <a:gridCol w="1462889"/>
                    <a:gridCol w="1568460"/>
                  </a:tblGrid>
                  <a:tr h="417920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Ground Truth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417920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70000" t="-110145" r="-108333" b="-2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52140" t="-110145" r="-1167" b="-228986"/>
                          </a:stretch>
                        </a:blipFill>
                      </a:tcPr>
                    </a:tc>
                  </a:tr>
                  <a:tr h="41792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Predictions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79452" t="-210145" r="-342466" b="-1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TP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FP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792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79452" t="-310145" r="-342466" b="-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FN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TN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7040880" y="2242941"/>
            <a:ext cx="4535424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sz="2000" dirty="0" smtClean="0"/>
              <a:t>TP = True Positive</a:t>
            </a:r>
          </a:p>
          <a:p>
            <a:pPr algn="ctr"/>
            <a:r>
              <a:rPr lang="en-US" sz="2000" dirty="0" smtClean="0"/>
              <a:t>FP = False Positive</a:t>
            </a:r>
          </a:p>
          <a:p>
            <a:pPr algn="ctr"/>
            <a:r>
              <a:rPr lang="en-US" sz="2000" dirty="0" smtClean="0"/>
              <a:t>TN = True Negative</a:t>
            </a:r>
          </a:p>
          <a:p>
            <a:pPr algn="ctr"/>
            <a:r>
              <a:rPr lang="en-US" sz="2000" dirty="0" smtClean="0"/>
              <a:t>FN = False Negative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157984" y="4023360"/>
                <a:ext cx="4645374" cy="789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𝐴𝑐𝑐𝑢𝑟𝑎𝑐𝑦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𝐹𝑃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𝑇𝑁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84" y="4023360"/>
                <a:ext cx="4645374" cy="7899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813048" y="2596884"/>
            <a:ext cx="840482" cy="39586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58730" y="2544545"/>
            <a:ext cx="1570470" cy="911887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157984" y="5311750"/>
                <a:ext cx="3099951" cy="789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𝑃𝑟𝑒𝑐𝑖𝑠𝑖𝑜𝑛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84" y="5311750"/>
                <a:ext cx="3099951" cy="78996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498080" y="5311750"/>
                <a:ext cx="2687659" cy="789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𝑅𝑒𝑐𝑎𝑙𝑙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0" y="5311750"/>
                <a:ext cx="2687659" cy="78996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6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060705" y="1761044"/>
              <a:ext cx="5504687" cy="167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86307"/>
                    <a:gridCol w="887031"/>
                    <a:gridCol w="1462889"/>
                    <a:gridCol w="1568460"/>
                  </a:tblGrid>
                  <a:tr h="373555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Ground Truth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3555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35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Predictions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TP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FP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35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FN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TN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060705" y="1761044"/>
              <a:ext cx="5504687" cy="167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86307"/>
                    <a:gridCol w="887031"/>
                    <a:gridCol w="1462889"/>
                    <a:gridCol w="1568460"/>
                  </a:tblGrid>
                  <a:tr h="417920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Ground Truth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417920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70000" t="-110145" r="-108333" b="-2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52140" t="-110145" r="-1167" b="-228986"/>
                          </a:stretch>
                        </a:blipFill>
                      </a:tcPr>
                    </a:tc>
                  </a:tr>
                  <a:tr h="41792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Predictions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79452" t="-210145" r="-342466" b="-1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TP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FP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792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79452" t="-310145" r="-342466" b="-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FN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TN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7040880" y="2242941"/>
            <a:ext cx="4535424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sz="2000" dirty="0" smtClean="0"/>
              <a:t>TP = True Positive</a:t>
            </a:r>
          </a:p>
          <a:p>
            <a:pPr algn="ctr"/>
            <a:r>
              <a:rPr lang="en-US" sz="2000" dirty="0" smtClean="0"/>
              <a:t>FP = False Positive</a:t>
            </a:r>
          </a:p>
          <a:p>
            <a:pPr algn="ctr"/>
            <a:r>
              <a:rPr lang="en-US" sz="2000" dirty="0" smtClean="0"/>
              <a:t>TN = True Negative</a:t>
            </a:r>
          </a:p>
          <a:p>
            <a:pPr algn="ctr"/>
            <a:r>
              <a:rPr lang="en-US" sz="2000" dirty="0" smtClean="0"/>
              <a:t>FN = False Negative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157984" y="4023360"/>
                <a:ext cx="4645374" cy="789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𝐴𝑐𝑐𝑢𝑟𝑎𝑐𝑦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𝐹𝑃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𝑇𝑁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84" y="4023360"/>
                <a:ext cx="4645374" cy="7899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157984" y="5311750"/>
                <a:ext cx="3099951" cy="789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𝑃𝑟𝑒𝑐𝑖𝑠𝑖𝑜𝑛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84" y="5311750"/>
                <a:ext cx="3099951" cy="78996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498080" y="5311750"/>
                <a:ext cx="2687659" cy="789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𝑅𝑒𝑐𝑎𝑙𝑙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0" y="5311750"/>
                <a:ext cx="2687659" cy="78996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424928" y="4023360"/>
                <a:ext cx="3932038" cy="799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charset="0"/>
                        </a:rPr>
                        <m:t>1=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2∗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𝑃𝑟𝑒𝑐𝑖𝑠𝑖𝑜𝑛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𝑃𝑟𝑒𝑐𝑖𝑠𝑖𝑜𝑛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928" y="4023360"/>
                <a:ext cx="3932038" cy="79977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97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report on performance differently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21676"/>
            <a:ext cx="10515600" cy="2307463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Accuracy</a:t>
            </a:r>
            <a:r>
              <a:rPr lang="en-US" dirty="0" smtClean="0"/>
              <a:t> says how well you got the correct labels, overall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Precision</a:t>
            </a:r>
            <a:r>
              <a:rPr lang="en-US" dirty="0" smtClean="0"/>
              <a:t> says how </a:t>
            </a:r>
            <a:r>
              <a:rPr lang="en-US" i="1" dirty="0" smtClean="0"/>
              <a:t>predictive </a:t>
            </a:r>
            <a:r>
              <a:rPr lang="en-US" dirty="0" smtClean="0"/>
              <a:t>you were in making positive decisions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Recall</a:t>
            </a:r>
            <a:r>
              <a:rPr lang="en-US" b="1" i="1" dirty="0" smtClean="0"/>
              <a:t> </a:t>
            </a:r>
            <a:r>
              <a:rPr lang="en-US" dirty="0" smtClean="0"/>
              <a:t>says how </a:t>
            </a:r>
            <a:r>
              <a:rPr lang="en-US" i="1" dirty="0" smtClean="0"/>
              <a:t>sensitive</a:t>
            </a:r>
            <a:r>
              <a:rPr lang="en-US" dirty="0" smtClean="0"/>
              <a:t> you were to finding all the positive cases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F-1 score</a:t>
            </a:r>
            <a:r>
              <a:rPr lang="en-US" dirty="0" smtClean="0"/>
              <a:t> combines precision and recall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81328" y="1382397"/>
                <a:ext cx="4645374" cy="789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𝐴𝑐𝑐𝑢𝑟𝑎𝑐𝑦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𝐹𝑃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𝑇𝑁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328" y="1382397"/>
                <a:ext cx="4645374" cy="7899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481328" y="2670787"/>
                <a:ext cx="3099951" cy="789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𝑃𝑟𝑒𝑐𝑖𝑠𝑖𝑜𝑛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328" y="2670787"/>
                <a:ext cx="3099951" cy="7899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821424" y="2670787"/>
                <a:ext cx="2687659" cy="789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𝑅𝑒𝑐𝑎𝑙𝑙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424" y="2670787"/>
                <a:ext cx="2687659" cy="78996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748272" y="1382397"/>
                <a:ext cx="3932038" cy="799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charset="0"/>
                        </a:rPr>
                        <m:t>1=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2∗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𝑃𝑟𝑒𝑐𝑖𝑠𝑖𝑜𝑛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𝑃𝑟𝑒𝑐𝑖𝑠𝑖𝑜𝑛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272" y="1382397"/>
                <a:ext cx="3932038" cy="79977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05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our experiment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5848531"/>
                  </p:ext>
                </p:extLst>
              </p:nvPr>
            </p:nvGraphicFramePr>
            <p:xfrm>
              <a:off x="3533648" y="1713655"/>
              <a:ext cx="5124703" cy="200460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9064"/>
                    <a:gridCol w="1247064"/>
                    <a:gridCol w="1646602"/>
                    <a:gridCol w="1591973"/>
                  </a:tblGrid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Ground Truth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115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LR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450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450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115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150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11,550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5848531"/>
                  </p:ext>
                </p:extLst>
              </p:nvPr>
            </p:nvGraphicFramePr>
            <p:xfrm>
              <a:off x="3533648" y="1713655"/>
              <a:ext cx="5124703" cy="200460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9064"/>
                    <a:gridCol w="1247064"/>
                    <a:gridCol w="1646602"/>
                    <a:gridCol w="1591973"/>
                  </a:tblGrid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Ground Truth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5185" t="-103614" r="-97778" b="-2204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21756" t="-103614" r="-763" b="-220482"/>
                          </a:stretch>
                        </a:blipFill>
                      </a:tcPr>
                    </a:tc>
                  </a:tr>
                  <a:tr h="50115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LR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1707" t="-206098" r="-260488" b="-12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450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450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115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1707" t="-306098" r="-260488" b="-2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150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11,550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210961" y="4209911"/>
                <a:ext cx="5668283" cy="70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𝐴𝑐𝑐𝑢𝑟𝑎𝑐𝑦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450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+11,550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450+450+150+11,550</m:t>
                          </m:r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charset="0"/>
                        </a:rPr>
                        <m:t>95.2%</m:t>
                      </m:r>
                    </m:oMath>
                  </m:oMathPara>
                </a14:m>
                <a:endParaRPr lang="en-US" sz="2000" b="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961" y="4209911"/>
                <a:ext cx="5668283" cy="7093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10961" y="5410925"/>
                <a:ext cx="4366773" cy="799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𝑃𝑟𝑒𝑐𝑖𝑠𝑖𝑜𝑛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450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450+450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=50%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961" y="5410925"/>
                <a:ext cx="4366773" cy="7998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143145" y="5390313"/>
                <a:ext cx="3919214" cy="799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𝑅𝑒𝑐𝑎𝑙𝑙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450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450+150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=75%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145" y="5390313"/>
                <a:ext cx="3919214" cy="7998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231887" y="4209911"/>
                <a:ext cx="3741730" cy="799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charset="0"/>
                        </a:rPr>
                        <m:t>1=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2∗0.5∗0.75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0.5+0.75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=60%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887" y="4209911"/>
                <a:ext cx="3741730" cy="7998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7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Text classification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79321"/>
                <a:ext cx="10515600" cy="4351338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u="sng" dirty="0" smtClean="0"/>
                  <a:t>Data</a:t>
                </a: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Text documents from Electronic Health Records (EHR)</a:t>
                </a:r>
              </a:p>
              <a:p>
                <a:pPr marL="742950" marR="0" lvl="0" indent="-200025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defRPr/>
                </a:pPr>
                <a:r>
                  <a:rPr lang="en-US" dirty="0" smtClean="0"/>
                  <a:t>Sampled from OSU Med Center, NIH Clinical Center</a:t>
                </a:r>
              </a:p>
              <a:p>
                <a:pPr marL="742950" marR="0" lvl="0" indent="-200025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defRPr/>
                </a:pPr>
                <a:r>
                  <a:rPr lang="en-US" dirty="0" smtClean="0"/>
                  <a:t>Split into two labels: </a:t>
                </a:r>
              </a:p>
              <a:p>
                <a:pPr marL="1270000" lvl="1" indent="-200025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𝑅𝑒h𝑎𝑏</m:t>
                    </m:r>
                  </m:oMath>
                </a14:m>
                <a:r>
                  <a:rPr lang="en-US" dirty="0" smtClean="0"/>
                  <a:t> (e.g., </a:t>
                </a:r>
                <a:r>
                  <a:rPr lang="en-US" dirty="0"/>
                  <a:t>p</a:t>
                </a:r>
                <a:r>
                  <a:rPr lang="en-US" dirty="0" smtClean="0"/>
                  <a:t>hysical therapy)</a:t>
                </a:r>
              </a:p>
              <a:p>
                <a:pPr marL="1270000" lvl="1" indent="-200025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¬</m:t>
                    </m:r>
                    <m:r>
                      <a:rPr lang="en-US" b="0" i="1" smtClean="0">
                        <a:latin typeface="Cambria Math" charset="0"/>
                      </a:rPr>
                      <m:t>𝑅𝑒h𝑎𝑏</m:t>
                    </m:r>
                  </m:oMath>
                </a14:m>
                <a:r>
                  <a:rPr lang="en-US" dirty="0" smtClean="0"/>
                  <a:t> (e.g., gastroenterology consults)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u="sng" dirty="0" smtClean="0"/>
                  <a:t>Goal</a:t>
                </a:r>
                <a:endParaRPr lang="en-US" dirty="0" smtClean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b="1" dirty="0" smtClean="0"/>
                  <a:t>Given a new document from either medical center,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b="1" dirty="0" smtClean="0"/>
                  <a:t>classify it as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𝑹𝒆𝒉𝒂𝒃</m:t>
                    </m:r>
                  </m:oMath>
                </a14:m>
                <a:r>
                  <a:rPr lang="en-US" b="1" dirty="0" smtClean="0"/>
                  <a:t> 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¬</m:t>
                    </m:r>
                    <m:r>
                      <a:rPr lang="en-US" b="1" i="1" smtClean="0">
                        <a:latin typeface="Cambria Math" charset="0"/>
                      </a:rPr>
                      <m:t>𝑹𝒆𝒉𝒂𝒃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79321"/>
                <a:ext cx="10515600" cy="4351338"/>
              </a:xfrm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07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9768532"/>
                  </p:ext>
                </p:extLst>
              </p:nvPr>
            </p:nvGraphicFramePr>
            <p:xfrm>
              <a:off x="2449576" y="1567351"/>
              <a:ext cx="7292847" cy="200460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42008"/>
                    <a:gridCol w="1555496"/>
                    <a:gridCol w="1993392"/>
                    <a:gridCol w="1901951"/>
                  </a:tblGrid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Ground Truth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115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RANDOM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115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9768532"/>
                  </p:ext>
                </p:extLst>
              </p:nvPr>
            </p:nvGraphicFramePr>
            <p:xfrm>
              <a:off x="2449576" y="1567351"/>
              <a:ext cx="7292847" cy="200460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42008"/>
                    <a:gridCol w="1555496"/>
                    <a:gridCol w="1993392"/>
                    <a:gridCol w="1901951"/>
                  </a:tblGrid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Ground Truth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70427" t="-103614" r="-95732" b="-2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84295" t="-103614" r="-641" b="-201205"/>
                          </a:stretch>
                        </a:blipFill>
                      </a:tcPr>
                    </a:tc>
                  </a:tr>
                  <a:tr h="50115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RANDOM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9216" t="-206098" r="-251765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115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9216" t="-306098" r="-251765" b="-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random baseline?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8653093"/>
                  </p:ext>
                </p:extLst>
              </p:nvPr>
            </p:nvGraphicFramePr>
            <p:xfrm>
              <a:off x="2449576" y="1567351"/>
              <a:ext cx="7292847" cy="200460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42008"/>
                    <a:gridCol w="1555496"/>
                    <a:gridCol w="1993392"/>
                    <a:gridCol w="1901951"/>
                  </a:tblGrid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Ground Truth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115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RANDOM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6,000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115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6,000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8653093"/>
                  </p:ext>
                </p:extLst>
              </p:nvPr>
            </p:nvGraphicFramePr>
            <p:xfrm>
              <a:off x="2449576" y="1567351"/>
              <a:ext cx="7292847" cy="200460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42008"/>
                    <a:gridCol w="1555496"/>
                    <a:gridCol w="1993392"/>
                    <a:gridCol w="1901951"/>
                  </a:tblGrid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Ground Truth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70427" t="-103614" r="-95732" b="-2204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84295" t="-103614" r="-641" b="-220482"/>
                          </a:stretch>
                        </a:blipFill>
                      </a:tcPr>
                    </a:tc>
                  </a:tr>
                  <a:tr h="50115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RANDOM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9216" t="-206098" r="-251765" b="-12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6,000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115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9216" t="-306098" r="-251765" b="-2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6,000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10961" y="4209911"/>
                <a:ext cx="25308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𝐴𝑐𝑐𝑢𝑟𝑎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cy</m:t>
                      </m:r>
                      <m:r>
                        <a:rPr lang="en-US" sz="2400" b="0" i="0" smtClean="0">
                          <a:latin typeface="Cambria Math" charset="0"/>
                        </a:rPr>
                        <m:t>=50%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961" y="4209911"/>
                <a:ext cx="2530886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210961" y="5309532"/>
                <a:ext cx="4599208" cy="792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𝑃𝑟𝑒𝑐𝑖𝑠𝑖𝑜𝑛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300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300+6000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=4.8%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961" y="5309532"/>
                <a:ext cx="4599208" cy="7923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143145" y="5390313"/>
                <a:ext cx="3919214" cy="792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𝑅𝑒𝑐𝑎𝑙𝑙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300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300+300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=50%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145" y="5390313"/>
                <a:ext cx="3919214" cy="79239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231887" y="4209911"/>
                <a:ext cx="3974165" cy="799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charset="0"/>
                        </a:rPr>
                        <m:t>1=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2∗0.048∗0.5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0.048+0.5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=8.8%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887" y="4209911"/>
                <a:ext cx="3974165" cy="7998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18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the hypothesis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33017"/>
                <a:ext cx="10515600" cy="2033143"/>
              </a:xfrm>
            </p:spPr>
            <p:txBody>
              <a:bodyPr>
                <a:normAutofit lnSpcReduction="100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 Using vocabulary frequencies, logistic regression trained on 80% of the data will make </a:t>
                </a:r>
                <a:r>
                  <a:rPr lang="en-US" b="1" u="sng" dirty="0" smtClean="0"/>
                  <a:t>different and better</a:t>
                </a:r>
                <a:r>
                  <a:rPr lang="en-US" dirty="0" smtClean="0"/>
                  <a:t> decisions on the remaining 20% than a random baseline.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It won’t.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33017"/>
                <a:ext cx="10515600" cy="2033143"/>
              </a:xfrm>
              <a:blipFill rotWithShape="0">
                <a:blip r:embed="rId2"/>
                <a:stretch>
                  <a:fillRect l="-1159" t="-4790" r="-1739" b="-7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609344" y="4038474"/>
            <a:ext cx="8686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 train/test on OSU data only</a:t>
            </a:r>
          </a:p>
          <a:p>
            <a:pPr marL="457200" indent="-457200">
              <a:spcBef>
                <a:spcPts val="1200"/>
              </a:spcBef>
              <a:buFont typeface="Wingdings" charset="2"/>
              <a:buChar char="ü"/>
            </a:pPr>
            <a:r>
              <a:rPr lang="en-US" sz="2800" dirty="0" smtClean="0"/>
              <a:t>Logistic regression makes different decisions (p &lt; 0.005)</a:t>
            </a:r>
          </a:p>
          <a:p>
            <a:pPr marL="457200" indent="-457200">
              <a:spcBef>
                <a:spcPts val="1200"/>
              </a:spcBef>
              <a:buFont typeface="Wingdings" charset="2"/>
              <a:buChar char="ü"/>
            </a:pPr>
            <a:r>
              <a:rPr lang="en-US" sz="2800" dirty="0" smtClean="0"/>
              <a:t>Logistic regression makes </a:t>
            </a:r>
            <a:r>
              <a:rPr lang="en-US" sz="2800" b="1" u="sng" dirty="0" smtClean="0"/>
              <a:t>better</a:t>
            </a:r>
            <a:r>
              <a:rPr lang="en-US" sz="2800" dirty="0" smtClean="0"/>
              <a:t> decisions</a:t>
            </a:r>
            <a:br>
              <a:rPr lang="en-US" sz="2800" dirty="0" smtClean="0"/>
            </a:br>
            <a:r>
              <a:rPr lang="en-US" sz="2800" dirty="0" smtClean="0"/>
              <a:t>(95.2% </a:t>
            </a:r>
            <a:r>
              <a:rPr lang="en-US" sz="2800" dirty="0" err="1" smtClean="0"/>
              <a:t>acc</a:t>
            </a:r>
            <a:r>
              <a:rPr lang="en-US" sz="2800" dirty="0" smtClean="0"/>
              <a:t> &gt;&gt; 50% </a:t>
            </a:r>
            <a:r>
              <a:rPr lang="en-US" sz="2800" dirty="0" err="1" smtClean="0"/>
              <a:t>acc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636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Expanded experiments for Hypothesis (1)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2942"/>
                <a:ext cx="10515600" cy="2534069"/>
              </a:xfrm>
            </p:spPr>
            <p:txBody>
              <a:bodyPr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u="sng" dirty="0" smtClean="0"/>
                  <a:t>Data</a:t>
                </a:r>
                <a:endParaRPr lang="en-US" sz="2400" dirty="0" smtClean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 smtClean="0"/>
                  <a:t>Full vocabulary features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 smtClean="0"/>
                  <a:t>80/20 stratified random sampling for train/test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dirty="0" smtClean="0"/>
                  <a:t>Original balance from OSU vs NIH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dirty="0" smtClean="0"/>
                  <a:t>Original balance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𝑅𝑒h𝑎𝑏</m:t>
                    </m:r>
                  </m:oMath>
                </a14:m>
                <a:r>
                  <a:rPr lang="en-US" sz="2000" dirty="0" smtClean="0"/>
                  <a:t> vs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¬</m:t>
                    </m:r>
                    <m:r>
                      <a:rPr lang="en-US" sz="2000" b="0" i="1" smtClean="0">
                        <a:latin typeface="Cambria Math" charset="0"/>
                      </a:rPr>
                      <m:t>𝑅𝑒h𝑎𝑏</m:t>
                    </m:r>
                  </m:oMath>
                </a14:m>
                <a:endParaRPr lang="en-US" sz="2000" dirty="0" smtClean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 smtClean="0"/>
                  <a:t>5-fold </a:t>
                </a:r>
                <a:r>
                  <a:rPr lang="en-US" sz="2400" b="1" u="sng" dirty="0" smtClean="0"/>
                  <a:t>cross validation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dirty="0" smtClean="0"/>
                  <a:t>Split data in 5, take each chunk as test and the other four as training, average the results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2942"/>
                <a:ext cx="10515600" cy="2534069"/>
              </a:xfrm>
              <a:blipFill rotWithShape="0">
                <a:blip r:embed="rId2"/>
                <a:stretch>
                  <a:fillRect l="-928" t="-1923" b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38200" y="4641978"/>
            <a:ext cx="11743944" cy="193899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OSU data only for train/test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NIH data only for train/test</a:t>
            </a:r>
            <a:br>
              <a:rPr lang="en-US" sz="2400" dirty="0" smtClean="0"/>
            </a:b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Train on OSU, test on NIH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Train on OSU, test on both</a:t>
            </a:r>
          </a:p>
          <a:p>
            <a:pPr marL="514350" indent="-514350">
              <a:buFont typeface="+mj-lt"/>
              <a:buAutoNum type="arabicPeriod"/>
            </a:pPr>
            <a:r>
              <a:rPr lang="is-IS" sz="2400" dirty="0" smtClean="0"/>
              <a:t>Train on NIH, test on OSU</a:t>
            </a:r>
          </a:p>
          <a:p>
            <a:pPr marL="514350" indent="-514350">
              <a:buFont typeface="+mj-lt"/>
              <a:buAutoNum type="arabicPeriod"/>
            </a:pPr>
            <a:r>
              <a:rPr lang="is-IS" sz="2400" dirty="0" smtClean="0"/>
              <a:t>Train on NIH, test on both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Train on both, test on OSU/NIH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Train on both, test on both</a:t>
            </a:r>
            <a:endParaRPr lang="is-IS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838200" y="4020153"/>
            <a:ext cx="2000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/>
              <a:t>Experiments</a:t>
            </a:r>
            <a:endParaRPr lang="en-US" sz="28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195" y="4565652"/>
            <a:ext cx="667805" cy="5796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90065" y="5221633"/>
            <a:ext cx="3011870" cy="1169551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3200" dirty="0" smtClean="0"/>
              <a:t>Now repeat for the rest!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2456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Testable hypothesis (2)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33017"/>
                <a:ext cx="10515600" cy="2033143"/>
              </a:xfrm>
            </p:spPr>
            <p:txBody>
              <a:bodyPr>
                <a:normAutofit lnSpcReduction="100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 Using </a:t>
                </a:r>
                <a:r>
                  <a:rPr lang="en-US" b="1" u="sng" dirty="0" smtClean="0"/>
                  <a:t>keyword</a:t>
                </a:r>
                <a:r>
                  <a:rPr lang="en-US" dirty="0" smtClean="0"/>
                  <a:t> frequencies, logistic regression trained on 80% of the data will make different and better decisions on the remaining 20% than a random baseline.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It won’t.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33017"/>
                <a:ext cx="10515600" cy="2033143"/>
              </a:xfrm>
              <a:blipFill rotWithShape="0">
                <a:blip r:embed="rId2"/>
                <a:stretch>
                  <a:fillRect l="-1159" t="-4790" r="-986" b="-7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078367" y="4508401"/>
            <a:ext cx="6035263" cy="104644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2800" dirty="0" smtClean="0"/>
              <a:t>Follow same procedure, but </a:t>
            </a:r>
            <a:r>
              <a:rPr lang="en-US" sz="2800" smtClean="0"/>
              <a:t>with different feature set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983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Testable hypothesis (3)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4769"/>
                <a:ext cx="10515600" cy="2033143"/>
              </a:xfrm>
            </p:spPr>
            <p:txBody>
              <a:bodyPr>
                <a:normAutofit lnSpcReduction="100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 Using </a:t>
                </a:r>
                <a:r>
                  <a:rPr lang="en-US" b="1" u="sng" dirty="0" smtClean="0"/>
                  <a:t>keyword</a:t>
                </a:r>
                <a:r>
                  <a:rPr lang="en-US" dirty="0" smtClean="0"/>
                  <a:t> frequencies, logistic regression trained on 80% of the data will make different and better decisions on the remaining 20% than a logistic regression using </a:t>
                </a:r>
                <a:r>
                  <a:rPr lang="en-US" b="1" u="sng" dirty="0" smtClean="0"/>
                  <a:t>full vocabulary </a:t>
                </a:r>
                <a:r>
                  <a:rPr lang="en-US" dirty="0" smtClean="0"/>
                  <a:t>frequencies.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It won’t.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4769"/>
                <a:ext cx="10515600" cy="2033143"/>
              </a:xfrm>
              <a:blipFill rotWithShape="0">
                <a:blip r:embed="rId2"/>
                <a:stretch>
                  <a:fillRect l="-1217" t="-5090" r="-928" b="-7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798007" y="4654705"/>
            <a:ext cx="6595985" cy="104644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2800" dirty="0" smtClean="0"/>
              <a:t>Now, reference distribution is the decisions from the </a:t>
            </a:r>
            <a:r>
              <a:rPr lang="en-US" sz="2800" b="1" u="sng" smtClean="0"/>
              <a:t>full vocabulary</a:t>
            </a:r>
            <a:r>
              <a:rPr lang="en-US" sz="2800" smtClean="0"/>
              <a:t> 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84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one experiment tell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380707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did one experiment on one sample from OSU.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Does it tell us about:</a:t>
            </a:r>
          </a:p>
          <a:p>
            <a:pPr marL="471488" indent="-200025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How we’ll perform on NIH data?</a:t>
            </a:r>
          </a:p>
          <a:p>
            <a:pPr marL="471488" indent="-200025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How a neural network classifier will perform on OSU data?</a:t>
            </a:r>
          </a:p>
          <a:p>
            <a:pPr marL="471488" indent="-200025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The utility of vocabulary frequencies for document classification?</a:t>
            </a:r>
          </a:p>
          <a:p>
            <a:pPr marL="471488" indent="-200025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Our ability to generalize to more samples from OSU?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4366" y="5518236"/>
            <a:ext cx="93832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One experiment only tells one (small) part of an overall story.  Know what it does and doesn’t tell you!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012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choose a good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917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/>
              <a:t>One answer</a:t>
            </a:r>
            <a:r>
              <a:rPr lang="en-US" b="1" dirty="0" smtClean="0"/>
              <a:t>: </a:t>
            </a:r>
            <a:r>
              <a:rPr lang="en-US" dirty="0" smtClean="0"/>
              <a:t>try a bunch of models on your task, take whichever one gives best test set performance.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/>
              <a:t>Another option</a:t>
            </a:r>
            <a:r>
              <a:rPr lang="en-US" dirty="0" smtClean="0"/>
              <a:t>: find people who’ve done similar things, and try their models.</a:t>
            </a:r>
            <a:endParaRPr lang="en-US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042416" y="4754880"/>
            <a:ext cx="4224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 general, try things and </a:t>
            </a:r>
            <a:r>
              <a:rPr lang="en-US" sz="2800" smtClean="0"/>
              <a:t>see what does well!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419088" y="4293215"/>
            <a:ext cx="2009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But remember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60" y="4341663"/>
            <a:ext cx="2136648" cy="17805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25312" y="6161909"/>
            <a:ext cx="6061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Start simple, then get more complicated if you need to!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597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is </a:t>
            </a:r>
            <a:r>
              <a:rPr lang="en-US" u="sng" dirty="0" smtClean="0"/>
              <a:t>empirical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045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via Google: “based on, concerned with, or verifiable by observation </a:t>
            </a:r>
            <a:r>
              <a:rPr lang="en-US" smtClean="0"/>
              <a:t>or experience rather than theory or pure logic.”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52144" y="3364992"/>
            <a:ext cx="579940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71488" indent="-454025">
              <a:buFont typeface="Wingdings" charset="2"/>
              <a:buChar char="Ø"/>
            </a:pPr>
            <a:r>
              <a:rPr lang="en-US" sz="2800" dirty="0" smtClean="0"/>
              <a:t>Basically, we can’t know for certain: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 smtClean="0"/>
              <a:t>the true nature of a problem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 smtClean="0"/>
              <a:t>the true quality of a model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 smtClean="0"/>
              <a:t>much of anything, really</a:t>
            </a:r>
          </a:p>
          <a:p>
            <a:pPr marL="742950" lvl="1" indent="-285750">
              <a:buFont typeface="Arial" charset="0"/>
              <a:buChar char="•"/>
            </a:pPr>
            <a:endParaRPr lang="en-US" sz="2800" dirty="0"/>
          </a:p>
          <a:p>
            <a:pPr marL="471488" indent="-454025">
              <a:buFont typeface="Wingdings" charset="2"/>
              <a:buChar char="Ø"/>
            </a:pPr>
            <a:r>
              <a:rPr lang="en-US" sz="2800" dirty="0" smtClean="0"/>
              <a:t>Part of why science is iterative!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607808" y="3585121"/>
            <a:ext cx="4015224" cy="1815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This is why scientific rigor is important: it makes it clear what is and is not shown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776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351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Examples of AI applications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949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This is always the first step!</a:t>
            </a:r>
          </a:p>
          <a:p>
            <a:pPr marL="688975" indent="-236538"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What kinds of things are we looking at?</a:t>
            </a:r>
          </a:p>
          <a:p>
            <a:pPr marL="688975" indent="-236538"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How can we describe them?</a:t>
            </a:r>
          </a:p>
          <a:p>
            <a:pPr marL="688975" indent="-236538"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What format does desired output take?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5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data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4417818"/>
                  </p:ext>
                </p:extLst>
              </p:nvPr>
            </p:nvGraphicFramePr>
            <p:xfrm>
              <a:off x="2032000" y="1762082"/>
              <a:ext cx="812799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OSU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NIH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3,000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5,000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60,000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20,000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Total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63,000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25,000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4417818"/>
                  </p:ext>
                </p:extLst>
              </p:nvPr>
            </p:nvGraphicFramePr>
            <p:xfrm>
              <a:off x="2032000" y="1762082"/>
              <a:ext cx="812799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OSU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NIH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25" t="-109211" r="-200674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3,000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5,000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25" t="-212000" r="-200674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60,000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20,000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Total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63,000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25,000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844527" y="4207732"/>
            <a:ext cx="2374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Possible features:</a:t>
            </a:r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1645920" y="4669397"/>
            <a:ext cx="7606506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9438" indent="-508000">
              <a:spcBef>
                <a:spcPts val="600"/>
              </a:spcBef>
              <a:buFont typeface="Wingdings" charset="2"/>
              <a:buChar char="Ø"/>
            </a:pPr>
            <a:r>
              <a:rPr lang="en-US" sz="2400" dirty="0" smtClean="0"/>
              <a:t>Word frequencies</a:t>
            </a:r>
          </a:p>
          <a:p>
            <a:pPr marL="579438" indent="-508000">
              <a:spcBef>
                <a:spcPts val="600"/>
              </a:spcBef>
              <a:buFont typeface="Wingdings" charset="2"/>
              <a:buChar char="Ø"/>
            </a:pPr>
            <a:r>
              <a:rPr lang="en-US" sz="2400" dirty="0" smtClean="0"/>
              <a:t>Part-of-speech tags (Verb, Noun, etc.)</a:t>
            </a:r>
          </a:p>
          <a:p>
            <a:pPr marL="579438" indent="-508000">
              <a:spcBef>
                <a:spcPts val="600"/>
              </a:spcBef>
              <a:buFont typeface="Wingdings" charset="2"/>
              <a:buChar char="Ø"/>
            </a:pPr>
            <a:r>
              <a:rPr lang="en-US" sz="2400" dirty="0" smtClean="0"/>
              <a:t># of sentences</a:t>
            </a:r>
          </a:p>
          <a:p>
            <a:pPr marL="579438" indent="-508000">
              <a:spcBef>
                <a:spcPts val="600"/>
              </a:spcBef>
              <a:buFont typeface="Wingdings" charset="2"/>
              <a:buChar char="Ø"/>
            </a:pPr>
            <a:r>
              <a:rPr lang="en-US" sz="2400" dirty="0" smtClean="0"/>
              <a:t>Medical concepts found in the text by trained software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923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broad hypothesis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87068" y="1697609"/>
                <a:ext cx="8817864" cy="1667383"/>
              </a:xfrm>
            </p:spPr>
            <p:txBody>
              <a:bodyPr/>
              <a:lstStyle/>
              <a:p>
                <a:pPr marL="0" lv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b="1" dirty="0" smtClean="0"/>
                  <a:t>A binary predictor can be trained, using machine learning, to correctly classify EHR documents as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𝑹𝒆𝒉𝒂𝒃</m:t>
                    </m:r>
                  </m:oMath>
                </a14:m>
                <a:r>
                  <a:rPr lang="en-US" b="1" dirty="0"/>
                  <a:t> 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¬</m:t>
                    </m:r>
                    <m:r>
                      <a:rPr lang="en-US" b="1" i="1">
                        <a:latin typeface="Cambria Math" charset="0"/>
                      </a:rPr>
                      <m:t>𝑹𝒆𝒉𝒂𝒃</m:t>
                    </m:r>
                  </m:oMath>
                </a14:m>
                <a:r>
                  <a:rPr lang="en-US" b="1" dirty="0" smtClean="0"/>
                  <a:t> based on word frequencies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7068" y="1697609"/>
                <a:ext cx="8817864" cy="1667383"/>
              </a:xfrm>
              <a:blipFill rotWithShape="0">
                <a:blip r:embed="rId2"/>
                <a:stretch>
                  <a:fillRect l="-968" t="-3285" r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469136" y="3584448"/>
            <a:ext cx="925372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charset="2"/>
              <a:buChar char="Ø"/>
            </a:pPr>
            <a:r>
              <a:rPr lang="en-US" sz="2400" dirty="0" smtClean="0"/>
              <a:t>This is not a </a:t>
            </a:r>
            <a:r>
              <a:rPr lang="en-US" sz="2400" i="1" dirty="0" smtClean="0"/>
              <a:t>testable hypothesis, </a:t>
            </a:r>
            <a:r>
              <a:rPr lang="en-US" sz="2400" dirty="0" smtClean="0"/>
              <a:t>in the sense of statistical hypothesis testing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Procedure to explore this question: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Convert the broad hypothesis into one or more specific, testable hypotheses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Design experiments to test each hypothesis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Evaluate experimental results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87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 for testable hypotheses?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 smtClean="0"/>
              <a:t>What is the </a:t>
            </a:r>
            <a:r>
              <a:rPr lang="en-US" b="1" dirty="0" smtClean="0"/>
              <a:t>reference distribution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In ML, this is often taken as the decisions made by a </a:t>
            </a:r>
            <a:r>
              <a:rPr lang="en-US" b="1" u="sng" dirty="0" smtClean="0"/>
              <a:t>baseline</a:t>
            </a:r>
            <a:r>
              <a:rPr lang="en-US" dirty="0" smtClean="0"/>
              <a:t> system to compare against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Common baselines: random, majority classifier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dirty="0" smtClean="0"/>
              <a:t>How do we evaluate “correctness”?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Given the predictions made by the system, compare to labels somehow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Common metrics: accuracy, precision, recall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7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Testable hypothesis (1)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33017"/>
                <a:ext cx="10515600" cy="2033143"/>
              </a:xfrm>
            </p:spPr>
            <p:txBody>
              <a:bodyPr>
                <a:normAutofit lnSpcReduction="100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 Using vocabulary frequencies, logistic regression trained on 80% of the data will make </a:t>
                </a:r>
                <a:r>
                  <a:rPr lang="en-US" b="1" u="sng" dirty="0" smtClean="0"/>
                  <a:t>different and better</a:t>
                </a:r>
                <a:r>
                  <a:rPr lang="en-US" dirty="0" smtClean="0"/>
                  <a:t> decisions on the remaining 20% than a random baseline.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It won’t.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33017"/>
                <a:ext cx="10515600" cy="2033143"/>
              </a:xfrm>
              <a:blipFill rotWithShape="0">
                <a:blip r:embed="rId2"/>
                <a:stretch>
                  <a:fillRect l="-1159" t="-4790" r="-1739" b="-7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872728" y="3858768"/>
                <a:ext cx="8446543" cy="26930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charset="2"/>
                  <a:buChar char="Ø"/>
                </a:pPr>
                <a:r>
                  <a:rPr lang="en-US" sz="2400" dirty="0" smtClean="0"/>
                  <a:t>Feature set: frequencies of every word in the vocabulary</a:t>
                </a:r>
              </a:p>
              <a:p>
                <a:pPr marL="742950" lvl="1" indent="-285750">
                  <a:spcBef>
                    <a:spcPts val="600"/>
                  </a:spcBef>
                  <a:buFont typeface="Wingdings" charset="2"/>
                  <a:buChar char="Ø"/>
                </a:pPr>
                <a:r>
                  <a:rPr lang="en-US" sz="2400" dirty="0" smtClean="0"/>
                  <a:t>Example document representation:</a:t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{“</m:t>
                    </m:r>
                    <m:r>
                      <a:rPr lang="en-US" sz="2400" b="0" i="1" smtClean="0">
                        <a:latin typeface="Cambria Math" charset="0"/>
                      </a:rPr>
                      <m:t>𝑡h𝑒</m:t>
                    </m:r>
                    <m:r>
                      <a:rPr lang="en-US" sz="2400" b="0" i="1" smtClean="0">
                        <a:latin typeface="Cambria Math" charset="0"/>
                      </a:rPr>
                      <m:t>”:12, “</m:t>
                    </m:r>
                    <m:r>
                      <a:rPr lang="en-US" sz="2400" b="0" i="1" smtClean="0">
                        <a:latin typeface="Cambria Math" charset="0"/>
                      </a:rPr>
                      <m:t>𝑓𝑒𝑣𝑒𝑟</m:t>
                    </m:r>
                    <m:r>
                      <a:rPr lang="en-US" sz="2400" b="0" i="1" smtClean="0">
                        <a:latin typeface="Cambria Math" charset="0"/>
                      </a:rPr>
                      <m:t>”:3, “</m:t>
                    </m:r>
                    <m:r>
                      <a:rPr lang="en-US" sz="2400" b="0" i="1" smtClean="0">
                        <a:latin typeface="Cambria Math" charset="0"/>
                      </a:rPr>
                      <m:t>𝑖𝑛𝑡𝑢𝑏𝑎𝑡𝑒𝑑</m:t>
                    </m:r>
                    <m:r>
                      <a:rPr lang="en-US" sz="2400" b="0" i="1" smtClean="0">
                        <a:latin typeface="Cambria Math" charset="0"/>
                      </a:rPr>
                      <m:t>”:0, “</m:t>
                    </m:r>
                    <m:r>
                      <a:rPr lang="en-US" sz="2400" b="0" i="1" smtClean="0">
                        <a:latin typeface="Cambria Math" charset="0"/>
                      </a:rPr>
                      <m:t>𝑏𝑙𝑢𝑒</m:t>
                    </m:r>
                    <m:r>
                      <a:rPr lang="en-US" sz="2400" b="0" i="1" smtClean="0">
                        <a:latin typeface="Cambria Math" charset="0"/>
                      </a:rPr>
                      <m:t>”:2…}</m:t>
                    </m:r>
                  </m:oMath>
                </a14:m>
                <a:endParaRPr lang="en-US" sz="2400" dirty="0" smtClean="0"/>
              </a:p>
              <a:p>
                <a:pPr marL="742950" lvl="1" indent="-285750">
                  <a:spcBef>
                    <a:spcPts val="600"/>
                  </a:spcBef>
                  <a:buFont typeface="Wingdings" charset="2"/>
                  <a:buChar char="Ø"/>
                </a:pPr>
                <a:r>
                  <a:rPr lang="en-US" sz="2400" dirty="0" smtClean="0"/>
                  <a:t>Use </a:t>
                </a:r>
                <a:r>
                  <a:rPr lang="en-US" sz="2400" b="1" u="sng" dirty="0" smtClean="0"/>
                  <a:t>normalized</a:t>
                </a:r>
                <a:r>
                  <a:rPr lang="en-US" sz="2400" dirty="0" smtClean="0"/>
                  <a:t> frequencies (by document length = 100)</a:t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{“</m:t>
                    </m:r>
                    <m:r>
                      <a:rPr lang="en-US" sz="2400" i="1">
                        <a:latin typeface="Cambria Math" charset="0"/>
                      </a:rPr>
                      <m:t>𝑡h𝑒</m:t>
                    </m:r>
                    <m:r>
                      <a:rPr lang="en-US" sz="2400" i="1">
                        <a:latin typeface="Cambria Math" charset="0"/>
                      </a:rPr>
                      <m:t>”:0.12, “</m:t>
                    </m:r>
                    <m:r>
                      <a:rPr lang="en-US" sz="2400" i="1">
                        <a:latin typeface="Cambria Math" charset="0"/>
                      </a:rPr>
                      <m:t>𝑓𝑒𝑣𝑒𝑟</m:t>
                    </m:r>
                    <m:r>
                      <a:rPr lang="en-US" sz="2400" i="1">
                        <a:latin typeface="Cambria Math" charset="0"/>
                      </a:rPr>
                      <m:t>”:0.03, “</m:t>
                    </m:r>
                    <m:r>
                      <a:rPr lang="en-US" sz="2400" i="1">
                        <a:latin typeface="Cambria Math" charset="0"/>
                      </a:rPr>
                      <m:t>𝑖𝑛𝑡𝑢𝑏𝑎𝑡𝑒𝑑</m:t>
                    </m:r>
                    <m:r>
                      <a:rPr lang="en-US" sz="2400" i="1">
                        <a:latin typeface="Cambria Math" charset="0"/>
                      </a:rPr>
                      <m:t>”:0, “</m:t>
                    </m:r>
                    <m:r>
                      <a:rPr lang="en-US" sz="2400" i="1">
                        <a:latin typeface="Cambria Math" charset="0"/>
                      </a:rPr>
                      <m:t>𝑏𝑙𝑢𝑒</m:t>
                    </m:r>
                    <m:r>
                      <a:rPr lang="en-US" sz="2400" i="1">
                        <a:latin typeface="Cambria Math" charset="0"/>
                      </a:rPr>
                      <m:t>”:0.02…}</m:t>
                    </m:r>
                  </m:oMath>
                </a14:m>
                <a:endParaRPr lang="en-US" sz="2400" dirty="0"/>
              </a:p>
              <a:p>
                <a:pPr marL="285750" indent="-285750">
                  <a:spcBef>
                    <a:spcPts val="1800"/>
                  </a:spcBef>
                  <a:buFont typeface="Wingdings" charset="2"/>
                  <a:buChar char="Ø"/>
                </a:pPr>
                <a:r>
                  <a:rPr lang="en-US" sz="2400" b="1" dirty="0" smtClean="0"/>
                  <a:t>Why the 80/20 split?</a:t>
                </a:r>
                <a:endParaRPr lang="en-US" sz="24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728" y="3858768"/>
                <a:ext cx="8446543" cy="2693045"/>
              </a:xfrm>
              <a:prstGeom prst="rect">
                <a:avLst/>
              </a:prstGeom>
              <a:blipFill rotWithShape="0">
                <a:blip r:embed="rId3"/>
                <a:stretch>
                  <a:fillRect l="-938" t="-1810" b="-4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43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Testable hypothesis (2)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33017"/>
                <a:ext cx="10515600" cy="2033143"/>
              </a:xfrm>
            </p:spPr>
            <p:txBody>
              <a:bodyPr>
                <a:normAutofit lnSpcReduction="100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 Using </a:t>
                </a:r>
                <a:r>
                  <a:rPr lang="en-US" b="1" u="sng" dirty="0" smtClean="0"/>
                  <a:t>keyword</a:t>
                </a:r>
                <a:r>
                  <a:rPr lang="en-US" dirty="0" smtClean="0"/>
                  <a:t> frequencies, logistic regression trained on 80% of the data will make different and better decisions on the remaining 20% than a random baseline.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It won’t.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33017"/>
                <a:ext cx="10515600" cy="2033143"/>
              </a:xfrm>
              <a:blipFill rotWithShape="0">
                <a:blip r:embed="rId2"/>
                <a:stretch>
                  <a:fillRect l="-1159" t="-4790" r="-986" b="-7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525257" y="3819018"/>
                <a:ext cx="9481070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charset="2"/>
                  <a:buChar char="Ø"/>
                </a:pPr>
                <a:r>
                  <a:rPr lang="en-US" sz="2400" dirty="0" smtClean="0"/>
                  <a:t>Feature set: normalized frequencies of pre-identified keywords in the vocabulary</a:t>
                </a:r>
              </a:p>
              <a:p>
                <a:pPr marL="742950" lvl="1" indent="-285750">
                  <a:spcBef>
                    <a:spcPts val="600"/>
                  </a:spcBef>
                  <a:buFont typeface="Wingdings" charset="2"/>
                  <a:buChar char="Ø"/>
                </a:pPr>
                <a:r>
                  <a:rPr lang="en-US" sz="2400" dirty="0" smtClean="0"/>
                  <a:t>Example document representation w/ document length=100</a:t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{“</m:t>
                    </m:r>
                    <m:r>
                      <a:rPr lang="en-US" sz="2400" b="0" i="1" smtClean="0">
                        <a:latin typeface="Cambria Math" charset="0"/>
                      </a:rPr>
                      <m:t>𝑡h𝑒𝑟𝑎𝑝𝑦</m:t>
                    </m:r>
                    <m:r>
                      <a:rPr lang="en-US" sz="2400" b="0" i="1" smtClean="0">
                        <a:latin typeface="Cambria Math" charset="0"/>
                      </a:rPr>
                      <m:t>”:0.08, “</m:t>
                    </m:r>
                    <m:r>
                      <a:rPr lang="en-US" sz="2400" b="0" i="1" smtClean="0">
                        <a:latin typeface="Cambria Math" charset="0"/>
                      </a:rPr>
                      <m:t>𝑝𝑟𝑒𝑠𝑠𝑢𝑟𝑒</m:t>
                    </m:r>
                    <m:r>
                      <a:rPr lang="en-US" sz="2400" b="0" i="1" smtClean="0">
                        <a:latin typeface="Cambria Math" charset="0"/>
                      </a:rPr>
                      <m:t>”:0.01, “</m:t>
                    </m:r>
                    <m:r>
                      <a:rPr lang="en-US" sz="2400" b="0" i="1" smtClean="0">
                        <a:latin typeface="Cambria Math" charset="0"/>
                      </a:rPr>
                      <m:t>𝑚𝑚h𝑔</m:t>
                    </m:r>
                    <m:r>
                      <a:rPr lang="en-US" sz="2400" b="0" i="1" smtClean="0">
                        <a:latin typeface="Cambria Math" charset="0"/>
                      </a:rPr>
                      <m:t>”:0, “</m:t>
                    </m:r>
                    <m:r>
                      <a:rPr lang="en-US" sz="2400" b="0" i="1" smtClean="0">
                        <a:latin typeface="Cambria Math" charset="0"/>
                      </a:rPr>
                      <m:t>𝑎𝑐𝑡𝑖𝑣𝑖𝑡𝑦</m:t>
                    </m:r>
                    <m:r>
                      <a:rPr lang="en-US" sz="2400" b="0" i="1" smtClean="0">
                        <a:latin typeface="Cambria Math" charset="0"/>
                      </a:rPr>
                      <m:t>”:0.02…}</m:t>
                    </m:r>
                  </m:oMath>
                </a14:m>
                <a:endParaRPr lang="en-US" sz="2400" b="1" dirty="0" smtClean="0"/>
              </a:p>
              <a:p>
                <a:pPr marL="742950" lvl="1" indent="-285750">
                  <a:spcBef>
                    <a:spcPts val="600"/>
                  </a:spcBef>
                  <a:buFont typeface="Wingdings" charset="2"/>
                  <a:buChar char="Ø"/>
                </a:pPr>
                <a:r>
                  <a:rPr lang="en-US" sz="2400" dirty="0" smtClean="0"/>
                  <a:t>Now many fewer features!</a:t>
                </a:r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257" y="3819018"/>
                <a:ext cx="9481070" cy="2092881"/>
              </a:xfrm>
              <a:prstGeom prst="rect">
                <a:avLst/>
              </a:prstGeom>
              <a:blipFill rotWithShape="0">
                <a:blip r:embed="rId3"/>
                <a:stretch>
                  <a:fillRect l="-836" t="-2326" b="-5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84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87B05F9-84A9-B047-A346-68DB6A5C69F0}" vid="{D4853D83-D962-D44A-AB1D-3B1A9DED53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24057</TotalTime>
  <Words>2356</Words>
  <Application>Microsoft Macintosh PowerPoint</Application>
  <PresentationFormat>Widescreen</PresentationFormat>
  <Paragraphs>539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Calibri</vt:lpstr>
      <vt:lpstr>Calibri Light</vt:lpstr>
      <vt:lpstr>Cambria Math</vt:lpstr>
      <vt:lpstr>Wingdings</vt:lpstr>
      <vt:lpstr>Arial</vt:lpstr>
      <vt:lpstr>Office Theme</vt:lpstr>
      <vt:lpstr>Announcements</vt:lpstr>
      <vt:lpstr>Today’s learning goals</vt:lpstr>
      <vt:lpstr>Case study: Text classification</vt:lpstr>
      <vt:lpstr>Understanding the data</vt:lpstr>
      <vt:lpstr>Understanding the data</vt:lpstr>
      <vt:lpstr>My broad hypothesis</vt:lpstr>
      <vt:lpstr>What do we need for testable hypotheses?</vt:lpstr>
      <vt:lpstr>Testable hypothesis (1)</vt:lpstr>
      <vt:lpstr>Testable hypothesis (2)</vt:lpstr>
      <vt:lpstr>Testable hypothesis (3)</vt:lpstr>
      <vt:lpstr>Designing an experiment</vt:lpstr>
      <vt:lpstr>Experimental controls</vt:lpstr>
      <vt:lpstr>Expanded experiments for Hypothesis (1)</vt:lpstr>
      <vt:lpstr>Single experiment: OSU data only</vt:lpstr>
      <vt:lpstr>Single experiment: baseline predictions</vt:lpstr>
      <vt:lpstr>Single experiment: observed predictions</vt:lpstr>
      <vt:lpstr>Single experiment: paired predictions</vt:lpstr>
      <vt:lpstr>Single experiment: paired predictions</vt:lpstr>
      <vt:lpstr>Are paired predictions different?</vt:lpstr>
      <vt:lpstr>McNemar’s test</vt:lpstr>
      <vt:lpstr>Testing our experimental results</vt:lpstr>
      <vt:lpstr>Is it better?</vt:lpstr>
      <vt:lpstr>Predictions vs ground truth</vt:lpstr>
      <vt:lpstr>Performance metrics</vt:lpstr>
      <vt:lpstr>Performance metrics</vt:lpstr>
      <vt:lpstr>Performance metrics</vt:lpstr>
      <vt:lpstr>Performance metrics</vt:lpstr>
      <vt:lpstr>Metrics report on performance differently</vt:lpstr>
      <vt:lpstr>Results of our experiment</vt:lpstr>
      <vt:lpstr>What about the random baseline?</vt:lpstr>
      <vt:lpstr>Back to the hypothesis</vt:lpstr>
      <vt:lpstr>Expanded experiments for Hypothesis (1)</vt:lpstr>
      <vt:lpstr>Testable hypothesis (2)</vt:lpstr>
      <vt:lpstr>Testable hypothesis (3)</vt:lpstr>
      <vt:lpstr>What does one experiment tell you?</vt:lpstr>
      <vt:lpstr>How do you choose a good model?</vt:lpstr>
      <vt:lpstr>AI is empirical</vt:lpstr>
      <vt:lpstr>Next time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3521: Intro to Artificial Intelligence</dc:title>
  <dc:creator>Newman-Griffis, Denis R.</dc:creator>
  <cp:lastModifiedBy>Newman-Griffis, Denis R.</cp:lastModifiedBy>
  <cp:revision>970</cp:revision>
  <cp:lastPrinted>2017-10-30T18:31:08Z</cp:lastPrinted>
  <dcterms:created xsi:type="dcterms:W3CDTF">2017-08-18T18:18:42Z</dcterms:created>
  <dcterms:modified xsi:type="dcterms:W3CDTF">2017-11-07T21:20:35Z</dcterms:modified>
</cp:coreProperties>
</file>