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1" r:id="rId2"/>
    <p:sldId id="538" r:id="rId3"/>
    <p:sldId id="503" r:id="rId4"/>
    <p:sldId id="516" r:id="rId5"/>
    <p:sldId id="506" r:id="rId6"/>
    <p:sldId id="507" r:id="rId7"/>
    <p:sldId id="508" r:id="rId8"/>
    <p:sldId id="509" r:id="rId9"/>
    <p:sldId id="512" r:id="rId10"/>
    <p:sldId id="511" r:id="rId11"/>
    <p:sldId id="510" r:id="rId12"/>
    <p:sldId id="517" r:id="rId13"/>
    <p:sldId id="513" r:id="rId14"/>
    <p:sldId id="514" r:id="rId15"/>
    <p:sldId id="537" r:id="rId16"/>
    <p:sldId id="519" r:id="rId17"/>
    <p:sldId id="515" r:id="rId18"/>
    <p:sldId id="524" r:id="rId19"/>
    <p:sldId id="521" r:id="rId20"/>
    <p:sldId id="522" r:id="rId21"/>
    <p:sldId id="523" r:id="rId22"/>
    <p:sldId id="525" r:id="rId23"/>
    <p:sldId id="527" r:id="rId24"/>
    <p:sldId id="528" r:id="rId25"/>
    <p:sldId id="526" r:id="rId26"/>
    <p:sldId id="529" r:id="rId27"/>
    <p:sldId id="530" r:id="rId28"/>
    <p:sldId id="531" r:id="rId29"/>
    <p:sldId id="532" r:id="rId30"/>
    <p:sldId id="535" r:id="rId31"/>
    <p:sldId id="536" r:id="rId32"/>
    <p:sldId id="533" r:id="rId33"/>
    <p:sldId id="534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4"/>
    <p:restoredTop sz="94514"/>
  </p:normalViewPr>
  <p:slideViewPr>
    <p:cSldViewPr snapToGrid="0" snapToObjects="1">
      <p:cViewPr>
        <p:scale>
          <a:sx n="70" d="100"/>
          <a:sy n="70" d="100"/>
        </p:scale>
        <p:origin x="288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2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340F1-87EB-42C4-9B92-D21398C38303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8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Relationship Id="rId25" Type="http://schemas.openxmlformats.org/officeDocument/2006/relationships/image" Target="../media/image35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59.png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tags" Target="../tags/tag14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10" Type="http://schemas.openxmlformats.org/officeDocument/2006/relationships/tags" Target="../tags/tag15.xml"/><Relationship Id="rId11" Type="http://schemas.openxmlformats.org/officeDocument/2006/relationships/tags" Target="../tags/tag16.xml"/><Relationship Id="rId12" Type="http://schemas.openxmlformats.org/officeDocument/2006/relationships/tags" Target="../tags/tag17.xml"/><Relationship Id="rId13" Type="http://schemas.openxmlformats.org/officeDocument/2006/relationships/tags" Target="../tags/tag18.xml"/><Relationship Id="rId14" Type="http://schemas.openxmlformats.org/officeDocument/2006/relationships/tags" Target="../tags/tag19.xml"/><Relationship Id="rId15" Type="http://schemas.openxmlformats.org/officeDocument/2006/relationships/slideLayout" Target="../slideLayouts/slideLayout2.xml"/><Relationship Id="rId16" Type="http://schemas.openxmlformats.org/officeDocument/2006/relationships/notesSlide" Target="../notesSlides/notesSlide4.xml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1792224"/>
            <a:ext cx="9272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 AI seminar this week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Extra office hours today 3-4pm</a:t>
            </a:r>
            <a:r>
              <a:rPr lang="en-US" sz="2800" dirty="0" smtClean="0"/>
              <a:t> (DL580)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Exploration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-greedy policies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2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30808" y="1463040"/>
                <a:ext cx="993038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 improve on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we need to know Q values for </a:t>
                </a:r>
                <a:r>
                  <a:rPr lang="en-US" sz="2400" u="sng" dirty="0" smtClean="0"/>
                  <a:t>all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(</a:t>
                </a:r>
                <a:r>
                  <a:rPr lang="en-US" sz="2400" i="1" dirty="0" err="1" smtClean="0"/>
                  <a:t>s,a</a:t>
                </a:r>
                <a:r>
                  <a:rPr lang="en-US" sz="2400" i="1" dirty="0" smtClean="0"/>
                  <a:t>) </a:t>
                </a:r>
                <a:r>
                  <a:rPr lang="en-US" sz="2400" dirty="0" smtClean="0"/>
                  <a:t>pairs, not just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says.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Instead of deterministically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introduce some </a:t>
                </a:r>
                <a:r>
                  <a:rPr lang="en-US" sz="2400" u="sng" dirty="0" smtClean="0"/>
                  <a:t>random exploration</a:t>
                </a:r>
                <a:r>
                  <a:rPr lang="en-US" sz="2400" dirty="0" smtClean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0&lt;</m:t>
                    </m:r>
                    <m:r>
                      <a:rPr lang="en-US" sz="2400" b="0" i="1" smtClean="0">
                        <a:latin typeface="Cambria Math" charset="0"/>
                      </a:rPr>
                      <m:t>𝜖</m:t>
                    </m:r>
                    <m:r>
                      <a:rPr lang="en-US" sz="2400" b="0" i="1" smtClean="0">
                        <a:latin typeface="Cambria Math" charset="0"/>
                      </a:rPr>
                      <m:t>&lt;1</m:t>
                    </m:r>
                  </m:oMath>
                </a14:m>
                <a:r>
                  <a:rPr lang="en-US" sz="2400" dirty="0" smtClean="0"/>
                  <a:t> be our exploration factor.  Then, the action we choose in state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is: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8" y="1463040"/>
                <a:ext cx="9930384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982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40456" y="4646761"/>
                <a:ext cx="631108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𝑟𝑎𝑛𝑑𝑜𝑚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𝑤𝑖𝑡h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𝑝𝑟𝑜𝑏𝑎𝑏𝑖𝑙𝑖𝑡𝑦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6" y="4646761"/>
                <a:ext cx="6311087" cy="8238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56816" y="5980176"/>
                <a:ext cx="8723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This is called an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𝝐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smtClean="0"/>
                  <a:t>greedy policy </a:t>
                </a:r>
                <a:endParaRPr 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16" y="5980176"/>
                <a:ext cx="872337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0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Sarsa</a:t>
            </a:r>
            <a:r>
              <a:rPr lang="en-US" dirty="0" smtClean="0"/>
              <a:t>: learning policies with TD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671" y="1700784"/>
            <a:ext cx="8997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Like before, now estimate </a:t>
            </a:r>
            <a:r>
              <a:rPr lang="en-US" sz="2800" b="1" dirty="0" smtClean="0"/>
              <a:t>Q values for state-action pairs </a:t>
            </a:r>
            <a:r>
              <a:rPr lang="en-US" sz="2800" dirty="0" smtClean="0"/>
              <a:t>instead of </a:t>
            </a:r>
            <a:r>
              <a:rPr lang="en-US" sz="2800" b="1" dirty="0" smtClean="0"/>
              <a:t>state utilities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2878" y="3010389"/>
                <a:ext cx="86612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78" y="3010389"/>
                <a:ext cx="866128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1518" y="3796774"/>
                <a:ext cx="81126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Uses all of </a:t>
                </a:r>
                <a:r>
                  <a:rPr lang="en-US" sz="2400" i="1" dirty="0" smtClean="0"/>
                  <a:t>s, a, R, s’, a’</a:t>
                </a:r>
              </a:p>
              <a:p>
                <a:pPr marL="742950" lvl="1" indent="-285750">
                  <a:buFont typeface="Wingdings" charset="2"/>
                  <a:buChar char="Ø"/>
                </a:pPr>
                <a:r>
                  <a:rPr lang="en-US" sz="2400" dirty="0" smtClean="0"/>
                  <a:t>Hence, </a:t>
                </a:r>
                <a:r>
                  <a:rPr lang="en-US" sz="2400" b="1" dirty="0" err="1" smtClean="0"/>
                  <a:t>Sarsa</a:t>
                </a:r>
                <a:endParaRPr lang="en-US" sz="2400" b="1" dirty="0" smtClean="0"/>
              </a:p>
              <a:p>
                <a:pPr marL="285750" indent="-285750">
                  <a:spcBef>
                    <a:spcPts val="1200"/>
                  </a:spcBef>
                  <a:buFont typeface="Wingdings" charset="2"/>
                  <a:buChar char="Ø"/>
                </a:pPr>
                <a:r>
                  <a:rPr lang="en-US" sz="2400" i="1" dirty="0" smtClean="0"/>
                  <a:t>a, a’</a:t>
                </a:r>
                <a:r>
                  <a:rPr lang="en-US" sz="2400" dirty="0" smtClean="0"/>
                  <a:t> both chosen by </a:t>
                </a:r>
                <a:r>
                  <a:rPr lang="en-US" sz="2400" b="1" dirty="0" smtClean="0"/>
                  <a:t>current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smtClean="0"/>
                  <a:t>greedy) </a:t>
                </a:r>
                <a:r>
                  <a:rPr lang="en-US" sz="2400" b="1" dirty="0" smtClean="0"/>
                  <a:t>policy</a:t>
                </a:r>
                <a:endParaRPr lang="en-US" sz="2400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18" y="3796774"/>
                <a:ext cx="8112642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977" t="-3604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2878" y="5705856"/>
                <a:ext cx="8661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Now, can use updated Q values to extract new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 smtClean="0"/>
                  <a:t>!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78" y="5705856"/>
                <a:ext cx="866128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07" t="-10465" r="-14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3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109440" y="2063880"/>
            <a:ext cx="1905000" cy="53340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libri"/>
                <a:cs typeface="Calibri"/>
              </a:rPr>
              <a:t>C, </a:t>
            </a:r>
            <a:r>
              <a:rPr lang="en-US" sz="2400" i="1" dirty="0" smtClean="0">
                <a:solidFill>
                  <a:schemeClr val="tx1"/>
                </a:solidFill>
                <a:latin typeface="Calibri"/>
                <a:cs typeface="Calibri"/>
              </a:rPr>
              <a:t>east</a:t>
            </a:r>
            <a:endParaRPr lang="en-US" sz="24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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= 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1, </a:t>
            </a:r>
            <a:r>
              <a:rPr lang="el-GR" dirty="0" smtClean="0">
                <a:latin typeface="Calibri"/>
                <a:cs typeface="Calibri"/>
                <a:sym typeface="Symbol" pitchFamily="18" charset="2"/>
              </a:rPr>
              <a:t>α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 = 1/2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1447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Decisions/Experiences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40568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B, east, C, -2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3635"/>
              </p:ext>
            </p:extLst>
          </p:nvPr>
        </p:nvGraphicFramePr>
        <p:xfrm>
          <a:off x="35052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40202"/>
              </p:ext>
            </p:extLst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51969"/>
              </p:ext>
            </p:extLst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109440" y="20574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C, east, D, -2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36999"/>
              </p:ext>
            </p:extLst>
          </p:nvPr>
        </p:nvGraphicFramePr>
        <p:xfrm>
          <a:off x="533400" y="2713891"/>
          <a:ext cx="2224455" cy="208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5"/>
                <a:gridCol w="741485"/>
                <a:gridCol w="741485"/>
              </a:tblGrid>
              <a:tr h="695570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5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57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9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7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3141784" y="1066800"/>
            <a:ext cx="0" cy="579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3400" y="14478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States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25362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353856" y="3868722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60176" y="5730493"/>
                <a:ext cx="81452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76" y="5730493"/>
                <a:ext cx="814524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Sarsa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26891" y="3349319"/>
            <a:ext cx="1301574" cy="1283731"/>
            <a:chOff x="4091007" y="7573847"/>
            <a:chExt cx="1301574" cy="1283731"/>
          </a:xfrm>
        </p:grpSpPr>
        <p:sp>
          <p:nvSpPr>
            <p:cNvPr id="2" name="TextBox 1"/>
            <p:cNvSpPr txBox="1"/>
            <p:nvPr/>
          </p:nvSpPr>
          <p:spPr>
            <a:xfrm>
              <a:off x="4322688" y="7770353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1007" y="758568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91007" y="798910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46356" y="7791220"/>
              <a:ext cx="40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-1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9648" y="757384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6058" y="7793265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9553" y="797741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9648" y="8269453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46356" y="8488246"/>
              <a:ext cx="47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17477" y="8470430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83460" y="3361159"/>
            <a:ext cx="1340791" cy="1283731"/>
            <a:chOff x="6862397" y="7946951"/>
            <a:chExt cx="1340791" cy="1283731"/>
          </a:xfrm>
        </p:grpSpPr>
        <p:sp>
          <p:nvSpPr>
            <p:cNvPr id="40" name="TextBox 39"/>
            <p:cNvSpPr txBox="1"/>
            <p:nvPr/>
          </p:nvSpPr>
          <p:spPr>
            <a:xfrm>
              <a:off x="6987535" y="8161162"/>
              <a:ext cx="51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0.5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62397" y="795879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65324" y="8362205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56963" y="8164324"/>
              <a:ext cx="40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-1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10255" y="794695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86665" y="8166369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10160" y="8350515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10255" y="864255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6963" y="8861350"/>
              <a:ext cx="47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8084" y="8843534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36191" y="3361159"/>
            <a:ext cx="1340791" cy="1283731"/>
            <a:chOff x="9626683" y="3367024"/>
            <a:chExt cx="1340791" cy="1283731"/>
          </a:xfrm>
        </p:grpSpPr>
        <p:sp>
          <p:nvSpPr>
            <p:cNvPr id="72" name="TextBox 71"/>
            <p:cNvSpPr txBox="1"/>
            <p:nvPr/>
          </p:nvSpPr>
          <p:spPr>
            <a:xfrm>
              <a:off x="9626683" y="3378864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29610" y="3782278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21249" y="3584397"/>
              <a:ext cx="40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-1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74541" y="3367024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0951" y="3586442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74446" y="3770588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374541" y="4062630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121249" y="4281423"/>
              <a:ext cx="47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592370" y="426360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766703" y="3580571"/>
              <a:ext cx="51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0.5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1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61" grpId="0" animBg="1"/>
      <p:bldP spid="62" grpId="0" animBg="1"/>
      <p:bldP spid="63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vs off-policy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168"/>
            <a:ext cx="10515600" cy="4776343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Sarsa</a:t>
            </a:r>
            <a:r>
              <a:rPr lang="en-US" dirty="0" smtClean="0"/>
              <a:t>, we choose a </a:t>
            </a:r>
            <a:r>
              <a:rPr lang="en-US" u="sng" dirty="0" smtClean="0"/>
              <a:t>specific</a:t>
            </a:r>
            <a:r>
              <a:rPr lang="en-US" dirty="0" smtClean="0"/>
              <a:t> next action </a:t>
            </a:r>
            <a:r>
              <a:rPr lang="en-US" i="1" dirty="0" smtClean="0"/>
              <a:t>a’ </a:t>
            </a:r>
            <a:r>
              <a:rPr lang="en-US" dirty="0" smtClean="0"/>
              <a:t>for updating </a:t>
            </a:r>
            <a:r>
              <a:rPr lang="en-US" i="1" dirty="0" smtClean="0"/>
              <a:t>Q(</a:t>
            </a:r>
            <a:r>
              <a:rPr lang="en-US" i="1" dirty="0" err="1" smtClean="0"/>
              <a:t>s,a</a:t>
            </a:r>
            <a:r>
              <a:rPr lang="en-US" i="1" dirty="0" smtClean="0"/>
              <a:t>).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called </a:t>
            </a:r>
            <a:r>
              <a:rPr lang="en-US" b="1" dirty="0" smtClean="0"/>
              <a:t>on-policy learning</a:t>
            </a:r>
            <a:r>
              <a:rPr lang="en-US" dirty="0" smtClean="0"/>
              <a:t>, because we’re using the current policy to help decide an action for learning from.</a:t>
            </a:r>
          </a:p>
          <a:p>
            <a:pPr marL="923925" marR="0" lvl="0" indent="-508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dirty="0" smtClean="0"/>
              <a:t>Like policy iteration last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look at </a:t>
            </a:r>
            <a:r>
              <a:rPr lang="en-US" u="sng" dirty="0" smtClean="0"/>
              <a:t>all</a:t>
            </a:r>
            <a:r>
              <a:rPr lang="en-US" u="sng" dirty="0"/>
              <a:t> </a:t>
            </a:r>
            <a:r>
              <a:rPr lang="en-US" u="sng" dirty="0" smtClean="0"/>
              <a:t>possible</a:t>
            </a:r>
            <a:r>
              <a:rPr lang="en-US" dirty="0" smtClean="0"/>
              <a:t> next actions </a:t>
            </a:r>
            <a:r>
              <a:rPr lang="en-US" i="1" dirty="0" smtClean="0"/>
              <a:t>A(s’)</a:t>
            </a:r>
            <a:r>
              <a:rPr lang="en-US" dirty="0" smtClean="0"/>
              <a:t>, and use the best one to update </a:t>
            </a:r>
            <a:r>
              <a:rPr lang="en-US" i="1" dirty="0" smtClean="0"/>
              <a:t>Q(</a:t>
            </a:r>
            <a:r>
              <a:rPr lang="en-US" i="1" dirty="0" err="1" smtClean="0"/>
              <a:t>s,a</a:t>
            </a:r>
            <a:r>
              <a:rPr lang="en-US" i="1" dirty="0" smtClean="0"/>
              <a:t>).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This is </a:t>
            </a:r>
            <a:r>
              <a:rPr lang="en-US" b="1" dirty="0" smtClean="0"/>
              <a:t>off-policy learning</a:t>
            </a:r>
            <a:r>
              <a:rPr lang="en-US" dirty="0" smtClean="0"/>
              <a:t>, because the action we use for updating is separate from the action we actually take.</a:t>
            </a:r>
            <a:endParaRPr lang="en-US" dirty="0"/>
          </a:p>
          <a:p>
            <a:pPr marL="923925" lvl="0" indent="-508000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dirty="0" smtClean="0"/>
              <a:t>Similar to value iteration, but active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Q-learning: off policy TD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671" y="1700784"/>
            <a:ext cx="8997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update </a:t>
            </a:r>
            <a:r>
              <a:rPr lang="en-US" sz="2800" i="1" dirty="0" smtClean="0"/>
              <a:t>Q(</a:t>
            </a:r>
            <a:r>
              <a:rPr lang="en-US" sz="2800" i="1" dirty="0" err="1" smtClean="0"/>
              <a:t>s,a</a:t>
            </a:r>
            <a:r>
              <a:rPr lang="en-US" sz="2800" i="1" dirty="0" smtClean="0"/>
              <a:t>)</a:t>
            </a:r>
            <a:r>
              <a:rPr lang="en-US" sz="2800" dirty="0" smtClean="0"/>
              <a:t>, now use the </a:t>
            </a:r>
            <a:r>
              <a:rPr lang="en-US" sz="2800" dirty="0" smtClean="0"/>
              <a:t>estimated value for the </a:t>
            </a:r>
            <a:r>
              <a:rPr lang="en-US" sz="2800" b="1" dirty="0" smtClean="0"/>
              <a:t>best next action: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33988" y="2934388"/>
                <a:ext cx="9919061" cy="653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88" y="2934388"/>
                <a:ext cx="9919061" cy="6531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1518" y="3796774"/>
                <a:ext cx="8112642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Wingdings" charset="2"/>
                  <a:buChar char="Ø"/>
                </a:pPr>
                <a:r>
                  <a:rPr lang="en-US" sz="2400" i="1" dirty="0" smtClean="0"/>
                  <a:t>a,</a:t>
                </a:r>
                <a:r>
                  <a:rPr lang="en-US" sz="2400" dirty="0" smtClean="0"/>
                  <a:t> is the action we actually took to get here</a:t>
                </a:r>
              </a:p>
              <a:p>
                <a:pPr marL="285750" indent="-285750">
                  <a:spcBef>
                    <a:spcPts val="1200"/>
                  </a:spcBef>
                  <a:buFont typeface="Wingdings" charset="2"/>
                  <a:buChar char="Ø"/>
                </a:pPr>
                <a:r>
                  <a:rPr lang="en-US" sz="2400" b="1" dirty="0" smtClean="0"/>
                  <a:t>All available </a:t>
                </a:r>
                <a:r>
                  <a:rPr lang="en-US" sz="2400" i="1" dirty="0" smtClean="0"/>
                  <a:t>a</a:t>
                </a:r>
                <a:r>
                  <a:rPr lang="en-US" sz="2400" i="1" dirty="0" smtClean="0"/>
                  <a:t>’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actions are considered</a:t>
                </a:r>
              </a:p>
              <a:p>
                <a:pPr marL="285750" indent="-285750">
                  <a:spcBef>
                    <a:spcPts val="1200"/>
                  </a:spcBef>
                  <a:buFont typeface="Wingdings" charset="2"/>
                  <a:buChar char="Ø"/>
                </a:pPr>
                <a:r>
                  <a:rPr lang="en-US" sz="2400" dirty="0"/>
                  <a:t>After update, use current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/>
                  <a:t>greedy) </a:t>
                </a:r>
                <a:r>
                  <a:rPr lang="en-US" sz="2400" dirty="0" smtClean="0"/>
                  <a:t>policy to choose the </a:t>
                </a:r>
                <a:r>
                  <a:rPr lang="en-US" sz="2400" b="1" dirty="0" smtClean="0"/>
                  <a:t>actual </a:t>
                </a:r>
                <a:r>
                  <a:rPr lang="en-US" sz="2400" i="1" dirty="0" smtClean="0"/>
                  <a:t>a’ </a:t>
                </a:r>
                <a:r>
                  <a:rPr lang="en-US" sz="2400" dirty="0" smtClean="0"/>
                  <a:t>to take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18" y="3796774"/>
                <a:ext cx="8112642" cy="1877437"/>
              </a:xfrm>
              <a:prstGeom prst="rect">
                <a:avLst/>
              </a:prstGeom>
              <a:blipFill rotWithShape="0">
                <a:blip r:embed="rId3"/>
                <a:stretch>
                  <a:fillRect l="-977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8406" y="5883405"/>
            <a:ext cx="865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estimate optimal Q values </a:t>
            </a:r>
            <a:r>
              <a:rPr lang="en-US" sz="2400" u="sng" dirty="0" smtClean="0"/>
              <a:t>regardless</a:t>
            </a:r>
            <a:r>
              <a:rPr lang="en-US" sz="2400" dirty="0" smtClean="0"/>
              <a:t> of the quality of the policy being followed!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4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109440" y="2063880"/>
            <a:ext cx="1905000" cy="53340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libri"/>
                <a:cs typeface="Calibri"/>
              </a:rPr>
              <a:t>C, </a:t>
            </a:r>
            <a:r>
              <a:rPr lang="en-US" sz="2400" i="1" dirty="0" smtClean="0">
                <a:solidFill>
                  <a:schemeClr val="tx1"/>
                </a:solidFill>
                <a:latin typeface="Calibri"/>
                <a:cs typeface="Calibri"/>
              </a:rPr>
              <a:t>east</a:t>
            </a:r>
            <a:endParaRPr lang="en-US" sz="24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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= 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1, </a:t>
            </a:r>
            <a:r>
              <a:rPr lang="el-GR" dirty="0" smtClean="0">
                <a:latin typeface="Calibri"/>
                <a:cs typeface="Calibri"/>
                <a:sym typeface="Symbol" pitchFamily="18" charset="2"/>
              </a:rPr>
              <a:t>α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 = 1/2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1447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Decisions/Experiences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40568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B, east, C, -2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052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109440" y="20574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C, east, D, -2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533400" y="2713891"/>
          <a:ext cx="2224455" cy="208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5"/>
                <a:gridCol w="741485"/>
                <a:gridCol w="741485"/>
              </a:tblGrid>
              <a:tr h="695570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5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57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9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7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3141784" y="1066800"/>
            <a:ext cx="0" cy="579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3400" y="14478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States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25362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353856" y="3868722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25714" y="5665956"/>
                <a:ext cx="8084393" cy="559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14" y="5665956"/>
                <a:ext cx="8084393" cy="559961"/>
              </a:xfrm>
              <a:prstGeom prst="rect">
                <a:avLst/>
              </a:prstGeom>
              <a:blipFill rotWithShape="0">
                <a:blip r:embed="rId2"/>
                <a:stretch>
                  <a:fillRect l="-75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Q learning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26891" y="3349319"/>
            <a:ext cx="1301574" cy="1283731"/>
            <a:chOff x="4091007" y="7573847"/>
            <a:chExt cx="1301574" cy="1283731"/>
          </a:xfrm>
        </p:grpSpPr>
        <p:sp>
          <p:nvSpPr>
            <p:cNvPr id="2" name="TextBox 1"/>
            <p:cNvSpPr txBox="1"/>
            <p:nvPr/>
          </p:nvSpPr>
          <p:spPr>
            <a:xfrm>
              <a:off x="4322688" y="7770353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1007" y="758568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91007" y="798910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46356" y="7791220"/>
              <a:ext cx="40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-1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9648" y="757384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6058" y="7793265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9553" y="797741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9648" y="8269453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46356" y="8488246"/>
              <a:ext cx="47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17477" y="8470430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83460" y="3361159"/>
            <a:ext cx="1340791" cy="1283731"/>
            <a:chOff x="6862397" y="7946951"/>
            <a:chExt cx="1340791" cy="1283731"/>
          </a:xfrm>
        </p:grpSpPr>
        <p:sp>
          <p:nvSpPr>
            <p:cNvPr id="40" name="TextBox 39"/>
            <p:cNvSpPr txBox="1"/>
            <p:nvPr/>
          </p:nvSpPr>
          <p:spPr>
            <a:xfrm>
              <a:off x="6987535" y="8161162"/>
              <a:ext cx="51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  <a:r>
                <a:rPr lang="en-US" b="1" dirty="0" smtClean="0"/>
                <a:t>.5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62397" y="795879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65324" y="8362205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56963" y="8164324"/>
              <a:ext cx="40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-1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10255" y="7946951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86665" y="8166369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10160" y="8350515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10255" y="864255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6963" y="8861350"/>
              <a:ext cx="47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8084" y="8843534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36191" y="3361159"/>
            <a:ext cx="1340791" cy="1283731"/>
            <a:chOff x="9626683" y="3367024"/>
            <a:chExt cx="1340791" cy="1283731"/>
          </a:xfrm>
        </p:grpSpPr>
        <p:sp>
          <p:nvSpPr>
            <p:cNvPr id="72" name="TextBox 71"/>
            <p:cNvSpPr txBox="1"/>
            <p:nvPr/>
          </p:nvSpPr>
          <p:spPr>
            <a:xfrm>
              <a:off x="9626683" y="3378864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29610" y="3782278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21249" y="3584397"/>
              <a:ext cx="40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-1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74541" y="3367024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0951" y="3586442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74446" y="3770588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374541" y="4062630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121249" y="4281423"/>
              <a:ext cx="47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592370" y="4263607"/>
              <a:ext cx="316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766703" y="3580571"/>
              <a:ext cx="51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0.5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3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1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61" grpId="0" animBg="1"/>
      <p:bldP spid="62" grpId="0" animBg="1"/>
      <p:bldP spid="63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Both </a:t>
            </a:r>
            <a:r>
              <a:rPr lang="en-US" dirty="0" err="1" smtClean="0"/>
              <a:t>Sarsa</a:t>
            </a:r>
            <a:r>
              <a:rPr lang="en-US" dirty="0" smtClean="0"/>
              <a:t> and Q learning improve the Q value estimates at each step</a:t>
            </a:r>
          </a:p>
          <a:p>
            <a:pPr marL="923925" indent="-452438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Note this also improves the policy, which is dynamically recalculated at every step!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With a couple assumptions, they will converge to the optimal policy/values, given infinite experiences</a:t>
            </a:r>
          </a:p>
          <a:p>
            <a:pPr marL="869950" indent="-398463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Assume learning rate decreases over time (we know</a:t>
            </a:r>
            <a:br>
              <a:rPr lang="en-US" dirty="0" smtClean="0"/>
            </a:br>
            <a:r>
              <a:rPr lang="en-US" dirty="0" smtClean="0"/>
              <a:t>what we’re doing, eventually)</a:t>
            </a:r>
          </a:p>
          <a:p>
            <a:pPr marL="869950" indent="-398463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Exploration factor must be high enough (though not</a:t>
            </a:r>
            <a:br>
              <a:rPr lang="en-US" dirty="0" smtClean="0"/>
            </a:br>
            <a:r>
              <a:rPr lang="en-US" dirty="0" smtClean="0"/>
              <a:t>too high!)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0" y="4480751"/>
            <a:ext cx="1877568" cy="18775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93756" y="4169664"/>
                <a:ext cx="2967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756" y="4169664"/>
                <a:ext cx="29674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64152" y="5761464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Note: in the limit, it doesn’t matter how you select actions!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102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78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are the advantages of on-policy vs </a:t>
            </a:r>
            <a:r>
              <a:rPr lang="en-US" smtClean="0"/>
              <a:t>off-policy learning?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56888" y="4718304"/>
            <a:ext cx="4078224" cy="18620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b="1" i="1" dirty="0" smtClean="0">
                <a:solidFill>
                  <a:srgbClr val="FF0000"/>
                </a:solidFill>
              </a:rPr>
              <a:t>?</a:t>
            </a:r>
            <a:r>
              <a:rPr lang="en-US" sz="11500" b="1" i="1" dirty="0" smtClean="0">
                <a:solidFill>
                  <a:srgbClr val="00B050"/>
                </a:solidFill>
              </a:rPr>
              <a:t>?</a:t>
            </a:r>
            <a:r>
              <a:rPr lang="en-US" sz="11500" b="1" i="1" dirty="0" smtClean="0">
                <a:solidFill>
                  <a:srgbClr val="00B0F0"/>
                </a:solidFill>
              </a:rPr>
              <a:t>?</a:t>
            </a:r>
            <a:endParaRPr lang="en-US" sz="11500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088" y="2852200"/>
            <a:ext cx="8778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On-policy is a bit more realistic (especially with large action space)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Off-policy sounds more optimal (but isn’t in the limit)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5387718"/>
            <a:ext cx="140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Mostly: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7919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(practically) better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9712" y="2251665"/>
            <a:ext cx="4309229" cy="310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88720" y="2079951"/>
            <a:ext cx="43159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9438" indent="-452438">
              <a:spcAft>
                <a:spcPts val="3000"/>
              </a:spcAft>
              <a:buFont typeface="Wingdings" charset="2"/>
              <a:buChar char="Ø"/>
            </a:pPr>
            <a:r>
              <a:rPr lang="en-US" sz="2800" dirty="0" smtClean="0"/>
              <a:t>Better exploration with exploration functions</a:t>
            </a:r>
          </a:p>
          <a:p>
            <a:pPr marL="579438" indent="-452438">
              <a:spcAft>
                <a:spcPts val="3000"/>
              </a:spcAft>
              <a:buFont typeface="Wingdings" charset="2"/>
              <a:buChar char="Ø"/>
            </a:pPr>
            <a:r>
              <a:rPr lang="en-US" sz="2800" dirty="0" smtClean="0"/>
              <a:t>Measuring mistakes with regret</a:t>
            </a:r>
          </a:p>
          <a:p>
            <a:pPr marL="579438" indent="-452438">
              <a:spcAft>
                <a:spcPts val="3000"/>
              </a:spcAft>
              <a:buFont typeface="Wingdings" charset="2"/>
              <a:buChar char="Ø"/>
            </a:pPr>
            <a:r>
              <a:rPr lang="en-US" sz="2800" dirty="0" smtClean="0"/>
              <a:t>Better generalization with feature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77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e</a:t>
            </a:r>
            <a:r>
              <a:rPr lang="en-US" dirty="0" smtClean="0"/>
              <a:t>xplore</a:t>
            </a:r>
            <a:r>
              <a:rPr lang="en-US" dirty="0" smtClean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Several schemes for forcing exploration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Simplest: random actions (</a:t>
            </a:r>
            <a:r>
              <a:rPr lang="en-US" sz="2800" dirty="0" smtClean="0">
                <a:sym typeface="Symbol" pitchFamily="18" charset="2"/>
              </a:rPr>
              <a:t>-greedy)</a:t>
            </a:r>
            <a:endParaRPr lang="en-US" sz="2800" dirty="0" smtClean="0"/>
          </a:p>
          <a:p>
            <a:pPr lvl="2">
              <a:lnSpc>
                <a:spcPct val="90000"/>
              </a:lnSpc>
            </a:pPr>
            <a:r>
              <a:rPr lang="en-US" sz="2400" dirty="0" smtClean="0"/>
              <a:t>Every time step, flip a coin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With (small) probability </a:t>
            </a:r>
            <a:r>
              <a:rPr lang="en-US" sz="2400" dirty="0" smtClean="0">
                <a:sym typeface="Symbol" pitchFamily="18" charset="2"/>
              </a:rPr>
              <a:t>, act randomly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With (large) probability 1-</a:t>
            </a:r>
            <a:r>
              <a:rPr lang="en-US" sz="2400" dirty="0" smtClean="0">
                <a:sym typeface="Symbol" pitchFamily="18" charset="2"/>
              </a:rPr>
              <a:t>, act on current policy</a:t>
            </a:r>
          </a:p>
          <a:p>
            <a:pPr lvl="2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Problems with random actions?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You do eventually explore the space, but keep thrashing around once learning is done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One solution: lower  over time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Another solution: exploration functions</a:t>
            </a:r>
          </a:p>
          <a:p>
            <a:pPr>
              <a:lnSpc>
                <a:spcPct val="90000"/>
              </a:lnSpc>
            </a:pPr>
            <a:endParaRPr lang="en-US" sz="3200" dirty="0" smtClean="0">
              <a:sym typeface="Symbol" pitchFamily="18" charset="2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4391" y="1600200"/>
            <a:ext cx="3348017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76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methods for RL</a:t>
            </a:r>
          </a:p>
          <a:p>
            <a:pPr lvl="1"/>
            <a:r>
              <a:rPr lang="en-US" dirty="0" smtClean="0"/>
              <a:t>Get a whole bunch of sample action sequences (episodes)</a:t>
            </a:r>
          </a:p>
          <a:p>
            <a:pPr lvl="1"/>
            <a:r>
              <a:rPr lang="en-US" dirty="0" smtClean="0"/>
              <a:t>Average out the rewards achieved to get values for each state/action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Policy Iteration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Evaluate the current policy by sampling experiences/episodes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Use updated values to improve the policy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Wash, rinse,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</a:t>
            </a:r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11506200" cy="545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When to explore?</a:t>
            </a:r>
          </a:p>
          <a:p>
            <a:pPr lvl="1"/>
            <a:r>
              <a:rPr lang="en-US" sz="2400" dirty="0" smtClean="0"/>
              <a:t>Random actions: explore a fixed amount</a:t>
            </a:r>
          </a:p>
          <a:p>
            <a:pPr lvl="1"/>
            <a:r>
              <a:rPr lang="en-US" sz="2400" dirty="0" smtClean="0"/>
              <a:t>Better idea: explore areas whose badness is not</a:t>
            </a:r>
          </a:p>
          <a:p>
            <a:pPr lvl="1">
              <a:spcBef>
                <a:spcPts val="76"/>
              </a:spcBef>
              <a:buNone/>
            </a:pPr>
            <a:r>
              <a:rPr lang="en-US" sz="2400" dirty="0" smtClean="0"/>
              <a:t>	(yet) established, eventually stop exploring</a:t>
            </a:r>
          </a:p>
          <a:p>
            <a:pPr lvl="4"/>
            <a:endParaRPr lang="en-US" sz="1600" dirty="0" smtClean="0"/>
          </a:p>
          <a:p>
            <a:pPr marL="0" indent="0">
              <a:buNone/>
            </a:pPr>
            <a:r>
              <a:rPr lang="en-US" sz="2800" dirty="0" smtClean="0"/>
              <a:t>Exploration function</a:t>
            </a:r>
          </a:p>
          <a:p>
            <a:pPr lvl="1"/>
            <a:r>
              <a:rPr lang="en-US" sz="2400" dirty="0" smtClean="0"/>
              <a:t>Takes a value estimate u and a visit count n, and</a:t>
            </a:r>
          </a:p>
          <a:p>
            <a:pPr lvl="1">
              <a:spcBef>
                <a:spcPts val="76"/>
              </a:spcBef>
              <a:buNone/>
            </a:pPr>
            <a:r>
              <a:rPr lang="en-US" sz="2400" dirty="0" smtClean="0"/>
              <a:t>	returns an optimistic utility, e.g.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Note: this propagates the “bonus” back to states that lead to unknown states as </a:t>
            </a:r>
            <a:r>
              <a:rPr lang="en-US" sz="2400" dirty="0" smtClean="0"/>
              <a:t>well!</a:t>
            </a:r>
            <a:r>
              <a:rPr lang="en-US" sz="2400" dirty="0" smtClean="0"/>
              <a:t>			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2698" y="1219564"/>
            <a:ext cx="3840701" cy="27855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127618" y="457777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Modified </a:t>
            </a:r>
            <a:r>
              <a:rPr lang="en-US" sz="2400" dirty="0" smtClean="0">
                <a:latin typeface="Calibri" pitchFamily="34" charset="0"/>
              </a:rPr>
              <a:t>Q update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24959" y="3987084"/>
                <a:ext cx="2645340" cy="62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𝑘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59" y="3987084"/>
                <a:ext cx="2645340" cy="6278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499617" y="5034222"/>
                <a:ext cx="10296024" cy="689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17" y="5034222"/>
                <a:ext cx="10296024" cy="689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9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08" y="1513998"/>
            <a:ext cx="5701792" cy="4729164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2200" dirty="0" smtClean="0"/>
              <a:t>Even if you learn the optimal policy, you still make mistakes along the way!</a:t>
            </a:r>
          </a:p>
          <a:p>
            <a:pPr>
              <a:spcBef>
                <a:spcPts val="1600"/>
              </a:spcBef>
            </a:pPr>
            <a:r>
              <a:rPr lang="en-US" sz="2200" dirty="0" smtClean="0"/>
              <a:t>Regret is a measure of your total mistake cost: the difference between your (expected) rewards, including youthful </a:t>
            </a:r>
            <a:r>
              <a:rPr lang="en-US" sz="2200" dirty="0" err="1" smtClean="0"/>
              <a:t>suboptimality</a:t>
            </a:r>
            <a:r>
              <a:rPr lang="en-US" sz="2200" dirty="0" smtClean="0"/>
              <a:t>, and optimal (expected) rewards</a:t>
            </a:r>
          </a:p>
          <a:p>
            <a:pPr>
              <a:spcBef>
                <a:spcPts val="1600"/>
              </a:spcBef>
            </a:pPr>
            <a:r>
              <a:rPr lang="en-US" sz="2200" dirty="0" smtClean="0"/>
              <a:t>Minimizing regret goes beyond learning to be optimal – it requires </a:t>
            </a:r>
            <a:r>
              <a:rPr lang="en-US" sz="2200" u="sng" dirty="0" smtClean="0"/>
              <a:t>optimally</a:t>
            </a:r>
            <a:r>
              <a:rPr lang="en-US" sz="2200" dirty="0" smtClean="0"/>
              <a:t> learning to be optimal</a:t>
            </a:r>
          </a:p>
          <a:p>
            <a:pPr>
              <a:spcBef>
                <a:spcPts val="1600"/>
              </a:spcBef>
            </a:pPr>
            <a:r>
              <a:rPr lang="en-US" sz="2200" dirty="0" smtClean="0"/>
              <a:t>Example: random exploration and exploration functions both end up optimal, but random exploration has higher regret</a:t>
            </a:r>
            <a:endParaRPr lang="en-US" sz="22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572" y="2033016"/>
            <a:ext cx="5562183" cy="3691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</a:t>
            </a:r>
            <a:r>
              <a:rPr lang="en-US" dirty="0" smtClean="0"/>
              <a:t>Q-learning with feature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5613" y="1314450"/>
            <a:ext cx="6229350" cy="523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40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across states</a:t>
            </a:r>
            <a:endParaRPr lang="en-US" dirty="0" smtClean="0"/>
          </a:p>
        </p:txBody>
      </p:sp>
      <p:sp>
        <p:nvSpPr>
          <p:cNvPr id="1799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85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Q-Learning keeps a table of all q-values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realistic situations, we cannot possibly learn about every single state!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Too many states to visit them all in training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Too many states to hold the q-tables in memory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Instead, we want to generalize: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Learn about some small number of training states from experience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Generalize that experience to new, similar situations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a fundamental idea in machine learning, and we’ll see it over and over again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657918"/>
            <a:ext cx="4677116" cy="2914014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192" y="1320003"/>
            <a:ext cx="2971800" cy="2108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93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Pacman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914400" y="2971800"/>
            <a:ext cx="2895600" cy="2835275"/>
            <a:chOff x="3408" y="912"/>
            <a:chExt cx="1584" cy="1551"/>
          </a:xfrm>
        </p:grpSpPr>
        <p:grpSp>
          <p:nvGrpSpPr>
            <p:cNvPr id="14358" name="Group 5"/>
            <p:cNvGrpSpPr>
              <a:grpSpLocks/>
            </p:cNvGrpSpPr>
            <p:nvPr/>
          </p:nvGrpSpPr>
          <p:grpSpPr bwMode="auto">
            <a:xfrm>
              <a:off x="3408" y="912"/>
              <a:ext cx="1584" cy="1551"/>
              <a:chOff x="3360" y="1008"/>
              <a:chExt cx="1584" cy="1551"/>
            </a:xfrm>
          </p:grpSpPr>
          <p:pic>
            <p:nvPicPr>
              <p:cNvPr id="14362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3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5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0" y="187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0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216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4" y="216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648200" y="2971800"/>
            <a:ext cx="2895600" cy="2835275"/>
            <a:chOff x="3456" y="2592"/>
            <a:chExt cx="1584" cy="1551"/>
          </a:xfrm>
        </p:grpSpPr>
        <p:grpSp>
          <p:nvGrpSpPr>
            <p:cNvPr id="14352" name="Group 12"/>
            <p:cNvGrpSpPr>
              <a:grpSpLocks/>
            </p:cNvGrpSpPr>
            <p:nvPr/>
          </p:nvGrpSpPr>
          <p:grpSpPr bwMode="auto">
            <a:xfrm>
              <a:off x="3456" y="2592"/>
              <a:ext cx="1584" cy="1551"/>
              <a:chOff x="3360" y="1008"/>
              <a:chExt cx="1584" cy="1551"/>
            </a:xfrm>
          </p:grpSpPr>
          <p:pic>
            <p:nvPicPr>
              <p:cNvPr id="14356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7" name="Picture 1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5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72" y="283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04" y="2976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5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2688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458200" y="2971800"/>
            <a:ext cx="2895600" cy="2835275"/>
            <a:chOff x="3744" y="3190"/>
            <a:chExt cx="1056" cy="1034"/>
          </a:xfrm>
        </p:grpSpPr>
        <p:grpSp>
          <p:nvGrpSpPr>
            <p:cNvPr id="14345" name="Group 19"/>
            <p:cNvGrpSpPr>
              <a:grpSpLocks/>
            </p:cNvGrpSpPr>
            <p:nvPr/>
          </p:nvGrpSpPr>
          <p:grpSpPr bwMode="auto">
            <a:xfrm>
              <a:off x="3744" y="3190"/>
              <a:ext cx="1056" cy="1034"/>
              <a:chOff x="3360" y="1008"/>
              <a:chExt cx="1584" cy="1551"/>
            </a:xfrm>
          </p:grpSpPr>
          <p:pic>
            <p:nvPicPr>
              <p:cNvPr id="14350" name="Picture 2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1" name="Picture 2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46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3830"/>
              <a:ext cx="14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00" y="4022"/>
              <a:ext cx="131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08" y="4022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9" name="Rectangle 25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38200" y="1524000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Let’s say we discover through experience that this state is bad: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8200" y="1524000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In naïve q-learning, we know nothing about this state: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1524000"/>
            <a:ext cx="2819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Or even this one!</a:t>
            </a:r>
          </a:p>
        </p:txBody>
      </p:sp>
    </p:spTree>
    <p:extLst>
      <p:ext uri="{BB962C8B-B14F-4D97-AF65-F5344CB8AC3E}">
        <p14:creationId xmlns:p14="http://schemas.microsoft.com/office/powerpoint/2010/main" val="16032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in time: Search </a:t>
            </a:r>
            <a:r>
              <a:rPr lang="en-US" dirty="0" smtClean="0"/>
              <a:t>vs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560"/>
            <a:ext cx="10515600" cy="28129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/>
              <a:t>Logic</a:t>
            </a:r>
            <a:r>
              <a:rPr lang="en-US" sz="3200" dirty="0" smtClean="0"/>
              <a:t> – Reason about the world to identify ”good” actions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Space of </a:t>
            </a:r>
            <a:r>
              <a:rPr lang="en-US" sz="3200" u="sng" dirty="0" smtClean="0"/>
              <a:t>attributive</a:t>
            </a:r>
            <a:r>
              <a:rPr lang="en-US" sz="3200" dirty="0" smtClean="0"/>
              <a:t> states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Successor function defined over attribute values</a:t>
            </a:r>
          </a:p>
          <a:p>
            <a:pPr marL="923925" lvl="1" indent="-217488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Successors effectively partial states (what has changed?)</a:t>
            </a:r>
            <a:endParaRPr lang="en-US" sz="2800" dirty="0"/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Guided by knowledge about the </a:t>
            </a:r>
            <a:r>
              <a:rPr lang="en-US" sz="3200" b="1" u="sng" dirty="0" smtClean="0"/>
              <a:t>world</a:t>
            </a:r>
            <a:endParaRPr lang="en-US" sz="3200" b="1" dirty="0" smtClean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629" y="4798845"/>
            <a:ext cx="1017855" cy="103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6822" y="4734082"/>
            <a:ext cx="168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Pos</a:t>
            </a:r>
            <a:r>
              <a:rPr lang="en-US" sz="2000" dirty="0" smtClean="0"/>
              <a:t>: [1,1]</a:t>
            </a:r>
          </a:p>
          <a:p>
            <a:r>
              <a:rPr lang="en-US" sz="2000" dirty="0" smtClean="0"/>
              <a:t>Dot1: True</a:t>
            </a:r>
          </a:p>
          <a:p>
            <a:r>
              <a:rPr lang="en-US" sz="2000" dirty="0" smtClean="0"/>
              <a:t>Dot2: True</a:t>
            </a:r>
          </a:p>
          <a:p>
            <a:r>
              <a:rPr lang="is-IS" sz="2000" dirty="0" smtClean="0"/>
              <a:t>…</a:t>
            </a:r>
            <a:endParaRPr lang="en-US" sz="2000" dirty="0" smtClean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486400" y="5716739"/>
            <a:ext cx="1643002" cy="3407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9403" y="5738239"/>
            <a:ext cx="168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Pos</a:t>
            </a:r>
            <a:r>
              <a:rPr lang="en-US" sz="2400" dirty="0" smtClean="0"/>
              <a:t>: [2,1]</a:t>
            </a:r>
          </a:p>
          <a:p>
            <a:r>
              <a:rPr lang="en-US" sz="2400" dirty="0" smtClean="0"/>
              <a:t>Dot8: 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9403" y="4377038"/>
            <a:ext cx="168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Pos</a:t>
            </a:r>
            <a:r>
              <a:rPr lang="en-US" sz="2400" dirty="0" smtClean="0"/>
              <a:t>: [1,2]</a:t>
            </a:r>
          </a:p>
          <a:p>
            <a:r>
              <a:rPr lang="en-US" sz="2400" dirty="0" smtClean="0"/>
              <a:t>Dot4: False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486401" y="4798844"/>
            <a:ext cx="1643002" cy="328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representations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3784" y="1490472"/>
            <a:ext cx="6858000" cy="491032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D</a:t>
            </a:r>
            <a:r>
              <a:rPr lang="en-US" sz="2400" dirty="0" smtClean="0"/>
              <a:t>escribe </a:t>
            </a:r>
            <a:r>
              <a:rPr lang="en-US" sz="2400" dirty="0" smtClean="0"/>
              <a:t>a state using a vector of features </a:t>
            </a:r>
            <a:r>
              <a:rPr lang="en-US" sz="2400" dirty="0" smtClean="0"/>
              <a:t>(attributes)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ts val="1100"/>
              </a:spcBef>
              <a:spcAft>
                <a:spcPts val="1200"/>
              </a:spcAft>
            </a:pPr>
            <a:r>
              <a:rPr lang="en-US" dirty="0" smtClean="0"/>
              <a:t>Features are functions from states to real numbers (often 0/1) that capture important properties of the state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Example features: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Distance to closest ghost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Distance to closest dot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Number of ghosts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1 / (dist to dot)</a:t>
            </a:r>
            <a:r>
              <a:rPr lang="en-US" baseline="30000" dirty="0" smtClean="0"/>
              <a:t>2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Is </a:t>
            </a:r>
            <a:r>
              <a:rPr lang="en-US" dirty="0" err="1" smtClean="0"/>
              <a:t>Pacman</a:t>
            </a:r>
            <a:r>
              <a:rPr lang="en-US" dirty="0" smtClean="0"/>
              <a:t> in a tunnel? (0/1)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…… etc.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Is it the exact state on this slide?</a:t>
            </a:r>
          </a:p>
          <a:p>
            <a:pPr lvl="1">
              <a:lnSpc>
                <a:spcPct val="80000"/>
              </a:lnSpc>
              <a:spcBef>
                <a:spcPts val="1700"/>
              </a:spcBef>
            </a:pPr>
            <a:r>
              <a:rPr lang="en-US" dirty="0" smtClean="0"/>
              <a:t>Can also describe a q-state (s, a) with features (e.g. action moves closer to food)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43800" y="1752600"/>
            <a:ext cx="4038600" cy="3954463"/>
            <a:chOff x="5943600" y="1524000"/>
            <a:chExt cx="2514600" cy="2462213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5943600" y="1524000"/>
              <a:ext cx="2514600" cy="2462213"/>
              <a:chOff x="3744" y="960"/>
              <a:chExt cx="1584" cy="1551"/>
            </a:xfrm>
          </p:grpSpPr>
          <p:grpSp>
            <p:nvGrpSpPr>
              <p:cNvPr id="15367" name="Group 5"/>
              <p:cNvGrpSpPr>
                <a:grpSpLocks/>
              </p:cNvGrpSpPr>
              <p:nvPr/>
            </p:nvGrpSpPr>
            <p:grpSpPr bwMode="auto">
              <a:xfrm>
                <a:off x="3744" y="960"/>
                <a:ext cx="1584" cy="1551"/>
                <a:chOff x="3408" y="912"/>
                <a:chExt cx="1584" cy="1551"/>
              </a:xfrm>
            </p:grpSpPr>
            <p:grpSp>
              <p:nvGrpSpPr>
                <p:cNvPr id="15371" name="Group 6"/>
                <p:cNvGrpSpPr>
                  <a:grpSpLocks/>
                </p:cNvGrpSpPr>
                <p:nvPr/>
              </p:nvGrpSpPr>
              <p:grpSpPr bwMode="auto">
                <a:xfrm>
                  <a:off x="3408" y="912"/>
                  <a:ext cx="1584" cy="1551"/>
                  <a:chOff x="3360" y="1008"/>
                  <a:chExt cx="1584" cy="1551"/>
                </a:xfrm>
              </p:grpSpPr>
              <p:pic>
                <p:nvPicPr>
                  <p:cNvPr id="1537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r="73026"/>
                  <a:stretch>
                    <a:fillRect/>
                  </a:stretch>
                </p:blipFill>
                <p:spPr bwMode="auto">
                  <a:xfrm>
                    <a:off x="3360" y="1008"/>
                    <a:ext cx="768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5376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72498" r="-1158"/>
                  <a:stretch>
                    <a:fillRect/>
                  </a:stretch>
                </p:blipFill>
                <p:spPr bwMode="auto">
                  <a:xfrm>
                    <a:off x="4128" y="1008"/>
                    <a:ext cx="816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5372" name="Picture 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80" y="1872"/>
                  <a:ext cx="216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3" name="Picture 1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792" y="2160"/>
                  <a:ext cx="197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4" name="Picture 1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504" y="2160"/>
                  <a:ext cx="216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5368" name="Rectangle 12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9" name="Rectangle 13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96" cy="38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Rectangle 14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52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5" name="Rectangle 15"/>
            <p:cNvSpPr>
              <a:spLocks noChangeArrowheads="1"/>
            </p:cNvSpPr>
            <p:nvPr/>
          </p:nvSpPr>
          <p:spPr bwMode="auto">
            <a:xfrm>
              <a:off x="6096000" y="3352800"/>
              <a:ext cx="2286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9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Value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972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Using a feature representation, we can write a q function (or value function) for any state using a few weights: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Advantage: our experience is summed up in a few </a:t>
            </a:r>
            <a:r>
              <a:rPr lang="en-US" sz="2400" dirty="0" smtClean="0"/>
              <a:t>powerful</a:t>
            </a:r>
            <a:br>
              <a:rPr lang="en-US" sz="2400" dirty="0" smtClean="0"/>
            </a:br>
            <a:r>
              <a:rPr lang="en-US" sz="2400" dirty="0" smtClean="0"/>
              <a:t>numbers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Disadvantage</a:t>
            </a:r>
            <a:r>
              <a:rPr lang="en-US" sz="2400" dirty="0" smtClean="0"/>
              <a:t>: some states may be similar in features,</a:t>
            </a:r>
            <a:br>
              <a:rPr lang="en-US" sz="2400" dirty="0" smtClean="0"/>
            </a:br>
            <a:r>
              <a:rPr lang="en-US" sz="2400" dirty="0" smtClean="0"/>
              <a:t>but we want them to have very different values!</a:t>
            </a:r>
            <a:endParaRPr 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22975" y="2713036"/>
                <a:ext cx="6441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975" y="2713036"/>
                <a:ext cx="644125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0508" y="3398837"/>
                <a:ext cx="78109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08" y="3398837"/>
                <a:ext cx="781098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164225" y="4654221"/>
            <a:ext cx="2560320" cy="898154"/>
            <a:chOff x="9164225" y="4999204"/>
            <a:chExt cx="2560320" cy="8981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247" y="5160782"/>
              <a:ext cx="569468" cy="59993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424" y="5083803"/>
              <a:ext cx="753891" cy="7538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164225" y="4999204"/>
              <a:ext cx="2560320" cy="89815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0444385" y="5160782"/>
              <a:ext cx="0" cy="599935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164225" y="5773244"/>
            <a:ext cx="2560320" cy="898154"/>
            <a:chOff x="9164225" y="6027923"/>
            <a:chExt cx="2560320" cy="8981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247" y="6189501"/>
              <a:ext cx="569468" cy="59993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424" y="6112522"/>
              <a:ext cx="753891" cy="75389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164225" y="6027923"/>
              <a:ext cx="2560320" cy="89815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0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600200" y="1371600"/>
            <a:ext cx="8991600" cy="762000"/>
          </a:xfrm>
          <a:prstGeom prst="roundRect">
            <a:avLst/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Q-Learning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9125712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Q-learning with linear Q-functions: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1125" y="3798888"/>
            <a:ext cx="47910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35175" y="4332288"/>
            <a:ext cx="45180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600200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3200400"/>
            <a:ext cx="438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1600" y="2819400"/>
            <a:ext cx="2514617" cy="278893"/>
          </a:xfrm>
          <a:prstGeom prst="rect">
            <a:avLst/>
          </a:prstGeom>
          <a:noFill/>
          <a:ln/>
          <a:effectLst/>
        </p:spPr>
      </p:pic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7010400" y="3733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Exact Q’s</a:t>
            </a:r>
          </a:p>
        </p:txBody>
      </p:sp>
      <p:sp>
        <p:nvSpPr>
          <p:cNvPr id="18443" name="TextBox 17"/>
          <p:cNvSpPr txBox="1">
            <a:spLocks noChangeArrowheads="1"/>
          </p:cNvSpPr>
          <p:nvPr/>
        </p:nvSpPr>
        <p:spPr bwMode="auto">
          <a:xfrm>
            <a:off x="7010400" y="4267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Approximate Q’s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150" y="2438400"/>
            <a:ext cx="2940050" cy="284593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8279638" y="5859390"/>
            <a:ext cx="3078480" cy="678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mtClean="0"/>
              <a:t>Formal </a:t>
            </a:r>
            <a:r>
              <a:rPr lang="en-US" sz="2400" dirty="0"/>
              <a:t>justification: online least squares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027218"/>
            <a:ext cx="7091172" cy="157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Intuitive </a:t>
            </a:r>
            <a:r>
              <a:rPr lang="en-US" sz="2400" dirty="0"/>
              <a:t>interpretation:</a:t>
            </a:r>
          </a:p>
          <a:p>
            <a:pPr marL="800100" lvl="1" indent="-342900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Adjust weights of active features</a:t>
            </a:r>
          </a:p>
          <a:p>
            <a:pPr marL="800100" lvl="1" indent="-342900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E.g., if something unexpectedly bad happens, blame the features that were on: </a:t>
            </a:r>
            <a:r>
              <a:rPr lang="en-US" sz="2400" dirty="0" err="1"/>
              <a:t>disprefer</a:t>
            </a:r>
            <a:r>
              <a:rPr lang="en-US" sz="2400" dirty="0"/>
              <a:t> all states with that state’s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07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/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Arrow 52"/>
          <p:cNvSpPr/>
          <p:nvPr/>
        </p:nvSpPr>
        <p:spPr>
          <a:xfrm>
            <a:off x="6324600" y="2057400"/>
            <a:ext cx="2362200" cy="1600200"/>
          </a:xfrm>
          <a:prstGeom prst="rightArrow">
            <a:avLst>
              <a:gd name="adj1" fmla="val 50000"/>
              <a:gd name="adj2" fmla="val 37912"/>
            </a:avLst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Q-Pacman</a:t>
            </a:r>
          </a:p>
        </p:txBody>
      </p:sp>
      <p:pic>
        <p:nvPicPr>
          <p:cNvPr id="1804315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71800" y="2209800"/>
            <a:ext cx="2970896" cy="26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4316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3105" y="3200400"/>
            <a:ext cx="2920495" cy="26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6000" y="4391048"/>
            <a:ext cx="4298086" cy="485752"/>
          </a:xfrm>
          <a:prstGeom prst="rect">
            <a:avLst/>
          </a:prstGeom>
          <a:noFill/>
          <a:ln/>
          <a:effectLst/>
        </p:spPr>
      </p:pic>
      <p:pic>
        <p:nvPicPr>
          <p:cNvPr id="18441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590056" y="1219200"/>
            <a:ext cx="6906374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19288" y="5334000"/>
            <a:ext cx="2555662" cy="214185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262684" y="5105400"/>
            <a:ext cx="4010033" cy="315396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310159" y="5549165"/>
            <a:ext cx="4205595" cy="315398"/>
          </a:xfrm>
          <a:prstGeom prst="rect">
            <a:avLst/>
          </a:prstGeom>
          <a:noFill/>
          <a:ln/>
          <a:effectLst/>
        </p:spPr>
      </p:pic>
      <p:pic>
        <p:nvPicPr>
          <p:cNvPr id="1804323" name="Picture 3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667000" y="6248400"/>
            <a:ext cx="690636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571500" y="1981200"/>
            <a:ext cx="2073910" cy="1752600"/>
            <a:chOff x="8534400" y="1279524"/>
            <a:chExt cx="2705100" cy="2286000"/>
          </a:xfrm>
        </p:grpSpPr>
        <p:grpSp>
          <p:nvGrpSpPr>
            <p:cNvPr id="18437" name="Group 14"/>
            <p:cNvGrpSpPr>
              <a:grpSpLocks/>
            </p:cNvGrpSpPr>
            <p:nvPr/>
          </p:nvGrpSpPr>
          <p:grpSpPr bwMode="auto">
            <a:xfrm>
              <a:off x="8904288" y="1279524"/>
              <a:ext cx="2335212" cy="2286000"/>
              <a:chOff x="3984" y="960"/>
              <a:chExt cx="1584" cy="1551"/>
            </a:xfrm>
          </p:grpSpPr>
          <p:grpSp>
            <p:nvGrpSpPr>
              <p:cNvPr id="18453" name="Group 15"/>
              <p:cNvGrpSpPr>
                <a:grpSpLocks/>
              </p:cNvGrpSpPr>
              <p:nvPr/>
            </p:nvGrpSpPr>
            <p:grpSpPr bwMode="auto">
              <a:xfrm>
                <a:off x="3984" y="960"/>
                <a:ext cx="1584" cy="1551"/>
                <a:chOff x="3744" y="960"/>
                <a:chExt cx="1584" cy="1551"/>
              </a:xfrm>
            </p:grpSpPr>
            <p:grpSp>
              <p:nvGrpSpPr>
                <p:cNvPr id="18455" name="Group 16"/>
                <p:cNvGrpSpPr>
                  <a:grpSpLocks/>
                </p:cNvGrpSpPr>
                <p:nvPr/>
              </p:nvGrpSpPr>
              <p:grpSpPr bwMode="auto">
                <a:xfrm>
                  <a:off x="3744" y="960"/>
                  <a:ext cx="1584" cy="1551"/>
                  <a:chOff x="3408" y="912"/>
                  <a:chExt cx="1584" cy="1551"/>
                </a:xfrm>
              </p:grpSpPr>
              <p:grpSp>
                <p:nvGrpSpPr>
                  <p:cNvPr id="1845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408" y="912"/>
                    <a:ext cx="1584" cy="1551"/>
                    <a:chOff x="3360" y="1008"/>
                    <a:chExt cx="1584" cy="1551"/>
                  </a:xfrm>
                </p:grpSpPr>
                <p:pic>
                  <p:nvPicPr>
                    <p:cNvPr id="18463" name="Picture 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/>
                    <a:srcRect r="73026"/>
                    <a:stretch>
                      <a:fillRect/>
                    </a:stretch>
                  </p:blipFill>
                  <p:spPr bwMode="auto">
                    <a:xfrm>
                      <a:off x="3360" y="1008"/>
                      <a:ext cx="768" cy="15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18464" name="Picture 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/>
                    <a:srcRect l="72498" r="-1158"/>
                    <a:stretch>
                      <a:fillRect/>
                    </a:stretch>
                  </p:blipFill>
                  <p:spPr bwMode="auto">
                    <a:xfrm>
                      <a:off x="4128" y="1008"/>
                      <a:ext cx="816" cy="15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18460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26" cstate="print"/>
                  <a:srcRect/>
                  <a:stretch>
                    <a:fillRect/>
                  </a:stretch>
                </p:blipFill>
                <p:spPr bwMode="auto">
                  <a:xfrm>
                    <a:off x="3480" y="1872"/>
                    <a:ext cx="216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461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27" cstate="print"/>
                  <a:srcRect/>
                  <a:stretch>
                    <a:fillRect/>
                  </a:stretch>
                </p:blipFill>
                <p:spPr bwMode="auto">
                  <a:xfrm>
                    <a:off x="3792" y="2160"/>
                    <a:ext cx="197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462" name="Picture 22"/>
                  <p:cNvPicPr>
                    <a:picLocks noChangeAspect="1" noChangeArrowheads="1"/>
                  </p:cNvPicPr>
                  <p:nvPr/>
                </p:nvPicPr>
                <p:blipFill>
                  <a:blip r:embed="rId28" cstate="print"/>
                  <a:srcRect/>
                  <a:stretch>
                    <a:fillRect/>
                  </a:stretch>
                </p:blipFill>
                <p:spPr bwMode="auto">
                  <a:xfrm>
                    <a:off x="3504" y="2160"/>
                    <a:ext cx="216" cy="1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8456" name="Rectangle 23"/>
                <p:cNvSpPr>
                  <a:spLocks noChangeArrowheads="1"/>
                </p:cNvSpPr>
                <p:nvPr/>
              </p:nvSpPr>
              <p:spPr bwMode="auto">
                <a:xfrm>
                  <a:off x="4032" y="2208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7" name="Rectangle 24"/>
                <p:cNvSpPr>
                  <a:spLocks noChangeArrowheads="1"/>
                </p:cNvSpPr>
                <p:nvPr/>
              </p:nvSpPr>
              <p:spPr bwMode="auto">
                <a:xfrm>
                  <a:off x="4320" y="1968"/>
                  <a:ext cx="96" cy="38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8" name="Rectangle 25"/>
                <p:cNvSpPr>
                  <a:spLocks noChangeArrowheads="1"/>
                </p:cNvSpPr>
                <p:nvPr/>
              </p:nvSpPr>
              <p:spPr bwMode="auto">
                <a:xfrm>
                  <a:off x="4320" y="1968"/>
                  <a:ext cx="528" cy="96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54" name="Rectangle 26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144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49" name="Picture 40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8534400" y="2193924"/>
              <a:ext cx="228600" cy="28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Group 59"/>
          <p:cNvGrpSpPr/>
          <p:nvPr/>
        </p:nvGrpSpPr>
        <p:grpSpPr>
          <a:xfrm>
            <a:off x="8991600" y="1981200"/>
            <a:ext cx="2219960" cy="1752600"/>
            <a:chOff x="8610600" y="2057400"/>
            <a:chExt cx="2895600" cy="2286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9170988" y="2057400"/>
              <a:ext cx="2335212" cy="2286000"/>
              <a:chOff x="3984" y="2640"/>
              <a:chExt cx="1584" cy="1551"/>
            </a:xfrm>
          </p:grpSpPr>
          <p:grpSp>
            <p:nvGrpSpPr>
              <p:cNvPr id="18465" name="Group 5"/>
              <p:cNvGrpSpPr>
                <a:grpSpLocks/>
              </p:cNvGrpSpPr>
              <p:nvPr/>
            </p:nvGrpSpPr>
            <p:grpSpPr bwMode="auto">
              <a:xfrm>
                <a:off x="3984" y="2640"/>
                <a:ext cx="1584" cy="1551"/>
                <a:chOff x="3360" y="1008"/>
                <a:chExt cx="1584" cy="1551"/>
              </a:xfrm>
            </p:grpSpPr>
            <p:pic>
              <p:nvPicPr>
                <p:cNvPr id="18472" name="Picture 6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 r="73026"/>
                <a:stretch>
                  <a:fillRect/>
                </a:stretch>
              </p:blipFill>
              <p:spPr bwMode="auto"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473" name="Picture 7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 l="72498" r="-1158"/>
                <a:stretch>
                  <a:fillRect/>
                </a:stretch>
              </p:blipFill>
              <p:spPr bwMode="auto"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8466" name="Picture 8"/>
              <p:cNvPicPr>
                <a:picLocks noChangeAspect="1" noChangeArrowheads="1"/>
              </p:cNvPicPr>
              <p:nvPr/>
            </p:nvPicPr>
            <p:blipFill>
              <a:blip r:embed="rId27" cstate="print"/>
              <a:srcRect/>
              <a:stretch>
                <a:fillRect/>
              </a:stretch>
            </p:blipFill>
            <p:spPr bwMode="auto">
              <a:xfrm>
                <a:off x="4224" y="3888"/>
                <a:ext cx="19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67" name="Picture 9"/>
              <p:cNvPicPr>
                <a:picLocks noChangeAspect="1" noChangeArrowheads="1"/>
              </p:cNvPicPr>
              <p:nvPr/>
            </p:nvPicPr>
            <p:blipFill>
              <a:blip r:embed="rId26" cstate="print"/>
              <a:srcRect/>
              <a:stretch>
                <a:fillRect/>
              </a:stretch>
            </p:blipFill>
            <p:spPr bwMode="auto">
              <a:xfrm>
                <a:off x="4056" y="3744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68" name="Rectangle 10"/>
              <p:cNvSpPr>
                <a:spLocks noChangeArrowheads="1"/>
              </p:cNvSpPr>
              <p:nvPr/>
            </p:nvSpPr>
            <p:spPr bwMode="auto">
              <a:xfrm>
                <a:off x="4128" y="3936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Rectangle 11"/>
              <p:cNvSpPr>
                <a:spLocks noChangeArrowheads="1"/>
              </p:cNvSpPr>
              <p:nvPr/>
            </p:nvSpPr>
            <p:spPr bwMode="auto">
              <a:xfrm>
                <a:off x="4416" y="3936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Rectangle 12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96" cy="38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Rectangle 13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52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3" name="Picture 42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8610600" y="2895600"/>
              <a:ext cx="381000" cy="435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5" name="Picture 4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2578100"/>
            <a:ext cx="1447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3700" y="2940050"/>
            <a:ext cx="11049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ounded Rectangle 50"/>
          <p:cNvSpPr/>
          <p:nvPr/>
        </p:nvSpPr>
        <p:spPr>
          <a:xfrm>
            <a:off x="457200" y="1828800"/>
            <a:ext cx="5867400" cy="2057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686800" y="1828800"/>
            <a:ext cx="2971800" cy="2057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/>
          <a:stretch>
            <a:fillRect/>
          </a:stretch>
        </p:blipFill>
        <p:spPr bwMode="auto">
          <a:xfrm>
            <a:off x="2285995" y="4015663"/>
            <a:ext cx="2530484" cy="251538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/>
          <a:stretch>
            <a:fillRect/>
          </a:stretch>
        </p:blipFill>
        <p:spPr bwMode="auto">
          <a:xfrm>
            <a:off x="9491953" y="3989926"/>
            <a:ext cx="1359927" cy="277274"/>
          </a:xfrm>
          <a:prstGeom prst="rect">
            <a:avLst/>
          </a:prstGeom>
          <a:noFill/>
          <a:ln/>
          <a:effectLst/>
        </p:spPr>
      </p:pic>
      <p:sp>
        <p:nvSpPr>
          <p:cNvPr id="63" name="Right Arrow 62"/>
          <p:cNvSpPr/>
          <p:nvPr/>
        </p:nvSpPr>
        <p:spPr>
          <a:xfrm>
            <a:off x="4793117" y="5181600"/>
            <a:ext cx="1012371" cy="533400"/>
          </a:xfrm>
          <a:prstGeom prst="rightArrow">
            <a:avLst>
              <a:gd name="adj1" fmla="val 50000"/>
              <a:gd name="adj2" fmla="val 37912"/>
            </a:avLst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752600" y="5029200"/>
            <a:ext cx="8915400" cy="914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2" grpId="0" animBg="1"/>
      <p:bldP spid="63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Temporal-Difference (TD)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Combine </a:t>
            </a:r>
            <a:r>
              <a:rPr lang="en-US" b="1" dirty="0" smtClean="0"/>
              <a:t>sample-based learning </a:t>
            </a:r>
            <a:r>
              <a:rPr lang="en-US" dirty="0" smtClean="0"/>
              <a:t>of Monte Carlo and </a:t>
            </a:r>
            <a:r>
              <a:rPr lang="en-US" b="1" dirty="0" smtClean="0"/>
              <a:t>dynamic programming efficiency </a:t>
            </a:r>
            <a:r>
              <a:rPr lang="en-US" dirty="0" smtClean="0"/>
              <a:t>of </a:t>
            </a:r>
            <a:r>
              <a:rPr lang="en-US" dirty="0" err="1" smtClean="0"/>
              <a:t>lookaheads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Basic Idea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lookahead</a:t>
            </a:r>
            <a:r>
              <a:rPr lang="en-US" dirty="0" smtClean="0"/>
              <a:t> with current estimates to learn from every experience!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6816" y="5035070"/>
            <a:ext cx="908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Start with evaluation of fixed policy first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Then use GPI to learn new policies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4695825" y="3081338"/>
            <a:ext cx="5106987" cy="2270125"/>
            <a:chOff x="1807" y="1145"/>
            <a:chExt cx="3217" cy="1430"/>
          </a:xfrm>
        </p:grpSpPr>
        <p:sp>
          <p:nvSpPr>
            <p:cNvPr id="20544" name="Line 3"/>
            <p:cNvSpPr>
              <a:spLocks noChangeShapeType="1"/>
            </p:cNvSpPr>
            <p:nvPr/>
          </p:nvSpPr>
          <p:spPr bwMode="auto">
            <a:xfrm>
              <a:off x="1807" y="2115"/>
              <a:ext cx="0" cy="3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Line 5"/>
            <p:cNvSpPr>
              <a:spLocks noChangeShapeType="1"/>
            </p:cNvSpPr>
            <p:nvPr/>
          </p:nvSpPr>
          <p:spPr bwMode="auto">
            <a:xfrm>
              <a:off x="2188" y="2317"/>
              <a:ext cx="0" cy="25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6" name="Line 6"/>
            <p:cNvSpPr>
              <a:spLocks noChangeShapeType="1"/>
            </p:cNvSpPr>
            <p:nvPr/>
          </p:nvSpPr>
          <p:spPr bwMode="auto">
            <a:xfrm>
              <a:off x="2949" y="2016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7" name="Line 7"/>
            <p:cNvSpPr>
              <a:spLocks noChangeShapeType="1"/>
            </p:cNvSpPr>
            <p:nvPr/>
          </p:nvSpPr>
          <p:spPr bwMode="auto">
            <a:xfrm>
              <a:off x="3323" y="1843"/>
              <a:ext cx="0" cy="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8" name="Line 8"/>
            <p:cNvSpPr>
              <a:spLocks noChangeShapeType="1"/>
            </p:cNvSpPr>
            <p:nvPr/>
          </p:nvSpPr>
          <p:spPr bwMode="auto">
            <a:xfrm>
              <a:off x="3707" y="1682"/>
              <a:ext cx="0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9" name="Line 9"/>
            <p:cNvSpPr>
              <a:spLocks noChangeShapeType="1"/>
            </p:cNvSpPr>
            <p:nvPr/>
          </p:nvSpPr>
          <p:spPr bwMode="auto">
            <a:xfrm>
              <a:off x="3892" y="1539"/>
              <a:ext cx="0" cy="7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0" name="Line 10"/>
            <p:cNvSpPr>
              <a:spLocks noChangeShapeType="1"/>
            </p:cNvSpPr>
            <p:nvPr/>
          </p:nvSpPr>
          <p:spPr bwMode="auto">
            <a:xfrm>
              <a:off x="4078" y="1545"/>
              <a:ext cx="0" cy="2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1" name="Line 11"/>
            <p:cNvSpPr>
              <a:spLocks noChangeShapeType="1"/>
            </p:cNvSpPr>
            <p:nvPr/>
          </p:nvSpPr>
          <p:spPr bwMode="auto">
            <a:xfrm>
              <a:off x="4839" y="1145"/>
              <a:ext cx="0" cy="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2" name="Line 12"/>
            <p:cNvSpPr>
              <a:spLocks noChangeShapeType="1"/>
            </p:cNvSpPr>
            <p:nvPr/>
          </p:nvSpPr>
          <p:spPr bwMode="auto">
            <a:xfrm>
              <a:off x="5024" y="1162"/>
              <a:ext cx="0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3" name="Line 13"/>
            <p:cNvSpPr>
              <a:spLocks noChangeShapeType="1"/>
            </p:cNvSpPr>
            <p:nvPr/>
          </p:nvSpPr>
          <p:spPr bwMode="auto">
            <a:xfrm>
              <a:off x="2747" y="1953"/>
              <a:ext cx="0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4" name="Line 14"/>
            <p:cNvSpPr>
              <a:spLocks noChangeShapeType="1"/>
            </p:cNvSpPr>
            <p:nvPr/>
          </p:nvSpPr>
          <p:spPr bwMode="auto">
            <a:xfrm>
              <a:off x="1999" y="2387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5" name="Line 15"/>
            <p:cNvSpPr>
              <a:spLocks noChangeShapeType="1"/>
            </p:cNvSpPr>
            <p:nvPr/>
          </p:nvSpPr>
          <p:spPr bwMode="auto">
            <a:xfrm>
              <a:off x="3134" y="1705"/>
              <a:ext cx="0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483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Optimization: Least Squares*</a:t>
            </a:r>
          </a:p>
        </p:txBody>
      </p:sp>
      <p:sp>
        <p:nvSpPr>
          <p:cNvPr id="20484" name="Line 17"/>
          <p:cNvSpPr>
            <a:spLocks noChangeShapeType="1"/>
          </p:cNvSpPr>
          <p:nvPr/>
        </p:nvSpPr>
        <p:spPr bwMode="auto">
          <a:xfrm flipV="1">
            <a:off x="4100512" y="2967038"/>
            <a:ext cx="6029325" cy="2443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4100512" y="6070600"/>
            <a:ext cx="60007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19"/>
          <p:cNvSpPr>
            <a:spLocks noChangeShapeType="1"/>
          </p:cNvSpPr>
          <p:nvPr/>
        </p:nvSpPr>
        <p:spPr bwMode="auto">
          <a:xfrm flipV="1">
            <a:off x="4100512" y="2743200"/>
            <a:ext cx="12700" cy="3327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20"/>
          <p:cNvSpPr>
            <a:spLocks noChangeShapeType="1"/>
          </p:cNvSpPr>
          <p:nvPr/>
        </p:nvSpPr>
        <p:spPr bwMode="auto">
          <a:xfrm flipV="1">
            <a:off x="4100512" y="600551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4113212" y="61087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20489" name="Line 22"/>
          <p:cNvSpPr>
            <a:spLocks noChangeShapeType="1"/>
          </p:cNvSpPr>
          <p:nvPr/>
        </p:nvSpPr>
        <p:spPr bwMode="auto">
          <a:xfrm flipV="1">
            <a:off x="10101262" y="6005513"/>
            <a:ext cx="3175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23"/>
          <p:cNvSpPr>
            <a:spLocks noChangeArrowheads="1"/>
          </p:cNvSpPr>
          <p:nvPr/>
        </p:nvSpPr>
        <p:spPr bwMode="auto">
          <a:xfrm>
            <a:off x="10071100" y="61087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20491" name="Line 24"/>
          <p:cNvSpPr>
            <a:spLocks noChangeShapeType="1"/>
          </p:cNvSpPr>
          <p:nvPr/>
        </p:nvSpPr>
        <p:spPr bwMode="auto">
          <a:xfrm>
            <a:off x="4100512" y="6070600"/>
            <a:ext cx="523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25"/>
          <p:cNvSpPr>
            <a:spLocks noChangeArrowheads="1"/>
          </p:cNvSpPr>
          <p:nvPr/>
        </p:nvSpPr>
        <p:spPr bwMode="auto">
          <a:xfrm>
            <a:off x="4002087" y="5964238"/>
            <a:ext cx="682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20493" name="Oval 26"/>
          <p:cNvSpPr>
            <a:spLocks noChangeArrowheads="1"/>
          </p:cNvSpPr>
          <p:nvPr/>
        </p:nvSpPr>
        <p:spPr bwMode="auto"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Oval 27"/>
          <p:cNvSpPr>
            <a:spLocks noChangeArrowheads="1"/>
          </p:cNvSpPr>
          <p:nvPr/>
        </p:nvSpPr>
        <p:spPr bwMode="auto"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Oval 28"/>
          <p:cNvSpPr>
            <a:spLocks noChangeArrowheads="1"/>
          </p:cNvSpPr>
          <p:nvPr/>
        </p:nvSpPr>
        <p:spPr bwMode="auto"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Oval 29"/>
          <p:cNvSpPr>
            <a:spLocks noChangeArrowheads="1"/>
          </p:cNvSpPr>
          <p:nvPr/>
        </p:nvSpPr>
        <p:spPr bwMode="auto"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Oval 30"/>
          <p:cNvSpPr>
            <a:spLocks noChangeArrowheads="1"/>
          </p:cNvSpPr>
          <p:nvPr/>
        </p:nvSpPr>
        <p:spPr bwMode="auto"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Oval 31"/>
          <p:cNvSpPr>
            <a:spLocks noChangeArrowheads="1"/>
          </p:cNvSpPr>
          <p:nvPr/>
        </p:nvSpPr>
        <p:spPr bwMode="auto"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Oval 32"/>
          <p:cNvSpPr>
            <a:spLocks noChangeArrowheads="1"/>
          </p:cNvSpPr>
          <p:nvPr/>
        </p:nvSpPr>
        <p:spPr bwMode="auto"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Oval 33"/>
          <p:cNvSpPr>
            <a:spLocks noChangeArrowheads="1"/>
          </p:cNvSpPr>
          <p:nvPr/>
        </p:nvSpPr>
        <p:spPr bwMode="auto"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Oval 34"/>
          <p:cNvSpPr>
            <a:spLocks noChangeArrowheads="1"/>
          </p:cNvSpPr>
          <p:nvPr/>
        </p:nvSpPr>
        <p:spPr bwMode="auto"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Oval 35"/>
          <p:cNvSpPr>
            <a:spLocks noChangeArrowheads="1"/>
          </p:cNvSpPr>
          <p:nvPr/>
        </p:nvSpPr>
        <p:spPr bwMode="auto"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Oval 36"/>
          <p:cNvSpPr>
            <a:spLocks noChangeArrowheads="1"/>
          </p:cNvSpPr>
          <p:nvPr/>
        </p:nvSpPr>
        <p:spPr bwMode="auto"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Oval 37"/>
          <p:cNvSpPr>
            <a:spLocks noChangeArrowheads="1"/>
          </p:cNvSpPr>
          <p:nvPr/>
        </p:nvSpPr>
        <p:spPr bwMode="auto"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Oval 38"/>
          <p:cNvSpPr>
            <a:spLocks noChangeArrowheads="1"/>
          </p:cNvSpPr>
          <p:nvPr/>
        </p:nvSpPr>
        <p:spPr bwMode="auto"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Oval 39"/>
          <p:cNvSpPr>
            <a:spLocks noChangeArrowheads="1"/>
          </p:cNvSpPr>
          <p:nvPr/>
        </p:nvSpPr>
        <p:spPr bwMode="auto"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Oval 40"/>
          <p:cNvSpPr>
            <a:spLocks noChangeArrowheads="1"/>
          </p:cNvSpPr>
          <p:nvPr/>
        </p:nvSpPr>
        <p:spPr bwMode="auto"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Oval 41"/>
          <p:cNvSpPr>
            <a:spLocks noChangeArrowheads="1"/>
          </p:cNvSpPr>
          <p:nvPr/>
        </p:nvSpPr>
        <p:spPr bwMode="auto"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Oval 42"/>
          <p:cNvSpPr>
            <a:spLocks noChangeArrowheads="1"/>
          </p:cNvSpPr>
          <p:nvPr/>
        </p:nvSpPr>
        <p:spPr bwMode="auto"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Oval 43"/>
          <p:cNvSpPr>
            <a:spLocks noChangeArrowheads="1"/>
          </p:cNvSpPr>
          <p:nvPr/>
        </p:nvSpPr>
        <p:spPr bwMode="auto"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Oval 44"/>
          <p:cNvSpPr>
            <a:spLocks noChangeArrowheads="1"/>
          </p:cNvSpPr>
          <p:nvPr/>
        </p:nvSpPr>
        <p:spPr bwMode="auto"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Oval 45"/>
          <p:cNvSpPr>
            <a:spLocks noChangeArrowheads="1"/>
          </p:cNvSpPr>
          <p:nvPr/>
        </p:nvSpPr>
        <p:spPr bwMode="auto"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Oval 46"/>
          <p:cNvSpPr>
            <a:spLocks noChangeArrowheads="1"/>
          </p:cNvSpPr>
          <p:nvPr/>
        </p:nvSpPr>
        <p:spPr bwMode="auto"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Oval 47"/>
          <p:cNvSpPr>
            <a:spLocks noChangeArrowheads="1"/>
          </p:cNvSpPr>
          <p:nvPr/>
        </p:nvSpPr>
        <p:spPr bwMode="auto"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Oval 48"/>
          <p:cNvSpPr>
            <a:spLocks noChangeArrowheads="1"/>
          </p:cNvSpPr>
          <p:nvPr/>
        </p:nvSpPr>
        <p:spPr bwMode="auto"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Oval 49"/>
          <p:cNvSpPr>
            <a:spLocks noChangeArrowheads="1"/>
          </p:cNvSpPr>
          <p:nvPr/>
        </p:nvSpPr>
        <p:spPr bwMode="auto"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Oval 50"/>
          <p:cNvSpPr>
            <a:spLocks noChangeArrowheads="1"/>
          </p:cNvSpPr>
          <p:nvPr/>
        </p:nvSpPr>
        <p:spPr bwMode="auto"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Oval 51"/>
          <p:cNvSpPr>
            <a:spLocks noChangeArrowheads="1"/>
          </p:cNvSpPr>
          <p:nvPr/>
        </p:nvSpPr>
        <p:spPr bwMode="auto"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Oval 52"/>
          <p:cNvSpPr>
            <a:spLocks noChangeArrowheads="1"/>
          </p:cNvSpPr>
          <p:nvPr/>
        </p:nvSpPr>
        <p:spPr bwMode="auto"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Oval 53"/>
          <p:cNvSpPr>
            <a:spLocks noChangeArrowheads="1"/>
          </p:cNvSpPr>
          <p:nvPr/>
        </p:nvSpPr>
        <p:spPr bwMode="auto"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Oval 54"/>
          <p:cNvSpPr>
            <a:spLocks noChangeArrowheads="1"/>
          </p:cNvSpPr>
          <p:nvPr/>
        </p:nvSpPr>
        <p:spPr bwMode="auto"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Oval 55"/>
          <p:cNvSpPr>
            <a:spLocks noChangeArrowheads="1"/>
          </p:cNvSpPr>
          <p:nvPr/>
        </p:nvSpPr>
        <p:spPr bwMode="auto"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Oval 56"/>
          <p:cNvSpPr>
            <a:spLocks noChangeArrowheads="1"/>
          </p:cNvSpPr>
          <p:nvPr/>
        </p:nvSpPr>
        <p:spPr bwMode="auto"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Oval 57"/>
          <p:cNvSpPr>
            <a:spLocks noChangeArrowheads="1"/>
          </p:cNvSpPr>
          <p:nvPr/>
        </p:nvSpPr>
        <p:spPr bwMode="auto"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Oval 58"/>
          <p:cNvSpPr>
            <a:spLocks noChangeArrowheads="1"/>
          </p:cNvSpPr>
          <p:nvPr/>
        </p:nvSpPr>
        <p:spPr bwMode="auto"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Oval 59"/>
          <p:cNvSpPr>
            <a:spLocks noChangeArrowheads="1"/>
          </p:cNvSpPr>
          <p:nvPr/>
        </p:nvSpPr>
        <p:spPr bwMode="auto"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Oval 60"/>
          <p:cNvSpPr>
            <a:spLocks noChangeArrowheads="1"/>
          </p:cNvSpPr>
          <p:nvPr/>
        </p:nvSpPr>
        <p:spPr bwMode="auto"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Oval 61"/>
          <p:cNvSpPr>
            <a:spLocks noChangeArrowheads="1"/>
          </p:cNvSpPr>
          <p:nvPr/>
        </p:nvSpPr>
        <p:spPr bwMode="auto"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Oval 62"/>
          <p:cNvSpPr>
            <a:spLocks noChangeArrowheads="1"/>
          </p:cNvSpPr>
          <p:nvPr/>
        </p:nvSpPr>
        <p:spPr bwMode="auto"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Oval 63"/>
          <p:cNvSpPr>
            <a:spLocks noChangeArrowheads="1"/>
          </p:cNvSpPr>
          <p:nvPr/>
        </p:nvSpPr>
        <p:spPr bwMode="auto"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Line 66"/>
          <p:cNvSpPr>
            <a:spLocks noChangeShapeType="1"/>
          </p:cNvSpPr>
          <p:nvPr/>
        </p:nvSpPr>
        <p:spPr bwMode="auto">
          <a:xfrm flipH="1" flipV="1">
            <a:off x="6780212" y="38862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32" name="Line 67"/>
          <p:cNvSpPr>
            <a:spLocks noChangeShapeType="1"/>
          </p:cNvSpPr>
          <p:nvPr/>
        </p:nvSpPr>
        <p:spPr bwMode="auto">
          <a:xfrm flipH="1">
            <a:off x="4075112" y="3911600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33" name="Picture 6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9825" y="4170363"/>
            <a:ext cx="280987" cy="444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0534" name="Line 69"/>
          <p:cNvSpPr>
            <a:spLocks noChangeShapeType="1"/>
          </p:cNvSpPr>
          <p:nvPr/>
        </p:nvSpPr>
        <p:spPr bwMode="auto">
          <a:xfrm flipH="1">
            <a:off x="4084637" y="4286250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35" name="Picture 7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89350" y="3619500"/>
            <a:ext cx="268287" cy="3413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0536" name="Line 71"/>
          <p:cNvSpPr>
            <a:spLocks noChangeShapeType="1"/>
          </p:cNvSpPr>
          <p:nvPr/>
        </p:nvSpPr>
        <p:spPr bwMode="auto">
          <a:xfrm>
            <a:off x="5253037" y="3894138"/>
            <a:ext cx="0" cy="393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7" name="Text Box 72"/>
          <p:cNvSpPr txBox="1">
            <a:spLocks noChangeArrowheads="1"/>
          </p:cNvSpPr>
          <p:nvPr/>
        </p:nvSpPr>
        <p:spPr bwMode="auto">
          <a:xfrm>
            <a:off x="4333875" y="3300413"/>
            <a:ext cx="2574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cs typeface="Arial" charset="0"/>
              </a:rPr>
              <a:t>Error or “residual”</a:t>
            </a:r>
          </a:p>
        </p:txBody>
      </p:sp>
      <p:sp>
        <p:nvSpPr>
          <p:cNvPr id="20538" name="Text Box 73"/>
          <p:cNvSpPr txBox="1">
            <a:spLocks noChangeArrowheads="1"/>
          </p:cNvSpPr>
          <p:nvPr/>
        </p:nvSpPr>
        <p:spPr bwMode="auto">
          <a:xfrm>
            <a:off x="2128837" y="4135438"/>
            <a:ext cx="15414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Prediction</a:t>
            </a:r>
          </a:p>
        </p:txBody>
      </p:sp>
      <p:sp>
        <p:nvSpPr>
          <p:cNvPr id="20539" name="Text Box 74"/>
          <p:cNvSpPr txBox="1">
            <a:spLocks noChangeArrowheads="1"/>
          </p:cNvSpPr>
          <p:nvPr/>
        </p:nvSpPr>
        <p:spPr bwMode="auto">
          <a:xfrm>
            <a:off x="1858962" y="3502025"/>
            <a:ext cx="1828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Observation</a:t>
            </a:r>
          </a:p>
        </p:txBody>
      </p:sp>
      <p:pic>
        <p:nvPicPr>
          <p:cNvPr id="76" name="Picture 7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53414" y="6146800"/>
            <a:ext cx="985586" cy="393999"/>
          </a:xfrm>
          <a:prstGeom prst="rect">
            <a:avLst/>
          </a:prstGeom>
          <a:noFill/>
          <a:ln/>
          <a:effectLst/>
        </p:spPr>
      </p:pic>
      <p:pic>
        <p:nvPicPr>
          <p:cNvPr id="21565" name="Picture 8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1447800"/>
            <a:ext cx="356711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67" name="Picture 8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1676400"/>
            <a:ext cx="4724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508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Error*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9763" y="1905001"/>
            <a:ext cx="4264005" cy="9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7627" y="2895600"/>
            <a:ext cx="5270373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457200" y="480060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Approximate q update explained: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3886200"/>
            <a:ext cx="506571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16100" y="5410200"/>
            <a:ext cx="7556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57200" y="1295400"/>
            <a:ext cx="1112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Imagine we had only one point </a:t>
            </a:r>
            <a:r>
              <a:rPr lang="en-US" sz="2400" dirty="0" smtClean="0">
                <a:latin typeface="Calibri" pitchFamily="34" charset="0"/>
              </a:rPr>
              <a:t>x, </a:t>
            </a:r>
            <a:r>
              <a:rPr lang="en-US" sz="2400" dirty="0">
                <a:latin typeface="Calibri" pitchFamily="34" charset="0"/>
              </a:rPr>
              <a:t>with features f(x</a:t>
            </a:r>
            <a:r>
              <a:rPr lang="en-US" sz="2400" dirty="0" smtClean="0">
                <a:latin typeface="Calibri" pitchFamily="34" charset="0"/>
              </a:rPr>
              <a:t>), target value y, and weights w: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539" name="TextBox 27"/>
          <p:cNvSpPr txBox="1">
            <a:spLocks noChangeArrowheads="1"/>
          </p:cNvSpPr>
          <p:nvPr/>
        </p:nvSpPr>
        <p:spPr bwMode="auto">
          <a:xfrm>
            <a:off x="4724400" y="6015335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“target”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>
            <a:off x="6781800" y="60198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“prediction”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2286169"/>
            <a:ext cx="4148098" cy="2092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67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17" grpId="0"/>
      <p:bldP spid="22539" grpId="0"/>
      <p:bldP spid="225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Search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Problem</a:t>
            </a:r>
            <a:r>
              <a:rPr lang="en-US" sz="2400" dirty="0" smtClean="0"/>
              <a:t>: often the feature-based policies that work well (win games, maximize utilities) aren’t the ones that approximate </a:t>
            </a:r>
            <a:r>
              <a:rPr lang="en-US" sz="2400" dirty="0" smtClean="0"/>
              <a:t>U </a:t>
            </a:r>
            <a:r>
              <a:rPr lang="en-US" sz="2400" dirty="0" smtClean="0"/>
              <a:t>/ Q </a:t>
            </a:r>
            <a:r>
              <a:rPr lang="en-US" sz="2400" dirty="0" smtClean="0"/>
              <a:t>best</a:t>
            </a:r>
          </a:p>
          <a:p>
            <a:pPr lvl="1"/>
            <a:r>
              <a:rPr lang="en-US" sz="2000" dirty="0" smtClean="0"/>
              <a:t>Q-learning’s </a:t>
            </a:r>
            <a:r>
              <a:rPr lang="en-US" sz="2000" dirty="0" smtClean="0"/>
              <a:t>priority: get Q-values close (modeling)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Action selection priority: get ordering of Q-values right (prediction)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We’ll see this distinction between modeling and prediction again later in the course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 learn policies that maximize rewards, not the values that predict them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Policy search</a:t>
            </a:r>
            <a:r>
              <a:rPr lang="en-US" sz="2400" dirty="0" smtClean="0"/>
              <a:t>: start with an ok solution (e.g. Q-learning) then fine-tune by hill climbing on feature weights</a:t>
            </a:r>
          </a:p>
        </p:txBody>
      </p:sp>
    </p:spTree>
    <p:extLst>
      <p:ext uri="{BB962C8B-B14F-4D97-AF65-F5344CB8AC3E}">
        <p14:creationId xmlns:p14="http://schemas.microsoft.com/office/powerpoint/2010/main" val="3729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Search</a:t>
            </a:r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Simplest policy search:</a:t>
            </a:r>
          </a:p>
          <a:p>
            <a:pPr lvl="1"/>
            <a:r>
              <a:rPr lang="en-US" sz="2400" dirty="0" smtClean="0"/>
              <a:t>Start with an initial linear value function or Q-function</a:t>
            </a:r>
          </a:p>
          <a:p>
            <a:pPr lvl="1"/>
            <a:r>
              <a:rPr lang="en-US" sz="2400" dirty="0" smtClean="0"/>
              <a:t>Nudge each feature weight up and down and see if your policy is better than before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Problems:</a:t>
            </a:r>
          </a:p>
          <a:p>
            <a:pPr lvl="1"/>
            <a:r>
              <a:rPr lang="en-US" sz="2400" dirty="0" smtClean="0"/>
              <a:t>How do we tell the policy got better?</a:t>
            </a:r>
          </a:p>
          <a:p>
            <a:pPr lvl="1"/>
            <a:r>
              <a:rPr lang="en-US" sz="2400" dirty="0" smtClean="0"/>
              <a:t>Need to run many sample episodes!</a:t>
            </a:r>
          </a:p>
          <a:p>
            <a:pPr lvl="1"/>
            <a:r>
              <a:rPr lang="en-US" sz="2400" dirty="0" smtClean="0"/>
              <a:t>If there are a lot of features, this can be impractical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Better methods exploit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structure, sample wisely, change multiple parameters…</a:t>
            </a:r>
          </a:p>
        </p:txBody>
      </p:sp>
    </p:spTree>
    <p:extLst>
      <p:ext uri="{BB962C8B-B14F-4D97-AF65-F5344CB8AC3E}">
        <p14:creationId xmlns:p14="http://schemas.microsoft.com/office/powerpoint/2010/main" val="13355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half review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Genetic 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learning: What we need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2304" y="3218688"/>
            <a:ext cx="1127760" cy="11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s</a:t>
            </a:r>
            <a:endParaRPr lang="en-US" sz="3200" i="1" dirty="0"/>
          </a:p>
        </p:txBody>
      </p:sp>
      <p:sp>
        <p:nvSpPr>
          <p:cNvPr id="5" name="Oval 4"/>
          <p:cNvSpPr/>
          <p:nvPr/>
        </p:nvSpPr>
        <p:spPr>
          <a:xfrm>
            <a:off x="6278880" y="3218688"/>
            <a:ext cx="1127760" cy="11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s</a:t>
            </a:r>
            <a:r>
              <a:rPr lang="en-US" sz="2800" i="1" dirty="0" smtClean="0"/>
              <a:t>’</a:t>
            </a:r>
            <a:endParaRPr lang="en-US" sz="2800" i="1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3560064" y="3785616"/>
            <a:ext cx="2718816" cy="0"/>
          </a:xfrm>
          <a:prstGeom prst="straightConnector1">
            <a:avLst/>
          </a:prstGeom>
          <a:ln w="31750">
            <a:solidFill>
              <a:schemeClr val="accent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</p:cNvCxnSpPr>
          <p:nvPr/>
        </p:nvCxnSpPr>
        <p:spPr>
          <a:xfrm flipV="1">
            <a:off x="7241483" y="2212848"/>
            <a:ext cx="2396293" cy="1171889"/>
          </a:xfrm>
          <a:prstGeom prst="straightConnector1">
            <a:avLst/>
          </a:prstGeom>
          <a:ln w="31750">
            <a:solidFill>
              <a:schemeClr val="accent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</p:cNvCxnSpPr>
          <p:nvPr/>
        </p:nvCxnSpPr>
        <p:spPr>
          <a:xfrm>
            <a:off x="7406640" y="3785616"/>
            <a:ext cx="2231136" cy="0"/>
          </a:xfrm>
          <a:prstGeom prst="straightConnector1">
            <a:avLst/>
          </a:prstGeom>
          <a:ln w="31750">
            <a:solidFill>
              <a:schemeClr val="accent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41483" y="4186496"/>
            <a:ext cx="2396293" cy="1171888"/>
          </a:xfrm>
          <a:prstGeom prst="straightConnector1">
            <a:avLst/>
          </a:prstGeom>
          <a:ln w="31750">
            <a:solidFill>
              <a:schemeClr val="accent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4974" y="3218688"/>
            <a:ext cx="457200" cy="531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8251660" y="2212848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660" y="2212848"/>
                <a:ext cx="3759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31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251660" y="329992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660" y="3299926"/>
                <a:ext cx="3830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96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251660" y="419968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660" y="4199683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96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136648" y="4586575"/>
            <a:ext cx="171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Previous state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83224" y="4622423"/>
            <a:ext cx="171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Current state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078507" y="4130059"/>
            <a:ext cx="1719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 we took to get here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662672" y="5585130"/>
            <a:ext cx="171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Actions we can take next</a:t>
            </a:r>
            <a:endParaRPr lang="en-US" sz="2000" dirty="0"/>
          </a:p>
        </p:txBody>
      </p:sp>
      <p:cxnSp>
        <p:nvCxnSpPr>
          <p:cNvPr id="48" name="Straight Arrow Connector 47"/>
          <p:cNvCxnSpPr>
            <a:stCxn id="5" idx="0"/>
            <a:endCxn id="47" idx="2"/>
          </p:cNvCxnSpPr>
          <p:nvPr/>
        </p:nvCxnSpPr>
        <p:spPr>
          <a:xfrm flipV="1">
            <a:off x="6842760" y="2333941"/>
            <a:ext cx="0" cy="884747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61458" y="1401253"/>
            <a:ext cx="962603" cy="932688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</a:rPr>
              <a:t>R(s’)</a:t>
            </a:r>
            <a:endParaRPr lang="en-US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4974" y="1452098"/>
            <a:ext cx="171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reward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3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263" y="1608440"/>
            <a:ext cx="941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Update current utility estimate for state </a:t>
            </a:r>
            <a:r>
              <a:rPr lang="en-US" sz="2800" i="1" dirty="0" smtClean="0"/>
              <a:t>s </a:t>
            </a:r>
            <a:r>
              <a:rPr lang="en-US" sz="2800" dirty="0" smtClean="0"/>
              <a:t>every time we take an action from it: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9340" y="3701320"/>
                <a:ext cx="74001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340" y="3701320"/>
                <a:ext cx="740016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59340" y="4826032"/>
                <a:ext cx="34562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Learning rate</a:t>
                </a:r>
                <a:endParaRPr lang="en-US" sz="2400" dirty="0" smtClean="0"/>
              </a:p>
              <a:p>
                <a:r>
                  <a:rPr lang="en-US" sz="2400" dirty="0" smtClean="0"/>
                  <a:t>How much do we learn from each sample?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0&lt;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340" y="4826032"/>
                <a:ext cx="345624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646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27203" y="5010365"/>
                <a:ext cx="24323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s’ </a:t>
                </a:r>
                <a:r>
                  <a:rPr lang="en-US" sz="2400" dirty="0" smtClean="0"/>
                  <a:t>is the outcome of taking action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203" y="5010365"/>
                <a:ext cx="243230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010" t="-4061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087462" y="4132208"/>
            <a:ext cx="1289210" cy="693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900416" y="4132207"/>
            <a:ext cx="254319" cy="8781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9423" y="2803006"/>
            <a:ext cx="331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TD error</a:t>
            </a:r>
            <a:r>
              <a:rPr lang="en-US" sz="2400" dirty="0" smtClean="0"/>
              <a:t> at this </a:t>
            </a:r>
            <a:r>
              <a:rPr lang="en-US" sz="2400" dirty="0" err="1" smtClean="0"/>
              <a:t>timestep</a:t>
            </a:r>
            <a:endParaRPr lang="en-US" sz="2400" b="1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7579280" y="1627871"/>
            <a:ext cx="203358" cy="3730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263" y="1608440"/>
            <a:ext cx="941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Update current utility estimate for state </a:t>
            </a:r>
            <a:r>
              <a:rPr lang="en-US" sz="2800" i="1" dirty="0" smtClean="0"/>
              <a:t>s </a:t>
            </a:r>
            <a:r>
              <a:rPr lang="en-US" sz="2800" dirty="0" smtClean="0"/>
              <a:t>every time we take an action from it: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95916" y="2750663"/>
                <a:ext cx="74001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16" y="2750663"/>
                <a:ext cx="740016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88007" y="4096512"/>
            <a:ext cx="901598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charset="2"/>
              <a:buChar char="Ø"/>
            </a:pPr>
            <a:r>
              <a:rPr lang="en-US" sz="2400" dirty="0" smtClean="0"/>
              <a:t>If we extend the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to the end of the sequence, get Monte Carlo estimation</a:t>
            </a:r>
          </a:p>
          <a:p>
            <a:pPr marL="285750" indent="-285750">
              <a:spcBef>
                <a:spcPts val="1200"/>
              </a:spcBef>
              <a:buFont typeface="Wingdings" charset="2"/>
              <a:buChar char="Ø"/>
            </a:pPr>
            <a:r>
              <a:rPr lang="en-US" sz="2400" dirty="0" smtClean="0"/>
              <a:t>In the limit, will converge to true expected utility of </a:t>
            </a:r>
            <a:r>
              <a:rPr lang="en-US" sz="2400" i="1" dirty="0" smtClean="0"/>
              <a:t>s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And faster than Monte Carlo!</a:t>
            </a:r>
          </a:p>
          <a:p>
            <a:pPr marL="285750" indent="-285750">
              <a:spcBef>
                <a:spcPts val="1200"/>
              </a:spcBef>
              <a:buFont typeface="Wingdings" charset="2"/>
              <a:buChar char="Ø"/>
            </a:pPr>
            <a:r>
              <a:rPr lang="en-US" sz="2400" dirty="0" smtClean="0"/>
              <a:t>Finite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allows dealing with infinite experience sequences!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5915" y="3294629"/>
                <a:ext cx="7198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15" y="3294629"/>
                <a:ext cx="719863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023360" y="2750663"/>
            <a:ext cx="5772723" cy="43088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776" y="1371600"/>
                <a:ext cx="112014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sz="2800" dirty="0" smtClean="0"/>
                  <a:t> gives an exponential moving average </a:t>
                </a:r>
              </a:p>
              <a:p>
                <a:pPr lvl="1"/>
                <a:r>
                  <a:rPr lang="en-US" sz="2400" dirty="0" smtClean="0"/>
                  <a:t>The running interpolation update:</a:t>
                </a:r>
              </a:p>
              <a:p>
                <a:pPr lvl="4"/>
                <a:endParaRPr lang="en-US" sz="1600" dirty="0" smtClean="0"/>
              </a:p>
              <a:p>
                <a:pPr lvl="1"/>
                <a:r>
                  <a:rPr lang="en-US" sz="2400" dirty="0" smtClean="0"/>
                  <a:t>Makes recent samples more important:</a:t>
                </a:r>
              </a:p>
              <a:p>
                <a:pPr lvl="2"/>
                <a:endParaRPr lang="en-US" sz="2000" dirty="0" smtClean="0"/>
              </a:p>
              <a:p>
                <a:pPr lvl="2"/>
                <a:endParaRPr lang="en-US" sz="2000" dirty="0" smtClean="0"/>
              </a:p>
              <a:p>
                <a:pPr lvl="2"/>
                <a:endParaRPr lang="en-US" sz="2000" dirty="0" smtClean="0"/>
              </a:p>
              <a:p>
                <a:pPr lvl="2"/>
                <a:endParaRPr lang="en-US" sz="2000" dirty="0" smtClean="0"/>
              </a:p>
              <a:p>
                <a:pPr lvl="1"/>
                <a:r>
                  <a:rPr lang="en-US" sz="2400" dirty="0" smtClean="0"/>
                  <a:t>Forgets about the past (distant past values were wrong anyway)</a:t>
                </a:r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Decreasing learning rate make averages converge over time</a:t>
                </a:r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76" y="1371600"/>
                <a:ext cx="11201400" cy="4876800"/>
              </a:xfrm>
              <a:blipFill rotWithShape="0">
                <a:blip r:embed="rId2"/>
                <a:stretch>
                  <a:fillRect l="-108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9" name="Picture 2" descr="\\.host\Shared Folders\Shared with PC\exp_moving_av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85797" y="3078480"/>
            <a:ext cx="7229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3" descr="\\.host\Shared Folders\Shared with PC\exp_moving_avg_updat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91200" y="1905000"/>
            <a:ext cx="4171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37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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= 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1, </a:t>
            </a:r>
            <a:r>
              <a:rPr lang="el-GR" dirty="0" smtClean="0">
                <a:latin typeface="Calibri"/>
                <a:cs typeface="Calibri"/>
                <a:sym typeface="Symbol" pitchFamily="18" charset="2"/>
              </a:rPr>
              <a:t>α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 = 1/2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1447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Observed Transitions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40568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B, east, C, -2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052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/>
                <a:gridCol w="729188"/>
                <a:gridCol w="729188"/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109440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C, east, D, -2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533400" y="2713891"/>
          <a:ext cx="2224455" cy="208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5"/>
                <a:gridCol w="741485"/>
                <a:gridCol w="741485"/>
              </a:tblGrid>
              <a:tr h="695570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5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9557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70"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3141784" y="1066800"/>
            <a:ext cx="0" cy="579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3400" y="14478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States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07776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97616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94323" y="5635916"/>
                <a:ext cx="7198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𝛼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BB0000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BB0000"/>
                          </a:solidFill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3" y="5635916"/>
                <a:ext cx="719863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Temporal Difference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61" grpId="0" animBg="1"/>
      <p:bldP spid="62" grpId="0" animBg="1"/>
      <p:bldP spid="63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utilities vs Q 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define the utility of a state as the maximum Q value over its actions: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Under a deterministic policy,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𝜋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so this becomes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Q(s,a) + \alpha \left[ \mbox{difference} 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34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mbox{difference}  = -50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9"/>
  <p:tag name="PICTUREFILESIZE" val="106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w_{DOT} \leftarrow 4.0 + \alpha \left[ -501 \right] 0.5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67"/>
  <p:tag name="PICTUREFILESIZE" val="169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w_{GST} \leftarrow -1.0 + \alpha \left[ -501 \right] 1.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170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 = 3.0 f_{DOT}(s,a) - 3.0 f_{GST}(s,a) 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81"/>
  <p:tag name="PICTUREFILESIZE" val="292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= \mbox{NORTH}  template TPT1  env TPENV1  fore 0  back 16777215  eqnno 1"/>
  <p:tag name="FILENAME" val="TP_tmp"/>
  <p:tag name="ORIGWIDTH" val="55"/>
  <p:tag name="PICTUREFILESIZE" val="29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= -500  template TPT1  env TPENV1  fore 0  back 16777215  eqnno 1"/>
  <p:tag name="FILENAME" val="TP_tmp"/>
  <p:tag name="ORIGWIDTH" val="42"/>
  <p:tag name="PICTUREFILESIZE" val="21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(s,\mbox{NORTH}) = +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28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(s',\cdot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9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'  template TPT1  env TPENV1  fore 0  back 16777215  eqnno 1"/>
  <p:tag name="FILENAME" val="TP_tmp"/>
  <p:tag name="ORIGWIDTH" val="7"/>
  <p:tag name="PICTUREFILESIZE" val="10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6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i \leftarrow w_i + \alpha \left[ \mbox{difference} \right] f_i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215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y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1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9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f_1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1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= \sum_i\left(y_i - \sum_k w_k f_k(x_i)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246"/>
  <p:tag name="PICTUREFILESIZE" val="313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\mbox{total error} = \sum_i\left(y_i - \hat{y_i}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251"/>
  <p:tag name="PICTUREFILESIZE" val="214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 \mbox{error}(w) = \frac{1}{2}\left(y - \sum_k w_k f_k(x)  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13"/>
  <p:tag name="PICTUREFILESIZE" val="375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\frac{\partial \mbox{~error}(w)}{\partial w_m} = - \left(y - \sum_k  w_k f_k(x)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87"/>
  <p:tag name="PICTUREFILESIZE" val="469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w_m \leftarrow w_m + \alpha \left(y - \sum_k w_k f_k(x)  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72"/>
  <p:tag name="PICTUREFILESIZE" val="398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m \leftarrow w_m + \alpha \left[ \textcolor{OliveGreen}{r + \gamma \max_a Q(s',a')} - \textcolor{BrickRed}{Q(s,a)} \right] f_m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03"/>
  <p:tag name="PICTUREFILESIZE" val="453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\mbox{\rm difference} = \left[ r + \gamma \max_{a'} Q(s',a') \right] - Q(s,a)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13"/>
  <p:tag name="PICTUREFILESIZE" val="385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rm{\sf transition~} = (s,a,r,s')  template TPT1  env TPENV1  fore 0  back 16777215  eqnno 1"/>
  <p:tag name="FILENAME" val="TP_tmp"/>
  <p:tag name="ORIGWIDTH" val="99"/>
  <p:tag name="PICTUREFILESIZE" val="56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ack}{f_{DOT}(s,\mbox{NORTH}) = 0.5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36"/>
  <p:tag name="PICTUREFILESIZE" val="167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ack}{f_{GST}(s,\mbox{NORTH}) = 1.0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32"/>
  <p:tag name="PICTUREFILESIZE" val="164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r + \gamma \max_{a'} Q(s',a') = -500 +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262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 = 4.0 f_{DOT}(s,a) - 1.0 f_{GST}(s,a) 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81"/>
  <p:tag name="PICTUREFILESIZE" val="2806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15967</TotalTime>
  <Words>2398</Words>
  <Application>Microsoft Macintosh PowerPoint</Application>
  <PresentationFormat>Widescreen</PresentationFormat>
  <Paragraphs>391</Paragraphs>
  <Slides>34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Calibri Light</vt:lpstr>
      <vt:lpstr>Cambria Math</vt:lpstr>
      <vt:lpstr>Helvetica</vt:lpstr>
      <vt:lpstr>Symbol</vt:lpstr>
      <vt:lpstr>Wingdings</vt:lpstr>
      <vt:lpstr>Arial</vt:lpstr>
      <vt:lpstr>Office Theme</vt:lpstr>
      <vt:lpstr>Announcements</vt:lpstr>
      <vt:lpstr>Last time:</vt:lpstr>
      <vt:lpstr>Temporal-Difference (TD) Learning</vt:lpstr>
      <vt:lpstr>TD learning: What we need</vt:lpstr>
      <vt:lpstr>TD evaluation</vt:lpstr>
      <vt:lpstr>TD evaluation</vt:lpstr>
      <vt:lpstr>Effect of learning rate</vt:lpstr>
      <vt:lpstr>Example: Temporal Difference learning</vt:lpstr>
      <vt:lpstr>State utilities vs Q values</vt:lpstr>
      <vt:lpstr>Exploration with ϵ-greedy policies</vt:lpstr>
      <vt:lpstr>Sarsa: learning policies with TD</vt:lpstr>
      <vt:lpstr>Example: Sarsa</vt:lpstr>
      <vt:lpstr>On-policy vs off-policy learning</vt:lpstr>
      <vt:lpstr>Q-learning: off policy TD</vt:lpstr>
      <vt:lpstr>Example: Q learning</vt:lpstr>
      <vt:lpstr>Properties of TD learning</vt:lpstr>
      <vt:lpstr>Which is better?</vt:lpstr>
      <vt:lpstr>Making it (practically) better</vt:lpstr>
      <vt:lpstr>How to explore?</vt:lpstr>
      <vt:lpstr>Exploration functions</vt:lpstr>
      <vt:lpstr>Regret</vt:lpstr>
      <vt:lpstr>Approximate Q-learning with feature functions</vt:lpstr>
      <vt:lpstr>Generalizing across states</vt:lpstr>
      <vt:lpstr>Example: Pacman</vt:lpstr>
      <vt:lpstr>Back in time: Search vs Logic</vt:lpstr>
      <vt:lpstr>Feature-based representations</vt:lpstr>
      <vt:lpstr>Linear Value Functions</vt:lpstr>
      <vt:lpstr>Approximate Q-Learning</vt:lpstr>
      <vt:lpstr>Example: Q-Pacman</vt:lpstr>
      <vt:lpstr>Optimization: Least Squares*</vt:lpstr>
      <vt:lpstr>Minimizing Error*</vt:lpstr>
      <vt:lpstr>Policy Search</vt:lpstr>
      <vt:lpstr>Policy Search</vt:lpstr>
      <vt:lpstr>Next Time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433</cp:revision>
  <cp:lastPrinted>2017-09-12T18:41:39Z</cp:lastPrinted>
  <dcterms:created xsi:type="dcterms:W3CDTF">2017-08-18T18:18:42Z</dcterms:created>
  <dcterms:modified xsi:type="dcterms:W3CDTF">2017-09-29T13:09:39Z</dcterms:modified>
</cp:coreProperties>
</file>