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sldIdLst>
    <p:sldId id="579" r:id="rId2"/>
    <p:sldId id="289" r:id="rId3"/>
    <p:sldId id="288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6" r:id="rId12"/>
    <p:sldId id="518" r:id="rId13"/>
    <p:sldId id="507" r:id="rId14"/>
    <p:sldId id="519" r:id="rId15"/>
    <p:sldId id="520" r:id="rId16"/>
    <p:sldId id="524" r:id="rId17"/>
    <p:sldId id="522" r:id="rId18"/>
    <p:sldId id="525" r:id="rId19"/>
    <p:sldId id="526" r:id="rId20"/>
    <p:sldId id="527" r:id="rId21"/>
    <p:sldId id="528" r:id="rId22"/>
    <p:sldId id="529" r:id="rId23"/>
    <p:sldId id="530" r:id="rId24"/>
    <p:sldId id="531" r:id="rId25"/>
    <p:sldId id="532" r:id="rId26"/>
    <p:sldId id="533" r:id="rId27"/>
    <p:sldId id="534" r:id="rId28"/>
    <p:sldId id="535" r:id="rId29"/>
    <p:sldId id="536" r:id="rId30"/>
    <p:sldId id="537" r:id="rId31"/>
    <p:sldId id="538" r:id="rId32"/>
    <p:sldId id="539" r:id="rId33"/>
    <p:sldId id="540" r:id="rId34"/>
    <p:sldId id="541" r:id="rId35"/>
    <p:sldId id="542" r:id="rId36"/>
    <p:sldId id="543" r:id="rId37"/>
    <p:sldId id="544" r:id="rId38"/>
    <p:sldId id="547" r:id="rId39"/>
    <p:sldId id="548" r:id="rId40"/>
    <p:sldId id="549" r:id="rId41"/>
    <p:sldId id="545" r:id="rId42"/>
    <p:sldId id="546" r:id="rId43"/>
    <p:sldId id="550" r:id="rId44"/>
    <p:sldId id="552" r:id="rId45"/>
    <p:sldId id="553" r:id="rId46"/>
    <p:sldId id="554" r:id="rId47"/>
    <p:sldId id="555" r:id="rId48"/>
    <p:sldId id="556" r:id="rId49"/>
    <p:sldId id="557" r:id="rId50"/>
    <p:sldId id="558" r:id="rId51"/>
    <p:sldId id="559" r:id="rId52"/>
    <p:sldId id="560" r:id="rId53"/>
    <p:sldId id="561" r:id="rId54"/>
    <p:sldId id="562" r:id="rId55"/>
    <p:sldId id="563" r:id="rId56"/>
    <p:sldId id="564" r:id="rId57"/>
    <p:sldId id="567" r:id="rId58"/>
    <p:sldId id="568" r:id="rId59"/>
    <p:sldId id="569" r:id="rId60"/>
    <p:sldId id="570" r:id="rId61"/>
    <p:sldId id="571" r:id="rId62"/>
    <p:sldId id="573" r:id="rId63"/>
    <p:sldId id="572" r:id="rId64"/>
    <p:sldId id="575" r:id="rId65"/>
    <p:sldId id="574" r:id="rId66"/>
    <p:sldId id="576" r:id="rId67"/>
    <p:sldId id="577" r:id="rId68"/>
    <p:sldId id="565" r:id="rId69"/>
    <p:sldId id="578" r:id="rId70"/>
    <p:sldId id="566" r:id="rId71"/>
    <p:sldId id="580" r:id="rId72"/>
    <p:sldId id="390" r:id="rId73"/>
    <p:sldId id="581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8408"/>
    <a:srgbClr val="BB0000"/>
    <a:srgbClr val="805406"/>
    <a:srgbClr val="AC73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06"/>
    <p:restoredTop sz="90625"/>
  </p:normalViewPr>
  <p:slideViewPr>
    <p:cSldViewPr snapToGrid="0" snapToObjects="1">
      <p:cViewPr>
        <p:scale>
          <a:sx n="70" d="100"/>
          <a:sy n="70" d="100"/>
        </p:scale>
        <p:origin x="128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940D9-A0F5-5441-BFC1-53C136B72435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795AA-8646-AB4D-816D-6B926830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Good!  Escaped the local</a:t>
            </a:r>
            <a:r>
              <a:rPr lang="en-US" baseline="0" dirty="0" smtClean="0"/>
              <a:t> solution for a better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4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Good!  Escaped the local</a:t>
            </a:r>
            <a:r>
              <a:rPr lang="en-US" baseline="0" dirty="0" smtClean="0"/>
              <a:t> solution for a better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22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0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6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50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0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1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758"/>
            <a:ext cx="10515600" cy="607641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50588"/>
            <a:ext cx="12192000" cy="0"/>
          </a:xfrm>
          <a:prstGeom prst="line">
            <a:avLst/>
          </a:prstGeom>
          <a:ln w="50800">
            <a:solidFill>
              <a:srgbClr val="B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4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3FB2-19F0-2A47-895C-60E51D6E971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theverge.com/circuitbreaker/2017/10/31/16588878/sony-aibo-2017-announced-price-release-date" TargetMode="Externa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92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9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01.png"/><Relationship Id="rId5" Type="http://schemas.openxmlformats.org/officeDocument/2006/relationships/image" Target="../media/image98.png"/><Relationship Id="rId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0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0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1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1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1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4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4" Type="http://schemas.openxmlformats.org/officeDocument/2006/relationships/image" Target="../media/image320.png"/><Relationship Id="rId5" Type="http://schemas.openxmlformats.org/officeDocument/2006/relationships/image" Target="../media/image330.png"/><Relationship Id="rId6" Type="http://schemas.openxmlformats.org/officeDocument/2006/relationships/image" Target="../media/image340.png"/><Relationship Id="rId7" Type="http://schemas.openxmlformats.org/officeDocument/2006/relationships/image" Target="../media/image350.png"/><Relationship Id="rId8" Type="http://schemas.openxmlformats.org/officeDocument/2006/relationships/image" Target="../media/image360.png"/><Relationship Id="rId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76.png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83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103.png"/><Relationship Id="rId7" Type="http://schemas.openxmlformats.org/officeDocument/2006/relationships/image" Target="../media/image105.png"/><Relationship Id="rId8" Type="http://schemas.openxmlformats.org/officeDocument/2006/relationships/image" Target="../media/image107.png"/><Relationship Id="rId9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83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103.png"/><Relationship Id="rId7" Type="http://schemas.openxmlformats.org/officeDocument/2006/relationships/image" Target="../media/image105.png"/><Relationship Id="rId8" Type="http://schemas.openxmlformats.org/officeDocument/2006/relationships/image" Target="../media/image111.png"/><Relationship Id="rId9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</file>

<file path=ppt/slides/_rels/slide6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3.png"/><Relationship Id="rId12" Type="http://schemas.openxmlformats.org/officeDocument/2006/relationships/image" Target="../media/image83.png"/><Relationship Id="rId13" Type="http://schemas.openxmlformats.org/officeDocument/2006/relationships/image" Target="../media/image124.png"/><Relationship Id="rId14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15.png"/><Relationship Id="rId4" Type="http://schemas.openxmlformats.org/officeDocument/2006/relationships/image" Target="../media/image117.png"/><Relationship Id="rId5" Type="http://schemas.openxmlformats.org/officeDocument/2006/relationships/image" Target="../media/image103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/Relationships>
</file>

<file path=ppt/slides/_rels/slide6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6.png"/><Relationship Id="rId12" Type="http://schemas.openxmlformats.org/officeDocument/2006/relationships/image" Target="../media/image127.png"/><Relationship Id="rId13" Type="http://schemas.openxmlformats.org/officeDocument/2006/relationships/image" Target="../media/image128.png"/><Relationship Id="rId14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15.png"/><Relationship Id="rId4" Type="http://schemas.openxmlformats.org/officeDocument/2006/relationships/image" Target="../media/image117.png"/><Relationship Id="rId5" Type="http://schemas.openxmlformats.org/officeDocument/2006/relationships/image" Target="../media/image103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/Relationships>
</file>

<file path=ppt/slides/_rels/slide6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6.png"/><Relationship Id="rId12" Type="http://schemas.openxmlformats.org/officeDocument/2006/relationships/image" Target="../media/image127.png"/><Relationship Id="rId13" Type="http://schemas.openxmlformats.org/officeDocument/2006/relationships/image" Target="../media/image128.png"/><Relationship Id="rId14" Type="http://schemas.openxmlformats.org/officeDocument/2006/relationships/image" Target="../media/image125.png"/><Relationship Id="rId15" Type="http://schemas.openxmlformats.org/officeDocument/2006/relationships/image" Target="../media/image129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15.png"/><Relationship Id="rId4" Type="http://schemas.openxmlformats.org/officeDocument/2006/relationships/image" Target="../media/image117.png"/><Relationship Id="rId5" Type="http://schemas.openxmlformats.org/officeDocument/2006/relationships/image" Target="../media/image103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11121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491563" y="2147423"/>
            <a:ext cx="7208874" cy="3595888"/>
          </a:xfrm>
          <a:custGeom>
            <a:avLst/>
            <a:gdLst>
              <a:gd name="connsiteX0" fmla="*/ 0 w 7208874"/>
              <a:gd name="connsiteY0" fmla="*/ 1425116 h 3595888"/>
              <a:gd name="connsiteX1" fmla="*/ 1339702 w 7208874"/>
              <a:gd name="connsiteY1" fmla="*/ 85414 h 3595888"/>
              <a:gd name="connsiteX2" fmla="*/ 3317358 w 7208874"/>
              <a:gd name="connsiteY2" fmla="*/ 3594158 h 3595888"/>
              <a:gd name="connsiteX3" fmla="*/ 4784651 w 7208874"/>
              <a:gd name="connsiteY3" fmla="*/ 574512 h 3595888"/>
              <a:gd name="connsiteX4" fmla="*/ 6081823 w 7208874"/>
              <a:gd name="connsiteY4" fmla="*/ 1935479 h 3595888"/>
              <a:gd name="connsiteX5" fmla="*/ 7208874 w 7208874"/>
              <a:gd name="connsiteY5" fmla="*/ 978549 h 359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08874" h="3595888">
                <a:moveTo>
                  <a:pt x="0" y="1425116"/>
                </a:moveTo>
                <a:cubicBezTo>
                  <a:pt x="393404" y="574511"/>
                  <a:pt x="786809" y="-276093"/>
                  <a:pt x="1339702" y="85414"/>
                </a:cubicBezTo>
                <a:cubicBezTo>
                  <a:pt x="1892595" y="446921"/>
                  <a:pt x="2743200" y="3512642"/>
                  <a:pt x="3317358" y="3594158"/>
                </a:cubicBezTo>
                <a:cubicBezTo>
                  <a:pt x="3891516" y="3675674"/>
                  <a:pt x="4323907" y="850958"/>
                  <a:pt x="4784651" y="574512"/>
                </a:cubicBezTo>
                <a:cubicBezTo>
                  <a:pt x="5245395" y="298066"/>
                  <a:pt x="5677786" y="1868140"/>
                  <a:pt x="6081823" y="1935479"/>
                </a:cubicBezTo>
                <a:cubicBezTo>
                  <a:pt x="6485860" y="2002818"/>
                  <a:pt x="7208874" y="978549"/>
                  <a:pt x="7208874" y="97854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91563" y="1786270"/>
            <a:ext cx="0" cy="4529470"/>
          </a:xfrm>
          <a:prstGeom prst="line">
            <a:avLst/>
          </a:prstGeom>
          <a:ln w="25400">
            <a:solidFill>
              <a:schemeClr val="tx1">
                <a:alpha val="44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977656" y="4784651"/>
            <a:ext cx="7722781" cy="0"/>
          </a:xfrm>
          <a:prstGeom prst="line">
            <a:avLst/>
          </a:prstGeom>
          <a:ln w="25400">
            <a:solidFill>
              <a:schemeClr val="tx1">
                <a:alpha val="44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47306" y="1371988"/>
                <a:ext cx="11058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𝑤</m:t>
                          </m:r>
                        </m:e>
                      </m:acc>
                      <m:r>
                        <a:rPr lang="en-US" sz="2000" b="0" i="1" smtClean="0">
                          <a:latin typeface="Cambria Math" charset="0"/>
                        </a:rPr>
                        <m:t>;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306" y="1371988"/>
                <a:ext cx="1105880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5525" t="-1961" r="-828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864225" y="4527942"/>
                <a:ext cx="4494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225" y="4527942"/>
                <a:ext cx="44948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9282546" y="3469331"/>
            <a:ext cx="146304" cy="1645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8722822" y="3432247"/>
            <a:ext cx="549162" cy="48581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491563" y="2147423"/>
            <a:ext cx="7208874" cy="3595888"/>
          </a:xfrm>
          <a:custGeom>
            <a:avLst/>
            <a:gdLst>
              <a:gd name="connsiteX0" fmla="*/ 0 w 7208874"/>
              <a:gd name="connsiteY0" fmla="*/ 1425116 h 3595888"/>
              <a:gd name="connsiteX1" fmla="*/ 1339702 w 7208874"/>
              <a:gd name="connsiteY1" fmla="*/ 85414 h 3595888"/>
              <a:gd name="connsiteX2" fmla="*/ 3317358 w 7208874"/>
              <a:gd name="connsiteY2" fmla="*/ 3594158 h 3595888"/>
              <a:gd name="connsiteX3" fmla="*/ 4784651 w 7208874"/>
              <a:gd name="connsiteY3" fmla="*/ 574512 h 3595888"/>
              <a:gd name="connsiteX4" fmla="*/ 6081823 w 7208874"/>
              <a:gd name="connsiteY4" fmla="*/ 1935479 h 3595888"/>
              <a:gd name="connsiteX5" fmla="*/ 7208874 w 7208874"/>
              <a:gd name="connsiteY5" fmla="*/ 978549 h 359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08874" h="3595888">
                <a:moveTo>
                  <a:pt x="0" y="1425116"/>
                </a:moveTo>
                <a:cubicBezTo>
                  <a:pt x="393404" y="574511"/>
                  <a:pt x="786809" y="-276093"/>
                  <a:pt x="1339702" y="85414"/>
                </a:cubicBezTo>
                <a:cubicBezTo>
                  <a:pt x="1892595" y="446921"/>
                  <a:pt x="2743200" y="3512642"/>
                  <a:pt x="3317358" y="3594158"/>
                </a:cubicBezTo>
                <a:cubicBezTo>
                  <a:pt x="3891516" y="3675674"/>
                  <a:pt x="4323907" y="850958"/>
                  <a:pt x="4784651" y="574512"/>
                </a:cubicBezTo>
                <a:cubicBezTo>
                  <a:pt x="5245395" y="298066"/>
                  <a:pt x="5677786" y="1868140"/>
                  <a:pt x="6081823" y="1935479"/>
                </a:cubicBezTo>
                <a:cubicBezTo>
                  <a:pt x="6485860" y="2002818"/>
                  <a:pt x="7208874" y="978549"/>
                  <a:pt x="7208874" y="97854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91563" y="1786270"/>
            <a:ext cx="0" cy="4529470"/>
          </a:xfrm>
          <a:prstGeom prst="line">
            <a:avLst/>
          </a:prstGeom>
          <a:ln w="25400">
            <a:solidFill>
              <a:schemeClr val="tx1">
                <a:alpha val="44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977656" y="4784651"/>
            <a:ext cx="7722781" cy="0"/>
          </a:xfrm>
          <a:prstGeom prst="line">
            <a:avLst/>
          </a:prstGeom>
          <a:ln w="25400">
            <a:solidFill>
              <a:schemeClr val="tx1">
                <a:alpha val="44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47306" y="1371988"/>
                <a:ext cx="11058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𝑤</m:t>
                          </m:r>
                        </m:e>
                      </m:acc>
                      <m:r>
                        <a:rPr lang="en-US" sz="2000" b="0" i="1" smtClean="0">
                          <a:latin typeface="Cambria Math" charset="0"/>
                        </a:rPr>
                        <m:t>;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306" y="1371988"/>
                <a:ext cx="1105880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5525" t="-1961" r="-828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864225" y="4527942"/>
                <a:ext cx="4494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225" y="4527942"/>
                <a:ext cx="44948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7680961" y="2884978"/>
            <a:ext cx="146304" cy="1645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893767" y="2967274"/>
            <a:ext cx="382384" cy="46256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2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run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163" y="1376064"/>
            <a:ext cx="2819400" cy="492273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Simpler example: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70" y="2481851"/>
            <a:ext cx="4854120" cy="3639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1009" y="2020186"/>
            <a:ext cx="789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Data</a:t>
            </a:r>
            <a:endParaRPr lang="en-US" sz="24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605" y="2481851"/>
            <a:ext cx="4854120" cy="3639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19424" y="2020186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Loss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7530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run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3375"/>
            <a:ext cx="10515600" cy="61986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our partial derivatives: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73378" y="2185044"/>
                <a:ext cx="9790217" cy="10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378" y="2185044"/>
                <a:ext cx="9790217" cy="10943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11595" y="3284020"/>
                <a:ext cx="9194800" cy="10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95" y="3284020"/>
                <a:ext cx="9194800" cy="10943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550028"/>
            <a:ext cx="10515600" cy="619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We have our data: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73378" y="5540277"/>
                <a:ext cx="43790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2.04, 0.94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 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6.15, −0.33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378" y="5540277"/>
                <a:ext cx="437908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5732980" y="5365822"/>
            <a:ext cx="883751" cy="605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248" y="4236638"/>
            <a:ext cx="3477364" cy="26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Start with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=0.4, 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  <a:blipFill rotWithShape="0">
                <a:blip r:embed="rId3"/>
                <a:stretch>
                  <a:fillRect l="-1217" t="-849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3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225041" y="1418555"/>
                <a:ext cx="4118820" cy="984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</a:rPr>
                        <m:t>←</m:t>
                      </m:r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𝛼</m:t>
                      </m:r>
                      <m:f>
                        <m:f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𝑤</m:t>
                          </m:r>
                        </m:e>
                      </m:acc>
                      <m:r>
                        <a:rPr lang="en-US" sz="2800" i="1">
                          <a:latin typeface="Cambria Math" charset="0"/>
                        </a:rPr>
                        <m:t>;</m:t>
                      </m:r>
                      <m:r>
                        <a:rPr lang="en-US" sz="2800" i="1">
                          <a:latin typeface="Cambria Math" charset="0"/>
                        </a:rPr>
                        <m:t>𝑥</m:t>
                      </m:r>
                      <m:r>
                        <a:rPr lang="en-US" sz="2800" i="1">
                          <a:latin typeface="Cambria Math" charset="0"/>
                        </a:rPr>
                        <m:t>,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  <m:r>
                        <a:rPr lang="en-US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041" y="1418555"/>
                <a:ext cx="4118820" cy="9842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00891" y="2758099"/>
                <a:ext cx="9790217" cy="10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891" y="2758099"/>
                <a:ext cx="9790217" cy="10943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7834" y="1649067"/>
            <a:ext cx="388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Gradient descent update: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00891" y="4015987"/>
                <a:ext cx="9790217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i="1">
                          <a:latin typeface="Cambria Math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2.04</m:t>
                          </m:r>
                        </m:e>
                      </m:d>
                      <m:func>
                        <m:func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0.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2.04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0.4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0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.4(2.04)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0.4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0.94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  +</m:t>
                      </m:r>
                      <m:r>
                        <a:rPr lang="en-US" sz="2400" i="1">
                          <a:latin typeface="Cambria Math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6.15</m:t>
                          </m:r>
                        </m:e>
                      </m:d>
                      <m:func>
                        <m:func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0.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4(6.15)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0.4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0.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6.15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0.4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charset="0"/>
                            </a:rPr>
                            <m:t>+0.33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charset="0"/>
                        </a:rPr>
                        <m:t>    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+…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=−189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891" y="4015987"/>
                <a:ext cx="9790217" cy="1477328"/>
              </a:xfrm>
              <a:prstGeom prst="rect">
                <a:avLst/>
              </a:prstGeom>
              <a:blipFill rotWithShape="0">
                <a:blip r:embed="rId4"/>
                <a:stretch>
                  <a:fillRect t="-10331" b="-19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977625" y="1680363"/>
                <a:ext cx="20269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=0.0001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625" y="1680363"/>
                <a:ext cx="202696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93953" y="5696138"/>
                <a:ext cx="54411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</a:rPr>
                        <m:t>←</m:t>
                      </m:r>
                      <m:r>
                        <a:rPr lang="en-US" sz="2800" b="0" i="1" smtClean="0">
                          <a:latin typeface="Cambria Math" charset="0"/>
                        </a:rPr>
                        <m:t>0.4</m:t>
                      </m:r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0.0001(−189)≈</m:t>
                      </m:r>
                      <m:r>
                        <a:rPr lang="en-US" sz="2800" b="0" i="0" smtClean="0">
                          <a:latin typeface="Cambria Math" charset="0"/>
                        </a:rPr>
                        <m:t>0.42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953" y="5696138"/>
                <a:ext cx="544117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9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225041" y="1418555"/>
                <a:ext cx="4118820" cy="984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</a:rPr>
                        <m:t>←</m:t>
                      </m:r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𝛼</m:t>
                      </m:r>
                      <m:f>
                        <m:f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𝑤</m:t>
                          </m:r>
                        </m:e>
                      </m:acc>
                      <m:r>
                        <a:rPr lang="en-US" sz="2800" i="1">
                          <a:latin typeface="Cambria Math" charset="0"/>
                        </a:rPr>
                        <m:t>;</m:t>
                      </m:r>
                      <m:r>
                        <a:rPr lang="en-US" sz="2800" i="1">
                          <a:latin typeface="Cambria Math" charset="0"/>
                        </a:rPr>
                        <m:t>𝑥</m:t>
                      </m:r>
                      <m:r>
                        <a:rPr lang="en-US" sz="2800" i="1">
                          <a:latin typeface="Cambria Math" charset="0"/>
                        </a:rPr>
                        <m:t>,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  <m:r>
                        <a:rPr lang="en-US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041" y="1418555"/>
                <a:ext cx="4118820" cy="9842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00891" y="2758099"/>
                <a:ext cx="9790217" cy="10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891" y="2758099"/>
                <a:ext cx="9790217" cy="10943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7834" y="1649067"/>
            <a:ext cx="388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Gradient descent update: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00891" y="4015987"/>
                <a:ext cx="9790217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i="1">
                          <a:latin typeface="Cambria Math" charset="0"/>
                        </a:rPr>
                        <m:t>2</m:t>
                      </m:r>
                      <m:func>
                        <m:func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0.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2.04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0.4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0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.4(2.04)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0.4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0.94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  +</m:t>
                      </m:r>
                      <m:r>
                        <a:rPr lang="en-US" sz="2400" i="1">
                          <a:latin typeface="Cambria Math" charset="0"/>
                        </a:rPr>
                        <m:t>2</m:t>
                      </m:r>
                      <m:func>
                        <m:func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0.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4(6.15)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0.4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0.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6.15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0.4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charset="0"/>
                            </a:rPr>
                            <m:t>+0.33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charset="0"/>
                        </a:rPr>
                        <m:t>    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+…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=−20.5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891" y="4015987"/>
                <a:ext cx="9790217" cy="1477328"/>
              </a:xfrm>
              <a:prstGeom prst="rect">
                <a:avLst/>
              </a:prstGeom>
              <a:blipFill rotWithShape="0">
                <a:blip r:embed="rId4"/>
                <a:stretch>
                  <a:fillRect t="-10331" b="-19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977625" y="1680363"/>
                <a:ext cx="20269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=0.0001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625" y="1680363"/>
                <a:ext cx="202696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93953" y="5696138"/>
                <a:ext cx="57219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</a:rPr>
                        <m:t>←</m:t>
                      </m:r>
                      <m:r>
                        <a:rPr lang="en-US" sz="2800" b="0" i="1" smtClean="0">
                          <a:latin typeface="Cambria Math" charset="0"/>
                        </a:rPr>
                        <m:t>0.4</m:t>
                      </m:r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0.0001(−20.5)≈</m:t>
                      </m:r>
                      <m:r>
                        <a:rPr lang="en-US" sz="2800" b="0" i="0" smtClean="0">
                          <a:latin typeface="Cambria Math" charset="0"/>
                        </a:rPr>
                        <m:t>0.402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953" y="5696138"/>
                <a:ext cx="5721951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9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After 1 iteration,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=0.402, 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  <a:blipFill rotWithShape="0">
                <a:blip r:embed="rId3"/>
                <a:stretch>
                  <a:fillRect l="-1217" t="-849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47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After 2 iterations,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=0.404, 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  <a:blipFill rotWithShape="0">
                <a:blip r:embed="rId3"/>
                <a:stretch>
                  <a:fillRect l="-1217" t="-849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9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After 3 iterations,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=0.405, 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  <a:blipFill rotWithShape="0">
                <a:blip r:embed="rId3"/>
                <a:stretch>
                  <a:fillRect l="-1217" t="-849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5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HW4 due today (11:59pm)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HW5 out today (due 11/17 11:59pm)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26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After 4 iterations,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=0.407, 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  <a:blipFill rotWithShape="0">
                <a:blip r:embed="rId3"/>
                <a:stretch>
                  <a:fillRect l="-1217" t="-849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2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After 5 iterations, we still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=0.407, 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  <a:blipFill rotWithShape="0">
                <a:blip r:embed="rId3"/>
                <a:stretch>
                  <a:fillRect l="-1217" t="-849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3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</p:spPr>
            <p:txBody>
              <a:bodyPr>
                <a:normAutofit fontScale="85000" lnSpcReduction="1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By 13 iterations, we’ve pretty well converged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=0.409, 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  <a:blipFill rotWithShape="0">
                <a:blip r:embed="rId3"/>
                <a:stretch>
                  <a:fillRect l="-928" t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3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complicated example?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1825"/>
            <a:ext cx="5803441" cy="4351338"/>
          </a:xfrm>
        </p:spPr>
      </p:pic>
      <p:sp>
        <p:nvSpPr>
          <p:cNvPr id="5" name="TextBox 4"/>
          <p:cNvSpPr txBox="1"/>
          <p:nvPr/>
        </p:nvSpPr>
        <p:spPr>
          <a:xfrm>
            <a:off x="1041400" y="1901825"/>
            <a:ext cx="4318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Gradient descent doesn’t always behave well with complicated data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1825"/>
            <a:ext cx="5803442" cy="43513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1400" y="4432373"/>
            <a:ext cx="431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sz="3200" dirty="0" smtClean="0"/>
              <a:t>It can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sz="3200" dirty="0" err="1" smtClean="0"/>
              <a:t>Overfit</a:t>
            </a:r>
            <a:endParaRPr lang="en-US" sz="3200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sz="3200" dirty="0" smtClean="0"/>
              <a:t>Oscillate</a:t>
            </a:r>
          </a:p>
        </p:txBody>
      </p:sp>
    </p:spTree>
    <p:extLst>
      <p:ext uri="{BB962C8B-B14F-4D97-AF65-F5344CB8AC3E}">
        <p14:creationId xmlns:p14="http://schemas.microsoft.com/office/powerpoint/2010/main" val="3077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Start with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=3.1, 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=0.2,   </m:t>
                    </m:r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=0.01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  <a:blipFill rotWithShape="0">
                <a:blip r:embed="rId3"/>
                <a:stretch>
                  <a:fillRect l="-1217" t="-849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8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1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1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2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1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2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1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3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1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4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1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5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2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 the end of today, you should be able to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gradient descent for learning model parameters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Explain the difference between logistic regression and linear regression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Tell if a 2-D dataset is linearly separable</a:t>
            </a:r>
          </a:p>
          <a:p>
            <a:pPr marL="471488" indent="-200025">
              <a:spcBef>
                <a:spcPts val="2200"/>
              </a:spcBef>
            </a:pPr>
            <a:r>
              <a:rPr lang="en-US" smtClean="0"/>
              <a:t>Explain the structure of a neural network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9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1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6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4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1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7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9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1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8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1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9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1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10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359" y="1804359"/>
            <a:ext cx="5803441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359" y="1804359"/>
            <a:ext cx="5803441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256" y="1977655"/>
            <a:ext cx="42742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We’ve been talking about fitting a line.</a:t>
            </a:r>
          </a:p>
          <a:p>
            <a:endParaRPr lang="en-US" sz="2800" dirty="0"/>
          </a:p>
          <a:p>
            <a:r>
              <a:rPr lang="en-US" sz="2800" dirty="0" smtClean="0"/>
              <a:t>But what about this linear </a:t>
            </a:r>
            <a:r>
              <a:rPr lang="en-US" sz="2800" b="1" u="sng" dirty="0" smtClean="0"/>
              <a:t>classification</a:t>
            </a:r>
            <a:r>
              <a:rPr lang="en-US" sz="2800" dirty="0" smtClean="0"/>
              <a:t> example?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385237" y="6080716"/>
            <a:ext cx="742152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Remember that “linear” in AI means constant slope; other functions may be polynomial</a:t>
            </a:r>
            <a:r>
              <a:rPr lang="en-US" smtClean="0"/>
              <a:t>, trigonometric, 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8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6033" cy="237489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line separating the two regions is a </a:t>
            </a:r>
            <a:r>
              <a:rPr lang="en-US" b="1" u="sng" dirty="0" smtClean="0"/>
              <a:t>decision boundary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Easiest is a hard threshold: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24845" y="186032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f(x)</a:t>
            </a:r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855450" y="2360428"/>
            <a:ext cx="4422669" cy="3715781"/>
            <a:chOff x="6855450" y="2360428"/>
            <a:chExt cx="4422669" cy="371578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272670" y="2360428"/>
              <a:ext cx="0" cy="3168502"/>
            </a:xfrm>
            <a:prstGeom prst="line">
              <a:avLst/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272670" y="5528930"/>
              <a:ext cx="3655828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272670" y="5507665"/>
              <a:ext cx="1892595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144000" y="3019646"/>
              <a:ext cx="1892595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144000" y="2998381"/>
              <a:ext cx="0" cy="2509284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994067" y="533754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55450" y="28137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56010" y="5308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6" idx="3"/>
            </p:cNvCxnSpPr>
            <p:nvPr/>
          </p:nvCxnSpPr>
          <p:spPr>
            <a:xfrm>
              <a:off x="7157136" y="2998381"/>
              <a:ext cx="1149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157695" y="5493119"/>
              <a:ext cx="1149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993157" y="57068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9144000" y="5528931"/>
              <a:ext cx="0" cy="177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48626" y="4320046"/>
                <a:ext cx="3672800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sz="28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1,  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0,  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𝑒𝑙𝑠𝑒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626" y="4320046"/>
                <a:ext cx="3672800" cy="9611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52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746" y="1804359"/>
            <a:ext cx="5803441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8141" y="1977655"/>
            <a:ext cx="4274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Here, our binary classifier would be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0965" y="2910923"/>
                <a:ext cx="6103979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sz="24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1,  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−2.7)≥0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0,  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𝑒𝑙𝑠𝑒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65" y="2910923"/>
                <a:ext cx="6103979" cy="8238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88141" y="4647859"/>
            <a:ext cx="4274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general, for any line: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8141" y="5160511"/>
                <a:ext cx="5028428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𝒙</m:t>
                          </m:r>
                          <m:r>
                            <a:rPr lang="en-US" sz="2000" b="1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000" b="1" i="1" smtClean="0">
                              <a:latin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sz="20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1,  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0,  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𝑒𝑙𝑠𝑒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41" y="5160511"/>
                <a:ext cx="5028428" cy="6865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58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(Neuron)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758"/>
            <a:ext cx="8518451" cy="7680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think of this as a composition of two functions: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87601" y="2442445"/>
                <a:ext cx="38607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601" y="2442445"/>
                <a:ext cx="386073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370" r="-15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24965" y="2215203"/>
                <a:ext cx="4375942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sz="24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1,  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;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𝒘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0,  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𝑒𝑙𝑠𝑒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965" y="2215203"/>
                <a:ext cx="4375942" cy="8238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3567760"/>
            <a:ext cx="7572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can represent </a:t>
            </a:r>
            <a:r>
              <a:rPr lang="en-US" sz="2800" smtClean="0"/>
              <a:t>this composition graphically </a:t>
            </a:r>
            <a:r>
              <a:rPr lang="en-US" sz="2800" dirty="0" smtClean="0"/>
              <a:t>like: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2272687" y="4518485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72687" y="5694490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75121" y="4654054"/>
                <a:ext cx="4876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121" y="4654054"/>
                <a:ext cx="48769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75121" y="5841135"/>
                <a:ext cx="497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121" y="5841135"/>
                <a:ext cx="49718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781430" y="5127516"/>
            <a:ext cx="977627" cy="97762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005486" y="5801288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71324" y="5445126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81956" y="5431268"/>
            <a:ext cx="0" cy="380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6"/>
            <a:endCxn id="12" idx="1"/>
          </p:cNvCxnSpPr>
          <p:nvPr/>
        </p:nvCxnSpPr>
        <p:spPr>
          <a:xfrm>
            <a:off x="3165253" y="4964768"/>
            <a:ext cx="2759347" cy="30591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2" idx="3"/>
          </p:cNvCxnSpPr>
          <p:nvPr/>
        </p:nvCxnSpPr>
        <p:spPr>
          <a:xfrm flipV="1">
            <a:off x="3165253" y="5961973"/>
            <a:ext cx="2759347" cy="17880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298320" y="4608959"/>
                <a:ext cx="4932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320" y="4608959"/>
                <a:ext cx="4932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298320" y="5563206"/>
                <a:ext cx="5014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320" y="5563206"/>
                <a:ext cx="50148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endCxn id="12" idx="0"/>
          </p:cNvCxnSpPr>
          <p:nvPr/>
        </p:nvCxnSpPr>
        <p:spPr>
          <a:xfrm>
            <a:off x="6270243" y="4654054"/>
            <a:ext cx="1" cy="47346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021888" y="4241532"/>
                <a:ext cx="5014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888" y="4241532"/>
                <a:ext cx="50148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12" idx="6"/>
          </p:cNvCxnSpPr>
          <p:nvPr/>
        </p:nvCxnSpPr>
        <p:spPr>
          <a:xfrm flipV="1">
            <a:off x="6759057" y="5616329"/>
            <a:ext cx="1673743" cy="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749934" y="5347762"/>
                <a:ext cx="12505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charset="0"/>
                        </a:rPr>
                        <m:t>;</m:t>
                      </m:r>
                      <m:r>
                        <a:rPr lang="en-US" sz="2800" b="1" i="1" smtClean="0">
                          <a:latin typeface="Cambria Math" charset="0"/>
                        </a:rPr>
                        <m:t>𝒘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934" y="5347762"/>
                <a:ext cx="125059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3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165"/>
            <a:ext cx="8518451" cy="7680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train a perceptron with a simple update: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79638" y="2156500"/>
                <a:ext cx="4477123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←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;</m:t>
                              </m:r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𝒘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638" y="2156500"/>
                <a:ext cx="4477123" cy="4863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/>
          <p:cNvSpPr/>
          <p:nvPr/>
        </p:nvSpPr>
        <p:spPr>
          <a:xfrm rot="16200000">
            <a:off x="6425436" y="1997263"/>
            <a:ext cx="523578" cy="19671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92308" y="3335200"/>
            <a:ext cx="3739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error on </a:t>
            </a:r>
            <a:r>
              <a:rPr lang="en-US" sz="2400" b="1" dirty="0" smtClean="0"/>
              <a:t>x</a:t>
            </a:r>
            <a:r>
              <a:rPr lang="en-US" sz="2400" dirty="0" smtClean="0"/>
              <a:t> with model </a:t>
            </a:r>
            <a:r>
              <a:rPr lang="en-US" sz="2400" b="1" dirty="0" smtClean="0"/>
              <a:t>w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4149315"/>
            <a:ext cx="110236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508000">
              <a:spcBef>
                <a:spcPts val="1200"/>
              </a:spcBef>
              <a:buFont typeface="Wingdings" charset="2"/>
              <a:buChar char="Ø"/>
            </a:pPr>
            <a:r>
              <a:rPr lang="en-US" sz="2800" dirty="0" smtClean="0"/>
              <a:t>Called the </a:t>
            </a:r>
            <a:r>
              <a:rPr lang="en-US" sz="2800" b="1" u="sng" dirty="0" smtClean="0"/>
              <a:t>perceptron learning rule</a:t>
            </a:r>
            <a:endParaRPr lang="en-US" sz="2800" dirty="0" smtClean="0"/>
          </a:p>
          <a:p>
            <a:pPr marL="609600" indent="-508000">
              <a:spcBef>
                <a:spcPts val="1200"/>
              </a:spcBef>
              <a:buFont typeface="Wingdings" charset="2"/>
              <a:buChar char="Ø"/>
            </a:pPr>
            <a:r>
              <a:rPr lang="en-US" sz="2800" dirty="0" smtClean="0"/>
              <a:t>Iterative updates to the weight vector</a:t>
            </a:r>
          </a:p>
          <a:p>
            <a:pPr marL="1422400" lvl="1" indent="-508000">
              <a:spcBef>
                <a:spcPts val="600"/>
              </a:spcBef>
              <a:buFont typeface="Wingdings" charset="2"/>
              <a:buChar char="Ø"/>
            </a:pPr>
            <a:r>
              <a:rPr lang="en-US" sz="2400" dirty="0" smtClean="0"/>
              <a:t>Calculate updates to each weight and apply them all at once!</a:t>
            </a:r>
          </a:p>
          <a:p>
            <a:pPr marL="609600" indent="-508000">
              <a:spcBef>
                <a:spcPts val="1200"/>
              </a:spcBef>
              <a:buFont typeface="Wingdings" charset="2"/>
              <a:buChar char="Ø"/>
            </a:pPr>
            <a:r>
              <a:rPr lang="en-US" sz="2800" dirty="0" smtClean="0"/>
              <a:t>Will converge to the optimal solution if the data are </a:t>
            </a:r>
            <a:r>
              <a:rPr lang="en-US" sz="2800" b="1" u="sng" dirty="0" smtClean="0"/>
              <a:t>linearly separable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796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with a non-linear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1825"/>
            <a:ext cx="5803441" cy="4351338"/>
          </a:xfrm>
        </p:spPr>
      </p:pic>
      <p:sp>
        <p:nvSpPr>
          <p:cNvPr id="5" name="TextBox 4"/>
          <p:cNvSpPr txBox="1"/>
          <p:nvPr/>
        </p:nvSpPr>
        <p:spPr>
          <a:xfrm>
            <a:off x="1041400" y="1901825"/>
            <a:ext cx="4318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Consider data from a nonlinear distribution.</a:t>
            </a:r>
          </a:p>
          <a:p>
            <a:pPr marL="457200" indent="-457200">
              <a:spcBef>
                <a:spcPts val="1200"/>
              </a:spcBef>
              <a:buFont typeface="Wingdings" charset="2"/>
              <a:buChar char="Ø"/>
            </a:pPr>
            <a:r>
              <a:rPr lang="en-US" sz="2800" dirty="0" smtClean="0"/>
              <a:t>Here, assume sinusoidal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1825"/>
            <a:ext cx="5803442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1400" y="4074190"/>
            <a:ext cx="424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now want the </a:t>
            </a:r>
            <a:r>
              <a:rPr lang="en-US" sz="2800" i="1" u="sng" dirty="0" smtClean="0"/>
              <a:t>sine wave</a:t>
            </a:r>
            <a:r>
              <a:rPr lang="en-US" sz="2800" dirty="0" smtClean="0"/>
              <a:t> of best fit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4807" y="5200095"/>
                <a:ext cx="33911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charset="0"/>
                        </a:rPr>
                        <m:t>sin</m:t>
                      </m:r>
                      <m:r>
                        <a:rPr lang="en-US" sz="3200" b="0" i="1" smtClean="0">
                          <a:latin typeface="Cambria Math" charset="0"/>
                        </a:rPr>
                        <m:t>⁡(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807" y="5200095"/>
                <a:ext cx="3391185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60400" y="6410326"/>
            <a:ext cx="650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Considering only two of the 4 possible parameters for convenience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53362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separability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7" y="2254885"/>
            <a:ext cx="5401733" cy="405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54885"/>
            <a:ext cx="5401733" cy="405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524000"/>
            <a:ext cx="838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 you draw a line </a:t>
            </a:r>
            <a:r>
              <a:rPr lang="en-US" sz="2800" smtClean="0"/>
              <a:t>that perfectly separates </a:t>
            </a:r>
            <a:r>
              <a:rPr lang="en-US" sz="2800" dirty="0" smtClean="0"/>
              <a:t>the classes?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with hard thresholding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644390"/>
            <a:ext cx="8546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Minimizing the L2 loss </a:t>
            </a:r>
            <a:r>
              <a:rPr lang="en-US" sz="2800" dirty="0" err="1" smtClean="0"/>
              <a:t>w.r.t</a:t>
            </a:r>
            <a:r>
              <a:rPr lang="en-US" sz="2800" dirty="0" smtClean="0"/>
              <a:t>. true labels </a:t>
            </a:r>
            <a:r>
              <a:rPr lang="en-US" sz="2800" b="1" i="1" dirty="0" smtClean="0"/>
              <a:t>Y</a:t>
            </a:r>
            <a:r>
              <a:rPr lang="en-US" sz="2800" dirty="0" smtClean="0"/>
              <a:t>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98665" y="4209294"/>
                <a:ext cx="4416978" cy="1080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𝒘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𝑿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r>
                                        <a:rPr lang="en-US" sz="2400" b="1" i="1" smtClean="0">
                                          <a:latin typeface="Cambria Math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665" y="4209294"/>
                <a:ext cx="4416978" cy="10802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81137" y="2396925"/>
                <a:ext cx="5046703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𝒙</m:t>
                          </m:r>
                          <m:r>
                            <a:rPr lang="en-US" sz="2000" b="1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000" b="1" i="1" smtClean="0">
                              <a:latin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sz="20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1,  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0,  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𝑒𝑙𝑠𝑒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137" y="2396925"/>
                <a:ext cx="5046703" cy="6865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488069" y="5672802"/>
            <a:ext cx="557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What breaks this minimization?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2595"/>
            <a:ext cx="95133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Perceptron updates won’t converge if the data aren’t separable!</a:t>
            </a:r>
          </a:p>
          <a:p>
            <a:endParaRPr lang="en-US" sz="2800" dirty="0"/>
          </a:p>
          <a:p>
            <a:r>
              <a:rPr lang="en-US" sz="2800" dirty="0" smtClean="0"/>
              <a:t>So let’s try gradient descent: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978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to Logistic Regression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8141" y="1547470"/>
            <a:ext cx="47131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need a differentiable classifier function</a:t>
            </a:r>
          </a:p>
          <a:p>
            <a:endParaRPr lang="en-US" sz="2800" dirty="0"/>
          </a:p>
          <a:p>
            <a:r>
              <a:rPr lang="en-US" sz="2800" dirty="0" smtClean="0"/>
              <a:t>Use the </a:t>
            </a:r>
            <a:r>
              <a:rPr lang="en-US" sz="2800" b="1" u="sng" dirty="0" smtClean="0"/>
              <a:t>logistic function</a:t>
            </a:r>
            <a:endParaRPr lang="en-US" sz="2800" dirty="0" smtClean="0"/>
          </a:p>
          <a:p>
            <a:r>
              <a:rPr lang="en-US" sz="2800" dirty="0" smtClean="0"/>
              <a:t>(aka </a:t>
            </a:r>
            <a:r>
              <a:rPr lang="en-US" sz="2800" i="1" dirty="0" smtClean="0"/>
              <a:t>sigmoid function</a:t>
            </a:r>
            <a:r>
              <a:rPr lang="en-US" sz="2800" dirty="0" smtClean="0"/>
              <a:t>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26550" y="3960611"/>
                <a:ext cx="3704669" cy="93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charset="0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3200" b="1" i="1" smtClean="0">
                              <a:latin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charset="0"/>
                                </a:rPr>
                                <m:t>𝒘</m:t>
                              </m:r>
                              <m:r>
                                <a:rPr lang="en-US" sz="3200" b="1" i="1" smtClean="0">
                                  <a:latin typeface="Cambria Math" charset="0"/>
                                </a:rPr>
                                <m:t>⋅</m:t>
                              </m:r>
                              <m:r>
                                <a:rPr lang="en-US" sz="3200" b="1" i="1" smtClean="0">
                                  <a:latin typeface="Cambria Math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550" y="3960611"/>
                <a:ext cx="3704669" cy="9333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65" y="1808302"/>
            <a:ext cx="5187163" cy="3458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7661" y="5922234"/>
            <a:ext cx="6596678" cy="523220"/>
          </a:xfrm>
          <a:prstGeom prst="rect">
            <a:avLst/>
          </a:prstGeom>
          <a:solidFill>
            <a:schemeClr val="bg1"/>
          </a:solidFill>
          <a:ln w="476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/>
              <a:t>Using this, it’s now called </a:t>
            </a:r>
            <a:r>
              <a:rPr lang="en-US" sz="2800" b="1" u="sng" smtClean="0"/>
              <a:t>logistic regression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4372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neuron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377244" y="2248748"/>
            <a:ext cx="9148949" cy="2821208"/>
            <a:chOff x="1377244" y="2248748"/>
            <a:chExt cx="9148949" cy="2821208"/>
          </a:xfrm>
        </p:grpSpPr>
        <p:sp>
          <p:nvSpPr>
            <p:cNvPr id="4" name="Oval 3"/>
            <p:cNvSpPr/>
            <p:nvPr/>
          </p:nvSpPr>
          <p:spPr>
            <a:xfrm>
              <a:off x="1377244" y="3001385"/>
              <a:ext cx="892566" cy="892566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77244" y="4177390"/>
              <a:ext cx="892566" cy="892566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79678" y="3136954"/>
                  <a:ext cx="48769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678" y="3136954"/>
                  <a:ext cx="487698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79678" y="4324035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678" y="4324035"/>
                  <a:ext cx="497187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5346790" y="3350038"/>
              <a:ext cx="2102423" cy="1466440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269810" y="3447668"/>
              <a:ext cx="3317439" cy="246096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269810" y="4470400"/>
              <a:ext cx="3191190" cy="153275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402877" y="3091859"/>
                  <a:ext cx="4932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877" y="3091859"/>
                  <a:ext cx="493212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402877" y="4046106"/>
                  <a:ext cx="5014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877" y="4046106"/>
                  <a:ext cx="5014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6377792" y="2909713"/>
              <a:ext cx="1" cy="473462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127051" y="2248748"/>
                  <a:ext cx="5014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051" y="2248748"/>
                  <a:ext cx="5014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V="1">
              <a:off x="7450855" y="4083258"/>
              <a:ext cx="1673743" cy="1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9275594" y="3867814"/>
                  <a:ext cx="125059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𝑔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charset="0"/>
                          </a:rPr>
                          <m:t>𝒙</m:t>
                        </m:r>
                        <m:r>
                          <a:rPr lang="en-US" sz="2800" b="1" i="1" smtClean="0">
                            <a:latin typeface="Cambria Math" charset="0"/>
                          </a:rPr>
                          <m:t>;</m:t>
                        </m:r>
                        <m:r>
                          <a:rPr lang="en-US" sz="2800" b="1" i="1" smtClean="0">
                            <a:latin typeface="Cambria Math" charset="0"/>
                          </a:rPr>
                          <m:t>𝒘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5594" y="3867814"/>
                  <a:ext cx="1250599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2649" y="3582466"/>
              <a:ext cx="1581088" cy="1054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273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for logistic regression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1" y="3644390"/>
            <a:ext cx="416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L2 loss </a:t>
            </a:r>
            <a:r>
              <a:rPr lang="en-US" sz="2800" dirty="0" err="1" smtClean="0"/>
              <a:t>w.r.t</a:t>
            </a:r>
            <a:r>
              <a:rPr lang="en-US" sz="2800" dirty="0" smtClean="0"/>
              <a:t>. true labels </a:t>
            </a:r>
            <a:r>
              <a:rPr lang="en-US" sz="2800" b="1" i="1" dirty="0" smtClean="0"/>
              <a:t>Y</a:t>
            </a:r>
            <a:r>
              <a:rPr lang="en-US" sz="2800" dirty="0" smtClean="0"/>
              <a:t>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41465" y="4412373"/>
                <a:ext cx="5159489" cy="1260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𝑿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r>
                                        <a:rPr lang="en-US" sz="2800" b="1" i="1" smtClean="0">
                                          <a:latin typeface="Cambria Math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465" y="4412373"/>
                <a:ext cx="5159489" cy="12603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8200" y="1472595"/>
            <a:ext cx="658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Now we have a differentiable loss function!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35304" y="2338567"/>
                <a:ext cx="45055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304" y="2338567"/>
                <a:ext cx="450552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55165" y="2139198"/>
                <a:ext cx="3554756" cy="835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  <m:r>
                                    <a:rPr lang="en-US" sz="2800" b="1" i="1" smtClean="0">
                                      <a:latin typeface="Cambria Math" charset="0"/>
                                    </a:rPr>
                                    <m:t>;</m:t>
                                  </m:r>
                                  <m:r>
                                    <a:rPr lang="en-US" sz="2800" b="1" i="1" smtClean="0">
                                      <a:latin typeface="Cambria Math" charset="0"/>
                                    </a:rPr>
                                    <m:t>𝒘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165" y="2139198"/>
                <a:ext cx="3554756" cy="8350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84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for logistic regression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2595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Partial differentiation gives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54628" y="2401611"/>
                <a:ext cx="9613786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800" i="1">
                              <a:latin typeface="Cambria Math" charset="0"/>
                            </a:rPr>
                            <m:t>−2(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800" b="1" i="1">
                                  <a:latin typeface="Cambria Math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sz="2800" i="1">
                              <a:latin typeface="Cambria Math" charset="0"/>
                            </a:rPr>
                            <m:t>×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800" b="1" i="1">
                                  <a:latin typeface="Cambria Math" charset="0"/>
                                </a:rPr>
                                <m:t>𝒘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800" b="1" i="1">
                                      <a:latin typeface="Cambria Math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i="1">
                              <a:latin typeface="Cambria Math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628" y="2401611"/>
                <a:ext cx="9613786" cy="10943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4181146"/>
                <a:ext cx="84491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So now our gradient-based update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looks like: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81146"/>
                <a:ext cx="8449172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515" t="-11628" r="-43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03828" y="4845377"/>
                <a:ext cx="10070193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←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−2(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800" b="1" i="1">
                                      <a:latin typeface="Cambria Math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charset="0"/>
                                </a:rPr>
                                <m:t>×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800" b="1" i="1">
                                      <a:latin typeface="Cambria Math" charset="0"/>
                                    </a:rPr>
                                    <m:t>𝒘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1−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1" i="1">
                                          <a:latin typeface="Cambria Math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i="1">
                                  <a:latin typeface="Cambria Math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𝑗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828" y="4845377"/>
                <a:ext cx="10070193" cy="10943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3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for logistic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99" y="1435099"/>
            <a:ext cx="6756401" cy="506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3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98" y="1435098"/>
            <a:ext cx="6756401" cy="50673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for 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97" y="1435097"/>
            <a:ext cx="6756401" cy="50673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for 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8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97" y="1435097"/>
            <a:ext cx="6756402" cy="5067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for 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with a non-linear function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5000" y="2602019"/>
            <a:ext cx="8501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Least squares: </a:t>
            </a:r>
            <a:r>
              <a:rPr lang="en-US" sz="2800" dirty="0" smtClean="0"/>
              <a:t>Minimizing L2 loss (sum of squared errors)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94486" y="3494029"/>
                <a:ext cx="6190092" cy="1260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𝑠𝑖𝑛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486" y="3494029"/>
                <a:ext cx="6190092" cy="12603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76005" y="5178588"/>
                <a:ext cx="4639988" cy="841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36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360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sz="36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005" y="5178588"/>
                <a:ext cx="4639988" cy="8413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65146" y="1627403"/>
                <a:ext cx="44380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 smtClean="0"/>
                  <a:t>We want: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𝑦</m:t>
                    </m:r>
                    <m:r>
                      <a:rPr lang="en-US" sz="2800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charset="0"/>
                      </a:rPr>
                      <m:t>sin</m:t>
                    </m:r>
                    <m:r>
                      <a:rPr lang="en-US" sz="2800" i="1">
                        <a:latin typeface="Cambria Math" charset="0"/>
                      </a:rPr>
                      <m:t>⁡(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46" y="1627403"/>
                <a:ext cx="4438074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4808" t="-23944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5000" y="1627404"/>
                <a:ext cx="52674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2800" dirty="0" smtClean="0"/>
                  <a:t>With observed: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charset="0"/>
                      </a:rPr>
                      <m:t>…(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𝑁</m:t>
                        </m:r>
                      </m:sub>
                    </m:sSub>
                    <m:r>
                      <a:rPr lang="en-US" sz="28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𝑁</m:t>
                        </m:r>
                      </m:sub>
                    </m:sSub>
                    <m:r>
                      <a:rPr lang="en-US" sz="2800" i="1">
                        <a:latin typeface="Cambria Math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1627404"/>
                <a:ext cx="5267468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231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4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96" y="1435097"/>
            <a:ext cx="6756403" cy="5067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for 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97" y="1435097"/>
            <a:ext cx="6756402" cy="5067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for 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97" y="1435097"/>
            <a:ext cx="6756402" cy="5067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for 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4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XOR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7825"/>
            <a:ext cx="10515600" cy="102631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Logistic regression is great!   But it requires tolerating error, and sometimes there’s just too much error.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50" y="2674144"/>
            <a:ext cx="5187950" cy="38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XOR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7825"/>
            <a:ext cx="10515600" cy="102631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Logistic regression is great!   But it requires tolerating error, and sometimes there’s just too much error.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156831" y="2877056"/>
            <a:ext cx="4383669" cy="3746043"/>
            <a:chOff x="3312531" y="3327400"/>
            <a:chExt cx="4383669" cy="3746043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343400" y="3327400"/>
              <a:ext cx="0" cy="2692400"/>
            </a:xfrm>
            <a:prstGeom prst="line">
              <a:avLst/>
            </a:prstGeom>
            <a:ln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343400" y="6019800"/>
              <a:ext cx="335280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12531" y="4381212"/>
                  <a:ext cx="6723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31" y="4381212"/>
                  <a:ext cx="672364" cy="5847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650946" y="6488668"/>
                  <a:ext cx="68185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0946" y="6488668"/>
                  <a:ext cx="681853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4838700" y="36830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</a:rPr>
                <a:t>1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13500" y="36830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0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13500" y="510979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</a:rPr>
                <a:t>1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38700" y="510493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0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71561" y="62044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46361" y="62044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54005" y="37599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48101" y="51818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112000" y="4254480"/>
            <a:ext cx="45254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linear model will always have at least 50% error!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60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7825"/>
            <a:ext cx="10515600" cy="53222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model </a:t>
            </a:r>
            <a:r>
              <a:rPr lang="en-US" b="1" u="sng" dirty="0" smtClean="0"/>
              <a:t>nonlinear</a:t>
            </a:r>
            <a:r>
              <a:rPr lang="en-US" dirty="0" smtClean="0"/>
              <a:t> decision boundaries by stacking up neurons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50717" y="3286398"/>
            <a:ext cx="574447" cy="5744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341553" y="3501217"/>
            <a:ext cx="754443" cy="75444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341554" y="4690728"/>
            <a:ext cx="754443" cy="75444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50718" y="4200798"/>
            <a:ext cx="574447" cy="5744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550717" y="5157948"/>
            <a:ext cx="574447" cy="5744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5438326" y="4040539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704164" y="3684377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14796" y="3670519"/>
            <a:ext cx="0" cy="380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38326" y="5244306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704164" y="4888144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714796" y="4874286"/>
            <a:ext cx="0" cy="380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312384" y="4092370"/>
            <a:ext cx="754443" cy="75444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8409156" y="4645948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674994" y="4289786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685626" y="4275928"/>
            <a:ext cx="0" cy="380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" idx="6"/>
            <a:endCxn id="37" idx="2"/>
          </p:cNvCxnSpPr>
          <p:nvPr/>
        </p:nvCxnSpPr>
        <p:spPr>
          <a:xfrm>
            <a:off x="3125164" y="3573622"/>
            <a:ext cx="2216389" cy="30481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6"/>
            <a:endCxn id="37" idx="2"/>
          </p:cNvCxnSpPr>
          <p:nvPr/>
        </p:nvCxnSpPr>
        <p:spPr>
          <a:xfrm flipV="1">
            <a:off x="3125165" y="3878439"/>
            <a:ext cx="2216388" cy="609583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0" idx="6"/>
            <a:endCxn id="37" idx="2"/>
          </p:cNvCxnSpPr>
          <p:nvPr/>
        </p:nvCxnSpPr>
        <p:spPr>
          <a:xfrm flipV="1">
            <a:off x="3125164" y="3878439"/>
            <a:ext cx="2216389" cy="1566733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0" idx="6"/>
            <a:endCxn id="38" idx="2"/>
          </p:cNvCxnSpPr>
          <p:nvPr/>
        </p:nvCxnSpPr>
        <p:spPr>
          <a:xfrm flipV="1">
            <a:off x="3125164" y="5067950"/>
            <a:ext cx="2216390" cy="37722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9" idx="6"/>
            <a:endCxn id="38" idx="2"/>
          </p:cNvCxnSpPr>
          <p:nvPr/>
        </p:nvCxnSpPr>
        <p:spPr>
          <a:xfrm>
            <a:off x="3125165" y="4488022"/>
            <a:ext cx="2216389" cy="57992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" idx="6"/>
            <a:endCxn id="38" idx="2"/>
          </p:cNvCxnSpPr>
          <p:nvPr/>
        </p:nvCxnSpPr>
        <p:spPr>
          <a:xfrm>
            <a:off x="3125164" y="3573622"/>
            <a:ext cx="2216390" cy="149432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6"/>
            <a:endCxn id="47" idx="2"/>
          </p:cNvCxnSpPr>
          <p:nvPr/>
        </p:nvCxnSpPr>
        <p:spPr>
          <a:xfrm>
            <a:off x="6095996" y="3878439"/>
            <a:ext cx="2216388" cy="591153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8" idx="6"/>
            <a:endCxn id="47" idx="2"/>
          </p:cNvCxnSpPr>
          <p:nvPr/>
        </p:nvCxnSpPr>
        <p:spPr>
          <a:xfrm flipV="1">
            <a:off x="6095997" y="4469592"/>
            <a:ext cx="2216387" cy="59835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7" idx="6"/>
          </p:cNvCxnSpPr>
          <p:nvPr/>
        </p:nvCxnSpPr>
        <p:spPr>
          <a:xfrm>
            <a:off x="9066827" y="4469592"/>
            <a:ext cx="887401" cy="1842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47" idx="0"/>
          </p:cNvCxnSpPr>
          <p:nvPr/>
        </p:nvCxnSpPr>
        <p:spPr>
          <a:xfrm>
            <a:off x="8689605" y="3684377"/>
            <a:ext cx="1" cy="407993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727367" y="3082593"/>
            <a:ext cx="1" cy="407993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38" idx="4"/>
          </p:cNvCxnSpPr>
          <p:nvPr/>
        </p:nvCxnSpPr>
        <p:spPr>
          <a:xfrm flipV="1">
            <a:off x="5714796" y="5445171"/>
            <a:ext cx="3980" cy="43506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699890" y="340737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890" y="3407378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695420" y="432775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420" y="4327754"/>
                <a:ext cx="2814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0870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699889" y="530667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889" y="5306671"/>
                <a:ext cx="2814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neural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7825"/>
                <a:ext cx="10515600" cy="1380643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XOR has two components: OR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¬</m:t>
                    </m:r>
                  </m:oMath>
                </a14:m>
                <a:r>
                  <a:rPr lang="en-US" dirty="0" smtClean="0"/>
                  <a:t>AND</a:t>
                </a:r>
              </a:p>
              <a:p>
                <a:pPr marL="923925" marR="0" lvl="0" indent="-398463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Char char="Ø"/>
                  <a:defRPr/>
                </a:pPr>
                <a:r>
                  <a:rPr lang="en-US" dirty="0" smtClean="0"/>
                  <a:t>Each of these is linearly separable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7825"/>
                <a:ext cx="10515600" cy="1380643"/>
              </a:xfrm>
              <a:blipFill rotWithShape="0">
                <a:blip r:embed="rId3"/>
                <a:stretch>
                  <a:fillRect l="-1217" t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/>
          <p:cNvSpPr/>
          <p:nvPr/>
        </p:nvSpPr>
        <p:spPr>
          <a:xfrm>
            <a:off x="2382415" y="3933269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382415" y="5109274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584849" y="4068838"/>
                <a:ext cx="4876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849" y="4068838"/>
                <a:ext cx="48769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584849" y="5255919"/>
                <a:ext cx="497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849" y="5255919"/>
                <a:ext cx="49718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/>
          <p:cNvSpPr/>
          <p:nvPr/>
        </p:nvSpPr>
        <p:spPr>
          <a:xfrm>
            <a:off x="5891158" y="4542300"/>
            <a:ext cx="977627" cy="97762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115214" y="5216072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381052" y="4859910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391684" y="4846052"/>
            <a:ext cx="0" cy="380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6"/>
            <a:endCxn id="63" idx="1"/>
          </p:cNvCxnSpPr>
          <p:nvPr/>
        </p:nvCxnSpPr>
        <p:spPr>
          <a:xfrm>
            <a:off x="3274981" y="4379552"/>
            <a:ext cx="2759347" cy="30591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6"/>
            <a:endCxn id="63" idx="3"/>
          </p:cNvCxnSpPr>
          <p:nvPr/>
        </p:nvCxnSpPr>
        <p:spPr>
          <a:xfrm flipV="1">
            <a:off x="3274981" y="5376757"/>
            <a:ext cx="2759347" cy="17880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408048" y="4023743"/>
                <a:ext cx="331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48" y="4023743"/>
                <a:ext cx="331822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181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408048" y="4977990"/>
                <a:ext cx="2340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48" y="4977990"/>
                <a:ext cx="23403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>
            <a:endCxn id="63" idx="0"/>
          </p:cNvCxnSpPr>
          <p:nvPr/>
        </p:nvCxnSpPr>
        <p:spPr>
          <a:xfrm>
            <a:off x="6379971" y="4068838"/>
            <a:ext cx="1" cy="47346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258765" y="3627320"/>
                <a:ext cx="2340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765" y="3627320"/>
                <a:ext cx="23403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stCxn id="63" idx="6"/>
          </p:cNvCxnSpPr>
          <p:nvPr/>
        </p:nvCxnSpPr>
        <p:spPr>
          <a:xfrm flipV="1">
            <a:off x="6868785" y="5031113"/>
            <a:ext cx="1673743" cy="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761961" y="4762546"/>
                <a:ext cx="11533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∨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961" y="4762546"/>
                <a:ext cx="1153393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249348" y="3410846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OR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572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neural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7825"/>
                <a:ext cx="10515600" cy="1380643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XOR has two components: OR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¬</m:t>
                    </m:r>
                  </m:oMath>
                </a14:m>
                <a:r>
                  <a:rPr lang="en-US" dirty="0" smtClean="0"/>
                  <a:t>AND</a:t>
                </a:r>
              </a:p>
              <a:p>
                <a:pPr marL="923925" marR="0" lvl="0" indent="-398463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Char char="Ø"/>
                  <a:defRPr/>
                </a:pPr>
                <a:r>
                  <a:rPr lang="en-US" dirty="0" smtClean="0"/>
                  <a:t>Each of these is linearly separable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7825"/>
                <a:ext cx="10515600" cy="1380643"/>
              </a:xfrm>
              <a:blipFill rotWithShape="0">
                <a:blip r:embed="rId3"/>
                <a:stretch>
                  <a:fillRect l="-1217" t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/>
          <p:cNvSpPr/>
          <p:nvPr/>
        </p:nvSpPr>
        <p:spPr>
          <a:xfrm>
            <a:off x="2382415" y="3933269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382415" y="5109274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584849" y="4068838"/>
                <a:ext cx="4876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849" y="4068838"/>
                <a:ext cx="48769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584849" y="5255919"/>
                <a:ext cx="497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849" y="5255919"/>
                <a:ext cx="49718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/>
          <p:cNvSpPr/>
          <p:nvPr/>
        </p:nvSpPr>
        <p:spPr>
          <a:xfrm>
            <a:off x="5891158" y="4542300"/>
            <a:ext cx="977627" cy="97762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115214" y="5216072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381052" y="4859910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391684" y="4846052"/>
            <a:ext cx="0" cy="380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6"/>
            <a:endCxn id="63" idx="1"/>
          </p:cNvCxnSpPr>
          <p:nvPr/>
        </p:nvCxnSpPr>
        <p:spPr>
          <a:xfrm>
            <a:off x="3274981" y="4379552"/>
            <a:ext cx="2759347" cy="30591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6"/>
            <a:endCxn id="63" idx="3"/>
          </p:cNvCxnSpPr>
          <p:nvPr/>
        </p:nvCxnSpPr>
        <p:spPr>
          <a:xfrm flipV="1">
            <a:off x="3274981" y="5376757"/>
            <a:ext cx="2759347" cy="17880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408048" y="4023743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48" y="4023743"/>
                <a:ext cx="23884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8205" r="-3333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408048" y="4977990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48" y="4977990"/>
                <a:ext cx="280525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>
            <a:endCxn id="63" idx="0"/>
          </p:cNvCxnSpPr>
          <p:nvPr/>
        </p:nvCxnSpPr>
        <p:spPr>
          <a:xfrm>
            <a:off x="6379971" y="4068838"/>
            <a:ext cx="1" cy="47346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891158" y="3574417"/>
                <a:ext cx="8207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−0.5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158" y="3574417"/>
                <a:ext cx="82073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stCxn id="63" idx="6"/>
          </p:cNvCxnSpPr>
          <p:nvPr/>
        </p:nvCxnSpPr>
        <p:spPr>
          <a:xfrm flipV="1">
            <a:off x="6868785" y="5031113"/>
            <a:ext cx="1673743" cy="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761961" y="4762546"/>
                <a:ext cx="11533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∨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961" y="4762546"/>
                <a:ext cx="1153393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249348" y="3410846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OR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6174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neural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7825"/>
                <a:ext cx="10515600" cy="1380643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XOR has two components: OR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¬</m:t>
                    </m:r>
                  </m:oMath>
                </a14:m>
                <a:r>
                  <a:rPr lang="en-US" dirty="0" smtClean="0"/>
                  <a:t>AND</a:t>
                </a:r>
              </a:p>
              <a:p>
                <a:pPr marL="923925" marR="0" lvl="0" indent="-398463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Char char="Ø"/>
                  <a:defRPr/>
                </a:pPr>
                <a:r>
                  <a:rPr lang="en-US" dirty="0" smtClean="0"/>
                  <a:t>Each of these is linearly separable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7825"/>
                <a:ext cx="10515600" cy="1380643"/>
              </a:xfrm>
              <a:blipFill rotWithShape="0">
                <a:blip r:embed="rId3"/>
                <a:stretch>
                  <a:fillRect l="-1217" t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/>
          <p:cNvSpPr/>
          <p:nvPr/>
        </p:nvSpPr>
        <p:spPr>
          <a:xfrm>
            <a:off x="2382415" y="3933269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382415" y="5109274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584849" y="4068838"/>
                <a:ext cx="4876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849" y="4068838"/>
                <a:ext cx="48769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584849" y="5255919"/>
                <a:ext cx="497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849" y="5255919"/>
                <a:ext cx="49718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/>
          <p:cNvSpPr/>
          <p:nvPr/>
        </p:nvSpPr>
        <p:spPr>
          <a:xfrm>
            <a:off x="5891158" y="4542300"/>
            <a:ext cx="977627" cy="97762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115214" y="5216072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381052" y="4859910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391684" y="4846052"/>
            <a:ext cx="0" cy="380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6"/>
            <a:endCxn id="63" idx="1"/>
          </p:cNvCxnSpPr>
          <p:nvPr/>
        </p:nvCxnSpPr>
        <p:spPr>
          <a:xfrm>
            <a:off x="3274981" y="4379552"/>
            <a:ext cx="2759347" cy="30591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6"/>
            <a:endCxn id="63" idx="3"/>
          </p:cNvCxnSpPr>
          <p:nvPr/>
        </p:nvCxnSpPr>
        <p:spPr>
          <a:xfrm flipV="1">
            <a:off x="3274981" y="5376757"/>
            <a:ext cx="2759347" cy="17880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408048" y="4023743"/>
                <a:ext cx="331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48" y="4023743"/>
                <a:ext cx="331822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181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408048" y="4977990"/>
                <a:ext cx="2340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48" y="4977990"/>
                <a:ext cx="23403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>
            <a:endCxn id="63" idx="0"/>
          </p:cNvCxnSpPr>
          <p:nvPr/>
        </p:nvCxnSpPr>
        <p:spPr>
          <a:xfrm>
            <a:off x="6379971" y="4068838"/>
            <a:ext cx="1" cy="47346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258765" y="3627320"/>
                <a:ext cx="2340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765" y="3627320"/>
                <a:ext cx="23403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stCxn id="63" idx="6"/>
          </p:cNvCxnSpPr>
          <p:nvPr/>
        </p:nvCxnSpPr>
        <p:spPr>
          <a:xfrm flipV="1">
            <a:off x="6868785" y="5031113"/>
            <a:ext cx="1673743" cy="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761961" y="4762546"/>
                <a:ext cx="11533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961" y="4762546"/>
                <a:ext cx="1153393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863520" y="3438968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24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neural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7825"/>
                <a:ext cx="10515600" cy="1380643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XOR has two components: OR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¬</m:t>
                    </m:r>
                  </m:oMath>
                </a14:m>
                <a:r>
                  <a:rPr lang="en-US" dirty="0" smtClean="0"/>
                  <a:t>AND</a:t>
                </a:r>
              </a:p>
              <a:p>
                <a:pPr marL="923925" marR="0" lvl="0" indent="-398463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Char char="Ø"/>
                  <a:defRPr/>
                </a:pPr>
                <a:r>
                  <a:rPr lang="en-US" dirty="0" smtClean="0"/>
                  <a:t>Each of these is linearly separable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7825"/>
                <a:ext cx="10515600" cy="1380643"/>
              </a:xfrm>
              <a:blipFill rotWithShape="0">
                <a:blip r:embed="rId3"/>
                <a:stretch>
                  <a:fillRect l="-1217" t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/>
          <p:cNvSpPr/>
          <p:nvPr/>
        </p:nvSpPr>
        <p:spPr>
          <a:xfrm>
            <a:off x="2382415" y="3933269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382415" y="5109274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584849" y="4068838"/>
                <a:ext cx="4876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849" y="4068838"/>
                <a:ext cx="48769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584849" y="5255919"/>
                <a:ext cx="497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849" y="5255919"/>
                <a:ext cx="49718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/>
          <p:cNvSpPr/>
          <p:nvPr/>
        </p:nvSpPr>
        <p:spPr>
          <a:xfrm>
            <a:off x="5891158" y="4542300"/>
            <a:ext cx="977627" cy="97762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115214" y="5216072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381052" y="4859910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391684" y="4846052"/>
            <a:ext cx="0" cy="380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6"/>
            <a:endCxn id="63" idx="1"/>
          </p:cNvCxnSpPr>
          <p:nvPr/>
        </p:nvCxnSpPr>
        <p:spPr>
          <a:xfrm>
            <a:off x="3274981" y="4379552"/>
            <a:ext cx="2759347" cy="30591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6"/>
            <a:endCxn id="63" idx="3"/>
          </p:cNvCxnSpPr>
          <p:nvPr/>
        </p:nvCxnSpPr>
        <p:spPr>
          <a:xfrm flipV="1">
            <a:off x="3274981" y="5376757"/>
            <a:ext cx="2759347" cy="17880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408048" y="4023743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48" y="4023743"/>
                <a:ext cx="23884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8205" r="-3333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408048" y="4977990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48" y="4977990"/>
                <a:ext cx="28052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>
            <a:endCxn id="63" idx="0"/>
          </p:cNvCxnSpPr>
          <p:nvPr/>
        </p:nvCxnSpPr>
        <p:spPr>
          <a:xfrm>
            <a:off x="6379971" y="4068838"/>
            <a:ext cx="1" cy="47346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963629" y="3572722"/>
                <a:ext cx="8207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−1.5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629" y="3572722"/>
                <a:ext cx="82073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stCxn id="63" idx="6"/>
          </p:cNvCxnSpPr>
          <p:nvPr/>
        </p:nvCxnSpPr>
        <p:spPr>
          <a:xfrm flipV="1">
            <a:off x="6868785" y="5031113"/>
            <a:ext cx="1673743" cy="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761961" y="4762546"/>
                <a:ext cx="11533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961" y="4762546"/>
                <a:ext cx="1153393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3520" y="3438968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37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</a:t>
            </a:r>
            <a:r>
              <a:rPr lang="en-US" dirty="0"/>
              <a:t>with a non-linear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1663959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Using L2 loss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1383" y="3016073"/>
                <a:ext cx="75479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Again, calculate the partial derivatives </a:t>
                </a:r>
                <a:r>
                  <a:rPr lang="en-US" sz="2800" dirty="0" err="1" smtClean="0"/>
                  <a:t>w.r.t</a:t>
                </a:r>
                <a:r>
                  <a:rPr lang="en-US" sz="2800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83" y="3016073"/>
                <a:ext cx="7547900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616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71383" y="3821017"/>
                <a:ext cx="11466617" cy="10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83" y="3821017"/>
                <a:ext cx="11466617" cy="10943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447800" y="4996193"/>
                <a:ext cx="9194800" cy="10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96193"/>
                <a:ext cx="9194800" cy="10943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70686" y="1385421"/>
                <a:ext cx="5304786" cy="1080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𝑠𝑖𝑛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686" y="1385421"/>
                <a:ext cx="5304786" cy="10802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0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7826"/>
                <a:ext cx="10515600" cy="597314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XOR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𝑂𝑅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∧¬</m:t>
                    </m:r>
                    <m:r>
                      <a:rPr lang="en-US" b="0" i="1" smtClean="0">
                        <a:latin typeface="Cambria Math" charset="0"/>
                      </a:rPr>
                      <m:t>𝐴𝑁𝐷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7826"/>
                <a:ext cx="10515600" cy="597314"/>
              </a:xfrm>
              <a:blipFill rotWithShape="0">
                <a:blip r:embed="rId2"/>
                <a:stretch>
                  <a:fillRect l="-1217" t="-918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/>
          <p:nvPr/>
        </p:nvSpPr>
        <p:spPr>
          <a:xfrm>
            <a:off x="1514109" y="3592541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4109" y="4768546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716543" y="3728110"/>
                <a:ext cx="4876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543" y="3728110"/>
                <a:ext cx="48769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716543" y="4915191"/>
                <a:ext cx="497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543" y="4915191"/>
                <a:ext cx="497187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519243" y="3194201"/>
            <a:ext cx="977627" cy="977627"/>
            <a:chOff x="5891158" y="4542300"/>
            <a:chExt cx="977627" cy="977627"/>
          </a:xfrm>
        </p:grpSpPr>
        <p:sp>
          <p:nvSpPr>
            <p:cNvPr id="59" name="Oval 58"/>
            <p:cNvSpPr/>
            <p:nvPr/>
          </p:nvSpPr>
          <p:spPr>
            <a:xfrm>
              <a:off x="5891158" y="4542300"/>
              <a:ext cx="977627" cy="977627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6115214" y="5216072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381052" y="4859910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391684" y="4846052"/>
              <a:ext cx="0" cy="380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>
            <a:endCxn id="59" idx="2"/>
          </p:cNvCxnSpPr>
          <p:nvPr/>
        </p:nvCxnSpPr>
        <p:spPr>
          <a:xfrm flipV="1">
            <a:off x="2406675" y="3683015"/>
            <a:ext cx="2112568" cy="35580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9" idx="2"/>
          </p:cNvCxnSpPr>
          <p:nvPr/>
        </p:nvCxnSpPr>
        <p:spPr>
          <a:xfrm flipV="1">
            <a:off x="2406675" y="3683015"/>
            <a:ext cx="2112568" cy="153181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155724" y="346361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724" y="3463614"/>
                <a:ext cx="2388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769" r="-3076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068407" y="3946560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407" y="3946560"/>
                <a:ext cx="28052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4972561" y="2750191"/>
            <a:ext cx="1" cy="47346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483748" y="2255770"/>
                <a:ext cx="8207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−0.5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8" y="2255770"/>
                <a:ext cx="82073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4482667" y="5151017"/>
            <a:ext cx="977627" cy="977627"/>
            <a:chOff x="5891158" y="4542300"/>
            <a:chExt cx="977627" cy="977627"/>
          </a:xfrm>
        </p:grpSpPr>
        <p:sp>
          <p:nvSpPr>
            <p:cNvPr id="78" name="Oval 77"/>
            <p:cNvSpPr/>
            <p:nvPr/>
          </p:nvSpPr>
          <p:spPr>
            <a:xfrm>
              <a:off x="5891158" y="4542300"/>
              <a:ext cx="977627" cy="977627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6115214" y="5216072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381052" y="4859910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391684" y="4846052"/>
              <a:ext cx="0" cy="380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>
            <a:stCxn id="53" idx="6"/>
            <a:endCxn id="78" idx="2"/>
          </p:cNvCxnSpPr>
          <p:nvPr/>
        </p:nvCxnSpPr>
        <p:spPr>
          <a:xfrm>
            <a:off x="2406675" y="4038824"/>
            <a:ext cx="2075992" cy="160100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02201" y="4866260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201" y="4866260"/>
                <a:ext cx="28052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>
            <a:stCxn id="54" idx="6"/>
            <a:endCxn id="78" idx="2"/>
          </p:cNvCxnSpPr>
          <p:nvPr/>
        </p:nvCxnSpPr>
        <p:spPr>
          <a:xfrm>
            <a:off x="2406675" y="5214829"/>
            <a:ext cx="2075992" cy="42500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2907201" y="5398447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201" y="5398447"/>
                <a:ext cx="28052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/>
          <p:cNvCxnSpPr>
            <a:endCxn id="78" idx="4"/>
          </p:cNvCxnSpPr>
          <p:nvPr/>
        </p:nvCxnSpPr>
        <p:spPr>
          <a:xfrm flipV="1">
            <a:off x="4519243" y="6128644"/>
            <a:ext cx="452238" cy="30375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674498" y="6351265"/>
                <a:ext cx="8207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−1.5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98" y="6351265"/>
                <a:ext cx="820738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7811083" y="4162003"/>
            <a:ext cx="977627" cy="977627"/>
            <a:chOff x="5891158" y="4542300"/>
            <a:chExt cx="977627" cy="977627"/>
          </a:xfrm>
        </p:grpSpPr>
        <p:sp>
          <p:nvSpPr>
            <p:cNvPr id="94" name="Oval 93"/>
            <p:cNvSpPr/>
            <p:nvPr/>
          </p:nvSpPr>
          <p:spPr>
            <a:xfrm>
              <a:off x="5891158" y="4542300"/>
              <a:ext cx="977627" cy="977627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6115214" y="5216072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381052" y="4859910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391684" y="4846052"/>
              <a:ext cx="0" cy="380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>
            <a:stCxn id="59" idx="6"/>
            <a:endCxn id="94" idx="2"/>
          </p:cNvCxnSpPr>
          <p:nvPr/>
        </p:nvCxnSpPr>
        <p:spPr>
          <a:xfrm>
            <a:off x="5496870" y="3683015"/>
            <a:ext cx="2314213" cy="96780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8" idx="6"/>
            <a:endCxn id="94" idx="2"/>
          </p:cNvCxnSpPr>
          <p:nvPr/>
        </p:nvCxnSpPr>
        <p:spPr>
          <a:xfrm flipV="1">
            <a:off x="5460294" y="4650817"/>
            <a:ext cx="2350789" cy="98901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6421341" y="3631072"/>
                <a:ext cx="1987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341" y="3631072"/>
                <a:ext cx="19877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3333" r="-3636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6436917" y="4768546"/>
                <a:ext cx="1987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917" y="4768546"/>
                <a:ext cx="198772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6364" r="-3333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/>
          <p:nvPr/>
        </p:nvCxnSpPr>
        <p:spPr>
          <a:xfrm>
            <a:off x="8300977" y="3682975"/>
            <a:ext cx="1" cy="47346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214500" y="3188554"/>
                <a:ext cx="2340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500" y="3188554"/>
                <a:ext cx="234038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6"/>
          </p:cNvCxnSpPr>
          <p:nvPr/>
        </p:nvCxnSpPr>
        <p:spPr>
          <a:xfrm flipV="1">
            <a:off x="8788710" y="4650816"/>
            <a:ext cx="721050" cy="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9731225" y="4415520"/>
                <a:ext cx="19266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𝑋𝑂𝑅</m:t>
                      </m:r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225" y="4415520"/>
                <a:ext cx="1926618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61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7826"/>
                <a:ext cx="10515600" cy="597314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XOR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𝑂𝑅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∧¬</m:t>
                    </m:r>
                    <m:r>
                      <a:rPr lang="en-US" b="0" i="1" smtClean="0">
                        <a:latin typeface="Cambria Math" charset="0"/>
                      </a:rPr>
                      <m:t>𝐴𝑁𝐷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7826"/>
                <a:ext cx="10515600" cy="597314"/>
              </a:xfrm>
              <a:blipFill rotWithShape="0">
                <a:blip r:embed="rId2"/>
                <a:stretch>
                  <a:fillRect l="-1217" t="-918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/>
          <p:nvPr/>
        </p:nvSpPr>
        <p:spPr>
          <a:xfrm>
            <a:off x="1514109" y="3592541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4109" y="4768546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716543" y="3728110"/>
                <a:ext cx="4876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543" y="3728110"/>
                <a:ext cx="48769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716543" y="4915191"/>
                <a:ext cx="497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543" y="4915191"/>
                <a:ext cx="497187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519243" y="3194201"/>
            <a:ext cx="977627" cy="977627"/>
            <a:chOff x="5891158" y="4542300"/>
            <a:chExt cx="977627" cy="977627"/>
          </a:xfrm>
        </p:grpSpPr>
        <p:sp>
          <p:nvSpPr>
            <p:cNvPr id="59" name="Oval 58"/>
            <p:cNvSpPr/>
            <p:nvPr/>
          </p:nvSpPr>
          <p:spPr>
            <a:xfrm>
              <a:off x="5891158" y="4542300"/>
              <a:ext cx="977627" cy="977627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6115214" y="5216072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381052" y="4859910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391684" y="4846052"/>
              <a:ext cx="0" cy="380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>
            <a:endCxn id="59" idx="2"/>
          </p:cNvCxnSpPr>
          <p:nvPr/>
        </p:nvCxnSpPr>
        <p:spPr>
          <a:xfrm flipV="1">
            <a:off x="2406675" y="3683015"/>
            <a:ext cx="2112568" cy="35580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9" idx="2"/>
          </p:cNvCxnSpPr>
          <p:nvPr/>
        </p:nvCxnSpPr>
        <p:spPr>
          <a:xfrm flipV="1">
            <a:off x="2406675" y="3683015"/>
            <a:ext cx="2112568" cy="153181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155724" y="346361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724" y="3463614"/>
                <a:ext cx="2388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769" r="-3076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068407" y="3946560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407" y="3946560"/>
                <a:ext cx="28052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4972561" y="2750191"/>
            <a:ext cx="1" cy="47346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483748" y="2255770"/>
                <a:ext cx="8207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−0.5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8" y="2255770"/>
                <a:ext cx="82073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4482667" y="5151017"/>
            <a:ext cx="977627" cy="977627"/>
            <a:chOff x="5891158" y="4542300"/>
            <a:chExt cx="977627" cy="977627"/>
          </a:xfrm>
        </p:grpSpPr>
        <p:sp>
          <p:nvSpPr>
            <p:cNvPr id="78" name="Oval 77"/>
            <p:cNvSpPr/>
            <p:nvPr/>
          </p:nvSpPr>
          <p:spPr>
            <a:xfrm>
              <a:off x="5891158" y="4542300"/>
              <a:ext cx="977627" cy="977627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6115214" y="5216072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381052" y="4859910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391684" y="4846052"/>
              <a:ext cx="0" cy="380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>
            <a:stCxn id="53" idx="6"/>
            <a:endCxn id="78" idx="2"/>
          </p:cNvCxnSpPr>
          <p:nvPr/>
        </p:nvCxnSpPr>
        <p:spPr>
          <a:xfrm>
            <a:off x="2406675" y="4038824"/>
            <a:ext cx="2075992" cy="160100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02201" y="4866260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201" y="4866260"/>
                <a:ext cx="28052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>
            <a:stCxn id="54" idx="6"/>
            <a:endCxn id="78" idx="2"/>
          </p:cNvCxnSpPr>
          <p:nvPr/>
        </p:nvCxnSpPr>
        <p:spPr>
          <a:xfrm>
            <a:off x="2406675" y="5214829"/>
            <a:ext cx="2075992" cy="42500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2907201" y="5398447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201" y="5398447"/>
                <a:ext cx="28052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/>
          <p:cNvCxnSpPr>
            <a:endCxn id="78" idx="4"/>
          </p:cNvCxnSpPr>
          <p:nvPr/>
        </p:nvCxnSpPr>
        <p:spPr>
          <a:xfrm flipV="1">
            <a:off x="4519243" y="6128644"/>
            <a:ext cx="452238" cy="30375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674498" y="6351265"/>
                <a:ext cx="8207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−1.5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98" y="6351265"/>
                <a:ext cx="820738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7811083" y="4162003"/>
            <a:ext cx="977627" cy="977627"/>
            <a:chOff x="5891158" y="4542300"/>
            <a:chExt cx="977627" cy="977627"/>
          </a:xfrm>
        </p:grpSpPr>
        <p:sp>
          <p:nvSpPr>
            <p:cNvPr id="94" name="Oval 93"/>
            <p:cNvSpPr/>
            <p:nvPr/>
          </p:nvSpPr>
          <p:spPr>
            <a:xfrm>
              <a:off x="5891158" y="4542300"/>
              <a:ext cx="977627" cy="977627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6115214" y="5216072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381052" y="4859910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391684" y="4846052"/>
              <a:ext cx="0" cy="380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>
            <a:stCxn id="59" idx="6"/>
            <a:endCxn id="94" idx="2"/>
          </p:cNvCxnSpPr>
          <p:nvPr/>
        </p:nvCxnSpPr>
        <p:spPr>
          <a:xfrm>
            <a:off x="5496870" y="3683015"/>
            <a:ext cx="2314213" cy="96780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8" idx="6"/>
            <a:endCxn id="94" idx="2"/>
          </p:cNvCxnSpPr>
          <p:nvPr/>
        </p:nvCxnSpPr>
        <p:spPr>
          <a:xfrm flipV="1">
            <a:off x="5460294" y="4650817"/>
            <a:ext cx="2350789" cy="98901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6421341" y="3631072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341" y="3631072"/>
                <a:ext cx="238847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6235749" y="4768546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49" y="4768546"/>
                <a:ext cx="468077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896" r="-1428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/>
          <p:nvPr/>
        </p:nvCxnSpPr>
        <p:spPr>
          <a:xfrm>
            <a:off x="8300977" y="3682975"/>
            <a:ext cx="1" cy="47346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7867028" y="3188554"/>
                <a:ext cx="8207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−0.1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028" y="3188554"/>
                <a:ext cx="820738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6"/>
          </p:cNvCxnSpPr>
          <p:nvPr/>
        </p:nvCxnSpPr>
        <p:spPr>
          <a:xfrm flipV="1">
            <a:off x="8788710" y="4650816"/>
            <a:ext cx="721050" cy="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9731225" y="4415520"/>
                <a:ext cx="19266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𝑋𝑂𝑅</m:t>
                      </m:r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225" y="4415520"/>
                <a:ext cx="1926618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7826"/>
                <a:ext cx="10515600" cy="597314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XOR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𝑂𝑅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∧¬</m:t>
                    </m:r>
                    <m:r>
                      <a:rPr lang="en-US" b="0" i="1" smtClean="0">
                        <a:latin typeface="Cambria Math" charset="0"/>
                      </a:rPr>
                      <m:t>𝐴𝑁𝐷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7826"/>
                <a:ext cx="10515600" cy="597314"/>
              </a:xfrm>
              <a:blipFill rotWithShape="0">
                <a:blip r:embed="rId2"/>
                <a:stretch>
                  <a:fillRect l="-1217" t="-918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/>
          <p:nvPr/>
        </p:nvSpPr>
        <p:spPr>
          <a:xfrm>
            <a:off x="1514109" y="3592541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4109" y="4768546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716543" y="3728110"/>
                <a:ext cx="4876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543" y="3728110"/>
                <a:ext cx="48769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716543" y="4915191"/>
                <a:ext cx="497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543" y="4915191"/>
                <a:ext cx="497187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519243" y="3194201"/>
            <a:ext cx="977627" cy="977627"/>
            <a:chOff x="5891158" y="4542300"/>
            <a:chExt cx="977627" cy="977627"/>
          </a:xfrm>
        </p:grpSpPr>
        <p:sp>
          <p:nvSpPr>
            <p:cNvPr id="59" name="Oval 58"/>
            <p:cNvSpPr/>
            <p:nvPr/>
          </p:nvSpPr>
          <p:spPr>
            <a:xfrm>
              <a:off x="5891158" y="4542300"/>
              <a:ext cx="977627" cy="977627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6115214" y="5216072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381052" y="4859910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391684" y="4846052"/>
              <a:ext cx="0" cy="380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>
            <a:endCxn id="59" idx="2"/>
          </p:cNvCxnSpPr>
          <p:nvPr/>
        </p:nvCxnSpPr>
        <p:spPr>
          <a:xfrm flipV="1">
            <a:off x="2406675" y="3683015"/>
            <a:ext cx="2112568" cy="35580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9" idx="2"/>
          </p:cNvCxnSpPr>
          <p:nvPr/>
        </p:nvCxnSpPr>
        <p:spPr>
          <a:xfrm flipV="1">
            <a:off x="2406675" y="3683015"/>
            <a:ext cx="2112568" cy="153181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155724" y="346361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724" y="3463614"/>
                <a:ext cx="2388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769" r="-3076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068407" y="3946560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407" y="3946560"/>
                <a:ext cx="28052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4972561" y="2750191"/>
            <a:ext cx="1" cy="47346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483748" y="2255770"/>
                <a:ext cx="8207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−0.5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8" y="2255770"/>
                <a:ext cx="82073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4482667" y="5151017"/>
            <a:ext cx="977627" cy="977627"/>
            <a:chOff x="5891158" y="4542300"/>
            <a:chExt cx="977627" cy="977627"/>
          </a:xfrm>
        </p:grpSpPr>
        <p:sp>
          <p:nvSpPr>
            <p:cNvPr id="78" name="Oval 77"/>
            <p:cNvSpPr/>
            <p:nvPr/>
          </p:nvSpPr>
          <p:spPr>
            <a:xfrm>
              <a:off x="5891158" y="4542300"/>
              <a:ext cx="977627" cy="977627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6115214" y="5216072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381052" y="4859910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391684" y="4846052"/>
              <a:ext cx="0" cy="380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>
            <a:stCxn id="53" idx="6"/>
            <a:endCxn id="78" idx="2"/>
          </p:cNvCxnSpPr>
          <p:nvPr/>
        </p:nvCxnSpPr>
        <p:spPr>
          <a:xfrm>
            <a:off x="2406675" y="4038824"/>
            <a:ext cx="2075992" cy="160100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02201" y="4866260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201" y="4866260"/>
                <a:ext cx="28052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>
            <a:stCxn id="54" idx="6"/>
            <a:endCxn id="78" idx="2"/>
          </p:cNvCxnSpPr>
          <p:nvPr/>
        </p:nvCxnSpPr>
        <p:spPr>
          <a:xfrm>
            <a:off x="2406675" y="5214829"/>
            <a:ext cx="2075992" cy="42500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2907201" y="5398447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201" y="5398447"/>
                <a:ext cx="28052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/>
          <p:cNvCxnSpPr>
            <a:endCxn id="78" idx="4"/>
          </p:cNvCxnSpPr>
          <p:nvPr/>
        </p:nvCxnSpPr>
        <p:spPr>
          <a:xfrm flipV="1">
            <a:off x="4519243" y="6128644"/>
            <a:ext cx="452238" cy="30375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674498" y="6351265"/>
                <a:ext cx="8207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−1.5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98" y="6351265"/>
                <a:ext cx="820738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7811083" y="4162003"/>
            <a:ext cx="977627" cy="977627"/>
            <a:chOff x="5891158" y="4542300"/>
            <a:chExt cx="977627" cy="977627"/>
          </a:xfrm>
        </p:grpSpPr>
        <p:sp>
          <p:nvSpPr>
            <p:cNvPr id="94" name="Oval 93"/>
            <p:cNvSpPr/>
            <p:nvPr/>
          </p:nvSpPr>
          <p:spPr>
            <a:xfrm>
              <a:off x="5891158" y="4542300"/>
              <a:ext cx="977627" cy="977627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6115214" y="5216072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381052" y="4859910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391684" y="4846052"/>
              <a:ext cx="0" cy="380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>
            <a:stCxn id="59" idx="6"/>
            <a:endCxn id="94" idx="2"/>
          </p:cNvCxnSpPr>
          <p:nvPr/>
        </p:nvCxnSpPr>
        <p:spPr>
          <a:xfrm>
            <a:off x="5496870" y="3683015"/>
            <a:ext cx="2314213" cy="96780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8" idx="6"/>
            <a:endCxn id="94" idx="2"/>
          </p:cNvCxnSpPr>
          <p:nvPr/>
        </p:nvCxnSpPr>
        <p:spPr>
          <a:xfrm flipV="1">
            <a:off x="5460294" y="4650817"/>
            <a:ext cx="2350789" cy="98901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6421341" y="3631072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341" y="3631072"/>
                <a:ext cx="238847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6235749" y="4768546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49" y="4768546"/>
                <a:ext cx="468077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896" r="-1428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/>
          <p:nvPr/>
        </p:nvCxnSpPr>
        <p:spPr>
          <a:xfrm>
            <a:off x="8300977" y="3682975"/>
            <a:ext cx="1" cy="47346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7867028" y="3188554"/>
                <a:ext cx="8207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−0.1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028" y="3188554"/>
                <a:ext cx="820738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6"/>
          </p:cNvCxnSpPr>
          <p:nvPr/>
        </p:nvCxnSpPr>
        <p:spPr>
          <a:xfrm flipV="1">
            <a:off x="8788710" y="4650816"/>
            <a:ext cx="721050" cy="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9731225" y="4415520"/>
                <a:ext cx="19266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𝑋𝑂𝑅</m:t>
                      </m:r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225" y="4415520"/>
                <a:ext cx="1926618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678645" y="1540960"/>
            <a:ext cx="2941180" cy="1077218"/>
          </a:xfrm>
          <a:prstGeom prst="rect">
            <a:avLst/>
          </a:prstGeom>
          <a:solidFill>
            <a:schemeClr val="bg1"/>
          </a:solidFill>
          <a:ln w="476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Let’s </a:t>
            </a:r>
            <a:r>
              <a:rPr lang="en-US" sz="3200" smtClean="0"/>
              <a:t>see what’s going on</a:t>
            </a:r>
            <a:endParaRPr lang="en-US" sz="3200"/>
          </a:p>
        </p:txBody>
      </p:sp>
      <p:sp>
        <p:nvSpPr>
          <p:cNvPr id="4" name="Rectangle 3"/>
          <p:cNvSpPr/>
          <p:nvPr/>
        </p:nvSpPr>
        <p:spPr>
          <a:xfrm>
            <a:off x="4374879" y="3109878"/>
            <a:ext cx="1214144" cy="1150546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40649" y="5053171"/>
            <a:ext cx="1214144" cy="1150546"/>
          </a:xfrm>
          <a:prstGeom prst="rect">
            <a:avLst/>
          </a:prstGeom>
          <a:noFill/>
          <a:ln w="603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96811" y="5913200"/>
                <a:ext cx="14189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h</m:t>
                      </m:r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811" y="5913200"/>
                <a:ext cx="1418915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11883" y="2860125"/>
                <a:ext cx="14216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883" y="2860125"/>
                <a:ext cx="1421671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7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mapping in middle layer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41263" y="2419856"/>
            <a:ext cx="3800771" cy="3194560"/>
            <a:chOff x="3312531" y="3327400"/>
            <a:chExt cx="4383669" cy="368448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343400" y="3327400"/>
              <a:ext cx="0" cy="2692400"/>
            </a:xfrm>
            <a:prstGeom prst="line">
              <a:avLst/>
            </a:prstGeom>
            <a:ln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343400" y="6019800"/>
              <a:ext cx="335280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312531" y="4381212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31" y="4381212"/>
                  <a:ext cx="612539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650946" y="6488668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0946" y="6488668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48387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135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13500" y="51097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700" y="51049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15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0</a:t>
              </a:r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463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54005" y="375994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48101" y="51818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23407" y="2419856"/>
            <a:ext cx="4514235" cy="3347465"/>
            <a:chOff x="2489648" y="3327400"/>
            <a:chExt cx="5206552" cy="386084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343400" y="3327400"/>
              <a:ext cx="0" cy="2692400"/>
            </a:xfrm>
            <a:prstGeom prst="line">
              <a:avLst/>
            </a:prstGeom>
            <a:ln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43400" y="6019800"/>
              <a:ext cx="335280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489648" y="4407365"/>
                  <a:ext cx="1616925" cy="5324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648" y="4407365"/>
                  <a:ext cx="1616925" cy="5324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70" r="-870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904147" y="6584781"/>
                  <a:ext cx="1849511" cy="603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h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147" y="6584781"/>
                  <a:ext cx="1849511" cy="60346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48387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135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38700" y="51049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715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0</a:t>
              </a:r>
              <a:endParaRPr lang="en-US" sz="16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463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54005" y="375994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48101" y="51818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513908" y="588784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93375" y="294434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9" idx="3"/>
            <a:endCxn id="22" idx="1"/>
          </p:cNvCxnSpPr>
          <p:nvPr/>
        </p:nvCxnSpPr>
        <p:spPr>
          <a:xfrm>
            <a:off x="2659424" y="2928311"/>
            <a:ext cx="5300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44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mapping in middle layer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41263" y="2419856"/>
            <a:ext cx="3800771" cy="3194560"/>
            <a:chOff x="3312531" y="3327400"/>
            <a:chExt cx="4383669" cy="368448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343400" y="3327400"/>
              <a:ext cx="0" cy="2692400"/>
            </a:xfrm>
            <a:prstGeom prst="line">
              <a:avLst/>
            </a:prstGeom>
            <a:ln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343400" y="6019800"/>
              <a:ext cx="335280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312531" y="4381212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31" y="4381212"/>
                  <a:ext cx="612539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650946" y="6488668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0946" y="6488668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48387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135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13500" y="51097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700" y="51049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15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0</a:t>
              </a:r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463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54005" y="375994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48101" y="51818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23407" y="2419856"/>
            <a:ext cx="4514235" cy="3347465"/>
            <a:chOff x="2489648" y="3327400"/>
            <a:chExt cx="5206552" cy="386084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343400" y="3327400"/>
              <a:ext cx="0" cy="2692400"/>
            </a:xfrm>
            <a:prstGeom prst="line">
              <a:avLst/>
            </a:prstGeom>
            <a:ln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43400" y="6019800"/>
              <a:ext cx="335280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489648" y="4407365"/>
                  <a:ext cx="1616925" cy="5324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648" y="4407365"/>
                  <a:ext cx="1616925" cy="5324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70" r="-870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904147" y="6584781"/>
                  <a:ext cx="1849511" cy="603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h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147" y="6584781"/>
                  <a:ext cx="1849511" cy="60346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48387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135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38700" y="51049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715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0</a:t>
              </a:r>
              <a:endParaRPr lang="en-US" sz="16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463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54005" y="375994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48101" y="51818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513908" y="588784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93375" y="294434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1" idx="3"/>
            <a:endCxn id="22" idx="1"/>
          </p:cNvCxnSpPr>
          <p:nvPr/>
        </p:nvCxnSpPr>
        <p:spPr>
          <a:xfrm flipV="1">
            <a:off x="4024822" y="2928311"/>
            <a:ext cx="3935283" cy="123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mapping in middle layer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41263" y="2419856"/>
            <a:ext cx="3800771" cy="3194560"/>
            <a:chOff x="3312531" y="3327400"/>
            <a:chExt cx="4383669" cy="368448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343400" y="3327400"/>
              <a:ext cx="0" cy="2692400"/>
            </a:xfrm>
            <a:prstGeom prst="line">
              <a:avLst/>
            </a:prstGeom>
            <a:ln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343400" y="6019800"/>
              <a:ext cx="335280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312531" y="4381212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31" y="4381212"/>
                  <a:ext cx="612539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650946" y="6488668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0946" y="6488668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48387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135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13500" y="51097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700" y="51049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15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0</a:t>
              </a:r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463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54005" y="375994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48101" y="51818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23407" y="2419856"/>
            <a:ext cx="4514235" cy="3347465"/>
            <a:chOff x="2489648" y="3327400"/>
            <a:chExt cx="5206552" cy="386084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343400" y="3327400"/>
              <a:ext cx="0" cy="2692400"/>
            </a:xfrm>
            <a:prstGeom prst="line">
              <a:avLst/>
            </a:prstGeom>
            <a:ln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43400" y="6019800"/>
              <a:ext cx="335280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489648" y="4407365"/>
                  <a:ext cx="1616925" cy="5324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648" y="4407365"/>
                  <a:ext cx="1616925" cy="5324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70" r="-870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904147" y="6584781"/>
                  <a:ext cx="1849511" cy="603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h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147" y="6584781"/>
                  <a:ext cx="1849511" cy="60346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48387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135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38700" y="51049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715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0</a:t>
              </a:r>
              <a:endParaRPr lang="en-US" sz="16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463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54005" y="375994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48101" y="51818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513908" y="588784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93375" y="294434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10" idx="3"/>
            <a:endCxn id="23" idx="1"/>
          </p:cNvCxnSpPr>
          <p:nvPr/>
        </p:nvCxnSpPr>
        <p:spPr>
          <a:xfrm>
            <a:off x="4024822" y="2928311"/>
            <a:ext cx="5300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8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mapping in middle layer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41263" y="2419856"/>
            <a:ext cx="3800771" cy="3194560"/>
            <a:chOff x="3312531" y="3327400"/>
            <a:chExt cx="4383669" cy="368448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343400" y="3327400"/>
              <a:ext cx="0" cy="2692400"/>
            </a:xfrm>
            <a:prstGeom prst="line">
              <a:avLst/>
            </a:prstGeom>
            <a:ln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343400" y="6019800"/>
              <a:ext cx="335280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312531" y="4381212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31" y="4381212"/>
                  <a:ext cx="612539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650946" y="6488668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0946" y="6488668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48387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135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13500" y="51097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700" y="51049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15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0</a:t>
              </a:r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463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54005" y="375994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48101" y="51818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23407" y="2419856"/>
            <a:ext cx="4514235" cy="3347465"/>
            <a:chOff x="2489648" y="3327400"/>
            <a:chExt cx="5206552" cy="386084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343400" y="3327400"/>
              <a:ext cx="0" cy="2692400"/>
            </a:xfrm>
            <a:prstGeom prst="line">
              <a:avLst/>
            </a:prstGeom>
            <a:ln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43400" y="6019800"/>
              <a:ext cx="335280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489648" y="4407365"/>
                  <a:ext cx="1616925" cy="5324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648" y="4407365"/>
                  <a:ext cx="1616925" cy="5324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70" r="-870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904147" y="6584781"/>
                  <a:ext cx="1849511" cy="603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h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147" y="6584781"/>
                  <a:ext cx="1849511" cy="60346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48387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135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38700" y="51049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715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0</a:t>
              </a:r>
              <a:endParaRPr lang="en-US" sz="16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463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54005" y="375994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48101" y="51818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513908" y="588784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93375" y="294434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2" idx="3"/>
            <a:endCxn id="25" idx="1"/>
          </p:cNvCxnSpPr>
          <p:nvPr/>
        </p:nvCxnSpPr>
        <p:spPr>
          <a:xfrm flipV="1">
            <a:off x="2659424" y="4161169"/>
            <a:ext cx="53006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2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mapping in middle layer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734687" y="2255264"/>
            <a:ext cx="4514235" cy="3837319"/>
            <a:chOff x="5923407" y="2419856"/>
            <a:chExt cx="4514235" cy="3837319"/>
          </a:xfrm>
        </p:grpSpPr>
        <p:grpSp>
          <p:nvGrpSpPr>
            <p:cNvPr id="17" name="Group 16"/>
            <p:cNvGrpSpPr/>
            <p:nvPr/>
          </p:nvGrpSpPr>
          <p:grpSpPr>
            <a:xfrm>
              <a:off x="5923407" y="2419856"/>
              <a:ext cx="4514235" cy="3347465"/>
              <a:chOff x="2489648" y="3327400"/>
              <a:chExt cx="5206552" cy="3860844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4343400" y="3327400"/>
                <a:ext cx="0" cy="2692400"/>
              </a:xfrm>
              <a:prstGeom prst="line">
                <a:avLst/>
              </a:prstGeom>
              <a:ln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343400" y="6019800"/>
                <a:ext cx="3352800" cy="0"/>
              </a:xfrm>
              <a:prstGeom prst="line">
                <a:avLst/>
              </a:prstGeom>
              <a:ln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489648" y="4407365"/>
                    <a:ext cx="1616925" cy="53246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9648" y="4407365"/>
                    <a:ext cx="1616925" cy="53246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870" r="-870" b="-18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904147" y="6584781"/>
                    <a:ext cx="1849511" cy="6034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4147" y="6584781"/>
                    <a:ext cx="1849511" cy="60346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TextBox 21"/>
              <p:cNvSpPr txBox="1"/>
              <p:nvPr/>
            </p:nvSpPr>
            <p:spPr>
              <a:xfrm>
                <a:off x="4838700" y="368300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1</a:t>
                </a: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13500" y="368300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1"/>
                    </a:solidFill>
                  </a:rPr>
                  <a:t>0</a:t>
                </a:r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838700" y="5104934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1"/>
                    </a:solidFill>
                  </a:rPr>
                  <a:t>0</a:t>
                </a:r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871561" y="620446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0</a:t>
                </a:r>
                <a:endParaRPr lang="en-US" sz="16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446361" y="620446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1</a:t>
                </a:r>
                <a:endParaRPr lang="en-US" sz="160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854005" y="375994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1</a:t>
                </a:r>
                <a:endParaRPr lang="en-US" sz="16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48101" y="518187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US" sz="1600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513908" y="5887843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AND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93375" y="294434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OR</a:t>
              </a:r>
              <a:endParaRPr lang="en-US" dirty="0"/>
            </a:p>
          </p:txBody>
        </p:sp>
      </p:grpSp>
      <p:cxnSp>
        <p:nvCxnSpPr>
          <p:cNvPr id="33" name="Straight Connector 32"/>
          <p:cNvCxnSpPr/>
          <p:nvPr/>
        </p:nvCxnSpPr>
        <p:spPr>
          <a:xfrm flipH="1">
            <a:off x="5666641" y="1627632"/>
            <a:ext cx="3367631" cy="299823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41586" y="3191625"/>
            <a:ext cx="2988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Now it’s linearly separable!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060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3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This is just another composition of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81528" y="2660904"/>
                <a:ext cx="65281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𝑋𝑂𝑅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𝑂𝑅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∧¬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𝐴𝑁𝐷</m:t>
                      </m:r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528" y="2660904"/>
                <a:ext cx="652819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3303780"/>
                <a:ext cx="10488577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Generally, let</a:t>
                </a:r>
              </a:p>
              <a:p>
                <a:pPr marL="688975" indent="-471488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dirty="0" smtClean="0"/>
                  <a:t> be the intermediate functions (called the </a:t>
                </a:r>
                <a:r>
                  <a:rPr lang="en-US" sz="2800" b="1" u="sng" dirty="0" smtClean="0"/>
                  <a:t>hidden layer</a:t>
                </a:r>
                <a:r>
                  <a:rPr lang="en-US" sz="2800" dirty="0" smtClean="0"/>
                  <a:t>)</a:t>
                </a:r>
              </a:p>
              <a:p>
                <a:pPr marL="688975" indent="-471488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8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 smtClean="0">
                            <a:latin typeface="Cambria Math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be the weight vectors for input-&gt;hidden, hidden-&gt;output</a:t>
                </a:r>
              </a:p>
              <a:p>
                <a:pPr marL="688975" indent="-471488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𝑠𝑖𝑔</m:t>
                    </m:r>
                    <m:r>
                      <a:rPr lang="en-US" sz="2800" b="0" i="1" smtClean="0">
                        <a:latin typeface="Cambria Math" charset="0"/>
                      </a:rPr>
                      <m:t>(</m:t>
                    </m:r>
                    <m:r>
                      <a:rPr lang="en-US" sz="2800" b="0" i="1" smtClean="0">
                        <a:latin typeface="Cambria Math" charset="0"/>
                      </a:rPr>
                      <m:t>𝑧</m:t>
                    </m:r>
                    <m:r>
                      <a:rPr lang="en-US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denote the sigmoid function over </a:t>
                </a:r>
                <a:r>
                  <a:rPr lang="en-US" sz="2800" i="1" dirty="0" smtClean="0"/>
                  <a:t>z</a:t>
                </a:r>
                <a:endParaRPr lang="en-US" sz="28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03780"/>
                <a:ext cx="10488577" cy="1815882"/>
              </a:xfrm>
              <a:prstGeom prst="rect">
                <a:avLst/>
              </a:prstGeom>
              <a:blipFill rotWithShape="0">
                <a:blip r:embed="rId4"/>
                <a:stretch>
                  <a:fillRect l="-1221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10025" y="5590135"/>
                <a:ext cx="5344925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charset="0"/>
                            </a:rPr>
                            <m:t>𝒙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3200" b="1" i="1" smtClean="0">
                              <a:latin typeface="Cambria Math" charset="0"/>
                            </a:rPr>
                            <m:t>𝑾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𝑠𝑖𝑔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charset="0"/>
                            </a:rPr>
                            <m:t>⋅</m:t>
                          </m:r>
                          <m:r>
                            <a:rPr lang="en-US" sz="3200" b="1" i="1" smtClean="0">
                              <a:latin typeface="Cambria Math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latin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3200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025" y="5590135"/>
                <a:ext cx="5344925" cy="555858"/>
              </a:xfrm>
              <a:prstGeom prst="rect">
                <a:avLst/>
              </a:prstGeom>
              <a:blipFill rotWithShape="0">
                <a:blip r:embed="rId5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45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3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learn with gradient descent (example: L2 loss </a:t>
            </a:r>
            <a:r>
              <a:rPr lang="en-US" dirty="0" err="1" smtClean="0"/>
              <a:t>w.r.t</a:t>
            </a:r>
            <a:r>
              <a:rPr lang="en-US" dirty="0" smtClean="0"/>
              <a:t>. </a:t>
            </a:r>
            <a:r>
              <a:rPr lang="en-US" b="1" i="1" dirty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06042" y="2812102"/>
                <a:ext cx="4672753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𝒙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𝑾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𝑠𝑖𝑔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</a:rPr>
                            <m:t>⋅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42" y="2812102"/>
                <a:ext cx="4672753" cy="4863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02953" y="2468880"/>
                <a:ext cx="5300169" cy="1260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𝑾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𝑿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r>
                                        <a:rPr lang="en-US" sz="2800" b="1" i="1" smtClean="0">
                                          <a:latin typeface="Cambria Math" charset="0"/>
                                        </a:rPr>
                                        <m:t>𝑾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953" y="2468880"/>
                <a:ext cx="5300169" cy="12603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4"/>
              <p:cNvSpPr txBox="1">
                <a:spLocks/>
              </p:cNvSpPr>
              <p:nvPr/>
            </p:nvSpPr>
            <p:spPr>
              <a:xfrm>
                <a:off x="838200" y="3907857"/>
                <a:ext cx="10515600" cy="2822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dirty="0" smtClean="0"/>
                  <a:t>Apply the Chain Rule (for differentiation this time) to differentiate the composed functions</a:t>
                </a:r>
              </a:p>
              <a:p>
                <a:pPr marL="471488" indent="-290513">
                  <a:lnSpc>
                    <a:spcPct val="100000"/>
                  </a:lnSpc>
                  <a:spcBef>
                    <a:spcPts val="0"/>
                  </a:spcBef>
                  <a:buFont typeface="Wingdings" charset="2"/>
                  <a:buChar char="Ø"/>
                </a:pPr>
                <a:r>
                  <a:rPr lang="en-US" dirty="0" smtClean="0"/>
                  <a:t>Get partial derivatives of </a:t>
                </a:r>
                <a:r>
                  <a:rPr lang="en-US" u="sng" dirty="0" smtClean="0"/>
                  <a:t>overall</a:t>
                </a:r>
                <a:r>
                  <a:rPr lang="en-US" dirty="0" smtClean="0"/>
                  <a:t> error </a:t>
                </a:r>
                <a:r>
                  <a:rPr lang="en-US" dirty="0" err="1" smtClean="0"/>
                  <a:t>w.r.t</a:t>
                </a:r>
                <a:r>
                  <a:rPr lang="en-US" dirty="0" smtClean="0"/>
                  <a:t>. each parameter in the network</a:t>
                </a:r>
              </a:p>
              <a:p>
                <a:pPr marL="471488" indent="-290513">
                  <a:lnSpc>
                    <a:spcPct val="100000"/>
                  </a:lnSpc>
                  <a:spcBef>
                    <a:spcPts val="0"/>
                  </a:spcBef>
                  <a:buFont typeface="Wingdings" charset="2"/>
                  <a:buChar char="Ø"/>
                </a:pPr>
                <a:r>
                  <a:rPr lang="en-US" dirty="0" smtClean="0"/>
                  <a:t>In hidden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get derivative </a:t>
                </a:r>
                <a:r>
                  <a:rPr lang="en-US" dirty="0" err="1" smtClean="0"/>
                  <a:t>w.r.t</a:t>
                </a:r>
                <a:r>
                  <a:rPr lang="en-US" dirty="0" smtClean="0"/>
                  <a:t>. the output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then differentiate that </a:t>
                </a:r>
                <a:r>
                  <a:rPr lang="en-US" dirty="0" err="1" smtClean="0"/>
                  <a:t>w.r.t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07857"/>
                <a:ext cx="10515600" cy="2822128"/>
              </a:xfrm>
              <a:prstGeom prst="rect">
                <a:avLst/>
              </a:prstGeom>
              <a:blipFill rotWithShape="0">
                <a:blip r:embed="rId5"/>
                <a:stretch>
                  <a:fillRect l="-1217" t="-1944" b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57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</a:t>
            </a:r>
            <a:r>
              <a:rPr lang="en-US" dirty="0"/>
              <a:t>with a non-linear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09583" y="1633842"/>
                <a:ext cx="9790217" cy="10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583" y="1633842"/>
                <a:ext cx="9790217" cy="10943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447800" y="2732818"/>
                <a:ext cx="9194800" cy="10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732818"/>
                <a:ext cx="9194800" cy="10943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447800" y="4546600"/>
            <a:ext cx="9194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 indent="-584200">
              <a:spcBef>
                <a:spcPts val="1200"/>
              </a:spcBef>
              <a:buFont typeface="Wingdings" charset="2"/>
              <a:buChar char="Ø"/>
            </a:pPr>
            <a:r>
              <a:rPr lang="en-US" sz="3200" b="1" dirty="0" smtClean="0"/>
              <a:t>But there’s no unique solution for these!</a:t>
            </a:r>
          </a:p>
          <a:p>
            <a:pPr marL="736600" indent="-584200">
              <a:spcBef>
                <a:spcPts val="1200"/>
              </a:spcBef>
              <a:buFont typeface="Wingdings" charset="2"/>
              <a:buChar char="Ø"/>
            </a:pPr>
            <a:r>
              <a:rPr lang="en-US" sz="3200" dirty="0" smtClean="0"/>
              <a:t>In many cases, there won’t even be a closed form solution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307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“Deep”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819"/>
            <a:ext cx="10515600" cy="111240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Deep models use more than one hidden layer (i.e., more than one set of nonlinear functions </a:t>
            </a:r>
            <a:r>
              <a:rPr lang="en-US" u="sng" dirty="0" smtClean="0"/>
              <a:t>before </a:t>
            </a:r>
            <a:r>
              <a:rPr lang="en-US" dirty="0" smtClean="0"/>
              <a:t>the final output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28925" y="3286398"/>
            <a:ext cx="574447" cy="5744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928926" y="4200798"/>
            <a:ext cx="574447" cy="5744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928925" y="5157948"/>
            <a:ext cx="574447" cy="5744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4" idx="6"/>
            <a:endCxn id="37" idx="2"/>
          </p:cNvCxnSpPr>
          <p:nvPr/>
        </p:nvCxnSpPr>
        <p:spPr>
          <a:xfrm>
            <a:off x="2503372" y="3573622"/>
            <a:ext cx="965194" cy="35553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6"/>
            <a:endCxn id="37" idx="2"/>
          </p:cNvCxnSpPr>
          <p:nvPr/>
        </p:nvCxnSpPr>
        <p:spPr>
          <a:xfrm flipV="1">
            <a:off x="2503373" y="3929160"/>
            <a:ext cx="965193" cy="55886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0" idx="6"/>
            <a:endCxn id="37" idx="2"/>
          </p:cNvCxnSpPr>
          <p:nvPr/>
        </p:nvCxnSpPr>
        <p:spPr>
          <a:xfrm flipV="1">
            <a:off x="2503372" y="3929160"/>
            <a:ext cx="965194" cy="151601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0" idx="6"/>
            <a:endCxn id="38" idx="2"/>
          </p:cNvCxnSpPr>
          <p:nvPr/>
        </p:nvCxnSpPr>
        <p:spPr>
          <a:xfrm flipV="1">
            <a:off x="2503372" y="5089137"/>
            <a:ext cx="961517" cy="35603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9" idx="6"/>
            <a:endCxn id="38" idx="2"/>
          </p:cNvCxnSpPr>
          <p:nvPr/>
        </p:nvCxnSpPr>
        <p:spPr>
          <a:xfrm>
            <a:off x="2503373" y="4488022"/>
            <a:ext cx="961516" cy="60111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" idx="6"/>
            <a:endCxn id="38" idx="2"/>
          </p:cNvCxnSpPr>
          <p:nvPr/>
        </p:nvCxnSpPr>
        <p:spPr>
          <a:xfrm>
            <a:off x="2503372" y="3573622"/>
            <a:ext cx="961517" cy="151551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6"/>
            <a:endCxn id="65" idx="2"/>
          </p:cNvCxnSpPr>
          <p:nvPr/>
        </p:nvCxnSpPr>
        <p:spPr>
          <a:xfrm>
            <a:off x="4223009" y="3929160"/>
            <a:ext cx="729362" cy="221910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8" idx="6"/>
            <a:endCxn id="65" idx="2"/>
          </p:cNvCxnSpPr>
          <p:nvPr/>
        </p:nvCxnSpPr>
        <p:spPr>
          <a:xfrm>
            <a:off x="4219332" y="5089137"/>
            <a:ext cx="733039" cy="1059123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078098" y="340737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098" y="3407378"/>
                <a:ext cx="2761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073628" y="432775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628" y="4327754"/>
                <a:ext cx="2814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0870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078097" y="530667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097" y="5306671"/>
                <a:ext cx="2814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3464889" y="4711915"/>
            <a:ext cx="754443" cy="1189511"/>
            <a:chOff x="5341554" y="4690728"/>
            <a:chExt cx="754443" cy="1189511"/>
          </a:xfrm>
        </p:grpSpPr>
        <p:sp>
          <p:nvSpPr>
            <p:cNvPr id="38" name="Oval 37"/>
            <p:cNvSpPr/>
            <p:nvPr/>
          </p:nvSpPr>
          <p:spPr>
            <a:xfrm>
              <a:off x="5341554" y="4690728"/>
              <a:ext cx="754443" cy="75444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endCxn id="38" idx="4"/>
            </p:cNvCxnSpPr>
            <p:nvPr/>
          </p:nvCxnSpPr>
          <p:spPr>
            <a:xfrm flipV="1">
              <a:off x="5714796" y="5445171"/>
              <a:ext cx="3980" cy="435068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5324" y="4830749"/>
              <a:ext cx="477674" cy="50301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3468566" y="3133314"/>
            <a:ext cx="754443" cy="1173067"/>
            <a:chOff x="5341553" y="3082593"/>
            <a:chExt cx="754443" cy="1173067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5727367" y="3082593"/>
              <a:ext cx="1" cy="407993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5341553" y="3501217"/>
              <a:ext cx="754443" cy="754443"/>
              <a:chOff x="5341553" y="3501217"/>
              <a:chExt cx="754443" cy="754443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5341553" y="3501217"/>
                <a:ext cx="754443" cy="75444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6261" y="3626399"/>
                <a:ext cx="477674" cy="503010"/>
              </a:xfrm>
              <a:prstGeom prst="rect">
                <a:avLst/>
              </a:prstGeom>
            </p:spPr>
          </p:pic>
        </p:grpSp>
      </p:grpSp>
      <p:grpSp>
        <p:nvGrpSpPr>
          <p:cNvPr id="53" name="Group 52"/>
          <p:cNvGrpSpPr/>
          <p:nvPr/>
        </p:nvGrpSpPr>
        <p:grpSpPr>
          <a:xfrm>
            <a:off x="4956048" y="2672673"/>
            <a:ext cx="754443" cy="1173067"/>
            <a:chOff x="5341553" y="3082593"/>
            <a:chExt cx="754443" cy="1173067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5727367" y="3082593"/>
              <a:ext cx="1" cy="407993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5341553" y="3501217"/>
              <a:ext cx="754443" cy="754443"/>
              <a:chOff x="5341553" y="3501217"/>
              <a:chExt cx="754443" cy="754443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5341553" y="3501217"/>
                <a:ext cx="754443" cy="75444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6261" y="3626399"/>
                <a:ext cx="477674" cy="503010"/>
              </a:xfrm>
              <a:prstGeom prst="rect">
                <a:avLst/>
              </a:prstGeom>
            </p:spPr>
          </p:pic>
        </p:grpSp>
      </p:grpSp>
      <p:grpSp>
        <p:nvGrpSpPr>
          <p:cNvPr id="60" name="Group 59"/>
          <p:cNvGrpSpPr/>
          <p:nvPr/>
        </p:nvGrpSpPr>
        <p:grpSpPr>
          <a:xfrm>
            <a:off x="4952371" y="5352414"/>
            <a:ext cx="754443" cy="1173067"/>
            <a:chOff x="5341553" y="3082593"/>
            <a:chExt cx="754443" cy="1173067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5727367" y="3082593"/>
              <a:ext cx="1" cy="407993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5341553" y="3501217"/>
              <a:ext cx="754443" cy="754443"/>
              <a:chOff x="5341553" y="3501217"/>
              <a:chExt cx="754443" cy="754443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5341553" y="3501217"/>
                <a:ext cx="754443" cy="75444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6261" y="3626399"/>
                <a:ext cx="477674" cy="503010"/>
              </a:xfrm>
              <a:prstGeom prst="rect">
                <a:avLst/>
              </a:prstGeom>
            </p:spPr>
          </p:pic>
        </p:grpSp>
      </p:grpSp>
      <p:grpSp>
        <p:nvGrpSpPr>
          <p:cNvPr id="68" name="Group 67"/>
          <p:cNvGrpSpPr/>
          <p:nvPr/>
        </p:nvGrpSpPr>
        <p:grpSpPr>
          <a:xfrm>
            <a:off x="4952371" y="3970922"/>
            <a:ext cx="754443" cy="1173067"/>
            <a:chOff x="5341553" y="3082593"/>
            <a:chExt cx="754443" cy="1173067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5727367" y="3082593"/>
              <a:ext cx="1" cy="407993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5341553" y="3501217"/>
              <a:ext cx="754443" cy="754443"/>
              <a:chOff x="5341553" y="3501217"/>
              <a:chExt cx="754443" cy="754443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341553" y="3501217"/>
                <a:ext cx="754443" cy="75444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6261" y="3626399"/>
                <a:ext cx="477674" cy="503010"/>
              </a:xfrm>
              <a:prstGeom prst="rect">
                <a:avLst/>
              </a:prstGeom>
            </p:spPr>
          </p:pic>
        </p:grpSp>
      </p:grpSp>
      <p:cxnSp>
        <p:nvCxnSpPr>
          <p:cNvPr id="75" name="Straight Arrow Connector 74"/>
          <p:cNvCxnSpPr>
            <a:stCxn id="37" idx="6"/>
            <a:endCxn id="57" idx="2"/>
          </p:cNvCxnSpPr>
          <p:nvPr/>
        </p:nvCxnSpPr>
        <p:spPr>
          <a:xfrm flipV="1">
            <a:off x="4223009" y="3468519"/>
            <a:ext cx="733039" cy="46064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7" idx="6"/>
            <a:endCxn id="72" idx="2"/>
          </p:cNvCxnSpPr>
          <p:nvPr/>
        </p:nvCxnSpPr>
        <p:spPr>
          <a:xfrm>
            <a:off x="4223009" y="3929160"/>
            <a:ext cx="729362" cy="83760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8" idx="6"/>
            <a:endCxn id="72" idx="2"/>
          </p:cNvCxnSpPr>
          <p:nvPr/>
        </p:nvCxnSpPr>
        <p:spPr>
          <a:xfrm flipV="1">
            <a:off x="4219332" y="4766768"/>
            <a:ext cx="733039" cy="32236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8" idx="6"/>
            <a:endCxn id="57" idx="2"/>
          </p:cNvCxnSpPr>
          <p:nvPr/>
        </p:nvCxnSpPr>
        <p:spPr>
          <a:xfrm flipV="1">
            <a:off x="4219332" y="3468519"/>
            <a:ext cx="736716" cy="162061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6565392" y="2699864"/>
            <a:ext cx="754443" cy="1173067"/>
            <a:chOff x="5341553" y="3082593"/>
            <a:chExt cx="754443" cy="1173067"/>
          </a:xfrm>
        </p:grpSpPr>
        <p:cxnSp>
          <p:nvCxnSpPr>
            <p:cNvPr id="91" name="Straight Arrow Connector 90"/>
            <p:cNvCxnSpPr/>
            <p:nvPr/>
          </p:nvCxnSpPr>
          <p:spPr>
            <a:xfrm>
              <a:off x="5727367" y="3082593"/>
              <a:ext cx="1" cy="407993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5341553" y="3501217"/>
              <a:ext cx="754443" cy="754443"/>
              <a:chOff x="5341553" y="3501217"/>
              <a:chExt cx="754443" cy="754443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5341553" y="3501217"/>
                <a:ext cx="754443" cy="75444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6261" y="3626399"/>
                <a:ext cx="477674" cy="503010"/>
              </a:xfrm>
              <a:prstGeom prst="rect">
                <a:avLst/>
              </a:prstGeom>
            </p:spPr>
          </p:pic>
        </p:grpSp>
      </p:grpSp>
      <p:grpSp>
        <p:nvGrpSpPr>
          <p:cNvPr id="95" name="Group 94"/>
          <p:cNvGrpSpPr/>
          <p:nvPr/>
        </p:nvGrpSpPr>
        <p:grpSpPr>
          <a:xfrm>
            <a:off x="6561715" y="5379605"/>
            <a:ext cx="754443" cy="1173067"/>
            <a:chOff x="5341553" y="3082593"/>
            <a:chExt cx="754443" cy="1173067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5727367" y="3082593"/>
              <a:ext cx="1" cy="407993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/>
            <p:cNvGrpSpPr/>
            <p:nvPr/>
          </p:nvGrpSpPr>
          <p:grpSpPr>
            <a:xfrm>
              <a:off x="5341553" y="3501217"/>
              <a:ext cx="754443" cy="754443"/>
              <a:chOff x="5341553" y="3501217"/>
              <a:chExt cx="754443" cy="754443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5341553" y="3501217"/>
                <a:ext cx="754443" cy="75444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6261" y="3626399"/>
                <a:ext cx="477674" cy="503010"/>
              </a:xfrm>
              <a:prstGeom prst="rect">
                <a:avLst/>
              </a:prstGeom>
            </p:spPr>
          </p:pic>
        </p:grpSp>
      </p:grpSp>
      <p:grpSp>
        <p:nvGrpSpPr>
          <p:cNvPr id="100" name="Group 99"/>
          <p:cNvGrpSpPr/>
          <p:nvPr/>
        </p:nvGrpSpPr>
        <p:grpSpPr>
          <a:xfrm>
            <a:off x="6561715" y="3998113"/>
            <a:ext cx="754443" cy="1173067"/>
            <a:chOff x="5341553" y="3082593"/>
            <a:chExt cx="754443" cy="1173067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5727367" y="3082593"/>
              <a:ext cx="1" cy="407993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5341553" y="3501217"/>
              <a:ext cx="754443" cy="754443"/>
              <a:chOff x="5341553" y="3501217"/>
              <a:chExt cx="754443" cy="754443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5341553" y="3501217"/>
                <a:ext cx="754443" cy="75444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6261" y="3626399"/>
                <a:ext cx="477674" cy="503010"/>
              </a:xfrm>
              <a:prstGeom prst="rect">
                <a:avLst/>
              </a:prstGeom>
            </p:spPr>
          </p:pic>
        </p:grpSp>
      </p:grpSp>
      <p:cxnSp>
        <p:nvCxnSpPr>
          <p:cNvPr id="105" name="Straight Arrow Connector 104"/>
          <p:cNvCxnSpPr>
            <a:stCxn id="57" idx="6"/>
            <a:endCxn id="93" idx="2"/>
          </p:cNvCxnSpPr>
          <p:nvPr/>
        </p:nvCxnSpPr>
        <p:spPr>
          <a:xfrm>
            <a:off x="5710491" y="3468519"/>
            <a:ext cx="854901" cy="2719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7" idx="6"/>
            <a:endCxn id="103" idx="2"/>
          </p:cNvCxnSpPr>
          <p:nvPr/>
        </p:nvCxnSpPr>
        <p:spPr>
          <a:xfrm>
            <a:off x="5710491" y="3468519"/>
            <a:ext cx="851224" cy="132544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7" idx="6"/>
            <a:endCxn id="98" idx="2"/>
          </p:cNvCxnSpPr>
          <p:nvPr/>
        </p:nvCxnSpPr>
        <p:spPr>
          <a:xfrm>
            <a:off x="5710491" y="3468519"/>
            <a:ext cx="851224" cy="270693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2" idx="6"/>
            <a:endCxn id="103" idx="2"/>
          </p:cNvCxnSpPr>
          <p:nvPr/>
        </p:nvCxnSpPr>
        <p:spPr>
          <a:xfrm>
            <a:off x="5706814" y="4766768"/>
            <a:ext cx="854901" cy="2719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2" idx="6"/>
            <a:endCxn id="93" idx="2"/>
          </p:cNvCxnSpPr>
          <p:nvPr/>
        </p:nvCxnSpPr>
        <p:spPr>
          <a:xfrm flipV="1">
            <a:off x="5706814" y="3495710"/>
            <a:ext cx="858578" cy="127105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72" idx="6"/>
            <a:endCxn id="98" idx="2"/>
          </p:cNvCxnSpPr>
          <p:nvPr/>
        </p:nvCxnSpPr>
        <p:spPr>
          <a:xfrm>
            <a:off x="5706814" y="4766768"/>
            <a:ext cx="854901" cy="1408683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5" idx="6"/>
            <a:endCxn id="98" idx="2"/>
          </p:cNvCxnSpPr>
          <p:nvPr/>
        </p:nvCxnSpPr>
        <p:spPr>
          <a:xfrm>
            <a:off x="5706814" y="6148260"/>
            <a:ext cx="854901" cy="2719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65" idx="6"/>
            <a:endCxn id="103" idx="2"/>
          </p:cNvCxnSpPr>
          <p:nvPr/>
        </p:nvCxnSpPr>
        <p:spPr>
          <a:xfrm flipV="1">
            <a:off x="5706814" y="4793959"/>
            <a:ext cx="854901" cy="135430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65" idx="6"/>
            <a:endCxn id="93" idx="2"/>
          </p:cNvCxnSpPr>
          <p:nvPr/>
        </p:nvCxnSpPr>
        <p:spPr>
          <a:xfrm flipV="1">
            <a:off x="5706814" y="3495710"/>
            <a:ext cx="858578" cy="265255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8167382" y="3316414"/>
            <a:ext cx="754443" cy="1173067"/>
            <a:chOff x="5341553" y="3082593"/>
            <a:chExt cx="754443" cy="1173067"/>
          </a:xfrm>
        </p:grpSpPr>
        <p:cxnSp>
          <p:nvCxnSpPr>
            <p:cNvPr id="120" name="Straight Arrow Connector 119"/>
            <p:cNvCxnSpPr/>
            <p:nvPr/>
          </p:nvCxnSpPr>
          <p:spPr>
            <a:xfrm>
              <a:off x="5727367" y="3082593"/>
              <a:ext cx="1" cy="407993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5341553" y="3501217"/>
              <a:ext cx="754443" cy="754443"/>
              <a:chOff x="5341553" y="3501217"/>
              <a:chExt cx="754443" cy="75444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341553" y="3501217"/>
                <a:ext cx="754443" cy="75444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6261" y="3626399"/>
                <a:ext cx="477674" cy="503010"/>
              </a:xfrm>
              <a:prstGeom prst="rect">
                <a:avLst/>
              </a:prstGeom>
            </p:spPr>
          </p:pic>
        </p:grpSp>
      </p:grpSp>
      <p:grpSp>
        <p:nvGrpSpPr>
          <p:cNvPr id="124" name="Group 123"/>
          <p:cNvGrpSpPr/>
          <p:nvPr/>
        </p:nvGrpSpPr>
        <p:grpSpPr>
          <a:xfrm>
            <a:off x="8167382" y="4866929"/>
            <a:ext cx="754443" cy="1173067"/>
            <a:chOff x="5341553" y="3082593"/>
            <a:chExt cx="754443" cy="1173067"/>
          </a:xfrm>
        </p:grpSpPr>
        <p:cxnSp>
          <p:nvCxnSpPr>
            <p:cNvPr id="125" name="Straight Arrow Connector 124"/>
            <p:cNvCxnSpPr/>
            <p:nvPr/>
          </p:nvCxnSpPr>
          <p:spPr>
            <a:xfrm>
              <a:off x="5727367" y="3082593"/>
              <a:ext cx="1" cy="407993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/>
            <p:cNvGrpSpPr/>
            <p:nvPr/>
          </p:nvGrpSpPr>
          <p:grpSpPr>
            <a:xfrm>
              <a:off x="5341553" y="3501217"/>
              <a:ext cx="754443" cy="754443"/>
              <a:chOff x="5341553" y="3501217"/>
              <a:chExt cx="754443" cy="754443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5341553" y="3501217"/>
                <a:ext cx="754443" cy="75444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8" name="Picture 12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6261" y="3626399"/>
                <a:ext cx="477674" cy="503010"/>
              </a:xfrm>
              <a:prstGeom prst="rect">
                <a:avLst/>
              </a:prstGeom>
            </p:spPr>
          </p:pic>
        </p:grpSp>
      </p:grpSp>
      <p:cxnSp>
        <p:nvCxnSpPr>
          <p:cNvPr id="129" name="Straight Arrow Connector 128"/>
          <p:cNvCxnSpPr>
            <a:stCxn id="93" idx="6"/>
            <a:endCxn id="122" idx="2"/>
          </p:cNvCxnSpPr>
          <p:nvPr/>
        </p:nvCxnSpPr>
        <p:spPr>
          <a:xfrm>
            <a:off x="7319835" y="3495710"/>
            <a:ext cx="847547" cy="61655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93" idx="6"/>
            <a:endCxn id="127" idx="2"/>
          </p:cNvCxnSpPr>
          <p:nvPr/>
        </p:nvCxnSpPr>
        <p:spPr>
          <a:xfrm>
            <a:off x="7319835" y="3495710"/>
            <a:ext cx="847547" cy="216706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03" idx="6"/>
            <a:endCxn id="122" idx="2"/>
          </p:cNvCxnSpPr>
          <p:nvPr/>
        </p:nvCxnSpPr>
        <p:spPr>
          <a:xfrm flipV="1">
            <a:off x="7316158" y="4112260"/>
            <a:ext cx="851224" cy="68169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03" idx="6"/>
            <a:endCxn id="127" idx="2"/>
          </p:cNvCxnSpPr>
          <p:nvPr/>
        </p:nvCxnSpPr>
        <p:spPr>
          <a:xfrm>
            <a:off x="7316158" y="4793959"/>
            <a:ext cx="851224" cy="868816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98" idx="6"/>
            <a:endCxn id="127" idx="2"/>
          </p:cNvCxnSpPr>
          <p:nvPr/>
        </p:nvCxnSpPr>
        <p:spPr>
          <a:xfrm flipV="1">
            <a:off x="7316158" y="5662775"/>
            <a:ext cx="851224" cy="512676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98" idx="6"/>
            <a:endCxn id="122" idx="2"/>
          </p:cNvCxnSpPr>
          <p:nvPr/>
        </p:nvCxnSpPr>
        <p:spPr>
          <a:xfrm flipV="1">
            <a:off x="7316158" y="4112260"/>
            <a:ext cx="851224" cy="206319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9520694" y="4009442"/>
            <a:ext cx="754443" cy="1173067"/>
            <a:chOff x="5341553" y="3082593"/>
            <a:chExt cx="754443" cy="1173067"/>
          </a:xfrm>
        </p:grpSpPr>
        <p:cxnSp>
          <p:nvCxnSpPr>
            <p:cNvPr id="148" name="Straight Arrow Connector 147"/>
            <p:cNvCxnSpPr/>
            <p:nvPr/>
          </p:nvCxnSpPr>
          <p:spPr>
            <a:xfrm>
              <a:off x="5727367" y="3082593"/>
              <a:ext cx="1" cy="407993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/>
            <p:cNvGrpSpPr/>
            <p:nvPr/>
          </p:nvGrpSpPr>
          <p:grpSpPr>
            <a:xfrm>
              <a:off x="5341553" y="3501217"/>
              <a:ext cx="754443" cy="754443"/>
              <a:chOff x="5341553" y="3501217"/>
              <a:chExt cx="754443" cy="754443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5341553" y="3501217"/>
                <a:ext cx="754443" cy="75444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1" name="Picture 15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6261" y="3626399"/>
                <a:ext cx="477674" cy="503010"/>
              </a:xfrm>
              <a:prstGeom prst="rect">
                <a:avLst/>
              </a:prstGeom>
            </p:spPr>
          </p:pic>
        </p:grpSp>
      </p:grpSp>
      <p:cxnSp>
        <p:nvCxnSpPr>
          <p:cNvPr id="152" name="Straight Arrow Connector 151"/>
          <p:cNvCxnSpPr>
            <a:stCxn id="122" idx="6"/>
            <a:endCxn id="150" idx="2"/>
          </p:cNvCxnSpPr>
          <p:nvPr/>
        </p:nvCxnSpPr>
        <p:spPr>
          <a:xfrm>
            <a:off x="8921825" y="4112260"/>
            <a:ext cx="598869" cy="69302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27" idx="6"/>
            <a:endCxn id="150" idx="2"/>
          </p:cNvCxnSpPr>
          <p:nvPr/>
        </p:nvCxnSpPr>
        <p:spPr>
          <a:xfrm flipV="1">
            <a:off x="8921825" y="4805288"/>
            <a:ext cx="598869" cy="85748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0" idx="6"/>
          </p:cNvCxnSpPr>
          <p:nvPr/>
        </p:nvCxnSpPr>
        <p:spPr>
          <a:xfrm flipV="1">
            <a:off x="10275137" y="4804753"/>
            <a:ext cx="598869" cy="53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0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 the end of today, you should be able to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gradient descent for learning model parameters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Explain the difference between logistic regression and linear regression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Tell if a 2-D dataset is linearly separable</a:t>
            </a:r>
          </a:p>
          <a:p>
            <a:pPr marL="471488" indent="-200025">
              <a:spcBef>
                <a:spcPts val="2200"/>
              </a:spcBef>
            </a:pPr>
            <a:r>
              <a:rPr lang="en-US" smtClean="0"/>
              <a:t>Explain the structure of a neural network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351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AI as an empirical science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18949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class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550"/>
            <a:ext cx="10515600" cy="4351338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 smtClean="0"/>
              <a:t>How does gradient descent use the </a:t>
            </a:r>
            <a:r>
              <a:rPr lang="en-US" b="1" dirty="0" smtClean="0"/>
              <a:t>loss function </a:t>
            </a:r>
            <a:r>
              <a:rPr lang="en-US" dirty="0" smtClean="0"/>
              <a:t>to tell us how to update model parameters?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 smtClean="0"/>
              <a:t>What machine learning problem is </a:t>
            </a:r>
            <a:r>
              <a:rPr lang="en-US" b="1" dirty="0" smtClean="0"/>
              <a:t>logistic</a:t>
            </a:r>
            <a:r>
              <a:rPr lang="en-US" dirty="0" smtClean="0"/>
              <a:t> regression for?  What about </a:t>
            </a:r>
            <a:r>
              <a:rPr lang="en-US" b="1" dirty="0" smtClean="0"/>
              <a:t>linear</a:t>
            </a:r>
            <a:r>
              <a:rPr lang="en-US" dirty="0" smtClean="0"/>
              <a:t> regression?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 smtClean="0"/>
              <a:t>Can the dataset at right be correctly</a:t>
            </a:r>
            <a:br>
              <a:rPr lang="en-US" dirty="0" smtClean="0"/>
            </a:br>
            <a:r>
              <a:rPr lang="en-US" dirty="0" smtClean="0"/>
              <a:t>classified with a logistic regression?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 smtClean="0"/>
              <a:t>Can it be correctly classified with a </a:t>
            </a:r>
            <a:br>
              <a:rPr lang="en-US" dirty="0" smtClean="0"/>
            </a:br>
            <a:r>
              <a:rPr lang="en-US" dirty="0" smtClean="0"/>
              <a:t>neural network?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644" y="3250883"/>
            <a:ext cx="4101316" cy="2729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4178" y="6112141"/>
            <a:ext cx="956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What is your current biggest question about machine learning?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413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with a non-linear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1270000"/>
            <a:ext cx="7114032" cy="533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2057400"/>
                <a:ext cx="3695700" cy="1117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Here’s the loss function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𝑜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57400"/>
                <a:ext cx="3695700" cy="1117600"/>
              </a:xfrm>
              <a:prstGeom prst="rect">
                <a:avLst/>
              </a:prstGeom>
              <a:blipFill rotWithShape="0">
                <a:blip r:embed="rId3"/>
                <a:stretch>
                  <a:fillRect l="-4290" t="-7104" b="-13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3505200"/>
            <a:ext cx="41123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Very much non-convex!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Lots of local minima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881940"/>
            <a:ext cx="459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sz="3200" dirty="0" smtClean="0"/>
              <a:t>Instead of solving exactly, iterative solution with </a:t>
            </a:r>
            <a:r>
              <a:rPr lang="en-US" sz="3200" b="1" u="sng" dirty="0" smtClean="0"/>
              <a:t>gradient descent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064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43739" y="1956391"/>
            <a:ext cx="8442251" cy="3636335"/>
          </a:xfrm>
          <a:prstGeom prst="roundRect">
            <a:avLst/>
          </a:prstGeom>
          <a:solidFill>
            <a:schemeClr val="accent6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00300" y="2384425"/>
                <a:ext cx="7391400" cy="3051175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sz="3200" b="0" i="1" smtClean="0">
                            <a:latin typeface="Cambria Math" charset="0"/>
                          </a:rPr>
                          <m:t>0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</a:rPr>
                      <m:t>←</m:t>
                    </m:r>
                  </m:oMath>
                </a14:m>
                <a:r>
                  <a:rPr lang="en-US" sz="3200" b="0" dirty="0" smtClean="0"/>
                  <a:t> random point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b="0" dirty="0" smtClean="0"/>
                  <a:t> space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b="1" dirty="0" smtClean="0"/>
                  <a:t>loop</a:t>
                </a:r>
                <a:r>
                  <a:rPr lang="en-US" sz="3200" dirty="0" smtClean="0"/>
                  <a:t> until convergence </a:t>
                </a:r>
                <a:r>
                  <a:rPr lang="en-US" sz="3200" b="1" dirty="0" smtClean="0"/>
                  <a:t>do</a:t>
                </a:r>
                <a:endParaRPr lang="en-US" sz="320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b="1" dirty="0"/>
                  <a:t> </a:t>
                </a:r>
                <a:r>
                  <a:rPr lang="en-US" sz="3200" b="1" dirty="0" smtClean="0"/>
                  <a:t>       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b="1" dirty="0" smtClean="0"/>
                  <a:t> in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sz="3200" b="0" i="1" smtClean="0">
                            <a:latin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200" b="1" dirty="0" smtClean="0"/>
                  <a:t> do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b="1" dirty="0"/>
                  <a:t> </a:t>
                </a:r>
                <a:r>
                  <a:rPr lang="en-US" sz="3200" b="1" dirty="0" smtClean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←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−</m:t>
                    </m:r>
                    <m:r>
                      <a:rPr lang="en-US" sz="3200" b="0" i="1" smtClean="0">
                        <a:latin typeface="Cambria Math" charset="0"/>
                      </a:rPr>
                      <m:t>𝛼</m:t>
                    </m:r>
                    <m:f>
                      <m:f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charset="0"/>
                          </a:rPr>
                          <m:t>𝛿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𝐿</m:t>
                        </m:r>
                      </m:num>
                      <m:den>
                        <m:r>
                          <a:rPr lang="en-US" sz="3200" b="0" i="1" smtClean="0">
                            <a:latin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𝑤</m:t>
                        </m:r>
                      </m:e>
                    </m:acc>
                    <m:r>
                      <a:rPr lang="en-US" sz="3200" b="0" i="1" smtClean="0">
                        <a:latin typeface="Cambria Math" charset="0"/>
                      </a:rPr>
                      <m:t>;</m:t>
                    </m:r>
                    <m:r>
                      <a:rPr lang="en-US" sz="3200" b="0" i="1" smtClean="0">
                        <a:latin typeface="Cambria Math" charset="0"/>
                      </a:rPr>
                      <m:t>𝑥</m:t>
                    </m:r>
                    <m:r>
                      <a:rPr lang="en-US" sz="3200" b="0" i="1" smtClean="0">
                        <a:latin typeface="Cambria Math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</a:rPr>
                      <m:t>𝑦</m:t>
                    </m:r>
                    <m:r>
                      <a:rPr lang="en-US" sz="32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0300" y="2384425"/>
                <a:ext cx="7391400" cy="3051175"/>
              </a:xfrm>
              <a:blipFill rotWithShape="0">
                <a:blip r:embed="rId2"/>
                <a:stretch>
                  <a:fillRect l="-2145" t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78325" y="5911702"/>
            <a:ext cx="2419637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Learning rate</a:t>
            </a:r>
            <a:endParaRPr lang="en-US" sz="3200" b="1" u="sng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5888144" y="4976037"/>
            <a:ext cx="66089" cy="935665"/>
          </a:xfrm>
          <a:prstGeom prst="straightConnector1">
            <a:avLst/>
          </a:prstGeom>
          <a:ln w="444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7B05F9-84A9-B047-A346-68DB6A5C69F0}" vid="{D4853D83-D962-D44A-AB1D-3B1A9DED53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23724</TotalTime>
  <Words>3285</Words>
  <Application>Microsoft Macintosh PowerPoint</Application>
  <PresentationFormat>Widescreen</PresentationFormat>
  <Paragraphs>452</Paragraphs>
  <Slides>73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Calibri</vt:lpstr>
      <vt:lpstr>Calibri Light</vt:lpstr>
      <vt:lpstr>Cambria Math</vt:lpstr>
      <vt:lpstr>Wingdings</vt:lpstr>
      <vt:lpstr>Arial</vt:lpstr>
      <vt:lpstr>Office Theme</vt:lpstr>
      <vt:lpstr>PowerPoint Presentation</vt:lpstr>
      <vt:lpstr>Announcements</vt:lpstr>
      <vt:lpstr>Today’s learning goals</vt:lpstr>
      <vt:lpstr>Least squares with a non-linear function</vt:lpstr>
      <vt:lpstr>Least squares with a non-linear function</vt:lpstr>
      <vt:lpstr>Least squares with a non-linear function</vt:lpstr>
      <vt:lpstr>Least squares with a non-linear function</vt:lpstr>
      <vt:lpstr>Least squares with a non-linear function</vt:lpstr>
      <vt:lpstr>Gradient descent algorithm</vt:lpstr>
      <vt:lpstr>Gradient descent</vt:lpstr>
      <vt:lpstr>Gradient descent</vt:lpstr>
      <vt:lpstr>Let’s run it!</vt:lpstr>
      <vt:lpstr>Let’s run it!</vt:lpstr>
      <vt:lpstr>Gradient descent example</vt:lpstr>
      <vt:lpstr>Gradient descent example</vt:lpstr>
      <vt:lpstr>Gradient descent example</vt:lpstr>
      <vt:lpstr>Gradient descent example</vt:lpstr>
      <vt:lpstr>Gradient descent example</vt:lpstr>
      <vt:lpstr>Gradient descent example</vt:lpstr>
      <vt:lpstr>Gradient descent example</vt:lpstr>
      <vt:lpstr>Gradient descent example</vt:lpstr>
      <vt:lpstr>Gradient descent example</vt:lpstr>
      <vt:lpstr>What about the complicated example?</vt:lpstr>
      <vt:lpstr>Gradient descent example</vt:lpstr>
      <vt:lpstr>Gradient descent example</vt:lpstr>
      <vt:lpstr>Gradient descent example</vt:lpstr>
      <vt:lpstr>Gradient descent example</vt:lpstr>
      <vt:lpstr>Gradient descent example</vt:lpstr>
      <vt:lpstr>Gradient descent example</vt:lpstr>
      <vt:lpstr>Gradient descent example</vt:lpstr>
      <vt:lpstr>Gradient descent example</vt:lpstr>
      <vt:lpstr>Gradient descent example</vt:lpstr>
      <vt:lpstr>Gradient descent example</vt:lpstr>
      <vt:lpstr>Gradient descent example</vt:lpstr>
      <vt:lpstr>Linear classifiers</vt:lpstr>
      <vt:lpstr>Threshold classifier</vt:lpstr>
      <vt:lpstr>Linear classifiers</vt:lpstr>
      <vt:lpstr>Perceptron (Neuron)</vt:lpstr>
      <vt:lpstr>Perceptron learning rule</vt:lpstr>
      <vt:lpstr>Linear separability</vt:lpstr>
      <vt:lpstr>The problem with hard thresholding</vt:lpstr>
      <vt:lpstr>Switching to Logistic Regression</vt:lpstr>
      <vt:lpstr>Modified neuron</vt:lpstr>
      <vt:lpstr>Gradient descent for logistic regression</vt:lpstr>
      <vt:lpstr>Gradient descent for logistic regression</vt:lpstr>
      <vt:lpstr>Gradient descent for logistic regression</vt:lpstr>
      <vt:lpstr>Gradient descent for logistic regression</vt:lpstr>
      <vt:lpstr>Gradient descent for logistic regression</vt:lpstr>
      <vt:lpstr>Gradient descent for logistic regression</vt:lpstr>
      <vt:lpstr>Gradient descent for logistic regression</vt:lpstr>
      <vt:lpstr>Gradient descent for logistic regression</vt:lpstr>
      <vt:lpstr>Gradient descent for logistic regression</vt:lpstr>
      <vt:lpstr>The XOR problem</vt:lpstr>
      <vt:lpstr>The XOR problem</vt:lpstr>
      <vt:lpstr>Neural Networks</vt:lpstr>
      <vt:lpstr>XOR neural network</vt:lpstr>
      <vt:lpstr>XOR neural network</vt:lpstr>
      <vt:lpstr>XOR neural network</vt:lpstr>
      <vt:lpstr>XOR neural network</vt:lpstr>
      <vt:lpstr>XOR neural network</vt:lpstr>
      <vt:lpstr>XOR neural network</vt:lpstr>
      <vt:lpstr>XOR neural network</vt:lpstr>
      <vt:lpstr>Nonlinear mapping in middle layer</vt:lpstr>
      <vt:lpstr>Nonlinear mapping in middle layer</vt:lpstr>
      <vt:lpstr>Nonlinear mapping in middle layer</vt:lpstr>
      <vt:lpstr>Nonlinear mapping in middle layer</vt:lpstr>
      <vt:lpstr>Nonlinear mapping in middle layer</vt:lpstr>
      <vt:lpstr>Backpropagation</vt:lpstr>
      <vt:lpstr>Backpropagation</vt:lpstr>
      <vt:lpstr>“Deep” learning</vt:lpstr>
      <vt:lpstr>Today’s learning goals</vt:lpstr>
      <vt:lpstr>Next time</vt:lpstr>
      <vt:lpstr>End of class recap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3521: Intro to Artificial Intelligence</dc:title>
  <dc:creator>Newman-Griffis, Denis R.</dc:creator>
  <cp:lastModifiedBy>Newman-Griffis, Denis R.</cp:lastModifiedBy>
  <cp:revision>928</cp:revision>
  <cp:lastPrinted>2017-10-30T18:31:08Z</cp:lastPrinted>
  <dcterms:created xsi:type="dcterms:W3CDTF">2017-08-18T18:18:42Z</dcterms:created>
  <dcterms:modified xsi:type="dcterms:W3CDTF">2017-11-03T13:16:30Z</dcterms:modified>
</cp:coreProperties>
</file>