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9" r:id="rId2"/>
    <p:sldId id="288" r:id="rId3"/>
    <p:sldId id="392" r:id="rId4"/>
    <p:sldId id="391" r:id="rId5"/>
    <p:sldId id="393" r:id="rId6"/>
    <p:sldId id="394" r:id="rId7"/>
    <p:sldId id="395" r:id="rId8"/>
    <p:sldId id="396" r:id="rId9"/>
    <p:sldId id="397" r:id="rId10"/>
    <p:sldId id="398" r:id="rId11"/>
    <p:sldId id="3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408"/>
    <a:srgbClr val="BB0000"/>
    <a:srgbClr val="805406"/>
    <a:srgbClr val="AC7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7"/>
    <p:restoredTop sz="89130"/>
  </p:normalViewPr>
  <p:slideViewPr>
    <p:cSldViewPr snapToGrid="0" snapToObjects="1">
      <p:cViewPr>
        <p:scale>
          <a:sx n="70" d="100"/>
          <a:sy n="70" d="100"/>
        </p:scale>
        <p:origin x="96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40D9-A0F5-5441-BFC1-53C136B72435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795AA-8646-AB4D-816D-6B926830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0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95AA-8646-AB4D-816D-6B92683038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58"/>
            <a:ext cx="10515600" cy="60764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50588"/>
            <a:ext cx="12192000" cy="0"/>
          </a:xfrm>
          <a:prstGeom prst="line">
            <a:avLst/>
          </a:prstGeom>
          <a:ln w="50800">
            <a:solidFill>
              <a:srgbClr val="B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3FB2-19F0-2A47-895C-60E51D6E971E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487A-185D-6F4D-8B2A-9C3BCD41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7/11/27/facebook-ai-suicide-prevention/" TargetMode="External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Homework 6 due tonight @ 11:59pm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AI seminar today (Speech): Speaker localization using CNNs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SEIs active now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Analyzing ethical breaches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3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Review session for final: BRING QUESTIONS!</a:t>
            </a:r>
          </a:p>
        </p:txBody>
      </p:sp>
    </p:spTree>
    <p:extLst>
      <p:ext uri="{BB962C8B-B14F-4D97-AF65-F5344CB8AC3E}">
        <p14:creationId xmlns:p14="http://schemas.microsoft.com/office/powerpoint/2010/main" val="18949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7961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the end of today, you should be able to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Describe how ethical concerns fit into data collection, model design, and applications</a:t>
            </a:r>
          </a:p>
          <a:p>
            <a:pPr marL="471488" indent="-200025">
              <a:spcBef>
                <a:spcPts val="2200"/>
              </a:spcBef>
            </a:pPr>
            <a:r>
              <a:rPr lang="en-US" dirty="0" smtClean="0"/>
              <a:t>Explain where recent ethical failures in AI went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12183182" cy="61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it’s viewed 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05" y="2153412"/>
            <a:ext cx="10251190" cy="324154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388352" y="3920490"/>
            <a:ext cx="3310128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16736" y="4359402"/>
            <a:ext cx="5084064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56816" y="5237226"/>
            <a:ext cx="638251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Facebook’s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06" y="1986280"/>
            <a:ext cx="10264987" cy="3079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8720" y="5852160"/>
            <a:ext cx="5385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 smtClean="0"/>
              <a:t>Chief Security Officer at Facebook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07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intelligently about AI 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Aside from general ethical issues, we can break AI-specific ethical issues down into three areas: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923925" marR="0" lvl="0" indent="-4714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defRPr/>
            </a:pPr>
            <a:r>
              <a:rPr lang="en-US" u="sng" dirty="0" smtClean="0"/>
              <a:t>Data collection</a:t>
            </a:r>
            <a:r>
              <a:rPr lang="en-US" dirty="0" smtClean="0"/>
              <a:t> – is your process of collecting data ethical?</a:t>
            </a:r>
          </a:p>
          <a:p>
            <a:pPr marL="923925" marR="0" lvl="0" indent="-4714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defRPr/>
            </a:pPr>
            <a:r>
              <a:rPr lang="en-US" u="sng" dirty="0" smtClean="0"/>
              <a:t>Model design</a:t>
            </a:r>
            <a:r>
              <a:rPr lang="en-US" dirty="0" smtClean="0"/>
              <a:t> – are the assumptions you make in your model ethical?</a:t>
            </a:r>
          </a:p>
          <a:p>
            <a:pPr marL="923925" marR="0" lvl="0" indent="-4714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defRPr/>
            </a:pPr>
            <a:r>
              <a:rPr lang="en-US" u="sng" dirty="0" smtClean="0"/>
              <a:t>Model application</a:t>
            </a:r>
            <a:r>
              <a:rPr lang="en-US" dirty="0" smtClean="0"/>
              <a:t> – is the way you use your model ethical?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056"/>
            <a:ext cx="10515600" cy="48828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Engineering task</a:t>
            </a:r>
            <a:r>
              <a:rPr lang="en-US" dirty="0" smtClean="0"/>
              <a:t> – collect enough data to train the model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en-US" dirty="0" smtClean="0"/>
              <a:t>From a population that represents the target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endParaRPr lang="en-US" dirty="0" smtClean="0"/>
          </a:p>
          <a:p>
            <a:pPr marL="174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Important questions</a:t>
            </a:r>
          </a:p>
          <a:p>
            <a:pPr marL="531813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AutoNum type="arabicPeriod"/>
              <a:defRPr/>
            </a:pPr>
            <a:r>
              <a:rPr lang="en-US" dirty="0" smtClean="0"/>
              <a:t>Have you captured the diversity of the real target population?</a:t>
            </a:r>
          </a:p>
          <a:p>
            <a:pPr marL="923925" lvl="1" indent="-325438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Collecting political speech on Twitter; just collecting liberal speech biases the model!</a:t>
            </a:r>
          </a:p>
          <a:p>
            <a:pPr marL="531813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Are you collecting more data than you need/should?</a:t>
            </a:r>
          </a:p>
          <a:p>
            <a:pPr marL="979488" lvl="1" indent="-344488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Never need SSNs, for example</a:t>
            </a:r>
          </a:p>
          <a:p>
            <a:pPr marL="979488" lvl="1" indent="-344488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Should you use income level in predicting criminal risk?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056"/>
            <a:ext cx="10774680" cy="48828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Engineering task</a:t>
            </a:r>
            <a:r>
              <a:rPr lang="en-US" dirty="0" smtClean="0"/>
              <a:t> – build the model structure around assumptions about the data distribution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endParaRPr lang="en-US" dirty="0" smtClean="0"/>
          </a:p>
          <a:p>
            <a:pPr marL="174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Important questions</a:t>
            </a:r>
          </a:p>
          <a:p>
            <a:pPr marL="531813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AutoNum type="arabicPeriod"/>
              <a:defRPr/>
            </a:pPr>
            <a:r>
              <a:rPr lang="en-US" dirty="0" smtClean="0"/>
              <a:t>Could those assumptions be harmful to users?</a:t>
            </a:r>
          </a:p>
          <a:p>
            <a:pPr marL="923925" lvl="1" indent="-325438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Using an offline model assumes that test points are independent</a:t>
            </a:r>
          </a:p>
          <a:p>
            <a:pPr marL="923925" lvl="1" indent="-325438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But what if the order of test points should actually affect the model?  (e.g., “I’ll kill him when I see him”; need context to say if “kill” is literal or figurative)</a:t>
            </a:r>
          </a:p>
          <a:p>
            <a:pPr marL="531813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Are the features you’re using biased?</a:t>
            </a:r>
          </a:p>
          <a:p>
            <a:pPr marL="979488" lvl="1" indent="-344488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Number of traffic stops by police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056"/>
            <a:ext cx="10515600" cy="48828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Engineering task</a:t>
            </a:r>
            <a:r>
              <a:rPr lang="en-US" dirty="0" smtClean="0"/>
              <a:t> – use the trained model to make predictions on data from the right kind of distribution</a:t>
            </a:r>
          </a:p>
          <a:p>
            <a:pPr marL="923925" marR="0" lvl="0" indent="-4524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endParaRPr lang="en-US" dirty="0" smtClean="0"/>
          </a:p>
          <a:p>
            <a:pPr marL="17463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Important questions</a:t>
            </a:r>
          </a:p>
          <a:p>
            <a:pPr marL="531813" marR="0" lvl="0" indent="-5143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AutoNum type="arabicPeriod"/>
              <a:defRPr/>
            </a:pPr>
            <a:r>
              <a:rPr lang="en-US" dirty="0" smtClean="0"/>
              <a:t>Is the purpose that you’re using this for ethical?</a:t>
            </a:r>
          </a:p>
          <a:p>
            <a:pPr marL="923925" lvl="1" indent="-325438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Applying a sentiment classification model to find negative speech about a political leader</a:t>
            </a:r>
          </a:p>
          <a:p>
            <a:pPr marL="531813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Is the way that you’re getting/processing predictions ethical?</a:t>
            </a:r>
          </a:p>
          <a:p>
            <a:pPr marL="979488" lvl="1" indent="-344488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Air traffic control system that assumes its predictor of runway status is always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7B05F9-84A9-B047-A346-68DB6A5C69F0}" vid="{D4853D83-D962-D44A-AB1D-3B1A9DED5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28773</TotalTime>
  <Words>373</Words>
  <Application>Microsoft Macintosh PowerPoint</Application>
  <PresentationFormat>Widescreen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Announcements</vt:lpstr>
      <vt:lpstr>Today’s learning goals</vt:lpstr>
      <vt:lpstr>PowerPoint Presentation</vt:lpstr>
      <vt:lpstr>The way it’s viewed now</vt:lpstr>
      <vt:lpstr>Facebook’s response</vt:lpstr>
      <vt:lpstr>Thinking intelligently about AI ethics</vt:lpstr>
      <vt:lpstr>Data collection</vt:lpstr>
      <vt:lpstr>Model design</vt:lpstr>
      <vt:lpstr>Model application</vt:lpstr>
      <vt:lpstr>Exercise: Analyzing ethical breaches</vt:lpstr>
      <vt:lpstr>Next time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3521: Intro to Artificial Intelligence</dc:title>
  <dc:creator>Newman-Griffis, Denis R.</dc:creator>
  <cp:lastModifiedBy>Newman-Griffis, Denis R.</cp:lastModifiedBy>
  <cp:revision>1110</cp:revision>
  <cp:lastPrinted>2017-10-30T18:31:08Z</cp:lastPrinted>
  <dcterms:created xsi:type="dcterms:W3CDTF">2017-08-18T18:18:42Z</dcterms:created>
  <dcterms:modified xsi:type="dcterms:W3CDTF">2017-12-01T05:33:16Z</dcterms:modified>
</cp:coreProperties>
</file>