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617" r:id="rId2"/>
    <p:sldId id="618" r:id="rId3"/>
    <p:sldId id="289" r:id="rId4"/>
    <p:sldId id="288" r:id="rId5"/>
    <p:sldId id="582" r:id="rId6"/>
    <p:sldId id="585" r:id="rId7"/>
    <p:sldId id="586" r:id="rId8"/>
    <p:sldId id="583" r:id="rId9"/>
    <p:sldId id="587" r:id="rId10"/>
    <p:sldId id="584" r:id="rId11"/>
    <p:sldId id="588" r:id="rId12"/>
    <p:sldId id="590" r:id="rId13"/>
    <p:sldId id="589" r:id="rId14"/>
    <p:sldId id="591" r:id="rId15"/>
    <p:sldId id="592" r:id="rId16"/>
    <p:sldId id="593" r:id="rId17"/>
    <p:sldId id="595" r:id="rId18"/>
    <p:sldId id="594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3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08"/>
    <a:srgbClr val="BB0000"/>
    <a:srgbClr val="805406"/>
    <a:srgbClr val="AC7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8"/>
    <p:restoredTop sz="90629"/>
  </p:normalViewPr>
  <p:slideViewPr>
    <p:cSldViewPr snapToGrid="0" snapToObjects="1">
      <p:cViewPr>
        <p:scale>
          <a:sx n="70" d="100"/>
          <a:sy n="70" d="100"/>
        </p:scale>
        <p:origin x="120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from https://</a:t>
            </a:r>
            <a:r>
              <a:rPr lang="en-US" baseline="0" dirty="0" err="1" smtClean="0"/>
              <a:t>drawception.com</a:t>
            </a:r>
            <a:r>
              <a:rPr lang="en-US" baseline="0" dirty="0" smtClean="0"/>
              <a:t>/game/3GFw2LtLpA/</a:t>
            </a:r>
            <a:r>
              <a:rPr lang="en-US" baseline="0" dirty="0" err="1" smtClean="0"/>
              <a:t>occams</a:t>
            </a:r>
            <a:r>
              <a:rPr lang="en-US" baseline="0" dirty="0" smtClean="0"/>
              <a:t>-razor/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cnbc.com/2017/11/06/stephen-hawking-ai-could-be-worst-event-in-civilization.html" TargetMode="External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0"/>
            <a:ext cx="9325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vocabulary frequencies, logistic regression trained on 80% of the data will make </a:t>
                </a:r>
                <a:r>
                  <a:rPr lang="en-US" b="1" u="sng" dirty="0" smtClean="0"/>
                  <a:t>different and better</a:t>
                </a:r>
                <a:r>
                  <a:rPr lang="en-US" dirty="0" smtClean="0"/>
                  <a:t>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1739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2728" y="3858768"/>
                <a:ext cx="8446543" cy="2693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Feature set: frequencies of every word in the vocabulary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Example document representation: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{“</m:t>
                    </m:r>
                    <m:r>
                      <a:rPr lang="en-US" sz="2400" b="0" i="1" smtClean="0">
                        <a:latin typeface="Cambria Math" charset="0"/>
                      </a:rPr>
                      <m:t>𝑡h𝑒</m:t>
                    </m:r>
                    <m:r>
                      <a:rPr lang="en-US" sz="2400" b="0" i="1" smtClean="0">
                        <a:latin typeface="Cambria Math" charset="0"/>
                      </a:rPr>
                      <m:t>”:12, “</m:t>
                    </m:r>
                    <m:r>
                      <a:rPr lang="en-US" sz="2400" b="0" i="1" smtClean="0">
                        <a:latin typeface="Cambria Math" charset="0"/>
                      </a:rPr>
                      <m:t>𝑓𝑒𝑣𝑒𝑟</m:t>
                    </m:r>
                    <m:r>
                      <a:rPr lang="en-US" sz="2400" b="0" i="1" smtClean="0">
                        <a:latin typeface="Cambria Math" charset="0"/>
                      </a:rPr>
                      <m:t>”:3, “</m:t>
                    </m:r>
                    <m:r>
                      <a:rPr lang="en-US" sz="2400" b="0" i="1" smtClean="0">
                        <a:latin typeface="Cambria Math" charset="0"/>
                      </a:rPr>
                      <m:t>𝑖𝑛𝑡𝑢𝑏𝑎𝑡𝑒𝑑</m:t>
                    </m:r>
                    <m:r>
                      <a:rPr lang="en-US" sz="2400" b="0" i="1" smtClean="0">
                        <a:latin typeface="Cambria Math" charset="0"/>
                      </a:rPr>
                      <m:t>”:0, “</m:t>
                    </m:r>
                    <m:r>
                      <a:rPr lang="en-US" sz="2400" b="0" i="1" smtClean="0">
                        <a:latin typeface="Cambria Math" charset="0"/>
                      </a:rPr>
                      <m:t>𝑏𝑙𝑢𝑒</m:t>
                    </m:r>
                    <m:r>
                      <a:rPr lang="en-US" sz="2400" b="0" i="1" smtClean="0">
                        <a:latin typeface="Cambria Math" charset="0"/>
                      </a:rPr>
                      <m:t>”:2…}</m:t>
                    </m:r>
                  </m:oMath>
                </a14:m>
                <a:endParaRPr lang="en-US" sz="2400" dirty="0" smtClean="0"/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Use </a:t>
                </a:r>
                <a:r>
                  <a:rPr lang="en-US" sz="2400" b="1" u="sng" dirty="0" smtClean="0"/>
                  <a:t>normalized</a:t>
                </a:r>
                <a:r>
                  <a:rPr lang="en-US" sz="2400" dirty="0" smtClean="0"/>
                  <a:t> frequencies (by document length = 100)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{“</m:t>
                    </m:r>
                    <m:r>
                      <a:rPr lang="en-US" sz="2400" i="1">
                        <a:latin typeface="Cambria Math" charset="0"/>
                      </a:rPr>
                      <m:t>𝑡h𝑒</m:t>
                    </m:r>
                    <m:r>
                      <a:rPr lang="en-US" sz="2400" i="1">
                        <a:latin typeface="Cambria Math" charset="0"/>
                      </a:rPr>
                      <m:t>”:0.12, “</m:t>
                    </m:r>
                    <m:r>
                      <a:rPr lang="en-US" sz="2400" i="1">
                        <a:latin typeface="Cambria Math" charset="0"/>
                      </a:rPr>
                      <m:t>𝑓𝑒𝑣𝑒𝑟</m:t>
                    </m:r>
                    <m:r>
                      <a:rPr lang="en-US" sz="2400" i="1">
                        <a:latin typeface="Cambria Math" charset="0"/>
                      </a:rPr>
                      <m:t>”:0.03, “</m:t>
                    </m:r>
                    <m:r>
                      <a:rPr lang="en-US" sz="2400" i="1">
                        <a:latin typeface="Cambria Math" charset="0"/>
                      </a:rPr>
                      <m:t>𝑖𝑛𝑡𝑢𝑏𝑎𝑡𝑒𝑑</m:t>
                    </m:r>
                    <m:r>
                      <a:rPr lang="en-US" sz="2400" i="1">
                        <a:latin typeface="Cambria Math" charset="0"/>
                      </a:rPr>
                      <m:t>”:0, “</m:t>
                    </m:r>
                    <m:r>
                      <a:rPr lang="en-US" sz="2400" i="1">
                        <a:latin typeface="Cambria Math" charset="0"/>
                      </a:rPr>
                      <m:t>𝑏𝑙𝑢𝑒</m:t>
                    </m:r>
                    <m:r>
                      <a:rPr lang="en-US" sz="2400" i="1">
                        <a:latin typeface="Cambria Math" charset="0"/>
                      </a:rPr>
                      <m:t>”:0.02…}</m:t>
                    </m:r>
                  </m:oMath>
                </a14:m>
                <a:endParaRPr lang="en-US" sz="2400" dirty="0"/>
              </a:p>
              <a:p>
                <a:pPr marL="285750" indent="-285750">
                  <a:spcBef>
                    <a:spcPts val="1800"/>
                  </a:spcBef>
                  <a:buFont typeface="Wingdings" charset="2"/>
                  <a:buChar char="Ø"/>
                </a:pPr>
                <a:r>
                  <a:rPr lang="en-US" sz="2400" b="1" dirty="0" smtClean="0"/>
                  <a:t>Why the 80/20 split?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728" y="3858768"/>
                <a:ext cx="8446543" cy="2693045"/>
              </a:xfrm>
              <a:prstGeom prst="rect">
                <a:avLst/>
              </a:prstGeom>
              <a:blipFill rotWithShape="0">
                <a:blip r:embed="rId3"/>
                <a:stretch>
                  <a:fillRect l="-938" t="-1810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986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5257" y="3819018"/>
                <a:ext cx="948107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Feature set: normalized frequencies of pre-identified keywords in the vocabulary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Example document representation w/ document length=100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{“</m:t>
                    </m:r>
                    <m:r>
                      <a:rPr lang="en-US" sz="2400" b="0" i="1" smtClean="0">
                        <a:latin typeface="Cambria Math" charset="0"/>
                      </a:rPr>
                      <m:t>𝑡h𝑒𝑟𝑎𝑝𝑦</m:t>
                    </m:r>
                    <m:r>
                      <a:rPr lang="en-US" sz="2400" b="0" i="1" smtClean="0">
                        <a:latin typeface="Cambria Math" charset="0"/>
                      </a:rPr>
                      <m:t>”:0.08, “</m:t>
                    </m:r>
                    <m:r>
                      <a:rPr lang="en-US" sz="2400" b="0" i="1" smtClean="0">
                        <a:latin typeface="Cambria Math" charset="0"/>
                      </a:rPr>
                      <m:t>𝑝𝑟𝑒𝑠𝑠𝑢𝑟𝑒</m:t>
                    </m:r>
                    <m:r>
                      <a:rPr lang="en-US" sz="2400" b="0" i="1" smtClean="0">
                        <a:latin typeface="Cambria Math" charset="0"/>
                      </a:rPr>
                      <m:t>”:0.01, “</m:t>
                    </m:r>
                    <m:r>
                      <a:rPr lang="en-US" sz="2400" b="0" i="1" smtClean="0">
                        <a:latin typeface="Cambria Math" charset="0"/>
                      </a:rPr>
                      <m:t>𝑚𝑚h𝑔</m:t>
                    </m:r>
                    <m:r>
                      <a:rPr lang="en-US" sz="2400" b="0" i="1" smtClean="0">
                        <a:latin typeface="Cambria Math" charset="0"/>
                      </a:rPr>
                      <m:t>”:0, “</m:t>
                    </m:r>
                    <m:r>
                      <a:rPr lang="en-US" sz="2400" b="0" i="1" smtClean="0">
                        <a:latin typeface="Cambria Math" charset="0"/>
                      </a:rPr>
                      <m:t>𝑎𝑐𝑡𝑖𝑣𝑖𝑡𝑦</m:t>
                    </m:r>
                    <m:r>
                      <a:rPr lang="en-US" sz="2400" b="0" i="1" smtClean="0">
                        <a:latin typeface="Cambria Math" charset="0"/>
                      </a:rPr>
                      <m:t>”:0.02…}</m:t>
                    </m:r>
                  </m:oMath>
                </a14:m>
                <a:endParaRPr lang="en-US" sz="2400" b="1" dirty="0" smtClean="0"/>
              </a:p>
              <a:p>
                <a:pPr marL="742950" lvl="1" indent="-285750">
                  <a:spcBef>
                    <a:spcPts val="600"/>
                  </a:spcBef>
                  <a:buFont typeface="Wingdings" charset="2"/>
                  <a:buChar char="Ø"/>
                </a:pPr>
                <a:r>
                  <a:rPr lang="en-US" sz="2400" dirty="0" smtClean="0"/>
                  <a:t>Now many fewer features!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57" y="3819018"/>
                <a:ext cx="948107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836" t="-2326" b="-5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8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logistic regression using </a:t>
                </a:r>
                <a:r>
                  <a:rPr lang="en-US" b="1" u="sng" dirty="0" smtClean="0"/>
                  <a:t>full vocabulary </a:t>
                </a:r>
                <a:r>
                  <a:rPr lang="en-US" dirty="0" smtClean="0"/>
                  <a:t>frequencies.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  <a:blipFill rotWithShape="0">
                <a:blip r:embed="rId2"/>
                <a:stretch>
                  <a:fillRect l="-1217" t="-5090" r="-928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98409" y="4788282"/>
            <a:ext cx="94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Now comparing between the two feature </a:t>
            </a:r>
            <a:r>
              <a:rPr lang="en-US" sz="2400" smtClean="0"/>
              <a:t>sets!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5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100901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test the first hypothesis, comparing full vocabulary frequencies with the random baseline.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55718"/>
            <a:ext cx="787786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Proposed pipeline: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Randomly select 80/20 train/test split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Extract vocab frequencies for train/test documents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Train LR on training data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Get LR predictions on testing data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Calculate reference distribution from random baseline</a:t>
            </a:r>
          </a:p>
          <a:p>
            <a:pPr marL="923925" indent="-5080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Compare decisions for</a:t>
            </a:r>
          </a:p>
          <a:p>
            <a:pPr marL="1377950" lvl="1" indent="-508000">
              <a:buFont typeface="Arial" charset="0"/>
              <a:buChar char="•"/>
            </a:pPr>
            <a:r>
              <a:rPr lang="en-US" sz="2400" dirty="0" smtClean="0"/>
              <a:t>Are they significantly different?</a:t>
            </a:r>
          </a:p>
          <a:p>
            <a:pPr marL="1377950" lvl="1" indent="-508000">
              <a:buFont typeface="Arial" charset="0"/>
              <a:buChar char="•"/>
            </a:pPr>
            <a:r>
              <a:rPr lang="en-US" sz="2400" dirty="0" smtClean="0"/>
              <a:t>Is LR better? (Higher accuracy)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15984" y="3730752"/>
            <a:ext cx="2730088" cy="1077218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What’s missing here?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497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744"/>
            <a:ext cx="10515600" cy="6066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</a:t>
            </a:r>
            <a:r>
              <a:rPr lang="en-US" b="1" u="sng" dirty="0" smtClean="0"/>
              <a:t>control</a:t>
            </a:r>
            <a:r>
              <a:rPr lang="en-US" dirty="0"/>
              <a:t> </a:t>
            </a:r>
            <a:r>
              <a:rPr lang="en-US" dirty="0" smtClean="0"/>
              <a:t>for other potential sources of variation in our data.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560320"/>
                <a:ext cx="6605016" cy="358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Some possible sources of variation:</a:t>
                </a:r>
              </a:p>
              <a:p>
                <a:pPr marL="457200" indent="-457200">
                  <a:spcBef>
                    <a:spcPts val="1200"/>
                  </a:spcBef>
                  <a:buFont typeface="Arial" charset="0"/>
                  <a:buChar char="•"/>
                </a:pPr>
                <a:r>
                  <a:rPr lang="en-US" sz="2400" u="sng" dirty="0" smtClean="0"/>
                  <a:t>Biases in data</a:t>
                </a:r>
                <a:r>
                  <a:rPr lang="en-US" sz="2400" dirty="0" smtClean="0"/>
                  <a:t>: OSU and NIH use different vocabulary</a:t>
                </a:r>
              </a:p>
              <a:p>
                <a:pPr marL="457200" indent="-457200">
                  <a:spcBef>
                    <a:spcPts val="1200"/>
                  </a:spcBef>
                  <a:buFont typeface="Arial" charset="0"/>
                  <a:buChar char="•"/>
                </a:pPr>
                <a:r>
                  <a:rPr lang="en-US" sz="2400" u="sng" dirty="0" smtClean="0"/>
                  <a:t>Sampling bias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Were train/test sampled equally from OSU/NIH?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𝑅𝑒h𝑎𝑏</m:t>
                    </m:r>
                    <m:r>
                      <a:rPr lang="en-US" sz="2400" b="0" i="1" smtClean="0">
                        <a:latin typeface="Cambria Math" charset="0"/>
                      </a:rPr>
                      <m:t>/¬</m:t>
                    </m:r>
                    <m:r>
                      <a:rPr lang="en-US" sz="24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sz="2400" dirty="0" smtClean="0"/>
                  <a:t>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sz="2400" dirty="0" smtClean="0"/>
                  <a:t>Did we end up with a ”weird” test set?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60320"/>
                <a:ext cx="6605016" cy="3585597"/>
              </a:xfrm>
              <a:prstGeom prst="rect">
                <a:avLst/>
              </a:prstGeom>
              <a:blipFill rotWithShape="0">
                <a:blip r:embed="rId2"/>
                <a:stretch>
                  <a:fillRect l="-1477" t="-1361" b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880686"/>
                  </p:ext>
                </p:extLst>
              </p:nvPr>
            </p:nvGraphicFramePr>
            <p:xfrm>
              <a:off x="8266176" y="2761488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3856"/>
                    <a:gridCol w="1133856"/>
                    <a:gridCol w="113385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20,000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880686"/>
                  </p:ext>
                </p:extLst>
              </p:nvPr>
            </p:nvGraphicFramePr>
            <p:xfrm>
              <a:off x="8266176" y="2761488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3856"/>
                    <a:gridCol w="1133856"/>
                    <a:gridCol w="1133856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5" t="-105455" r="-202688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5" t="-205455" r="-202688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20,000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63,000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25,000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742215"/>
                  </p:ext>
                </p:extLst>
              </p:nvPr>
            </p:nvGraphicFramePr>
            <p:xfrm>
              <a:off x="8266176" y="4946811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3856"/>
                    <a:gridCol w="1133856"/>
                    <a:gridCol w="113385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16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16,500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17,000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742215"/>
                  </p:ext>
                </p:extLst>
              </p:nvPr>
            </p:nvGraphicFramePr>
            <p:xfrm>
              <a:off x="8266176" y="4946811"/>
              <a:ext cx="3401568" cy="1341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3856"/>
                    <a:gridCol w="1133856"/>
                    <a:gridCol w="1133856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OSU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NIH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75" t="-103571" r="-202688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500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75" t="-207273" r="-202688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16,500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Total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17,000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600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7842951" y="2375654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Overall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42951" y="4486347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experiments for Hypothesis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u="sng" dirty="0" smtClean="0"/>
                  <a:t>Data</a:t>
                </a:r>
                <a:endParaRPr lang="en-US" sz="24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Full vocabulary features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80/20 stratified random sampling for train/test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OSU vs NIH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sz="2000" dirty="0" smtClean="0"/>
                  <a:t> vs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¬</m:t>
                    </m:r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5-fold </a:t>
                </a:r>
                <a:r>
                  <a:rPr lang="en-US" sz="2400" b="1" u="sng" dirty="0" smtClean="0"/>
                  <a:t>cross validation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Split data in 5, take each chunk as test and the other four as training, average the results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  <a:blipFill rotWithShape="0">
                <a:blip r:embed="rId2"/>
                <a:stretch>
                  <a:fillRect l="-928" t="-1923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4641978"/>
            <a:ext cx="11743944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OSU data only for train/test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NIH data only for train/test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both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OSU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both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OSU/NIH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both</a:t>
            </a:r>
            <a:endParaRPr lang="is-I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4020153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/>
              <a:t>Experiments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01633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OSU data only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106675"/>
                  </p:ext>
                </p:extLst>
              </p:nvPr>
            </p:nvGraphicFramePr>
            <p:xfrm>
              <a:off x="4642104" y="159350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896"/>
                    <a:gridCol w="145389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106675"/>
                  </p:ext>
                </p:extLst>
              </p:nvPr>
            </p:nvGraphicFramePr>
            <p:xfrm>
              <a:off x="4642104" y="159350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3896"/>
                    <a:gridCol w="145389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8" t="-106061" r="-101674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8" t="-209231" r="-10167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63,000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38200" y="1593502"/>
            <a:ext cx="335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 dataset to work with: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288749"/>
            <a:ext cx="206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Train/test split: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638380"/>
                  </p:ext>
                </p:extLst>
              </p:nvPr>
            </p:nvGraphicFramePr>
            <p:xfrm>
              <a:off x="4194503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53896"/>
                    <a:gridCol w="145389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48,000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50,400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638380"/>
                  </p:ext>
                </p:extLst>
              </p:nvPr>
            </p:nvGraphicFramePr>
            <p:xfrm>
              <a:off x="4194503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53896"/>
                    <a:gridCol w="145389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106061" r="-101674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209231" r="-10167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48,000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50,400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374085"/>
                  </p:ext>
                </p:extLst>
              </p:nvPr>
            </p:nvGraphicFramePr>
            <p:xfrm>
              <a:off x="7919882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53896"/>
                    <a:gridCol w="1453896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374085"/>
                  </p:ext>
                </p:extLst>
              </p:nvPr>
            </p:nvGraphicFramePr>
            <p:xfrm>
              <a:off x="7919882" y="4519582"/>
              <a:ext cx="2907792" cy="1584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53896"/>
                    <a:gridCol w="145389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OSU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8" t="-106061" r="-101674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18" t="-209231" r="-10167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12,000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4971867" y="3996957"/>
            <a:ext cx="13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(80%)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745112" y="3988842"/>
            <a:ext cx="125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Test (20</a:t>
            </a:r>
            <a:r>
              <a:rPr lang="en-US" sz="2000" dirty="0" smtClean="0"/>
              <a:t>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2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baseline predictions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80348"/>
            <a:ext cx="310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data (frequencies):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4514088" y="1503089"/>
              <a:ext cx="3880104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40052"/>
                    <a:gridCol w="194005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4514088" y="1503089"/>
              <a:ext cx="3880104" cy="1828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40052"/>
                    <a:gridCol w="194005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3" t="-107895" r="-101254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3" t="-210667" r="-10125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38200" y="3920580"/>
            <a:ext cx="842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do the expected outcomes of a </a:t>
            </a:r>
            <a:r>
              <a:rPr lang="en-US" sz="2400" b="1" smtClean="0"/>
              <a:t>random classifier look like?</a:t>
            </a:r>
            <a:endParaRPr 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4331208" y="4530429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4331208" y="4530429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7" t="-109211" r="-10114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7" t="-212000" r="-101146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7077456" y="4983164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6,300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77456" y="545812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6,300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4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observed predictions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9368" y="1835784"/>
            <a:ext cx="311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baseline gives: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924437"/>
                  </p:ext>
                </p:extLst>
              </p:nvPr>
            </p:nvGraphicFramePr>
            <p:xfrm>
              <a:off x="6096000" y="1570358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924437"/>
                  </p:ext>
                </p:extLst>
              </p:nvPr>
            </p:nvGraphicFramePr>
            <p:xfrm>
              <a:off x="6096000" y="1570358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Predictions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107895" r="-10086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210667" r="-10086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6,300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039368" y="4560696"/>
            <a:ext cx="418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Trained logistic regression gives: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489286"/>
                  </p:ext>
                </p:extLst>
              </p:nvPr>
            </p:nvGraphicFramePr>
            <p:xfrm>
              <a:off x="6096000" y="4297752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11,700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1489286"/>
                  </p:ext>
                </p:extLst>
              </p:nvPr>
            </p:nvGraphicFramePr>
            <p:xfrm>
              <a:off x="6096000" y="4297752"/>
              <a:ext cx="4245864" cy="182880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9211" r="-100287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900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12000" r="-100287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11,700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12,600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6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paired predictions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678326"/>
                  </p:ext>
                </p:extLst>
              </p:nvPr>
            </p:nvGraphicFramePr>
            <p:xfrm>
              <a:off x="1359408" y="2503046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Predictions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678326"/>
                  </p:ext>
                </p:extLst>
              </p:nvPr>
            </p:nvGraphicFramePr>
            <p:xfrm>
              <a:off x="1359408" y="2503046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22932"/>
                    <a:gridCol w="212293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Predictions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106061" r="-100860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3" t="-209231" r="-10086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6,300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449615"/>
                  </p:ext>
                </p:extLst>
              </p:nvPr>
            </p:nvGraphicFramePr>
            <p:xfrm>
              <a:off x="1359408" y="4603757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LR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11,700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24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449615"/>
                  </p:ext>
                </p:extLst>
              </p:nvPr>
            </p:nvGraphicFramePr>
            <p:xfrm>
              <a:off x="1359408" y="4603757"/>
              <a:ext cx="4245864" cy="1584960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2122932"/>
                    <a:gridCol w="212293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LR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Predictions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061" r="-100287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9231" r="-100287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11,700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12,600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005840" y="1611704"/>
            <a:ext cx="687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Rewrite these in terms of individual decisions: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454406"/>
                  </p:ext>
                </p:extLst>
              </p:nvPr>
            </p:nvGraphicFramePr>
            <p:xfrm>
              <a:off x="7443215" y="2832229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454406"/>
                  </p:ext>
                </p:extLst>
              </p:nvPr>
            </p:nvGraphicFramePr>
            <p:xfrm>
              <a:off x="7443215" y="2832229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107937" r="-100000" b="-6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107937" r="-433" b="-6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207937" r="-100000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207937" r="-433" b="-5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307937" r="-100000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307937" r="-433" b="-4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414516" r="-100000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414516" r="-433" b="-325806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506349" r="-100000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506349" r="-433" b="-2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606349" r="-2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606349" r="-10000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606349" r="-433" b="-1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9569" t="-706349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433" t="-706349" r="-433" b="-206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6096000" y="4088006"/>
            <a:ext cx="908304" cy="5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1103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experiment: paired predictions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1611704"/>
            <a:ext cx="907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paired data to derive a </a:t>
            </a:r>
            <a:r>
              <a:rPr lang="en-US" sz="2800" b="1" u="sng" dirty="0" smtClean="0"/>
              <a:t>contingency table</a:t>
            </a:r>
            <a:r>
              <a:rPr lang="en-US" sz="2800" dirty="0" smtClean="0"/>
              <a:t> over outcomes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18303"/>
                  </p:ext>
                </p:extLst>
              </p:nvPr>
            </p:nvGraphicFramePr>
            <p:xfrm>
              <a:off x="838200" y="263106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18303"/>
                  </p:ext>
                </p:extLst>
              </p:nvPr>
            </p:nvGraphicFramePr>
            <p:xfrm>
              <a:off x="838200" y="263106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RANDOM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107937" r="-100866" b="-6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107937" r="-866" b="-6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207937" r="-100866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207937" r="-866" b="-5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307937" r="-100866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307937" r="-866" b="-4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414516" r="-100866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414516" r="-866" b="-325806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506349" r="-100866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506349" r="-866" b="-2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3" t="-606349" r="-2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606349" r="-1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606349" r="-866" b="-1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706349" r="-100866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706349" r="-866" b="-206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79070"/>
                  </p:ext>
                </p:extLst>
              </p:nvPr>
            </p:nvGraphicFramePr>
            <p:xfrm>
              <a:off x="6634481" y="3061171"/>
              <a:ext cx="4719319" cy="16833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512"/>
                    <a:gridCol w="1148416"/>
                    <a:gridCol w="1516349"/>
                    <a:gridCol w="1466042"/>
                  </a:tblGrid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08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LR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083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5,700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6,000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79070"/>
                  </p:ext>
                </p:extLst>
              </p:nvPr>
            </p:nvGraphicFramePr>
            <p:xfrm>
              <a:off x="6634481" y="3061171"/>
              <a:ext cx="4719319" cy="16833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512"/>
                    <a:gridCol w="1148416"/>
                    <a:gridCol w="1516349"/>
                    <a:gridCol w="1466042"/>
                  </a:tblGrid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RANDOM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2083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859" t="-102857" r="-97590" b="-2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1992" t="-102857" r="-830" b="-218571"/>
                          </a:stretch>
                        </a:blipFill>
                      </a:tcPr>
                    </a:tc>
                  </a:tr>
                  <a:tr h="4208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LR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128" t="-205797" r="-261702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083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128" t="-305797" r="-261702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5,700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6,000</a:t>
                          </a:r>
                          <a:endParaRPr 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Arrow 8"/>
          <p:cNvSpPr/>
          <p:nvPr/>
        </p:nvSpPr>
        <p:spPr>
          <a:xfrm>
            <a:off x="5284724" y="3902833"/>
            <a:ext cx="908304" cy="5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paired predictions different?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5840" y="1410536"/>
                <a:ext cx="1034796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Can use </a:t>
                </a:r>
                <a:r>
                  <a:rPr lang="en-US" sz="2800" dirty="0" err="1" smtClean="0"/>
                  <a:t>McNemar’s</a:t>
                </a:r>
                <a:r>
                  <a:rPr lang="en-US" sz="2800" dirty="0" smtClean="0"/>
                  <a:t> test (a paired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variant) to test if the marginal probabilities are equal</a:t>
                </a:r>
              </a:p>
              <a:p>
                <a:pPr marL="869950" indent="-508000">
                  <a:spcBef>
                    <a:spcPts val="1200"/>
                  </a:spcBef>
                  <a:buFont typeface="Wingdings" charset="2"/>
                  <a:buChar char="Ø"/>
                </a:pPr>
                <a:r>
                  <a:rPr lang="en-US" sz="2800" dirty="0" smtClean="0"/>
                  <a:t>In other words, is LR making different decisions than RANDOM?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410536"/>
                <a:ext cx="10347960" cy="1538883"/>
              </a:xfrm>
              <a:prstGeom prst="rect">
                <a:avLst/>
              </a:prstGeom>
              <a:blipFill rotWithShape="0">
                <a:blip r:embed="rId2"/>
                <a:stretch>
                  <a:fillRect l="-1178" t="-3557" b="-10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410038"/>
                  </p:ext>
                </p:extLst>
              </p:nvPr>
            </p:nvGraphicFramePr>
            <p:xfrm>
              <a:off x="3434081" y="38475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410038"/>
                  </p:ext>
                </p:extLst>
              </p:nvPr>
            </p:nvGraphicFramePr>
            <p:xfrm>
              <a:off x="3434081" y="38475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5185" t="-103614" r="-97778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2605" t="-103614" r="-1149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206098" r="-260488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306098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7077456" y="4849857"/>
            <a:ext cx="1298448" cy="4719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76" y="5380208"/>
            <a:ext cx="1298448" cy="4719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McNemar’s</a:t>
            </a:r>
            <a:r>
              <a:rPr lang="en-US" dirty="0" smtClean="0"/>
              <a:t>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310184"/>
                  </p:ext>
                </p:extLst>
              </p:nvPr>
            </p:nvGraphicFramePr>
            <p:xfrm>
              <a:off x="1330961" y="2533842"/>
              <a:ext cx="4320030" cy="18583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719"/>
                    <a:gridCol w="1051252"/>
                    <a:gridCol w="1388055"/>
                    <a:gridCol w="1342004"/>
                  </a:tblGrid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7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a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b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c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d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310184"/>
                  </p:ext>
                </p:extLst>
              </p:nvPr>
            </p:nvGraphicFramePr>
            <p:xfrm>
              <a:off x="1330961" y="2533842"/>
              <a:ext cx="4320030" cy="18583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719"/>
                    <a:gridCol w="1051252"/>
                    <a:gridCol w="1388055"/>
                    <a:gridCol w="1342004"/>
                  </a:tblGrid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8482" t="-1299" r="-670" b="-3259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6457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912" t="-102632" r="-97807" b="-2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727" t="-102632" r="-1364" b="-230263"/>
                          </a:stretch>
                        </a:blipFill>
                      </a:tcPr>
                    </a:tc>
                  </a:tr>
                  <a:tr h="464575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36" t="-100654" r="-709091" b="-14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445" t="-200000" r="-260694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a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b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645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445" t="-303947" r="-260694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c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d</a:t>
                          </a:r>
                          <a:endParaRPr lang="en-US" sz="24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83424" y="2940260"/>
                <a:ext cx="2210285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24" y="2940260"/>
                <a:ext cx="2210285" cy="871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13693" y="188366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Calculate test statistic as: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838200" y="1883664"/>
            <a:ext cx="4228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contingency table like: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29869" y="4913276"/>
                <a:ext cx="786384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9438" indent="-398463">
                  <a:spcAft>
                    <a:spcPts val="600"/>
                  </a:spcAft>
                  <a:buFont typeface="Wingdings" charset="2"/>
                  <a:buChar char="Ø"/>
                </a:pPr>
                <a:r>
                  <a:rPr lang="en-US" sz="2400" dirty="0" smtClean="0"/>
                  <a:t>Roughly follows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distribution with one degree of freedom</a:t>
                </a:r>
              </a:p>
              <a:p>
                <a:pPr marL="579438" indent="-398463">
                  <a:buFont typeface="Wingdings" charset="2"/>
                  <a:buChar char="Ø"/>
                </a:pPr>
                <a:r>
                  <a:rPr lang="en-US" sz="2400" dirty="0" smtClean="0"/>
                  <a:t>So calculate the test statistic and compare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critical value for desired level of significance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869" y="4913276"/>
                <a:ext cx="7863840" cy="1646605"/>
              </a:xfrm>
              <a:prstGeom prst="rect">
                <a:avLst/>
              </a:prstGeom>
              <a:blipFill rotWithShape="0">
                <a:blip r:embed="rId4"/>
                <a:stretch>
                  <a:fillRect t="-296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experimental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536650"/>
                  </p:ext>
                </p:extLst>
              </p:nvPr>
            </p:nvGraphicFramePr>
            <p:xfrm>
              <a:off x="5573777" y="1808430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536650"/>
                  </p:ext>
                </p:extLst>
              </p:nvPr>
            </p:nvGraphicFramePr>
            <p:xfrm>
              <a:off x="5573777" y="1808430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5185" t="-106098" r="-97778" b="-2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605" t="-106098" r="-1149" b="-224390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203614" r="-260488" b="-121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307317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5,700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81909" y="4542473"/>
                <a:ext cx="6575711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300−5700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300+5700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=4,860≫7.879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09" y="4542473"/>
                <a:ext cx="6575711" cy="747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1627" y="1764291"/>
            <a:ext cx="543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our observed contingency table:</a:t>
            </a:r>
            <a:endParaRPr 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17992" y="4253389"/>
            <a:ext cx="3035808" cy="907351"/>
          </a:xfrm>
          <a:prstGeom prst="wedgeRoundRectCallout">
            <a:avLst>
              <a:gd name="adj1" fmla="val -71436"/>
              <a:gd name="adj2" fmla="val 262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Critical value for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 &lt; 0.005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4151" y="5890179"/>
            <a:ext cx="1018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LR is </a:t>
            </a:r>
            <a:r>
              <a:rPr lang="en-US" sz="2800" b="1" i="1" u="sng" dirty="0" smtClean="0"/>
              <a:t>definitely</a:t>
            </a:r>
            <a:r>
              <a:rPr lang="en-US" sz="2800" dirty="0" smtClean="0"/>
              <a:t> making different decisions from the random baseline.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16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we know that LR is significantly </a:t>
            </a:r>
            <a:r>
              <a:rPr lang="en-US" b="1" u="sng" dirty="0" smtClean="0"/>
              <a:t>different</a:t>
            </a:r>
            <a:r>
              <a:rPr lang="en-US" dirty="0" smtClean="0"/>
              <a:t> from the random baseline.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see if it’s </a:t>
            </a:r>
            <a:r>
              <a:rPr lang="en-US" b="1" u="sng" dirty="0" smtClean="0"/>
              <a:t>better</a:t>
            </a:r>
            <a:r>
              <a:rPr lang="en-US" dirty="0" smtClean="0"/>
              <a:t>, we need to calculate our performance metric of choice.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Again, use a contingency table, but now with </a:t>
            </a:r>
            <a:r>
              <a:rPr lang="en-US" u="sng" dirty="0" smtClean="0"/>
              <a:t>labels vs predictions.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69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vs ground truth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327699"/>
                  </p:ext>
                </p:extLst>
              </p:nvPr>
            </p:nvGraphicFramePr>
            <p:xfrm>
              <a:off x="966216" y="244818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Label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327699"/>
                  </p:ext>
                </p:extLst>
              </p:nvPr>
            </p:nvGraphicFramePr>
            <p:xfrm>
              <a:off x="966216" y="2448181"/>
              <a:ext cx="4221480" cy="3059296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07160"/>
                    <a:gridCol w="1407160"/>
                    <a:gridCol w="1407160"/>
                  </a:tblGrid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Data point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LR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Label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107937" r="-100866" b="-6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107937" r="-866" b="-6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207937" r="-100866" b="-5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207937" r="-866" b="-5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307937" r="-100866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307937" r="-866" b="-419048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414516" r="-100866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414516" r="-866" b="-325806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506349" r="-100866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506349" r="-866" b="-2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3" t="-606349" r="-2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606349" r="-100866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606349" r="-866" b="-120635"/>
                          </a:stretch>
                        </a:blipFill>
                      </a:tcPr>
                    </a:tc>
                  </a:tr>
                  <a:tr h="382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12,600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33" t="-706349" r="-100866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33" t="-706349" r="-866" b="-206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852618"/>
                  </p:ext>
                </p:extLst>
              </p:nvPr>
            </p:nvGraphicFramePr>
            <p:xfrm>
              <a:off x="6634481" y="2975527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852618"/>
                  </p:ext>
                </p:extLst>
              </p:nvPr>
            </p:nvGraphicFramePr>
            <p:xfrm>
              <a:off x="6634481" y="2975527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5185" t="-103614" r="-97778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2605" t="-103614" r="-1149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206098" r="-260488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1707" t="-306098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5456936" y="3719953"/>
            <a:ext cx="908304" cy="5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959157"/>
                  </p:ext>
                </p:extLst>
              </p:nvPr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959157"/>
                  </p:ext>
                </p:extLst>
              </p:nvPr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3048" y="2596884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29436" y="3018559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8730" y="2544545"/>
            <a:ext cx="3161526" cy="948463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3048" y="2596884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8730" y="2544545"/>
            <a:ext cx="3161526" cy="527839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3048" y="2596884"/>
            <a:ext cx="840482" cy="39586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8730" y="2544545"/>
            <a:ext cx="1570470" cy="91188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6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3555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3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60705" y="1761044"/>
              <a:ext cx="5504687" cy="167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307"/>
                    <a:gridCol w="887031"/>
                    <a:gridCol w="1462889"/>
                    <a:gridCol w="1568460"/>
                  </a:tblGrid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Ground Truth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41792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000" t="-110145" r="-108333" b="-2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140" t="-110145" r="-1167" b="-228986"/>
                          </a:stretch>
                        </a:blipFill>
                      </a:tcPr>
                    </a:tc>
                  </a:tr>
                  <a:tr h="4179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Predictions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210145" r="-342466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FP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79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9452" t="-310145" r="-342466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FN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TN</a:t>
                          </a:r>
                          <a:endParaRPr lang="en-US" sz="2200" dirty="0"/>
                        </a:p>
                      </a:txBody>
                      <a:tcPr marL="82640" marR="82640" marT="41320" marB="413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040880" y="2242941"/>
            <a:ext cx="4535424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000" dirty="0" smtClean="0"/>
              <a:t>TP = True Positive</a:t>
            </a:r>
          </a:p>
          <a:p>
            <a:pPr algn="ctr"/>
            <a:r>
              <a:rPr lang="en-US" sz="2000" dirty="0" smtClean="0"/>
              <a:t>FP = False Positive</a:t>
            </a:r>
          </a:p>
          <a:p>
            <a:pPr algn="ctr"/>
            <a:r>
              <a:rPr lang="en-US" sz="2000" dirty="0" smtClean="0"/>
              <a:t>TN = True Negative</a:t>
            </a:r>
          </a:p>
          <a:p>
            <a:pPr algn="ctr"/>
            <a:r>
              <a:rPr lang="en-US" sz="2000" dirty="0" smtClean="0"/>
              <a:t>FN = False Negative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4023360"/>
                <a:ext cx="4645374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5311750"/>
                <a:ext cx="3099951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5311750"/>
                <a:ext cx="2687659" cy="789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24928" y="4023360"/>
                <a:ext cx="3932038" cy="799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28" y="4023360"/>
                <a:ext cx="3932038" cy="7997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Wednesday office hours moving to Thursday 2-3 next week (11/16)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report on performance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1676"/>
            <a:ext cx="10515600" cy="23074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Accuracy</a:t>
            </a:r>
            <a:r>
              <a:rPr lang="en-US" dirty="0" smtClean="0"/>
              <a:t> says how well you got the correct labels, overall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Precision</a:t>
            </a:r>
            <a:r>
              <a:rPr lang="en-US" dirty="0" smtClean="0"/>
              <a:t> says how </a:t>
            </a:r>
            <a:r>
              <a:rPr lang="en-US" i="1" dirty="0" smtClean="0"/>
              <a:t>predictive </a:t>
            </a:r>
            <a:r>
              <a:rPr lang="en-US" dirty="0" smtClean="0"/>
              <a:t>you were in making positive decisions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Recall</a:t>
            </a:r>
            <a:r>
              <a:rPr lang="en-US" b="1" i="1" dirty="0" smtClean="0"/>
              <a:t> </a:t>
            </a:r>
            <a:r>
              <a:rPr lang="en-US" dirty="0" smtClean="0"/>
              <a:t>says how </a:t>
            </a:r>
            <a:r>
              <a:rPr lang="en-US" i="1" dirty="0" smtClean="0"/>
              <a:t>sensitive</a:t>
            </a:r>
            <a:r>
              <a:rPr lang="en-US" dirty="0" smtClean="0"/>
              <a:t> you were to finding all the positive cases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F-1 score</a:t>
            </a:r>
            <a:r>
              <a:rPr lang="en-US" dirty="0" smtClean="0"/>
              <a:t> combines precision and recall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1328" y="1382397"/>
                <a:ext cx="4645374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8" y="1382397"/>
                <a:ext cx="4645374" cy="789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81328" y="2670787"/>
                <a:ext cx="3099951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8" y="2670787"/>
                <a:ext cx="3099951" cy="789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21424" y="2670787"/>
                <a:ext cx="2687659" cy="7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2670787"/>
                <a:ext cx="2687659" cy="789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48272" y="1382397"/>
                <a:ext cx="3932038" cy="799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1382397"/>
                <a:ext cx="3932038" cy="799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our experiment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848531"/>
                  </p:ext>
                </p:extLst>
              </p:nvPr>
            </p:nvGraphicFramePr>
            <p:xfrm>
              <a:off x="3533648" y="17136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848531"/>
                  </p:ext>
                </p:extLst>
              </p:nvPr>
            </p:nvGraphicFramePr>
            <p:xfrm>
              <a:off x="3533648" y="1713655"/>
              <a:ext cx="5124703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39064"/>
                    <a:gridCol w="1247064"/>
                    <a:gridCol w="1646602"/>
                    <a:gridCol w="1591973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5185" t="-103614" r="-97778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1756" t="-103614" r="-763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LR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206098" r="-260488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1707" t="-306098" r="-260488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11,550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0961" y="4209911"/>
                <a:ext cx="5668283" cy="70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450+11,550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450+450+150+11,550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charset="0"/>
                        </a:rPr>
                        <m:t>95.2%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4209911"/>
                <a:ext cx="5668283" cy="709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0961" y="5410925"/>
                <a:ext cx="4366773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450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450+450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=50%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5410925"/>
                <a:ext cx="4366773" cy="7998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3145" y="5390313"/>
                <a:ext cx="3919214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450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450+150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=75%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45" y="5390313"/>
                <a:ext cx="3919214" cy="7998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31887" y="4209911"/>
                <a:ext cx="3741730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2∗0.5∗0.75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0.5+0.75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=60%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87" y="4209911"/>
                <a:ext cx="3741730" cy="7998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768532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768532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0427" t="-103614" r="-95732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84295" t="-103614" r="-641" b="-201205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9216" t="-206098" r="-251765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9216" t="-306098" r="-251765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random baseline?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53093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53093"/>
                  </p:ext>
                </p:extLst>
              </p:nvPr>
            </p:nvGraphicFramePr>
            <p:xfrm>
              <a:off x="2449576" y="1567351"/>
              <a:ext cx="7292847" cy="20046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2008"/>
                    <a:gridCol w="1555496"/>
                    <a:gridCol w="1993392"/>
                    <a:gridCol w="1901951"/>
                  </a:tblGrid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Ground Truth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1151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0427" t="-103614" r="-95732" b="-2204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4295" t="-103614" r="-641" b="-220482"/>
                          </a:stretch>
                        </a:blipFill>
                      </a:tcPr>
                    </a:tc>
                  </a:tr>
                  <a:tr h="50115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RANDOM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9216" t="-206098" r="-251765" b="-1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115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9216" t="-306098" r="-251765" b="-2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6,000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0961" y="4209911"/>
                <a:ext cx="2530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𝐴𝑐𝑐𝑢𝑟𝑎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cy</m:t>
                      </m:r>
                      <m:r>
                        <a:rPr lang="en-US" sz="2400" b="0" i="0" smtClean="0">
                          <a:latin typeface="Cambria Math" charset="0"/>
                        </a:rPr>
                        <m:t>=50%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4209911"/>
                <a:ext cx="253088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0961" y="5309532"/>
                <a:ext cx="4599208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300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300+6000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=4.8%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1" y="5309532"/>
                <a:ext cx="4599208" cy="7923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43145" y="5390313"/>
                <a:ext cx="3919214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300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300+300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=50%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45" y="5390313"/>
                <a:ext cx="3919214" cy="7923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1887" y="4209911"/>
                <a:ext cx="3974165" cy="799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2∗0.048∗0.5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0.048+0.5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=8.8%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87" y="4209911"/>
                <a:ext cx="3974165" cy="7998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1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vocabulary frequencies, logistic regression trained on 80% of the data will make </a:t>
                </a:r>
                <a:r>
                  <a:rPr lang="en-US" b="1" u="sng" dirty="0" smtClean="0"/>
                  <a:t>different and better</a:t>
                </a:r>
                <a:r>
                  <a:rPr lang="en-US" dirty="0" smtClean="0"/>
                  <a:t>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1739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09344" y="4038474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train/test on OSU data only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ü"/>
            </a:pPr>
            <a:r>
              <a:rPr lang="en-US" sz="2800" dirty="0" smtClean="0"/>
              <a:t>Logistic regression makes different decisions (p &lt; 0.005)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ü"/>
            </a:pPr>
            <a:r>
              <a:rPr lang="en-US" sz="2800" dirty="0" smtClean="0"/>
              <a:t>Logistic regression makes </a:t>
            </a:r>
            <a:r>
              <a:rPr lang="en-US" sz="2800" b="1" u="sng" dirty="0" smtClean="0"/>
              <a:t>better</a:t>
            </a:r>
            <a:r>
              <a:rPr lang="en-US" sz="2800" dirty="0" smtClean="0"/>
              <a:t> decisions</a:t>
            </a:r>
            <a:br>
              <a:rPr lang="en-US" sz="2800" dirty="0" smtClean="0"/>
            </a:br>
            <a:r>
              <a:rPr lang="en-US" sz="2800" dirty="0" smtClean="0"/>
              <a:t>(95.2% </a:t>
            </a:r>
            <a:r>
              <a:rPr lang="en-US" sz="2800" dirty="0" err="1" smtClean="0"/>
              <a:t>acc</a:t>
            </a:r>
            <a:r>
              <a:rPr lang="en-US" sz="2800" dirty="0" smtClean="0"/>
              <a:t> &gt;&gt; 50% </a:t>
            </a:r>
            <a:r>
              <a:rPr lang="en-US" sz="2800" dirty="0" err="1" smtClean="0"/>
              <a:t>acc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3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experiments for Hypothesis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u="sng" dirty="0" smtClean="0"/>
                  <a:t>Data</a:t>
                </a:r>
                <a:endParaRPr lang="en-US" sz="24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Full vocabulary features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80/20 stratified random sampling for train/test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OSU vs NIH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Original balance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sz="2000" dirty="0" smtClean="0"/>
                  <a:t> vs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¬</m:t>
                    </m:r>
                    <m:r>
                      <a:rPr lang="en-US" sz="2000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5-fold </a:t>
                </a:r>
                <a:r>
                  <a:rPr lang="en-US" sz="2400" b="1" u="sng" dirty="0" smtClean="0"/>
                  <a:t>cross validation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/>
                  <a:t>Split data in 5, take each chunk as test and the other four as training, average the results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942"/>
                <a:ext cx="10515600" cy="2534069"/>
              </a:xfrm>
              <a:blipFill rotWithShape="0">
                <a:blip r:embed="rId2"/>
                <a:stretch>
                  <a:fillRect l="-928" t="-1923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4641978"/>
            <a:ext cx="11743944" cy="19389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OSU data only for train/test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NIH data only for train/test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OSU, test on both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OSU</a:t>
            </a:r>
          </a:p>
          <a:p>
            <a:pPr marL="514350" indent="-514350">
              <a:buFont typeface="+mj-lt"/>
              <a:buAutoNum type="arabicPeriod"/>
            </a:pPr>
            <a:r>
              <a:rPr lang="is-IS" sz="2400" dirty="0" smtClean="0"/>
              <a:t>Train on NIH, test on both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OSU/NIH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Train on both, test on both</a:t>
            </a:r>
            <a:endParaRPr lang="is-I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4020153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/>
              <a:t>Experiments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95" y="4565652"/>
            <a:ext cx="667805" cy="579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0065" y="5221633"/>
            <a:ext cx="3011870" cy="116955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3200" dirty="0" smtClean="0"/>
              <a:t>Now repeat for the rest!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45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random baseline.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3017"/>
                <a:ext cx="10515600" cy="2033143"/>
              </a:xfrm>
              <a:blipFill rotWithShape="0">
                <a:blip r:embed="rId2"/>
                <a:stretch>
                  <a:fillRect l="-1159" t="-4790" r="-986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78367" y="4508401"/>
            <a:ext cx="6035263" cy="10464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800" dirty="0" smtClean="0"/>
              <a:t>Follow same procedure, but </a:t>
            </a:r>
            <a:r>
              <a:rPr lang="en-US" sz="2800" smtClean="0"/>
              <a:t>with different feature 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8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hypothesis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Using </a:t>
                </a:r>
                <a:r>
                  <a:rPr lang="en-US" b="1" u="sng" dirty="0" smtClean="0"/>
                  <a:t>keyword</a:t>
                </a:r>
                <a:r>
                  <a:rPr lang="en-US" dirty="0" smtClean="0"/>
                  <a:t> frequencies, logistic regression trained on 80% of the data will make different and better decisions on the remaining 20% than a logistic regression using </a:t>
                </a:r>
                <a:r>
                  <a:rPr lang="en-US" b="1" u="sng" dirty="0" smtClean="0"/>
                  <a:t>full vocabulary </a:t>
                </a:r>
                <a:r>
                  <a:rPr lang="en-US" dirty="0" smtClean="0"/>
                  <a:t>frequencies.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It won’t.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769"/>
                <a:ext cx="10515600" cy="2033143"/>
              </a:xfrm>
              <a:blipFill rotWithShape="0">
                <a:blip r:embed="rId2"/>
                <a:stretch>
                  <a:fillRect l="-1217" t="-5090" r="-928" b="-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98007" y="4654705"/>
            <a:ext cx="6595985" cy="10464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800" dirty="0" smtClean="0"/>
              <a:t>Now, reference distribution is the decisions from the </a:t>
            </a:r>
            <a:r>
              <a:rPr lang="en-US" sz="2800" b="1" u="sng" smtClean="0"/>
              <a:t>full vocabulary</a:t>
            </a:r>
            <a:r>
              <a:rPr lang="en-US" sz="280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8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one experiment tell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38070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did one experiment on one sample from OSU.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Does it tell us about: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we’ll perform on NIH data?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a neural network classifier will perform on OSU data?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utility of vocabulary frequencies for document classification?</a:t>
            </a:r>
          </a:p>
          <a:p>
            <a:pPr marL="471488" indent="-200025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Our ability to generalize to more samples from OSU?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4366" y="5518236"/>
            <a:ext cx="938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One experiment only tells one (small) part of an overall story.  Know what it does and doesn’t tell you!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1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choose a good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One answer</a:t>
            </a:r>
            <a:r>
              <a:rPr lang="en-US" b="1" dirty="0" smtClean="0"/>
              <a:t>: </a:t>
            </a:r>
            <a:r>
              <a:rPr lang="en-US" dirty="0" smtClean="0"/>
              <a:t>try a bunch of models on your task, take whichever one gives best test set performance.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Another option</a:t>
            </a:r>
            <a:r>
              <a:rPr lang="en-US" dirty="0" smtClean="0"/>
              <a:t>: find people who’ve done similar things, and try their models.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42416" y="4754880"/>
            <a:ext cx="4224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 general, try things and </a:t>
            </a:r>
            <a:r>
              <a:rPr lang="en-US" sz="2800" smtClean="0"/>
              <a:t>see what does well!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19088" y="4293215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remember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0" y="4341663"/>
            <a:ext cx="2136648" cy="1780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5312" y="6161909"/>
            <a:ext cx="606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Start simple, then get more complicated if you need to!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9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is </a:t>
            </a:r>
            <a:r>
              <a:rPr lang="en-US" u="sng" dirty="0" smtClean="0"/>
              <a:t>empirical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045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via Google: “based on, concerned with, or verifiable by observation </a:t>
            </a:r>
            <a:r>
              <a:rPr lang="en-US" smtClean="0"/>
              <a:t>or experience rather than theory or pure logic.”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144" y="3364992"/>
            <a:ext cx="57994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1488" indent="-454025">
              <a:buFont typeface="Wingdings" charset="2"/>
              <a:buChar char="Ø"/>
            </a:pPr>
            <a:r>
              <a:rPr lang="en-US" sz="2800" dirty="0" smtClean="0"/>
              <a:t>Basically, we can’t know for certain: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the true nature of a problem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the true quality of a model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much of anything, really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pPr marL="471488" indent="-454025">
              <a:buFont typeface="Wingdings" charset="2"/>
              <a:buChar char="Ø"/>
            </a:pPr>
            <a:r>
              <a:rPr lang="en-US" sz="2800" dirty="0" smtClean="0"/>
              <a:t>Part of why science is iterative!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07808" y="3585121"/>
            <a:ext cx="4015224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This is why scientific rigor is important: it makes it clear what is and is not shown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7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methods for developing and testing hypotheses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a scientific control and what it’s for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Use significance testing and performance metrics to compare two classifiers on the same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Examples of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9321"/>
                <a:ext cx="105156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u="sng" dirty="0" smtClean="0"/>
                  <a:t>Data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Text documents from Electronic Health Records (EHR)</a:t>
                </a:r>
              </a:p>
              <a:p>
                <a:pPr marL="742950" marR="0" lvl="0" indent="-20002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 smtClean="0"/>
                  <a:t>Sampled from OSU Med Center, NIH Clinical Center</a:t>
                </a:r>
              </a:p>
              <a:p>
                <a:pPr marL="742950" marR="0" lvl="0" indent="-20002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defRPr/>
                </a:pPr>
                <a:r>
                  <a:rPr lang="en-US" dirty="0" smtClean="0"/>
                  <a:t>Split into two labels: </a:t>
                </a:r>
              </a:p>
              <a:p>
                <a:pPr marL="1270000" lvl="1" indent="-200025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dirty="0" smtClean="0"/>
                  <a:t> (e.g., </a:t>
                </a:r>
                <a:r>
                  <a:rPr lang="en-US" dirty="0"/>
                  <a:t>p</a:t>
                </a:r>
                <a:r>
                  <a:rPr lang="en-US" dirty="0" smtClean="0"/>
                  <a:t>hysical therapy)</a:t>
                </a:r>
              </a:p>
              <a:p>
                <a:pPr marL="1270000" lvl="1" indent="-200025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  <m:r>
                      <a:rPr lang="en-US" b="0" i="1" smtClean="0">
                        <a:latin typeface="Cambria Math" charset="0"/>
                      </a:rPr>
                      <m:t>𝑅𝑒h𝑎𝑏</m:t>
                    </m:r>
                  </m:oMath>
                </a14:m>
                <a:r>
                  <a:rPr lang="en-US" dirty="0" smtClean="0"/>
                  <a:t> (e.g., gastroenterology consults)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 smtClean="0"/>
                  <a:t>Goal</a:t>
                </a:r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Given a new document from either medical center,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classify it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𝑹𝒆𝒉𝒂𝒃</m:t>
                    </m:r>
                  </m:oMath>
                </a14:m>
                <a:r>
                  <a:rPr lang="en-US" b="1" dirty="0" smtClean="0"/>
                  <a:t>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¬</m:t>
                    </m:r>
                    <m:r>
                      <a:rPr lang="en-US" b="1" i="1" smtClean="0">
                        <a:latin typeface="Cambria Math" charset="0"/>
                      </a:rPr>
                      <m:t>𝑹𝒆𝒉𝒂𝒃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9321"/>
                <a:ext cx="10515600" cy="4351338"/>
              </a:xfrm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0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This is always the first step!</a:t>
            </a:r>
          </a:p>
          <a:p>
            <a:pPr marL="688975" indent="-236538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What kinds of things are we looking at?</a:t>
            </a:r>
          </a:p>
          <a:p>
            <a:pPr marL="688975" indent="-236538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can we describe them?</a:t>
            </a:r>
          </a:p>
          <a:p>
            <a:pPr marL="688975" indent="-236538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What format does desired output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417818"/>
                  </p:ext>
                </p:extLst>
              </p:nvPr>
            </p:nvGraphicFramePr>
            <p:xfrm>
              <a:off x="2032000" y="1762082"/>
              <a:ext cx="812799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NIH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𝑅𝑒h𝑎𝑏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20,000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417818"/>
                  </p:ext>
                </p:extLst>
              </p:nvPr>
            </p:nvGraphicFramePr>
            <p:xfrm>
              <a:off x="2032000" y="1762082"/>
              <a:ext cx="812799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OSU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NIH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" t="-109211" r="-200674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25" t="-212000" r="-200674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60,000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20,000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Total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63,000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25,000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844527" y="4207732"/>
            <a:ext cx="237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Possible features: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645920" y="4669397"/>
            <a:ext cx="760650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Word frequencies</a:t>
            </a:r>
          </a:p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Part-of-speech tags (Verb, Noun, etc.)</a:t>
            </a:r>
          </a:p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# of sentences</a:t>
            </a:r>
          </a:p>
          <a:p>
            <a:pPr marL="579438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Medical concepts found in the text by trained software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2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broad 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7068" y="1697609"/>
                <a:ext cx="8817864" cy="1667383"/>
              </a:xfrm>
            </p:spPr>
            <p:txBody>
              <a:bodyPr/>
              <a:lstStyle/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A binary predictor can be trained, using machine learning, to correctly classify EHR documents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𝑹𝒆𝒉𝒂𝒃</m:t>
                    </m:r>
                  </m:oMath>
                </a14:m>
                <a:r>
                  <a:rPr lang="en-US" b="1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¬</m:t>
                    </m:r>
                    <m:r>
                      <a:rPr lang="en-US" b="1" i="1">
                        <a:latin typeface="Cambria Math" charset="0"/>
                      </a:rPr>
                      <m:t>𝑹𝒆𝒉𝒂𝒃</m:t>
                    </m:r>
                  </m:oMath>
                </a14:m>
                <a:r>
                  <a:rPr lang="en-US" b="1" dirty="0" smtClean="0"/>
                  <a:t> based on word frequencies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7068" y="1697609"/>
                <a:ext cx="8817864" cy="1667383"/>
              </a:xfrm>
              <a:blipFill rotWithShape="0">
                <a:blip r:embed="rId2"/>
                <a:stretch>
                  <a:fillRect l="-968" t="-3285" r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69136" y="3584448"/>
            <a:ext cx="92537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charset="2"/>
              <a:buChar char="Ø"/>
            </a:pPr>
            <a:r>
              <a:rPr lang="en-US" sz="2400" dirty="0" smtClean="0"/>
              <a:t>This is not a </a:t>
            </a:r>
            <a:r>
              <a:rPr lang="en-US" sz="2400" i="1" dirty="0" smtClean="0"/>
              <a:t>testable hypothesis, </a:t>
            </a:r>
            <a:r>
              <a:rPr lang="en-US" sz="2400" dirty="0" smtClean="0"/>
              <a:t>in the sense of statistical hypothesis testing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Procedure to explore this question: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Convert the broad hypothesis into one or more specific, testable hypotheses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Design experiments to test each hypothesis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Evaluate experimental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for testable hypotheses?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 smtClean="0"/>
              <a:t>What is the </a:t>
            </a:r>
            <a:r>
              <a:rPr lang="en-US" b="1" dirty="0" smtClean="0"/>
              <a:t>reference distribution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ML, this is often taken as the decisions made by a </a:t>
            </a:r>
            <a:r>
              <a:rPr lang="en-US" b="1" u="sng" dirty="0" smtClean="0"/>
              <a:t>baseline</a:t>
            </a:r>
            <a:r>
              <a:rPr lang="en-US" dirty="0" smtClean="0"/>
              <a:t> system to compare against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Common baselines: random, majority classifier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dirty="0" smtClean="0"/>
              <a:t>How do we evaluate “correctness”?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Given the predictions made by the system, compare to labels somehow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Common metrics: accuracy, precision,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24066</TotalTime>
  <Words>2368</Words>
  <Application>Microsoft Macintosh PowerPoint</Application>
  <PresentationFormat>Widescreen</PresentationFormat>
  <Paragraphs>540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Cambria Math</vt:lpstr>
      <vt:lpstr>Wingdings</vt:lpstr>
      <vt:lpstr>Arial</vt:lpstr>
      <vt:lpstr>Office Theme</vt:lpstr>
      <vt:lpstr>PowerPoint Presentation</vt:lpstr>
      <vt:lpstr>PowerPoint Presentation</vt:lpstr>
      <vt:lpstr>Announcements</vt:lpstr>
      <vt:lpstr>Today’s learning goals</vt:lpstr>
      <vt:lpstr>Case study: Text classification</vt:lpstr>
      <vt:lpstr>Understanding the data</vt:lpstr>
      <vt:lpstr>Understanding the data</vt:lpstr>
      <vt:lpstr>My broad hypothesis</vt:lpstr>
      <vt:lpstr>What do we need for testable hypotheses?</vt:lpstr>
      <vt:lpstr>Testable hypothesis (1)</vt:lpstr>
      <vt:lpstr>Testable hypothesis (2)</vt:lpstr>
      <vt:lpstr>Testable hypothesis (3)</vt:lpstr>
      <vt:lpstr>Designing an experiment</vt:lpstr>
      <vt:lpstr>Experimental controls</vt:lpstr>
      <vt:lpstr>Expanded experiments for Hypothesis (1)</vt:lpstr>
      <vt:lpstr>Single experiment: OSU data only</vt:lpstr>
      <vt:lpstr>Single experiment: baseline predictions</vt:lpstr>
      <vt:lpstr>Single experiment: observed predictions</vt:lpstr>
      <vt:lpstr>Single experiment: paired predictions</vt:lpstr>
      <vt:lpstr>Single experiment: paired predictions</vt:lpstr>
      <vt:lpstr>Are paired predictions different?</vt:lpstr>
      <vt:lpstr>McNemar’s test</vt:lpstr>
      <vt:lpstr>Testing our experimental results</vt:lpstr>
      <vt:lpstr>Is it better?</vt:lpstr>
      <vt:lpstr>Predictions vs ground truth</vt:lpstr>
      <vt:lpstr>Performance metrics</vt:lpstr>
      <vt:lpstr>Performance metrics</vt:lpstr>
      <vt:lpstr>Performance metrics</vt:lpstr>
      <vt:lpstr>Performance metrics</vt:lpstr>
      <vt:lpstr>Metrics report on performance differently</vt:lpstr>
      <vt:lpstr>Results of our experiment</vt:lpstr>
      <vt:lpstr>What about the random baseline?</vt:lpstr>
      <vt:lpstr>Back to the hypothesis</vt:lpstr>
      <vt:lpstr>Expanded experiments for Hypothesis (1)</vt:lpstr>
      <vt:lpstr>Testable hypothesis (2)</vt:lpstr>
      <vt:lpstr>Testable hypothesis (3)</vt:lpstr>
      <vt:lpstr>What does one experiment tell you?</vt:lpstr>
      <vt:lpstr>How do you choose a good model?</vt:lpstr>
      <vt:lpstr>AI is empirical</vt:lpstr>
      <vt:lpstr>Next time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971</cp:revision>
  <cp:lastPrinted>2017-10-30T18:31:08Z</cp:lastPrinted>
  <dcterms:created xsi:type="dcterms:W3CDTF">2017-08-18T18:18:42Z</dcterms:created>
  <dcterms:modified xsi:type="dcterms:W3CDTF">2017-11-08T14:17:29Z</dcterms:modified>
</cp:coreProperties>
</file>