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39" r:id="rId2"/>
    <p:sldId id="640" r:id="rId3"/>
    <p:sldId id="539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7" r:id="rId14"/>
    <p:sldId id="638" r:id="rId15"/>
    <p:sldId id="615" r:id="rId16"/>
    <p:sldId id="616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/>
    <p:restoredTop sz="94565"/>
  </p:normalViewPr>
  <p:slideViewPr>
    <p:cSldViewPr snapToGrid="0" snapToObjects="1">
      <p:cViewPr>
        <p:scale>
          <a:sx n="70" d="100"/>
          <a:sy n="70" d="100"/>
        </p:scale>
        <p:origin x="8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8777"/>
            <a:ext cx="10515600" cy="4319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slide deck compiles my learning goals for you from each class this semester.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are the things that I want you to leave the class knowing, and these are the kinds of things I will test you over in the final.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the review session, please bring any questions you have about any of these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353"/>
            <a:ext cx="10515600" cy="397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each of the following elements of first-order logic: objects, quantifiers, and relations/functions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Convert English sentences to first-order logic and vice versa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how quantifiers can be resolved for inference using instantiation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353"/>
            <a:ext cx="10515600" cy="397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 between an ontology and a knowledge base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how inheritance and classification can be used with ontologies for efficient inference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why different ontology structures are better/worse for different agent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353"/>
            <a:ext cx="10515600" cy="397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difference between stochastic and deterministic outcomes of actions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Define the components of an MDP (states, actions, transition function, reward function, start/terminal state)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Define a policy and the expected utility of a state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value iteration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353"/>
            <a:ext cx="10515600" cy="397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 between an online reinforcement learning problem and an offline solution to an MDP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Monte Carlo learning process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 between Temporal-Difference learning and Monte Carlo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1929"/>
            <a:ext cx="10515600" cy="397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 between the </a:t>
            </a:r>
            <a:r>
              <a:rPr lang="en-US" dirty="0" err="1" smtClean="0"/>
              <a:t>Sarsa</a:t>
            </a:r>
            <a:r>
              <a:rPr lang="en-US" dirty="0" smtClean="0"/>
              <a:t> and Q-learning algorithms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Execute one step of </a:t>
            </a:r>
            <a:r>
              <a:rPr lang="en-US" dirty="0" err="1" smtClean="0"/>
              <a:t>Sarsa</a:t>
            </a:r>
            <a:r>
              <a:rPr lang="en-US" dirty="0" smtClean="0"/>
              <a:t> and Q-learning on a given problem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motivation for exploration in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be able to:</a:t>
            </a:r>
            <a:endParaRPr lang="en-US" dirty="0" smtClean="0"/>
          </a:p>
          <a:p>
            <a:pPr>
              <a:spcBef>
                <a:spcPts val="3400"/>
              </a:spcBef>
            </a:pPr>
            <a:r>
              <a:rPr lang="en-US" dirty="0" smtClean="0"/>
              <a:t>Estimate the probability of events from observed samples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Calculate joint, conditional, and independent probabilities from a joint probability table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Calculate joint probabilities from conditional probabilities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Explain Bayes’ Rule for 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(2/2)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You should be able to: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Describe how a posterior distribution is calculated from a prior distribution and observations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Describe </a:t>
                </a:r>
                <a:r>
                  <a:rPr lang="en-US" dirty="0" smtClean="0"/>
                  <a:t>independence and conditional independence</a:t>
                </a:r>
              </a:p>
              <a:p>
                <a:pPr marL="471488" indent="-200025">
                  <a:spcBef>
                    <a:spcPts val="2200"/>
                  </a:spcBef>
                </a:pPr>
                <a:r>
                  <a:rPr lang="en-US" dirty="0" smtClean="0"/>
                  <a:t>Use the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-test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to determine if two distributions are significantly different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</a:t>
            </a:r>
            <a:r>
              <a:rPr lang="en-US" dirty="0" smtClean="0"/>
              <a:t>be able </a:t>
            </a:r>
            <a:r>
              <a:rPr lang="en-US" dirty="0" err="1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Distinguish between classification, regression, and clustering problems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Distinguish </a:t>
            </a:r>
            <a:r>
              <a:rPr lang="en-US" dirty="0" smtClean="0"/>
              <a:t>between supervised and unsupervised learning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important considerations for model design and feature function selection</a:t>
            </a:r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be able 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considerations in choosing feature functions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</a:t>
            </a:r>
            <a:r>
              <a:rPr lang="en-US" dirty="0" smtClean="0"/>
              <a:t>execute </a:t>
            </a:r>
            <a:r>
              <a:rPr lang="en-US" i="1" dirty="0" smtClean="0"/>
              <a:t>k-</a:t>
            </a:r>
            <a:r>
              <a:rPr lang="en-US" dirty="0" smtClean="0"/>
              <a:t>Nearest </a:t>
            </a:r>
            <a:r>
              <a:rPr lang="en-US" dirty="0" smtClean="0"/>
              <a:t>Neighbors classification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</a:t>
            </a:r>
            <a:r>
              <a:rPr lang="en-US" dirty="0" smtClean="0"/>
              <a:t>execute</a:t>
            </a:r>
            <a:r>
              <a:rPr lang="en-US" dirty="0" smtClean="0"/>
              <a:t> </a:t>
            </a:r>
            <a:r>
              <a:rPr lang="en-US" i="1" dirty="0" smtClean="0"/>
              <a:t>k-</a:t>
            </a:r>
            <a:r>
              <a:rPr lang="en-US" dirty="0" smtClean="0"/>
              <a:t>Means clustering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gradient descent for learning model parameters</a:t>
            </a:r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</a:t>
            </a:r>
            <a:r>
              <a:rPr lang="en-US" dirty="0" smtClean="0"/>
              <a:t>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gradient descent for learning model parameters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difference between logistic regression and linear regression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Tell if a 2-D dataset is linearly separable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structure of a neural network</a:t>
            </a:r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verbs and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Verbs are used carefully in these learning goals.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not ask you to </a:t>
            </a:r>
            <a:r>
              <a:rPr lang="en-US" u="sng" dirty="0" smtClean="0"/>
              <a:t>execute</a:t>
            </a:r>
            <a:r>
              <a:rPr lang="en-US" dirty="0" smtClean="0"/>
              <a:t> any algorithms on the final unless I state in these goals that you should be able to execute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any calculations I ask you </a:t>
            </a:r>
            <a:r>
              <a:rPr lang="en-US" smtClean="0"/>
              <a:t>to perform in the exam, </a:t>
            </a:r>
            <a:r>
              <a:rPr lang="en-US" dirty="0" smtClean="0"/>
              <a:t>I will provide you with the necessary formulas and/or value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0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methods for developing and testing hypotheses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a scientific control and what it’s for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Use significance testing and performance metrics to compare two classifiers on the same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(Speech and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speech recognition and speech separation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POS tagging, information extraction, and 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(Vision and Robotics)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image classification and gestural control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problems in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arguments for and against a mechanical definition of intelligence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formulation of AI as a hierarchy of single-task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how ethical concerns fit into data collection, model design, and applications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where recent ethical failures in AI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86269" y="1369644"/>
            <a:ext cx="8420986" cy="167126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Fundamental question for </a:t>
            </a:r>
            <a:r>
              <a:rPr lang="en-US" sz="3600" smtClean="0"/>
              <a:t>this </a:t>
            </a:r>
            <a:r>
              <a:rPr lang="en-US" sz="3600" smtClean="0"/>
              <a:t>whole class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86269" y="3402418"/>
            <a:ext cx="842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do you turn a real-world problem into an AI solution?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946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009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Provide at least one definition for Artificial Intelligence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Turing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249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PEAS (Performance, Environment, Actuators, and Sensors) of a particular agent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Define a rational agent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different types of task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249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List and describe the components of a search problem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execute Breadth-First Search, Depth-First Search, and Uniform-Cost Search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differences between BFS, DFS, and UCS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6249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Define a heuristic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Determine if a given heuristic is admissible or not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execute 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5433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execute Minimax Search for zero-sum games (with one or more opponents)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intuition behind alpha-beta pruning in minimax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652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</a:t>
            </a:r>
            <a:r>
              <a:rPr lang="en-US" dirty="0" smtClean="0"/>
              <a:t>to: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the difference between attributive states and atomic states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Define the term “knowledge base”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Convert English sentences to propositional logic and vice versa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and execute forward and backward chaining for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17196</TotalTime>
  <Words>918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Cambria Math</vt:lpstr>
      <vt:lpstr>Arial</vt:lpstr>
      <vt:lpstr>Office Theme</vt:lpstr>
      <vt:lpstr>What is this?</vt:lpstr>
      <vt:lpstr>Note on verbs and calculations</vt:lpstr>
      <vt:lpstr>Fundamental question for this whole class</vt:lpstr>
      <vt:lpstr>Introduction</vt:lpstr>
      <vt:lpstr>Intelligent agents</vt:lpstr>
      <vt:lpstr>Uninformed search</vt:lpstr>
      <vt:lpstr>Informed search</vt:lpstr>
      <vt:lpstr>Adversarial search</vt:lpstr>
      <vt:lpstr>Logical agents</vt:lpstr>
      <vt:lpstr>First-order logic</vt:lpstr>
      <vt:lpstr>Expert systems</vt:lpstr>
      <vt:lpstr>Markov decision processes</vt:lpstr>
      <vt:lpstr>Reinforcement learning (1/2)</vt:lpstr>
      <vt:lpstr>Reinforcement learning (2/2)</vt:lpstr>
      <vt:lpstr>Probability (1/2)</vt:lpstr>
      <vt:lpstr>Probability (2/2)</vt:lpstr>
      <vt:lpstr>Machine learning (1/2)</vt:lpstr>
      <vt:lpstr>Machine learning (2/2)</vt:lpstr>
      <vt:lpstr>Neural networks</vt:lpstr>
      <vt:lpstr>Experimental design</vt:lpstr>
      <vt:lpstr>Applications (Speech and Language)</vt:lpstr>
      <vt:lpstr>Applications (Vision and Robotics)</vt:lpstr>
      <vt:lpstr>Philosophy</vt:lpstr>
      <vt:lpstr>Ethics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455</cp:revision>
  <cp:lastPrinted>2017-09-12T18:41:39Z</cp:lastPrinted>
  <dcterms:created xsi:type="dcterms:W3CDTF">2017-08-18T18:18:42Z</dcterms:created>
  <dcterms:modified xsi:type="dcterms:W3CDTF">2017-12-04T23:22:33Z</dcterms:modified>
</cp:coreProperties>
</file>