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81" r:id="rId2"/>
    <p:sldId id="322" r:id="rId3"/>
    <p:sldId id="323" r:id="rId4"/>
    <p:sldId id="282" r:id="rId5"/>
    <p:sldId id="283" r:id="rId6"/>
    <p:sldId id="292" r:id="rId7"/>
    <p:sldId id="293" r:id="rId8"/>
    <p:sldId id="294" r:id="rId9"/>
    <p:sldId id="284" r:id="rId10"/>
    <p:sldId id="285" r:id="rId11"/>
    <p:sldId id="286" r:id="rId12"/>
    <p:sldId id="301" r:id="rId13"/>
    <p:sldId id="288" r:id="rId14"/>
    <p:sldId id="289" r:id="rId15"/>
    <p:sldId id="324" r:id="rId16"/>
    <p:sldId id="290" r:id="rId17"/>
    <p:sldId id="295" r:id="rId18"/>
    <p:sldId id="296" r:id="rId19"/>
    <p:sldId id="297" r:id="rId20"/>
    <p:sldId id="298" r:id="rId21"/>
    <p:sldId id="299" r:id="rId22"/>
    <p:sldId id="300" r:id="rId23"/>
    <p:sldId id="302" r:id="rId24"/>
    <p:sldId id="303" r:id="rId25"/>
    <p:sldId id="304" r:id="rId26"/>
    <p:sldId id="309" r:id="rId27"/>
    <p:sldId id="311" r:id="rId28"/>
    <p:sldId id="312" r:id="rId29"/>
    <p:sldId id="313" r:id="rId30"/>
    <p:sldId id="317" r:id="rId31"/>
    <p:sldId id="307" r:id="rId32"/>
    <p:sldId id="310" r:id="rId33"/>
    <p:sldId id="316" r:id="rId34"/>
    <p:sldId id="314" r:id="rId35"/>
    <p:sldId id="315" r:id="rId36"/>
    <p:sldId id="318" r:id="rId37"/>
    <p:sldId id="319" r:id="rId38"/>
    <p:sldId id="320" r:id="rId39"/>
    <p:sldId id="321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42"/>
    <p:restoredTop sz="94565"/>
  </p:normalViewPr>
  <p:slideViewPr>
    <p:cSldViewPr snapToGrid="0" snapToObjects="1">
      <p:cViewPr>
        <p:scale>
          <a:sx n="60" d="100"/>
          <a:sy n="60" d="100"/>
        </p:scale>
        <p:origin x="14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3 minutes, in your</a:t>
            </a:r>
            <a:r>
              <a:rPr lang="en-US" baseline="0" dirty="0" smtClean="0"/>
              <a:t> column, answer each of these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planning agent plan?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IR – Known query, want to find best result; path doesn’t really matter (e.g. Google search)</a:t>
            </a:r>
          </a:p>
          <a:p>
            <a:r>
              <a:rPr lang="en-US" dirty="0" smtClean="0"/>
              <a:t>Search – Known query and goal, want to find best path (e.g. network routing for that search result)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space may be fully or</a:t>
            </a:r>
            <a:r>
              <a:rPr lang="en-US" baseline="0" dirty="0" smtClean="0"/>
              <a:t> partially enumerated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Goal test – sometimes</a:t>
            </a:r>
            <a:r>
              <a:rPr lang="en-US" baseline="0" dirty="0" smtClean="0"/>
              <a:t> more than one state that satisfies having achieved the goal, for example, “eat all the dots”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Wrong example for “eat-all-dots”: (x, y, dot 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90 * (2^30-1) + 30 * 2^29 = 145 billion</a:t>
            </a:r>
          </a:p>
          <a:p>
            <a:r>
              <a:rPr lang="en-US" smtClean="0">
                <a:latin typeface="Arial" charset="0"/>
              </a:rPr>
              <a:t>2^29 = 536 870 912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041C6AE4-F625-4A1A-A100-707641139ACC}" type="slidenum">
              <a:rPr lang="en-US" smtClean="0"/>
              <a:pPr defTabSz="965200"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92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space may be fully or</a:t>
            </a:r>
            <a:r>
              <a:rPr lang="en-US" baseline="0" dirty="0" smtClean="0"/>
              <a:t> partially enumerated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Goal test – sometimes</a:t>
            </a:r>
            <a:r>
              <a:rPr lang="en-US" baseline="0" dirty="0" smtClean="0"/>
              <a:t> more than one state that satisfies having achieved the goal, for example, “eat all the dots”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2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plans that achieve the same state, will be different nodes 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931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jpg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9203"/>
          </a:xfrm>
        </p:spPr>
        <p:txBody>
          <a:bodyPr>
            <a:normAutofit/>
          </a:bodyPr>
          <a:lstStyle/>
          <a:p>
            <a:pPr marL="930275" indent="-930275">
              <a:buNone/>
            </a:pPr>
            <a:r>
              <a:rPr lang="en-US" b="1" dirty="0" smtClean="0"/>
              <a:t>Homework 1</a:t>
            </a:r>
            <a:r>
              <a:rPr lang="en-US" dirty="0" smtClean="0"/>
              <a:t> will be posted this afternoon.  </a:t>
            </a:r>
            <a:r>
              <a:rPr lang="en-US" u="sng" dirty="0" smtClean="0"/>
              <a:t>After today, you should be able to do Questions 1-3.</a:t>
            </a:r>
            <a:endParaRPr lang="en-US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838200" y="3631573"/>
            <a:ext cx="10515600" cy="14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0275" indent="-930275">
              <a:buFont typeface="Arial"/>
              <a:buNone/>
            </a:pPr>
            <a:r>
              <a:rPr lang="en-US" b="1" dirty="0" smtClean="0"/>
              <a:t>Python 2.7 only</a:t>
            </a:r>
            <a:r>
              <a:rPr lang="en-US" dirty="0" smtClean="0"/>
              <a:t> for the homework; turns out Python 3 plays merry hell with the </a:t>
            </a:r>
            <a:r>
              <a:rPr lang="en-US" dirty="0" err="1" smtClean="0"/>
              <a:t>autograder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Problems Are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372097"/>
            <a:ext cx="8302482" cy="4355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24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1803" y="1676401"/>
            <a:ext cx="4495799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space:</a:t>
            </a:r>
          </a:p>
          <a:p>
            <a:pPr lvl="1" eaLnBrk="1" hangingPunct="1"/>
            <a:r>
              <a:rPr lang="en-US" sz="2000" dirty="0" smtClean="0"/>
              <a:t>Cities</a:t>
            </a:r>
          </a:p>
          <a:p>
            <a:pPr eaLnBrk="1" hangingPunct="1"/>
            <a:r>
              <a:rPr lang="en-US" sz="2400" dirty="0" smtClean="0"/>
              <a:t>Successor function:</a:t>
            </a:r>
          </a:p>
          <a:p>
            <a:pPr lvl="1" eaLnBrk="1" hangingPunct="1"/>
            <a:r>
              <a:rPr lang="en-US" sz="2000" dirty="0" smtClean="0"/>
              <a:t>Roads: Go to adjacent city with cost = distance</a:t>
            </a:r>
          </a:p>
          <a:p>
            <a:pPr eaLnBrk="1" hangingPunct="1"/>
            <a:r>
              <a:rPr lang="en-US" sz="2400" dirty="0" smtClean="0"/>
              <a:t>Start state:</a:t>
            </a:r>
          </a:p>
          <a:p>
            <a:pPr lvl="1" eaLnBrk="1" hangingPunct="1"/>
            <a:r>
              <a:rPr lang="en-US" sz="2000" dirty="0" smtClean="0"/>
              <a:t>Arad</a:t>
            </a:r>
          </a:p>
          <a:p>
            <a:pPr eaLnBrk="1" hangingPunct="1"/>
            <a:r>
              <a:rPr lang="en-US" sz="2400" dirty="0" smtClean="0"/>
              <a:t>Goal test:</a:t>
            </a:r>
          </a:p>
          <a:p>
            <a:pPr lvl="1" eaLnBrk="1" hangingPunct="1"/>
            <a:r>
              <a:rPr lang="en-US" sz="2000" dirty="0" smtClean="0"/>
              <a:t>Is state == Bucharest?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Solution?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271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State Space?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19200" y="3505200"/>
            <a:ext cx="9829800" cy="3048000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2" y="1273178"/>
            <a:ext cx="9829801" cy="200342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600200" y="4086225"/>
            <a:ext cx="4038600" cy="241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Problem: Pathing</a:t>
            </a:r>
          </a:p>
          <a:p>
            <a:pPr lvl="1"/>
            <a:r>
              <a:rPr lang="en-US" sz="2000" smtClean="0"/>
              <a:t>States: (x,y) location</a:t>
            </a:r>
          </a:p>
          <a:p>
            <a:pPr lvl="1"/>
            <a:r>
              <a:rPr lang="en-US" sz="2000" smtClean="0"/>
              <a:t>Actions: NSEW</a:t>
            </a:r>
          </a:p>
          <a:p>
            <a:pPr lvl="1"/>
            <a:r>
              <a:rPr lang="en-US" sz="2000" smtClean="0"/>
              <a:t>Successor: update location only</a:t>
            </a:r>
          </a:p>
          <a:p>
            <a:pPr lvl="1"/>
            <a:r>
              <a:rPr lang="en-US" sz="2000" smtClean="0"/>
              <a:t>Goal test: is (x,y)=END</a:t>
            </a:r>
            <a:endParaRPr lang="en-US" sz="2000" dirty="0" smtClean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477000" y="4094167"/>
            <a:ext cx="3962400" cy="2405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Problem: Eat-All-Dots</a:t>
            </a:r>
          </a:p>
          <a:p>
            <a:pPr lvl="1"/>
            <a:r>
              <a:rPr lang="en-US" sz="2000" smtClean="0"/>
              <a:t>States: {(x,y), dot booleans}</a:t>
            </a:r>
          </a:p>
          <a:p>
            <a:pPr lvl="1"/>
            <a:r>
              <a:rPr lang="en-US" sz="2000" smtClean="0"/>
              <a:t>Actions: NSEW</a:t>
            </a:r>
          </a:p>
          <a:p>
            <a:pPr lvl="1"/>
            <a:r>
              <a:rPr lang="en-US" sz="2000" smtClean="0"/>
              <a:t>Successor: update location and possibly a dot boolean</a:t>
            </a:r>
          </a:p>
          <a:p>
            <a:pPr lvl="1"/>
            <a:r>
              <a:rPr lang="en-US" sz="2000" smtClean="0"/>
              <a:t>Goal test: dots all false</a:t>
            </a:r>
            <a:endParaRPr lang="en-US" sz="2000" dirty="0" smtClean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19201" y="1352497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world state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includes every </a:t>
            </a:r>
            <a:r>
              <a:rPr lang="en-US" sz="2000" dirty="0">
                <a:latin typeface="Calibri" pitchFamily="34" charset="0"/>
              </a:rPr>
              <a:t>last detail of the environment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0"/>
            <a:ext cx="4953000" cy="139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" y="3579814"/>
            <a:ext cx="121920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keeps only the details needed </a:t>
            </a:r>
            <a:r>
              <a:rPr lang="en-US" sz="2000" dirty="0" smtClean="0">
                <a:latin typeface="Calibri" pitchFamily="34" charset="0"/>
              </a:rPr>
              <a:t>for planning (abstraction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0" grpId="0" build="p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Space Sizes?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00200" y="1558925"/>
            <a:ext cx="5943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World state:</a:t>
            </a:r>
          </a:p>
          <a:p>
            <a:pPr lvl="1"/>
            <a:r>
              <a:rPr lang="en-US" sz="2000" dirty="0" smtClean="0"/>
              <a:t>Agent positions: 120</a:t>
            </a:r>
          </a:p>
          <a:p>
            <a:pPr lvl="1"/>
            <a:r>
              <a:rPr lang="en-US" sz="2000" dirty="0" smtClean="0"/>
              <a:t>Food count: 30</a:t>
            </a:r>
          </a:p>
          <a:p>
            <a:pPr lvl="1"/>
            <a:r>
              <a:rPr lang="en-US" sz="2000" dirty="0" smtClean="0"/>
              <a:t>Ghost positions: 12</a:t>
            </a:r>
          </a:p>
          <a:p>
            <a:pPr lvl="1"/>
            <a:r>
              <a:rPr lang="en-US" sz="2000" dirty="0" smtClean="0"/>
              <a:t>Agent facing: NSEW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How many</a:t>
            </a:r>
          </a:p>
          <a:p>
            <a:pPr lvl="1"/>
            <a:r>
              <a:rPr lang="en-US" sz="2000" dirty="0" smtClean="0"/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)x(12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)x4</a:t>
            </a:r>
          </a:p>
          <a:p>
            <a:pPr lvl="1"/>
            <a:r>
              <a:rPr lang="en-US" sz="2000" dirty="0" smtClean="0"/>
              <a:t>States for </a:t>
            </a:r>
            <a:r>
              <a:rPr lang="en-US" sz="2000" dirty="0" err="1" smtClean="0"/>
              <a:t>pathing</a:t>
            </a:r>
            <a:r>
              <a:rPr lang="en-US" sz="2000" dirty="0" smtClean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</a:t>
            </a:r>
          </a:p>
          <a:p>
            <a:pPr lvl="1"/>
            <a:r>
              <a:rPr lang="en-US" sz="2000" dirty="0" smtClean="0"/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11268" name="Picture 3" descr="Z:\Shared with PC\box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3" y="1905001"/>
            <a:ext cx="4030663" cy="409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5173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Safe Passage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29200"/>
            <a:ext cx="11379200" cy="1524000"/>
          </a:xfrm>
        </p:spPr>
        <p:txBody>
          <a:bodyPr/>
          <a:lstStyle/>
          <a:p>
            <a:r>
              <a:rPr lang="en-US" sz="2800" dirty="0" smtClean="0"/>
              <a:t>Problem: eat all dots while keeping the ghosts </a:t>
            </a:r>
            <a:r>
              <a:rPr lang="en-US" sz="2800" dirty="0" err="1" smtClean="0"/>
              <a:t>perma</a:t>
            </a:r>
            <a:r>
              <a:rPr lang="en-US" sz="2800" dirty="0" smtClean="0"/>
              <a:t>-scared</a:t>
            </a:r>
          </a:p>
          <a:p>
            <a:r>
              <a:rPr lang="en-US" sz="2800" dirty="0" smtClean="0"/>
              <a:t>What does the state space have to specify?</a:t>
            </a:r>
          </a:p>
          <a:p>
            <a:pPr lvl="1"/>
            <a:r>
              <a:rPr lang="en-US" sz="2400" dirty="0" smtClean="0"/>
              <a:t>(agent position, dot </a:t>
            </a:r>
            <a:r>
              <a:rPr lang="en-US" sz="2400" dirty="0" err="1" smtClean="0"/>
              <a:t>booleans</a:t>
            </a:r>
            <a:r>
              <a:rPr lang="en-US" sz="2400" dirty="0" smtClean="0"/>
              <a:t>, power pellet </a:t>
            </a:r>
            <a:r>
              <a:rPr lang="en-US" sz="2400" dirty="0" err="1" smtClean="0"/>
              <a:t>booleans</a:t>
            </a:r>
            <a:r>
              <a:rPr lang="en-US" sz="2400" dirty="0" smtClean="0"/>
              <a:t>, remaining scared time)</a:t>
            </a:r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3" y="1371601"/>
            <a:ext cx="1184751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77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</a:t>
            </a:r>
            <a:r>
              <a:rPr lang="en-US" dirty="0" smtClean="0"/>
              <a:t>Problem Mechanics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71130" y="1660451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search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133" y="2387527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3679" y="2387526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0135" y="2387526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6931" y="2387526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5279" y="2387528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1543" y="2387526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95335" y="2387526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681" y="3884539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52831" y="3538464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1879" y="4300464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5376530" y="3794051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5376530" y="4327451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147930" y="3413051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147930" y="4632253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95153" y="2847111"/>
            <a:ext cx="36274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are some problems that </a:t>
            </a:r>
            <a:r>
              <a:rPr lang="en-US" sz="3200" u="sng" dirty="0" smtClean="0"/>
              <a:t>can’t </a:t>
            </a:r>
            <a:r>
              <a:rPr lang="en-US" sz="3200" dirty="0" smtClean="0"/>
              <a:t>be formulated as search?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79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8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 smtClean="0"/>
              <a:t>Nodes are (abstracted) world configurations</a:t>
            </a:r>
          </a:p>
          <a:p>
            <a:pPr lvl="1" eaLnBrk="1" hangingPunct="1"/>
            <a:r>
              <a:rPr lang="en-US" sz="1900" dirty="0" smtClean="0"/>
              <a:t>Arcs represent successors (action results)</a:t>
            </a:r>
          </a:p>
          <a:p>
            <a:pPr lvl="1" eaLnBrk="1" hangingPunct="1"/>
            <a:r>
              <a:rPr lang="en-US" sz="1900" dirty="0" smtClean="0"/>
              <a:t>The goal test is a set of goal nodes (maybe only one)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In a state space graph, each state occurs only once!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99" name="Group 98"/>
          <p:cNvGrpSpPr/>
          <p:nvPr/>
        </p:nvGrpSpPr>
        <p:grpSpPr>
          <a:xfrm>
            <a:off x="7010400" y="1219200"/>
            <a:ext cx="4876800" cy="5410200"/>
            <a:chOff x="7086600" y="1219200"/>
            <a:chExt cx="4876800" cy="5410200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42" name="Picture 11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46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55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5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2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72" name="Group 56"/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83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7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81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60"/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7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9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 smtClean="0"/>
              <a:t>Nodes are (abstracted) world configurations</a:t>
            </a:r>
          </a:p>
          <a:p>
            <a:pPr lvl="1" eaLnBrk="1" hangingPunct="1"/>
            <a:r>
              <a:rPr lang="en-US" sz="1900" dirty="0" smtClean="0"/>
              <a:t>Arcs represent successors (action results)</a:t>
            </a:r>
          </a:p>
          <a:p>
            <a:pPr lvl="1" eaLnBrk="1" hangingPunct="1"/>
            <a:r>
              <a:rPr lang="en-US" sz="1900" dirty="0" smtClean="0"/>
              <a:t>The goal test is a set of goal nodes (maybe only one)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In a </a:t>
            </a:r>
            <a:r>
              <a:rPr lang="en-US" sz="2400" dirty="0" smtClean="0"/>
              <a:t>state space</a:t>
            </a:r>
            <a:r>
              <a:rPr lang="en-US" sz="2400" dirty="0" smtClean="0"/>
              <a:t> </a:t>
            </a:r>
            <a:r>
              <a:rPr lang="en-US" sz="2400" dirty="0" smtClean="0"/>
              <a:t>graph, each state occurs only once!</a:t>
            </a:r>
          </a:p>
          <a:p>
            <a:pPr lvl="1" eaLnBrk="1" hangingPunct="1"/>
            <a:endParaRPr lang="en-US" sz="2000" dirty="0" smtClean="0"/>
          </a:p>
          <a:p>
            <a:r>
              <a:rPr lang="en-US" sz="2400" dirty="0" smtClean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0400" y="1905001"/>
            <a:ext cx="4419600" cy="2573339"/>
            <a:chOff x="336" y="576"/>
            <a:chExt cx="4848" cy="278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12296" name="AutoShape 7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300" name="AutoShape 11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301" name="AutoShape 12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2302" name="AutoShape 13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12303" name="AutoShape 14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2304" name="AutoShape 15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2305" name="AutoShape 16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2306" name="AutoShape 17"/>
            <p:cNvCxnSpPr>
              <a:cxnSpLocks noChangeShapeType="1"/>
              <a:stCxn id="12294" idx="5"/>
              <a:endCxn id="12298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7" name="AutoShape 18"/>
            <p:cNvCxnSpPr>
              <a:cxnSpLocks noChangeShapeType="1"/>
              <a:stCxn id="12298" idx="5"/>
              <a:endCxn id="12299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8" name="AutoShape 19"/>
            <p:cNvCxnSpPr>
              <a:cxnSpLocks noChangeShapeType="1"/>
              <a:stCxn id="12302" idx="3"/>
              <a:endCxn id="12299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9" name="AutoShape 20"/>
            <p:cNvCxnSpPr>
              <a:cxnSpLocks noChangeShapeType="1"/>
              <a:stCxn id="12302" idx="2"/>
              <a:endCxn id="12298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0" name="AutoShape 21"/>
            <p:cNvCxnSpPr>
              <a:cxnSpLocks noChangeShapeType="1"/>
              <a:stCxn id="12301" idx="4"/>
              <a:endCxn id="12302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1" name="AutoShape 22"/>
            <p:cNvCxnSpPr>
              <a:cxnSpLocks noChangeShapeType="1"/>
              <a:stCxn id="12301" idx="5"/>
              <a:endCxn id="12305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2" name="AutoShape 23"/>
            <p:cNvCxnSpPr>
              <a:cxnSpLocks noChangeShapeType="1"/>
              <a:stCxn id="12305" idx="0"/>
              <a:endCxn id="12304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3" name="AutoShape 24"/>
            <p:cNvCxnSpPr>
              <a:cxnSpLocks noChangeShapeType="1"/>
              <a:stCxn id="12304" idx="0"/>
              <a:endCxn id="12295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4" name="AutoShape 25"/>
            <p:cNvCxnSpPr>
              <a:cxnSpLocks noChangeShapeType="1"/>
              <a:stCxn id="12294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5" name="AutoShape 26"/>
            <p:cNvCxnSpPr>
              <a:cxnSpLocks noChangeShapeType="1"/>
              <a:stCxn id="12296" idx="1"/>
              <a:endCxn id="12297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6" name="AutoShape 27"/>
            <p:cNvCxnSpPr>
              <a:cxnSpLocks noChangeShapeType="1"/>
              <a:endCxn id="12303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7" name="AutoShape 28"/>
            <p:cNvCxnSpPr>
              <a:cxnSpLocks noChangeShapeType="1"/>
              <a:stCxn id="12300" idx="2"/>
              <a:endCxn id="12303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8" name="AutoShape 29"/>
            <p:cNvCxnSpPr>
              <a:cxnSpLocks noChangeShapeType="1"/>
              <a:stCxn id="12296" idx="7"/>
              <a:endCxn id="12300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9" name="AutoShape 30"/>
            <p:cNvCxnSpPr>
              <a:cxnSpLocks noChangeShapeType="1"/>
              <a:stCxn id="12296" idx="6"/>
              <a:endCxn id="12301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0" name="AutoShape 31"/>
            <p:cNvCxnSpPr>
              <a:cxnSpLocks noChangeShapeType="1"/>
              <a:stCxn id="12304" idx="1"/>
              <a:endCxn id="12300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1" name="AutoShape 32"/>
            <p:cNvCxnSpPr>
              <a:cxnSpLocks noChangeShapeType="1"/>
              <a:stCxn id="12294" idx="6"/>
              <a:endCxn id="12301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7696200" y="4845049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Tiny </a:t>
            </a:r>
            <a:r>
              <a:rPr lang="en-US" i="1" dirty="0">
                <a:latin typeface="Calibri" pitchFamily="34" charset="0"/>
              </a:rPr>
              <a:t>search graph for a tiny search problem</a:t>
            </a:r>
          </a:p>
        </p:txBody>
      </p:sp>
    </p:spTree>
    <p:extLst>
      <p:ext uri="{BB962C8B-B14F-4D97-AF65-F5344CB8AC3E}">
        <p14:creationId xmlns:p14="http://schemas.microsoft.com/office/powerpoint/2010/main" val="6685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3999" y="4114800"/>
            <a:ext cx="10150549" cy="239232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 search tree:</a:t>
            </a:r>
          </a:p>
          <a:p>
            <a:pPr lvl="1" eaLnBrk="1" hangingPunct="1"/>
            <a:r>
              <a:rPr lang="en-US" sz="2000" dirty="0" smtClean="0"/>
              <a:t>A “what if” tree of plans and their outcomes</a:t>
            </a:r>
          </a:p>
          <a:p>
            <a:pPr lvl="1" eaLnBrk="1" hangingPunct="1"/>
            <a:r>
              <a:rPr lang="en-US" sz="2000" dirty="0" smtClean="0"/>
              <a:t>The start state is the root node</a:t>
            </a:r>
          </a:p>
          <a:p>
            <a:pPr lvl="1" eaLnBrk="1" hangingPunct="1"/>
            <a:r>
              <a:rPr lang="en-US" sz="2000" dirty="0" smtClean="0"/>
              <a:t>Children correspond to successors</a:t>
            </a:r>
          </a:p>
          <a:p>
            <a:pPr lvl="1" eaLnBrk="1" hangingPunct="1"/>
            <a:r>
              <a:rPr lang="en-US" sz="2000" dirty="0" smtClean="0"/>
              <a:t>Nodes show states, but correspond to </a:t>
            </a:r>
            <a:r>
              <a:rPr lang="en-US" sz="2000" dirty="0" smtClean="0"/>
              <a:t>ACTION SEQUENCES</a:t>
            </a:r>
            <a:r>
              <a:rPr lang="en-US" sz="2000" dirty="0" smtClean="0"/>
              <a:t> </a:t>
            </a:r>
            <a:r>
              <a:rPr lang="en-US" sz="2000" dirty="0" smtClean="0"/>
              <a:t>that achieve those states</a:t>
            </a:r>
          </a:p>
          <a:p>
            <a:pPr lvl="1" eaLnBrk="1" hangingPunct="1"/>
            <a:r>
              <a:rPr lang="en-US" sz="2000" dirty="0" smtClean="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3" y="1524000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267200" y="2209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124200" y="2209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24400" y="2051051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“E”, 1.0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57488" y="2051051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362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48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486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4724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10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400800" y="16001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5356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This is now / start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6400800" y="26669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7200" y="26024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Possible futures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5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9" grpId="1" animBg="1"/>
      <p:bldP spid="13320" grpId="0" animBg="1"/>
      <p:bldP spid="13320" grpId="1" animBg="1"/>
      <p:bldP spid="13321" grpId="0"/>
      <p:bldP spid="13321" grpId="1"/>
      <p:bldP spid="13322" grpId="0"/>
      <p:bldP spid="13322" grpId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7" grpId="0" animBg="1"/>
      <p:bldP spid="18" grpId="0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task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 common properties to distinguish tasks (not exhaustive)</a:t>
            </a:r>
          </a:p>
          <a:p>
            <a:pPr marL="866775" indent="-338138"/>
            <a:r>
              <a:rPr lang="en-US" b="1" dirty="0" smtClean="0"/>
              <a:t>Fully observable </a:t>
            </a:r>
            <a:r>
              <a:rPr lang="en-US" dirty="0" smtClean="0"/>
              <a:t>vs </a:t>
            </a:r>
            <a:r>
              <a:rPr lang="en-US" b="1" dirty="0" smtClean="0"/>
              <a:t>Partially observable</a:t>
            </a:r>
          </a:p>
          <a:p>
            <a:pPr marL="866775" indent="-338138"/>
            <a:r>
              <a:rPr lang="en-US" b="1" dirty="0" smtClean="0"/>
              <a:t>Single agent </a:t>
            </a:r>
            <a:r>
              <a:rPr lang="en-US" dirty="0" smtClean="0"/>
              <a:t>vs </a:t>
            </a:r>
            <a:r>
              <a:rPr lang="en-US" b="1" dirty="0" err="1"/>
              <a:t>M</a:t>
            </a:r>
            <a:r>
              <a:rPr lang="en-US" b="1" dirty="0" err="1" smtClean="0"/>
              <a:t>ultiagent</a:t>
            </a:r>
            <a:endParaRPr lang="en-US" b="1" dirty="0" smtClean="0"/>
          </a:p>
          <a:p>
            <a:pPr marL="866775" indent="-338138"/>
            <a:r>
              <a:rPr lang="en-US" b="1" dirty="0" smtClean="0"/>
              <a:t>Deterministic</a:t>
            </a:r>
            <a:r>
              <a:rPr lang="en-US" dirty="0" smtClean="0"/>
              <a:t> vs </a:t>
            </a:r>
            <a:r>
              <a:rPr lang="en-US" b="1" dirty="0" smtClean="0"/>
              <a:t>Stochastic</a:t>
            </a:r>
          </a:p>
          <a:p>
            <a:pPr marL="866775" indent="-338138"/>
            <a:r>
              <a:rPr lang="en-US" b="1" dirty="0" smtClean="0"/>
              <a:t>Episodic</a:t>
            </a:r>
            <a:r>
              <a:rPr lang="en-US" dirty="0" smtClean="0"/>
              <a:t> vs </a:t>
            </a:r>
            <a:r>
              <a:rPr lang="en-US" b="1" dirty="0" smtClean="0"/>
              <a:t>Sequential</a:t>
            </a:r>
          </a:p>
          <a:p>
            <a:pPr marL="866775" indent="-338138"/>
            <a:r>
              <a:rPr lang="en-US" b="1" dirty="0" smtClean="0"/>
              <a:t>Static</a:t>
            </a:r>
            <a:r>
              <a:rPr lang="en-US" dirty="0" smtClean="0"/>
              <a:t> vs </a:t>
            </a:r>
            <a:r>
              <a:rPr lang="en-US" b="1" dirty="0" smtClean="0"/>
              <a:t>Dynamic</a:t>
            </a:r>
          </a:p>
          <a:p>
            <a:pPr marL="866775" indent="-338138"/>
            <a:r>
              <a:rPr lang="en-US" b="1" dirty="0" smtClean="0"/>
              <a:t>Discrete</a:t>
            </a:r>
            <a:r>
              <a:rPr lang="en-US" dirty="0" smtClean="0"/>
              <a:t> vs </a:t>
            </a:r>
            <a:r>
              <a:rPr lang="en-US" b="1" dirty="0" smtClean="0"/>
              <a:t>Continuous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19777" y="3868639"/>
            <a:ext cx="5039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 1 – Poker</a:t>
            </a:r>
          </a:p>
          <a:p>
            <a:r>
              <a:rPr lang="en-US" sz="2400" dirty="0" smtClean="0"/>
              <a:t>Col 2 – Self-driving taxi</a:t>
            </a:r>
          </a:p>
          <a:p>
            <a:r>
              <a:rPr lang="en-US" sz="2400" dirty="0" smtClean="0"/>
              <a:t>Col 3 – Spam classifier</a:t>
            </a:r>
          </a:p>
          <a:p>
            <a:r>
              <a:rPr lang="en-US" sz="2400" dirty="0" smtClean="0"/>
              <a:t>Col 4 – Pacman with ghosts</a:t>
            </a:r>
          </a:p>
          <a:p>
            <a:r>
              <a:rPr lang="en-US" sz="2400" dirty="0" smtClean="0"/>
              <a:t>Col 5 – Oil refinery control system</a:t>
            </a:r>
          </a:p>
          <a:p>
            <a:r>
              <a:rPr lang="en-US" sz="2400" dirty="0" smtClean="0"/>
              <a:t>Col 6 – Automatic speech transcription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1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vs. Search Trees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1752600"/>
            <a:ext cx="11366502" cy="3886202"/>
            <a:chOff x="381000" y="1752600"/>
            <a:chExt cx="11366502" cy="3886202"/>
          </a:xfrm>
        </p:grpSpPr>
        <p:sp>
          <p:nvSpPr>
            <p:cNvPr id="98" name="Rounded Rectangle 97"/>
            <p:cNvSpPr/>
            <p:nvPr/>
          </p:nvSpPr>
          <p:spPr>
            <a:xfrm>
              <a:off x="6858002" y="1758699"/>
              <a:ext cx="4889500" cy="3880103"/>
            </a:xfrm>
            <a:prstGeom prst="roundRect">
              <a:avLst/>
            </a:prstGeom>
            <a:solidFill>
              <a:srgbClr val="D5D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81000" y="1752600"/>
              <a:ext cx="3886200" cy="3886200"/>
            </a:xfrm>
            <a:prstGeom prst="roundRect">
              <a:avLst/>
            </a:prstGeom>
            <a:solidFill>
              <a:srgbClr val="D5D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7446" name="Text Box 4"/>
            <p:cNvSpPr txBox="1">
              <a:spLocks noChangeArrowheads="1"/>
            </p:cNvSpPr>
            <p:nvPr/>
          </p:nvSpPr>
          <p:spPr bwMode="auto">
            <a:xfrm>
              <a:off x="9232902" y="2692717"/>
              <a:ext cx="825500" cy="323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 dirty="0"/>
                <a:t>S</a:t>
              </a:r>
            </a:p>
          </p:txBody>
        </p:sp>
        <p:sp>
          <p:nvSpPr>
            <p:cNvPr id="17447" name="Text Box 5"/>
            <p:cNvSpPr txBox="1">
              <a:spLocks noChangeArrowheads="1"/>
            </p:cNvSpPr>
            <p:nvPr/>
          </p:nvSpPr>
          <p:spPr bwMode="auto">
            <a:xfrm>
              <a:off x="7010402" y="3976181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a</a:t>
              </a:r>
            </a:p>
          </p:txBody>
        </p:sp>
        <p:sp>
          <p:nvSpPr>
            <p:cNvPr id="17448" name="Text Box 6"/>
            <p:cNvSpPr txBox="1">
              <a:spLocks noChangeArrowheads="1"/>
            </p:cNvSpPr>
            <p:nvPr/>
          </p:nvSpPr>
          <p:spPr bwMode="auto">
            <a:xfrm>
              <a:off x="7010402" y="3550080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b</a:t>
              </a:r>
            </a:p>
          </p:txBody>
        </p:sp>
        <p:sp>
          <p:nvSpPr>
            <p:cNvPr id="17449" name="Text Box 7"/>
            <p:cNvSpPr txBox="1">
              <a:spLocks noChangeArrowheads="1"/>
            </p:cNvSpPr>
            <p:nvPr/>
          </p:nvSpPr>
          <p:spPr bwMode="auto">
            <a:xfrm>
              <a:off x="7454902" y="3167255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d</a:t>
              </a:r>
            </a:p>
          </p:txBody>
        </p:sp>
        <p:sp>
          <p:nvSpPr>
            <p:cNvPr id="17450" name="Text Box 8"/>
            <p:cNvSpPr txBox="1">
              <a:spLocks noChangeArrowheads="1"/>
            </p:cNvSpPr>
            <p:nvPr/>
          </p:nvSpPr>
          <p:spPr bwMode="auto">
            <a:xfrm>
              <a:off x="11264902" y="3113992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p</a:t>
              </a:r>
            </a:p>
          </p:txBody>
        </p:sp>
        <p:sp>
          <p:nvSpPr>
            <p:cNvPr id="17451" name="Text Box 9"/>
            <p:cNvSpPr txBox="1">
              <a:spLocks noChangeArrowheads="1"/>
            </p:cNvSpPr>
            <p:nvPr/>
          </p:nvSpPr>
          <p:spPr bwMode="auto">
            <a:xfrm>
              <a:off x="7581902" y="3976181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a</a:t>
              </a:r>
            </a:p>
          </p:txBody>
        </p:sp>
        <p:sp>
          <p:nvSpPr>
            <p:cNvPr id="17452" name="Text Box 10"/>
            <p:cNvSpPr txBox="1">
              <a:spLocks noChangeArrowheads="1"/>
            </p:cNvSpPr>
            <p:nvPr/>
          </p:nvSpPr>
          <p:spPr bwMode="auto">
            <a:xfrm>
              <a:off x="7581902" y="3550080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c</a:t>
              </a:r>
            </a:p>
          </p:txBody>
        </p:sp>
        <p:cxnSp>
          <p:nvCxnSpPr>
            <p:cNvPr id="17453" name="AutoShape 11"/>
            <p:cNvCxnSpPr>
              <a:cxnSpLocks noChangeShapeType="1"/>
              <a:stCxn id="17449" idx="2"/>
              <a:endCxn id="17448" idx="0"/>
            </p:cNvCxnSpPr>
            <p:nvPr/>
          </p:nvCxnSpPr>
          <p:spPr bwMode="auto">
            <a:xfrm flipH="1">
              <a:off x="7169151" y="3505693"/>
              <a:ext cx="444500" cy="443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4" name="AutoShape 12"/>
            <p:cNvCxnSpPr>
              <a:cxnSpLocks noChangeShapeType="1"/>
              <a:stCxn id="17449" idx="2"/>
              <a:endCxn id="17452" idx="0"/>
            </p:cNvCxnSpPr>
            <p:nvPr/>
          </p:nvCxnSpPr>
          <p:spPr bwMode="auto">
            <a:xfrm>
              <a:off x="7613651" y="3505693"/>
              <a:ext cx="127000" cy="443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5" name="AutoShape 13"/>
            <p:cNvCxnSpPr>
              <a:cxnSpLocks noChangeShapeType="1"/>
              <a:stCxn id="17448" idx="2"/>
              <a:endCxn id="17447" idx="0"/>
            </p:cNvCxnSpPr>
            <p:nvPr/>
          </p:nvCxnSpPr>
          <p:spPr bwMode="auto">
            <a:xfrm>
              <a:off x="7169151" y="3888520"/>
              <a:ext cx="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6" name="AutoShape 14"/>
            <p:cNvCxnSpPr>
              <a:cxnSpLocks noChangeShapeType="1"/>
              <a:stCxn id="17452" idx="2"/>
              <a:endCxn id="17451" idx="0"/>
            </p:cNvCxnSpPr>
            <p:nvPr/>
          </p:nvCxnSpPr>
          <p:spPr bwMode="auto">
            <a:xfrm>
              <a:off x="7740651" y="3888520"/>
              <a:ext cx="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84" name="Text Box 16"/>
            <p:cNvSpPr txBox="1">
              <a:spLocks noChangeArrowheads="1"/>
            </p:cNvSpPr>
            <p:nvPr/>
          </p:nvSpPr>
          <p:spPr bwMode="auto">
            <a:xfrm>
              <a:off x="9753602" y="3113992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e</a:t>
              </a:r>
            </a:p>
          </p:txBody>
        </p:sp>
        <p:sp>
          <p:nvSpPr>
            <p:cNvPr id="17485" name="Text Box 17"/>
            <p:cNvSpPr txBox="1">
              <a:spLocks noChangeArrowheads="1"/>
            </p:cNvSpPr>
            <p:nvPr/>
          </p:nvSpPr>
          <p:spPr bwMode="auto">
            <a:xfrm>
              <a:off x="9296402" y="3966195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p</a:t>
              </a:r>
            </a:p>
          </p:txBody>
        </p:sp>
        <p:sp>
          <p:nvSpPr>
            <p:cNvPr id="17486" name="Text Box 18"/>
            <p:cNvSpPr txBox="1">
              <a:spLocks noChangeArrowheads="1"/>
            </p:cNvSpPr>
            <p:nvPr/>
          </p:nvSpPr>
          <p:spPr bwMode="auto">
            <a:xfrm>
              <a:off x="9486902" y="3540093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h</a:t>
              </a:r>
            </a:p>
          </p:txBody>
        </p:sp>
        <p:sp>
          <p:nvSpPr>
            <p:cNvPr id="17487" name="Text Box 19"/>
            <p:cNvSpPr txBox="1">
              <a:spLocks noChangeArrowheads="1"/>
            </p:cNvSpPr>
            <p:nvPr/>
          </p:nvSpPr>
          <p:spPr bwMode="auto">
            <a:xfrm>
              <a:off x="10058402" y="3966195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f</a:t>
              </a:r>
            </a:p>
          </p:txBody>
        </p:sp>
        <p:sp>
          <p:nvSpPr>
            <p:cNvPr id="17488" name="Text Box 20"/>
            <p:cNvSpPr txBox="1">
              <a:spLocks noChangeArrowheads="1"/>
            </p:cNvSpPr>
            <p:nvPr/>
          </p:nvSpPr>
          <p:spPr bwMode="auto">
            <a:xfrm>
              <a:off x="10058402" y="3540093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r</a:t>
              </a:r>
            </a:p>
          </p:txBody>
        </p:sp>
        <p:sp>
          <p:nvSpPr>
            <p:cNvPr id="17489" name="Text Box 21"/>
            <p:cNvSpPr txBox="1">
              <a:spLocks noChangeArrowheads="1"/>
            </p:cNvSpPr>
            <p:nvPr/>
          </p:nvSpPr>
          <p:spPr bwMode="auto">
            <a:xfrm>
              <a:off x="9677402" y="3966195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q</a:t>
              </a:r>
            </a:p>
          </p:txBody>
        </p:sp>
        <p:sp>
          <p:nvSpPr>
            <p:cNvPr id="17490" name="Text Box 22"/>
            <p:cNvSpPr txBox="1">
              <a:spLocks noChangeArrowheads="1"/>
            </p:cNvSpPr>
            <p:nvPr/>
          </p:nvSpPr>
          <p:spPr bwMode="auto">
            <a:xfrm>
              <a:off x="9296402" y="4349020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q</a:t>
              </a:r>
            </a:p>
          </p:txBody>
        </p:sp>
        <p:sp>
          <p:nvSpPr>
            <p:cNvPr id="17491" name="Text Box 23"/>
            <p:cNvSpPr txBox="1">
              <a:spLocks noChangeArrowheads="1"/>
            </p:cNvSpPr>
            <p:nvPr/>
          </p:nvSpPr>
          <p:spPr bwMode="auto">
            <a:xfrm>
              <a:off x="9867902" y="4349020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c</a:t>
              </a:r>
            </a:p>
          </p:txBody>
        </p:sp>
        <p:sp>
          <p:nvSpPr>
            <p:cNvPr id="17492" name="Text Box 24"/>
            <p:cNvSpPr txBox="1">
              <a:spLocks noChangeArrowheads="1"/>
            </p:cNvSpPr>
            <p:nvPr/>
          </p:nvSpPr>
          <p:spPr bwMode="auto">
            <a:xfrm>
              <a:off x="10121900" y="4392297"/>
              <a:ext cx="635000" cy="323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 dirty="0"/>
                <a:t>G</a:t>
              </a:r>
            </a:p>
          </p:txBody>
        </p:sp>
        <p:sp>
          <p:nvSpPr>
            <p:cNvPr id="17493" name="Text Box 25"/>
            <p:cNvSpPr txBox="1">
              <a:spLocks noChangeArrowheads="1"/>
            </p:cNvSpPr>
            <p:nvPr/>
          </p:nvSpPr>
          <p:spPr bwMode="auto">
            <a:xfrm>
              <a:off x="9867902" y="4721859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a</a:t>
              </a:r>
            </a:p>
          </p:txBody>
        </p:sp>
        <p:cxnSp>
          <p:nvCxnSpPr>
            <p:cNvPr id="17494" name="AutoShape 26"/>
            <p:cNvCxnSpPr>
              <a:cxnSpLocks noChangeShapeType="1"/>
              <a:stCxn id="17484" idx="2"/>
              <a:endCxn id="17486" idx="0"/>
            </p:cNvCxnSpPr>
            <p:nvPr/>
          </p:nvCxnSpPr>
          <p:spPr bwMode="auto">
            <a:xfrm flipH="1">
              <a:off x="9645651" y="3452432"/>
              <a:ext cx="26670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95" name="AutoShape 27"/>
            <p:cNvCxnSpPr>
              <a:cxnSpLocks noChangeShapeType="1"/>
              <a:stCxn id="17484" idx="2"/>
              <a:endCxn id="17488" idx="0"/>
            </p:cNvCxnSpPr>
            <p:nvPr/>
          </p:nvCxnSpPr>
          <p:spPr bwMode="auto">
            <a:xfrm>
              <a:off x="9912351" y="3452432"/>
              <a:ext cx="30480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96" name="AutoShape 28"/>
            <p:cNvCxnSpPr>
              <a:cxnSpLocks noChangeShapeType="1"/>
              <a:stCxn id="17486" idx="2"/>
              <a:endCxn id="17485" idx="0"/>
            </p:cNvCxnSpPr>
            <p:nvPr/>
          </p:nvCxnSpPr>
          <p:spPr bwMode="auto">
            <a:xfrm flipH="1">
              <a:off x="9455151" y="3878535"/>
              <a:ext cx="19050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97" name="AutoShape 29"/>
            <p:cNvCxnSpPr>
              <a:cxnSpLocks noChangeShapeType="1"/>
              <a:stCxn id="17486" idx="2"/>
              <a:endCxn id="17489" idx="0"/>
            </p:cNvCxnSpPr>
            <p:nvPr/>
          </p:nvCxnSpPr>
          <p:spPr bwMode="auto">
            <a:xfrm>
              <a:off x="9645651" y="3878535"/>
              <a:ext cx="19050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98" name="AutoShape 30"/>
            <p:cNvCxnSpPr>
              <a:cxnSpLocks noChangeShapeType="1"/>
              <a:stCxn id="17488" idx="2"/>
              <a:endCxn id="17487" idx="0"/>
            </p:cNvCxnSpPr>
            <p:nvPr/>
          </p:nvCxnSpPr>
          <p:spPr bwMode="auto">
            <a:xfrm>
              <a:off x="10217151" y="3878535"/>
              <a:ext cx="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99" name="AutoShape 31"/>
            <p:cNvCxnSpPr>
              <a:cxnSpLocks noChangeShapeType="1"/>
              <a:stCxn id="17485" idx="2"/>
              <a:endCxn id="17490" idx="0"/>
            </p:cNvCxnSpPr>
            <p:nvPr/>
          </p:nvCxnSpPr>
          <p:spPr bwMode="auto">
            <a:xfrm>
              <a:off x="9455151" y="4304636"/>
              <a:ext cx="0" cy="443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0" name="AutoShape 32"/>
            <p:cNvCxnSpPr>
              <a:cxnSpLocks noChangeShapeType="1"/>
              <a:stCxn id="17487" idx="2"/>
              <a:endCxn id="17491" idx="0"/>
            </p:cNvCxnSpPr>
            <p:nvPr/>
          </p:nvCxnSpPr>
          <p:spPr bwMode="auto">
            <a:xfrm flipH="1">
              <a:off x="10026651" y="4304636"/>
              <a:ext cx="190500" cy="443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1" name="AutoShape 33"/>
            <p:cNvCxnSpPr>
              <a:cxnSpLocks noChangeShapeType="1"/>
              <a:stCxn id="17487" idx="2"/>
              <a:endCxn id="17492" idx="0"/>
            </p:cNvCxnSpPr>
            <p:nvPr/>
          </p:nvCxnSpPr>
          <p:spPr bwMode="auto">
            <a:xfrm>
              <a:off x="10217153" y="4304635"/>
              <a:ext cx="222249" cy="876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2" name="AutoShape 34"/>
            <p:cNvCxnSpPr>
              <a:cxnSpLocks noChangeShapeType="1"/>
              <a:stCxn id="17491" idx="2"/>
              <a:endCxn id="17493" idx="0"/>
            </p:cNvCxnSpPr>
            <p:nvPr/>
          </p:nvCxnSpPr>
          <p:spPr bwMode="auto">
            <a:xfrm>
              <a:off x="10026651" y="4687463"/>
              <a:ext cx="0" cy="343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58" name="Text Box 35"/>
            <p:cNvSpPr txBox="1">
              <a:spLocks noChangeArrowheads="1"/>
            </p:cNvSpPr>
            <p:nvPr/>
          </p:nvSpPr>
          <p:spPr bwMode="auto">
            <a:xfrm>
              <a:off x="11264902" y="3506804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q</a:t>
              </a:r>
            </a:p>
          </p:txBody>
        </p:sp>
        <p:cxnSp>
          <p:nvCxnSpPr>
            <p:cNvPr id="17459" name="AutoShape 36"/>
            <p:cNvCxnSpPr>
              <a:cxnSpLocks noChangeShapeType="1"/>
              <a:stCxn id="17450" idx="2"/>
              <a:endCxn id="17458" idx="0"/>
            </p:cNvCxnSpPr>
            <p:nvPr/>
          </p:nvCxnSpPr>
          <p:spPr bwMode="auto">
            <a:xfrm>
              <a:off x="11423651" y="3452434"/>
              <a:ext cx="0" cy="543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65" name="Text Box 38"/>
            <p:cNvSpPr txBox="1">
              <a:spLocks noChangeArrowheads="1"/>
            </p:cNvSpPr>
            <p:nvPr/>
          </p:nvSpPr>
          <p:spPr bwMode="auto">
            <a:xfrm>
              <a:off x="8280402" y="3540093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e</a:t>
              </a:r>
            </a:p>
          </p:txBody>
        </p:sp>
        <p:sp>
          <p:nvSpPr>
            <p:cNvPr id="17466" name="Text Box 39"/>
            <p:cNvSpPr txBox="1">
              <a:spLocks noChangeArrowheads="1"/>
            </p:cNvSpPr>
            <p:nvPr/>
          </p:nvSpPr>
          <p:spPr bwMode="auto">
            <a:xfrm>
              <a:off x="7772402" y="4392296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p</a:t>
              </a:r>
            </a:p>
          </p:txBody>
        </p:sp>
        <p:sp>
          <p:nvSpPr>
            <p:cNvPr id="17467" name="Text Box 40"/>
            <p:cNvSpPr txBox="1">
              <a:spLocks noChangeArrowheads="1"/>
            </p:cNvSpPr>
            <p:nvPr/>
          </p:nvSpPr>
          <p:spPr bwMode="auto">
            <a:xfrm>
              <a:off x="7962902" y="3966195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h</a:t>
              </a:r>
            </a:p>
          </p:txBody>
        </p:sp>
        <p:sp>
          <p:nvSpPr>
            <p:cNvPr id="17468" name="Text Box 41"/>
            <p:cNvSpPr txBox="1">
              <a:spLocks noChangeArrowheads="1"/>
            </p:cNvSpPr>
            <p:nvPr/>
          </p:nvSpPr>
          <p:spPr bwMode="auto">
            <a:xfrm>
              <a:off x="8534402" y="4392296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f</a:t>
              </a:r>
            </a:p>
          </p:txBody>
        </p:sp>
        <p:sp>
          <p:nvSpPr>
            <p:cNvPr id="17469" name="Text Box 42"/>
            <p:cNvSpPr txBox="1">
              <a:spLocks noChangeArrowheads="1"/>
            </p:cNvSpPr>
            <p:nvPr/>
          </p:nvSpPr>
          <p:spPr bwMode="auto">
            <a:xfrm>
              <a:off x="8534402" y="3966195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r</a:t>
              </a:r>
            </a:p>
          </p:txBody>
        </p:sp>
        <p:sp>
          <p:nvSpPr>
            <p:cNvPr id="17470" name="Text Box 43"/>
            <p:cNvSpPr txBox="1">
              <a:spLocks noChangeArrowheads="1"/>
            </p:cNvSpPr>
            <p:nvPr/>
          </p:nvSpPr>
          <p:spPr bwMode="auto">
            <a:xfrm>
              <a:off x="8153402" y="4392296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q</a:t>
              </a:r>
            </a:p>
          </p:txBody>
        </p:sp>
        <p:sp>
          <p:nvSpPr>
            <p:cNvPr id="17471" name="Text Box 44"/>
            <p:cNvSpPr txBox="1">
              <a:spLocks noChangeArrowheads="1"/>
            </p:cNvSpPr>
            <p:nvPr/>
          </p:nvSpPr>
          <p:spPr bwMode="auto">
            <a:xfrm>
              <a:off x="7772402" y="4775121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q</a:t>
              </a:r>
            </a:p>
          </p:txBody>
        </p:sp>
        <p:sp>
          <p:nvSpPr>
            <p:cNvPr id="17472" name="Text Box 45"/>
            <p:cNvSpPr txBox="1">
              <a:spLocks noChangeArrowheads="1"/>
            </p:cNvSpPr>
            <p:nvPr/>
          </p:nvSpPr>
          <p:spPr bwMode="auto">
            <a:xfrm>
              <a:off x="8343902" y="4775121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c</a:t>
              </a:r>
            </a:p>
          </p:txBody>
        </p:sp>
        <p:sp>
          <p:nvSpPr>
            <p:cNvPr id="17473" name="Text Box 46"/>
            <p:cNvSpPr txBox="1">
              <a:spLocks noChangeArrowheads="1"/>
            </p:cNvSpPr>
            <p:nvPr/>
          </p:nvSpPr>
          <p:spPr bwMode="auto">
            <a:xfrm>
              <a:off x="8597900" y="4818397"/>
              <a:ext cx="6350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CC0000"/>
                  </a:solidFill>
                </a:rPr>
                <a:t>G</a:t>
              </a:r>
            </a:p>
          </p:txBody>
        </p:sp>
        <p:sp>
          <p:nvSpPr>
            <p:cNvPr id="17474" name="Text Box 47"/>
            <p:cNvSpPr txBox="1">
              <a:spLocks noChangeArrowheads="1"/>
            </p:cNvSpPr>
            <p:nvPr/>
          </p:nvSpPr>
          <p:spPr bwMode="auto">
            <a:xfrm>
              <a:off x="8343902" y="5147960"/>
              <a:ext cx="317500" cy="338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 dirty="0"/>
                <a:t>a</a:t>
              </a:r>
            </a:p>
          </p:txBody>
        </p:sp>
        <p:cxnSp>
          <p:nvCxnSpPr>
            <p:cNvPr id="17475" name="AutoShape 48"/>
            <p:cNvCxnSpPr>
              <a:cxnSpLocks noChangeShapeType="1"/>
              <a:stCxn id="17465" idx="2"/>
              <a:endCxn id="17467" idx="0"/>
            </p:cNvCxnSpPr>
            <p:nvPr/>
          </p:nvCxnSpPr>
          <p:spPr bwMode="auto">
            <a:xfrm flipH="1">
              <a:off x="8121651" y="3878535"/>
              <a:ext cx="31750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76" name="AutoShape 49"/>
            <p:cNvCxnSpPr>
              <a:cxnSpLocks noChangeShapeType="1"/>
              <a:stCxn id="17465" idx="2"/>
              <a:endCxn id="17469" idx="0"/>
            </p:cNvCxnSpPr>
            <p:nvPr/>
          </p:nvCxnSpPr>
          <p:spPr bwMode="auto">
            <a:xfrm>
              <a:off x="8439151" y="3878535"/>
              <a:ext cx="25400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77" name="AutoShape 50"/>
            <p:cNvCxnSpPr>
              <a:cxnSpLocks noChangeShapeType="1"/>
              <a:stCxn id="17467" idx="2"/>
              <a:endCxn id="17466" idx="0"/>
            </p:cNvCxnSpPr>
            <p:nvPr/>
          </p:nvCxnSpPr>
          <p:spPr bwMode="auto">
            <a:xfrm flipH="1">
              <a:off x="7931151" y="4304636"/>
              <a:ext cx="19050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78" name="AutoShape 51"/>
            <p:cNvCxnSpPr>
              <a:cxnSpLocks noChangeShapeType="1"/>
              <a:stCxn id="17467" idx="2"/>
              <a:endCxn id="17470" idx="0"/>
            </p:cNvCxnSpPr>
            <p:nvPr/>
          </p:nvCxnSpPr>
          <p:spPr bwMode="auto">
            <a:xfrm>
              <a:off x="8121651" y="4304636"/>
              <a:ext cx="19050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79" name="AutoShape 52"/>
            <p:cNvCxnSpPr>
              <a:cxnSpLocks noChangeShapeType="1"/>
              <a:stCxn id="17469" idx="2"/>
              <a:endCxn id="17468" idx="0"/>
            </p:cNvCxnSpPr>
            <p:nvPr/>
          </p:nvCxnSpPr>
          <p:spPr bwMode="auto">
            <a:xfrm>
              <a:off x="8693151" y="4304636"/>
              <a:ext cx="0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80" name="AutoShape 53"/>
            <p:cNvCxnSpPr>
              <a:cxnSpLocks noChangeShapeType="1"/>
              <a:stCxn id="17466" idx="2"/>
              <a:endCxn id="17471" idx="0"/>
            </p:cNvCxnSpPr>
            <p:nvPr/>
          </p:nvCxnSpPr>
          <p:spPr bwMode="auto">
            <a:xfrm>
              <a:off x="7931151" y="4730737"/>
              <a:ext cx="0" cy="443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81" name="AutoShape 54"/>
            <p:cNvCxnSpPr>
              <a:cxnSpLocks noChangeShapeType="1"/>
              <a:stCxn id="17468" idx="2"/>
              <a:endCxn id="17472" idx="0"/>
            </p:cNvCxnSpPr>
            <p:nvPr/>
          </p:nvCxnSpPr>
          <p:spPr bwMode="auto">
            <a:xfrm flipH="1">
              <a:off x="8502651" y="4730737"/>
              <a:ext cx="190500" cy="443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82" name="AutoShape 55"/>
            <p:cNvCxnSpPr>
              <a:cxnSpLocks noChangeShapeType="1"/>
              <a:stCxn id="17468" idx="2"/>
              <a:endCxn id="17473" idx="0"/>
            </p:cNvCxnSpPr>
            <p:nvPr/>
          </p:nvCxnSpPr>
          <p:spPr bwMode="auto">
            <a:xfrm>
              <a:off x="8693149" y="4730736"/>
              <a:ext cx="222251" cy="876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83" name="AutoShape 56"/>
            <p:cNvCxnSpPr>
              <a:cxnSpLocks noChangeShapeType="1"/>
              <a:stCxn id="17472" idx="2"/>
              <a:endCxn id="17474" idx="0"/>
            </p:cNvCxnSpPr>
            <p:nvPr/>
          </p:nvCxnSpPr>
          <p:spPr bwMode="auto">
            <a:xfrm>
              <a:off x="8502651" y="5113563"/>
              <a:ext cx="0" cy="343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61" name="AutoShape 57"/>
            <p:cNvCxnSpPr>
              <a:cxnSpLocks noChangeShapeType="1"/>
              <a:stCxn id="17449" idx="2"/>
              <a:endCxn id="17465" idx="0"/>
            </p:cNvCxnSpPr>
            <p:nvPr/>
          </p:nvCxnSpPr>
          <p:spPr bwMode="auto">
            <a:xfrm>
              <a:off x="7613651" y="3505697"/>
              <a:ext cx="825500" cy="343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62" name="AutoShape 58"/>
            <p:cNvCxnSpPr>
              <a:cxnSpLocks noChangeShapeType="1"/>
              <a:stCxn id="17446" idx="2"/>
              <a:endCxn id="17449" idx="0"/>
            </p:cNvCxnSpPr>
            <p:nvPr/>
          </p:nvCxnSpPr>
          <p:spPr bwMode="auto">
            <a:xfrm flipH="1">
              <a:off x="7613651" y="3015882"/>
              <a:ext cx="2032000" cy="1513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63" name="AutoShape 59"/>
            <p:cNvCxnSpPr>
              <a:cxnSpLocks noChangeShapeType="1"/>
              <a:stCxn id="17446" idx="2"/>
              <a:endCxn id="17484" idx="0"/>
            </p:cNvCxnSpPr>
            <p:nvPr/>
          </p:nvCxnSpPr>
          <p:spPr bwMode="auto">
            <a:xfrm>
              <a:off x="9645651" y="3015880"/>
              <a:ext cx="266700" cy="981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64" name="AutoShape 60"/>
            <p:cNvCxnSpPr>
              <a:cxnSpLocks noChangeShapeType="1"/>
              <a:stCxn id="17446" idx="2"/>
              <a:endCxn id="17450" idx="0"/>
            </p:cNvCxnSpPr>
            <p:nvPr/>
          </p:nvCxnSpPr>
          <p:spPr bwMode="auto">
            <a:xfrm>
              <a:off x="9645651" y="3015880"/>
              <a:ext cx="1778000" cy="981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7416" name="Group 62"/>
            <p:cNvGrpSpPr>
              <a:grpSpLocks/>
            </p:cNvGrpSpPr>
            <p:nvPr/>
          </p:nvGrpSpPr>
          <p:grpSpPr bwMode="auto">
            <a:xfrm>
              <a:off x="681037" y="3124200"/>
              <a:ext cx="3205163" cy="1768475"/>
              <a:chOff x="336" y="576"/>
              <a:chExt cx="4848" cy="2784"/>
            </a:xfrm>
          </p:grpSpPr>
          <p:sp>
            <p:nvSpPr>
              <p:cNvPr id="17418" name="AutoShape 63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7419" name="AutoShape 64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17420" name="AutoShape 65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7421" name="AutoShape 66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7422" name="AutoShape 67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7423" name="AutoShape 68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7424" name="AutoShape 69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7425" name="AutoShape 70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7426" name="AutoShape 71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7427" name="AutoShape 72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7428" name="AutoShape 73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7429" name="AutoShape 74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7430" name="AutoShape 75"/>
              <p:cNvCxnSpPr>
                <a:cxnSpLocks noChangeShapeType="1"/>
                <a:stCxn id="17418" idx="5"/>
                <a:endCxn id="1742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31" name="AutoShape 76"/>
              <p:cNvCxnSpPr>
                <a:cxnSpLocks noChangeShapeType="1"/>
                <a:stCxn id="17422" idx="5"/>
                <a:endCxn id="1742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32" name="AutoShape 77"/>
              <p:cNvCxnSpPr>
                <a:cxnSpLocks noChangeShapeType="1"/>
                <a:stCxn id="17426" idx="3"/>
                <a:endCxn id="1742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33" name="AutoShape 78"/>
              <p:cNvCxnSpPr>
                <a:cxnSpLocks noChangeShapeType="1"/>
                <a:stCxn id="17426" idx="2"/>
                <a:endCxn id="1742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34" name="AutoShape 79"/>
              <p:cNvCxnSpPr>
                <a:cxnSpLocks noChangeShapeType="1"/>
                <a:stCxn id="17425" idx="4"/>
                <a:endCxn id="1742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35" name="AutoShape 80"/>
              <p:cNvCxnSpPr>
                <a:cxnSpLocks noChangeShapeType="1"/>
                <a:stCxn id="17425" idx="5"/>
                <a:endCxn id="1742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36" name="AutoShape 81"/>
              <p:cNvCxnSpPr>
                <a:cxnSpLocks noChangeShapeType="1"/>
                <a:stCxn id="17429" idx="0"/>
                <a:endCxn id="1742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37" name="AutoShape 82"/>
              <p:cNvCxnSpPr>
                <a:cxnSpLocks noChangeShapeType="1"/>
                <a:stCxn id="17428" idx="0"/>
                <a:endCxn id="1741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38" name="AutoShape 83"/>
              <p:cNvCxnSpPr>
                <a:cxnSpLocks noChangeShapeType="1"/>
                <a:stCxn id="1741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39" name="AutoShape 84"/>
              <p:cNvCxnSpPr>
                <a:cxnSpLocks noChangeShapeType="1"/>
                <a:stCxn id="17420" idx="1"/>
                <a:endCxn id="1742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40" name="AutoShape 85"/>
              <p:cNvCxnSpPr>
                <a:cxnSpLocks noChangeShapeType="1"/>
                <a:endCxn id="1742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41" name="AutoShape 86"/>
              <p:cNvCxnSpPr>
                <a:cxnSpLocks noChangeShapeType="1"/>
                <a:stCxn id="17424" idx="2"/>
                <a:endCxn id="1742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42" name="AutoShape 87"/>
              <p:cNvCxnSpPr>
                <a:cxnSpLocks noChangeShapeType="1"/>
                <a:stCxn id="17420" idx="7"/>
                <a:endCxn id="1742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43" name="AutoShape 88"/>
              <p:cNvCxnSpPr>
                <a:cxnSpLocks noChangeShapeType="1"/>
                <a:stCxn id="17420" idx="6"/>
                <a:endCxn id="1742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44" name="AutoShape 89"/>
              <p:cNvCxnSpPr>
                <a:cxnSpLocks noChangeShapeType="1"/>
                <a:stCxn id="17428" idx="1"/>
                <a:endCxn id="1742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45" name="AutoShape 90"/>
              <p:cNvCxnSpPr>
                <a:cxnSpLocks noChangeShapeType="1"/>
                <a:stCxn id="17418" idx="6"/>
                <a:endCxn id="1742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7413" name="Text Box 92"/>
            <p:cNvSpPr txBox="1">
              <a:spLocks noChangeArrowheads="1"/>
            </p:cNvSpPr>
            <p:nvPr/>
          </p:nvSpPr>
          <p:spPr bwMode="auto">
            <a:xfrm>
              <a:off x="4495800" y="4133678"/>
              <a:ext cx="2068512" cy="12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2" tIns="45718" rIns="91432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Calibri" pitchFamily="34" charset="0"/>
                </a:rPr>
                <a:t>We construct both on demand – and we construct as little as possible.</a:t>
              </a:r>
            </a:p>
          </p:txBody>
        </p:sp>
        <p:sp>
          <p:nvSpPr>
            <p:cNvPr id="17415" name="Text Box 94"/>
            <p:cNvSpPr txBox="1">
              <a:spLocks noChangeArrowheads="1"/>
            </p:cNvSpPr>
            <p:nvPr/>
          </p:nvSpPr>
          <p:spPr bwMode="auto">
            <a:xfrm>
              <a:off x="4572000" y="1905002"/>
              <a:ext cx="1981200" cy="1477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2" tIns="45718" rIns="91432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Calibri" pitchFamily="34" charset="0"/>
                </a:rPr>
                <a:t>Each NODE in in the search tree </a:t>
              </a:r>
              <a:r>
                <a:rPr lang="en-US" i="1" dirty="0" smtClean="0">
                  <a:latin typeface="Calibri" pitchFamily="34" charset="0"/>
                </a:rPr>
                <a:t>corresponds to</a:t>
              </a:r>
              <a:r>
                <a:rPr lang="en-US" i="1" dirty="0" smtClean="0">
                  <a:latin typeface="Calibri" pitchFamily="34" charset="0"/>
                </a:rPr>
                <a:t> </a:t>
              </a:r>
              <a:r>
                <a:rPr lang="en-US" i="1" dirty="0">
                  <a:latin typeface="Calibri" pitchFamily="34" charset="0"/>
                </a:rPr>
                <a:t>an entire PATH in the </a:t>
              </a:r>
              <a:r>
                <a:rPr lang="en-US" i="1" dirty="0" smtClean="0">
                  <a:latin typeface="Calibri" pitchFamily="34" charset="0"/>
                </a:rPr>
                <a:t>state space </a:t>
              </a:r>
              <a:r>
                <a:rPr lang="en-US" i="1" dirty="0">
                  <a:latin typeface="Calibri" pitchFamily="34" charset="0"/>
                </a:rPr>
                <a:t>graph.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70700" y="2086107"/>
              <a:ext cx="4876800" cy="523220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 pitchFamily="34" charset="0"/>
                </a:rPr>
                <a:t>Search Tree</a:t>
              </a:r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9600" y="1981202"/>
              <a:ext cx="3429000" cy="523220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 pitchFamily="34" charset="0"/>
                </a:rPr>
                <a:t>State Space Graph</a:t>
              </a:r>
              <a:endParaRPr lang="en-US" sz="2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0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State Space Graphs vs. Search Trees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Consider this 4-state graph: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029982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Important: Lots of repeated structure in the search tree!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How big is its search tree (from S)?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9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Tree Search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  <p:sp>
        <p:nvSpPr>
          <p:cNvPr id="7" name="Freeform 6"/>
          <p:cNvSpPr/>
          <p:nvPr/>
        </p:nvSpPr>
        <p:spPr>
          <a:xfrm>
            <a:off x="3669325" y="3614614"/>
            <a:ext cx="5030176" cy="2170723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Example: Romania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7315200" cy="43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6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26720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Maintain a </a:t>
            </a:r>
            <a:r>
              <a:rPr lang="en-US" dirty="0" smtClean="0">
                <a:solidFill>
                  <a:srgbClr val="CC0000"/>
                </a:solidFill>
              </a:rPr>
              <a:t>fringe </a:t>
            </a:r>
            <a:r>
              <a:rPr lang="en-US" dirty="0" smtClean="0"/>
              <a:t>of 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Try to expand as few tree nodes as possible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388" y="1676403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0388" y="1690690"/>
            <a:ext cx="80724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3" y="1690687"/>
            <a:ext cx="8072439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5805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114799"/>
            <a:ext cx="73152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Important ideas: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Fringe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Exploration strategy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Main question: which fringe nodes to explore?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9" y="1371603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08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2"/>
            <a:ext cx="11379200" cy="4729164"/>
          </a:xfrm>
        </p:spPr>
        <p:txBody>
          <a:bodyPr/>
          <a:lstStyle/>
          <a:p>
            <a:r>
              <a:rPr lang="en-US" sz="2400" dirty="0" smtClean="0"/>
              <a:t>Complete: Guaranteed to find a solution if one exists?</a:t>
            </a:r>
          </a:p>
          <a:p>
            <a:r>
              <a:rPr lang="en-US" sz="2400" dirty="0" smtClean="0"/>
              <a:t>Optimal: Guaranteed to find the least cost path?</a:t>
            </a:r>
          </a:p>
          <a:p>
            <a:r>
              <a:rPr lang="en-US" sz="2400" dirty="0" smtClean="0"/>
              <a:t>Time complexity?</a:t>
            </a:r>
          </a:p>
          <a:p>
            <a:r>
              <a:rPr lang="en-US" sz="2400" dirty="0" smtClean="0"/>
              <a:t>Space complexity?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Cartoon of search tree:</a:t>
            </a:r>
          </a:p>
          <a:p>
            <a:pPr lvl="1"/>
            <a:r>
              <a:rPr lang="en-US" sz="2000" dirty="0" smtClean="0"/>
              <a:t>b is the branching factor</a:t>
            </a:r>
          </a:p>
          <a:p>
            <a:pPr lvl="1"/>
            <a:r>
              <a:rPr lang="en-US" sz="2000" dirty="0" smtClean="0"/>
              <a:t>m is the maximum depth</a:t>
            </a:r>
          </a:p>
          <a:p>
            <a:pPr lvl="1"/>
            <a:r>
              <a:rPr lang="en-US" sz="2000" dirty="0" smtClean="0"/>
              <a:t>solutions at various depths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Number of nodes in entire tree?</a:t>
            </a:r>
          </a:p>
          <a:p>
            <a:pPr lvl="1"/>
            <a:r>
              <a:rPr lang="en-US" sz="2000" dirty="0" smtClean="0"/>
              <a:t>1 + b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 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 =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1" y="276384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4" y="311944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0" y="2970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5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4" y="29289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2" y="496570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4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3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5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  <p:extLst>
      <p:ext uri="{BB962C8B-B14F-4D97-AF65-F5344CB8AC3E}">
        <p14:creationId xmlns:p14="http://schemas.microsoft.com/office/powerpoint/2010/main" val="2099674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457200"/>
            <a:ext cx="780288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16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371602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</a:t>
            </a:r>
            <a:r>
              <a:rPr lang="en-US" i="1" dirty="0" smtClean="0">
                <a:latin typeface="Calibri" pitchFamily="34" charset="0"/>
              </a:rPr>
              <a:t>expand a </a:t>
            </a:r>
            <a:r>
              <a:rPr lang="en-US" i="1" dirty="0">
                <a:latin typeface="Calibri" pitchFamily="34" charset="0"/>
              </a:rPr>
              <a:t>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</p:spTree>
    <p:extLst>
      <p:ext uri="{BB962C8B-B14F-4D97-AF65-F5344CB8AC3E}">
        <p14:creationId xmlns:p14="http://schemas.microsoft.com/office/powerpoint/2010/main" val="8494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97003"/>
            <a:ext cx="5689600" cy="4729164"/>
          </a:xfrm>
        </p:spPr>
        <p:txBody>
          <a:bodyPr/>
          <a:lstStyle/>
          <a:p>
            <a:r>
              <a:rPr lang="en-US" sz="2400" dirty="0" smtClean="0"/>
              <a:t>What nodes does BFS expand?</a:t>
            </a:r>
          </a:p>
          <a:p>
            <a:pPr lvl="1"/>
            <a:r>
              <a:rPr lang="en-US" sz="2000" dirty="0" smtClean="0"/>
              <a:t>Processes all nodes above shallowest solution</a:t>
            </a:r>
          </a:p>
          <a:p>
            <a:pPr lvl="1"/>
            <a:r>
              <a:rPr lang="en-US" sz="2000" dirty="0" smtClean="0"/>
              <a:t>Let depth of shallowest solution be s</a:t>
            </a:r>
          </a:p>
          <a:p>
            <a:pPr lvl="1"/>
            <a:r>
              <a:rPr lang="en-US" sz="2000" dirty="0" smtClean="0"/>
              <a:t>Search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s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Has roughly the last tier, so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s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s must be finite if a solution exists, so yes!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Only if costs are all 1 (more on costs later)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4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905503" y="2392362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82510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986885"/>
            <a:ext cx="8305800" cy="1364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Mostly trying to define a problem in such a way that someone else has already solved it!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43100" y="4423513"/>
            <a:ext cx="8305800" cy="136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Optimally (or close)</a:t>
            </a:r>
          </a:p>
          <a:p>
            <a:r>
              <a:rPr lang="en-US" sz="3200" dirty="0" smtClean="0"/>
              <a:t>Efficiently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82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Depth-First Search</a:t>
            </a:r>
            <a:endParaRPr lang="en-US" sz="4000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8975" y="1443038"/>
            <a:ext cx="5838824" cy="4410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839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2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</a:t>
            </a:r>
            <a:r>
              <a:rPr lang="en-US" i="1" dirty="0" smtClean="0">
                <a:latin typeface="Calibri" pitchFamily="34" charset="0"/>
              </a:rPr>
              <a:t>a deepest </a:t>
            </a:r>
            <a:r>
              <a:rPr lang="en-US" i="1" dirty="0">
                <a:latin typeface="Calibri" pitchFamily="34" charset="0"/>
              </a:rPr>
              <a:t>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  <p:extLst>
      <p:ext uri="{BB962C8B-B14F-4D97-AF65-F5344CB8AC3E}">
        <p14:creationId xmlns:p14="http://schemas.microsoft.com/office/powerpoint/2010/main" val="202445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366836"/>
            <a:ext cx="5461000" cy="47291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nodes DFS expand?</a:t>
            </a:r>
          </a:p>
          <a:p>
            <a:pPr lvl="1"/>
            <a:r>
              <a:rPr lang="en-US" sz="2000" dirty="0" smtClean="0"/>
              <a:t>Some left prefix of the tree.</a:t>
            </a:r>
          </a:p>
          <a:p>
            <a:pPr lvl="1"/>
            <a:r>
              <a:rPr lang="en-US" sz="2000" dirty="0" smtClean="0"/>
              <a:t>Could process the whole tree!</a:t>
            </a:r>
          </a:p>
          <a:p>
            <a:pPr lvl="1"/>
            <a:r>
              <a:rPr lang="en-US" sz="2000" dirty="0" smtClean="0"/>
              <a:t>If m is finite,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Only has siblings on path to root, so O(</a:t>
            </a:r>
            <a:r>
              <a:rPr lang="en-US" sz="2000" dirty="0" err="1" smtClean="0"/>
              <a:t>bm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m could be infinite, so only if we prevent cycles (more later)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No, it finds the “leftmost” solution, regardless of depth or cost</a:t>
            </a:r>
          </a:p>
          <a:p>
            <a:pPr lvl="1"/>
            <a:endParaRPr lang="en-US" sz="2000" dirty="0" smtClean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06400" y="1397003"/>
            <a:ext cx="6908800" cy="4729164"/>
          </a:xfrm>
        </p:spPr>
        <p:txBody>
          <a:bodyPr/>
          <a:lstStyle/>
          <a:p>
            <a:r>
              <a:rPr lang="en-US" sz="2800" dirty="0" smtClean="0"/>
              <a:t>Idea: get DFS’s space advantage with BFS’s time / shallow-solution advantages</a:t>
            </a:r>
          </a:p>
          <a:p>
            <a:pPr lvl="1"/>
            <a:r>
              <a:rPr lang="en-US" sz="2400" dirty="0" smtClean="0"/>
              <a:t>Run a DFS with depth limit 1.  If no solution…</a:t>
            </a:r>
          </a:p>
          <a:p>
            <a:pPr lvl="1"/>
            <a:r>
              <a:rPr lang="en-US" sz="2400" dirty="0" smtClean="0"/>
              <a:t>Run a DFS with depth limit 2.  If no solution…</a:t>
            </a:r>
          </a:p>
          <a:p>
            <a:pPr lvl="1"/>
            <a:r>
              <a:rPr lang="en-US" sz="2400" dirty="0" smtClean="0"/>
              <a:t>Run a DFS with depth limit 3.  …..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Isn’t that wastefully redundant?</a:t>
            </a:r>
          </a:p>
          <a:p>
            <a:pPr lvl="1"/>
            <a:r>
              <a:rPr lang="en-US" sz="2400" dirty="0" smtClean="0"/>
              <a:t>Generally most work happens in the lowest level searched, so not so bad!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3458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DFS </a:t>
            </a:r>
            <a:r>
              <a:rPr lang="en-US" dirty="0" err="1" smtClean="0"/>
              <a:t>vs</a:t>
            </a:r>
            <a:r>
              <a:rPr lang="en-US" dirty="0" smtClean="0"/>
              <a:t> BFS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979" y="1619074"/>
            <a:ext cx="4723641" cy="354365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779" y="1619535"/>
            <a:ext cx="4723641" cy="3542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811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DFS </a:t>
            </a:r>
            <a:r>
              <a:rPr lang="en-US" dirty="0" err="1" smtClean="0"/>
              <a:t>vs</a:t>
            </a:r>
            <a:r>
              <a:rPr lang="en-US" dirty="0" smtClean="0"/>
              <a:t> BFS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1397003"/>
            <a:ext cx="8813800" cy="4729164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BFS outperform DFS?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DFS outperform BFS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Pathological examples w/ 10 nodes?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39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Cost-Sensitive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54798" y="5471088"/>
            <a:ext cx="10515600" cy="10452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BFS finds the shortest path in terms of number of actions.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It does not find the least-cost path.  We will now cover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a similar algorithm which does find the least-cost path. 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5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1580" y="3408366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Cost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227388" y="3381373"/>
            <a:ext cx="54864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3" y="3276600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43639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45230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627815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8372480" y="387032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381002" y="1447800"/>
            <a:ext cx="29289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/>
              <a:t>Strategy: expand a cheapest </a:t>
            </a:r>
            <a:r>
              <a:rPr lang="en-US" i="1" dirty="0"/>
              <a:t>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572001" y="1270001"/>
            <a:ext cx="3205163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267201" y="38687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7024689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734429" y="3795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8388356" y="43815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759829" y="4303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3960815" y="43973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4789488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3565529" y="4354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154489" y="45069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084765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257556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4787906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437063" y="49180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113339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387977" y="4862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4686301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114930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111756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376865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113339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375280" y="59817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641977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481513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4860930" y="596265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623056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954839" y="43846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53163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488113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7204077" y="43164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375280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550029" y="33528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3554413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4884737" y="1974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878513" y="212883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4735513" y="26225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224461" y="16573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035549" y="12192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753101" y="163989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683377" y="2252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7013573" y="2125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467353" y="28511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540625" y="23717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556501" y="1720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1909765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914401" y="4827588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34101" y="18272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72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66838"/>
            <a:ext cx="7366000" cy="47291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nodes does UCS expand?</a:t>
            </a:r>
          </a:p>
          <a:p>
            <a:pPr lvl="1"/>
            <a:r>
              <a:rPr lang="en-US" sz="2000" dirty="0" smtClean="0"/>
              <a:t>Processes all nodes with cost less than cheapest solution!</a:t>
            </a:r>
          </a:p>
          <a:p>
            <a:pPr lvl="1"/>
            <a:r>
              <a:rPr lang="en-US" sz="2000" dirty="0" smtClean="0"/>
              <a:t>If that solution costs </a:t>
            </a:r>
            <a:r>
              <a:rPr lang="en-US" sz="2000" i="1" dirty="0" smtClean="0">
                <a:latin typeface="Times New Roman" pitchFamily="18" charset="0"/>
              </a:rPr>
              <a:t>C* </a:t>
            </a:r>
            <a:r>
              <a:rPr lang="en-US" sz="2000" dirty="0" smtClean="0"/>
              <a:t>and arcs cost at least 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 smtClean="0">
                <a:sym typeface="Symbol" pitchFamily="18" charset="2"/>
              </a:rPr>
              <a:t>,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then the “effective depth” is roughly </a:t>
            </a:r>
            <a:r>
              <a:rPr lang="en-US" sz="2000" i="1" dirty="0" smtClean="0">
                <a:latin typeface="Times New Roman" pitchFamily="18" charset="0"/>
              </a:rPr>
              <a:t>C*/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 smtClean="0"/>
          </a:p>
          <a:p>
            <a:pPr lvl="1"/>
            <a:r>
              <a:rPr lang="en-US" sz="2000" dirty="0" smtClean="0"/>
              <a:t>Takes time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 (exponential in effective depth)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Has roughly the last tier, so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Assuming best solution has a finite cost and minimum arc cost is positive, yes!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Yes! (skipping the proof for now)</a:t>
            </a:r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Times New Roman" pitchFamily="18" charset="0"/>
              </a:rPr>
              <a:t>C*/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 smtClean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7922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Cost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457203" y="1447801"/>
            <a:ext cx="6476999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Remember: UCS explores increasing cost contours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information about goal location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We’ll fix that soon!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79" y="454977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243320" y="1371602"/>
            <a:ext cx="2577080" cy="2244724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7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Agents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943599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Planning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Ask “what if”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Decisions based on (hypothesized) consequences 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Must have a model of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Must formulate a goal (test)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Consider how the world WOULD BE</a:t>
            </a:r>
            <a:endParaRPr lang="en-US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99276" y="4135444"/>
          <a:ext cx="45958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Photo Editor Photo" r:id="rId4" imgW="4595258" imgH="1623201" progId="MSPhotoEd.3">
                  <p:embed/>
                </p:oleObj>
              </mc:Choice>
              <mc:Fallback>
                <p:oleObj name="Photo Editor Photo" r:id="rId4" imgW="4595258" imgH="162320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6" y="4135444"/>
                        <a:ext cx="45958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926266" y="1797049"/>
          <a:ext cx="4579937" cy="160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Photo Editor Photo" r:id="rId6" imgW="4580017" imgH="1607619" progId="MSPhotoEd.3">
                  <p:embed/>
                </p:oleObj>
              </mc:Choice>
              <mc:Fallback>
                <p:oleObj name="Photo Editor Photo" r:id="rId6" imgW="4580017" imgH="160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6" y="1797049"/>
                        <a:ext cx="4579937" cy="160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043" y="1747400"/>
            <a:ext cx="5262855" cy="4119999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60" y="4713242"/>
            <a:ext cx="2388544" cy="1695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8" y="4946656"/>
            <a:ext cx="1144477" cy="12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6431"/>
          </a:xfrm>
        </p:spPr>
        <p:txBody>
          <a:bodyPr>
            <a:normAutofit/>
          </a:bodyPr>
          <a:lstStyle/>
          <a:p>
            <a:pPr marL="2517775" indent="-2517775">
              <a:buNone/>
            </a:pPr>
            <a:r>
              <a:rPr lang="en-US" sz="3200" u="sng" dirty="0" smtClean="0"/>
              <a:t>Keep thinking</a:t>
            </a:r>
            <a:r>
              <a:rPr lang="en-US" sz="3200" dirty="0" smtClean="0"/>
              <a:t>: What are some problems that </a:t>
            </a:r>
            <a:r>
              <a:rPr lang="en-US" sz="3200" u="sng" dirty="0" smtClean="0"/>
              <a:t>can’t</a:t>
            </a:r>
            <a:r>
              <a:rPr lang="en-US" sz="3200" dirty="0" smtClean="0"/>
              <a:t> be formulated as search?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90974"/>
            <a:ext cx="9645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Informed search methods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638484"/>
            <a:ext cx="9645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Homework 1 going up later today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20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664208"/>
            <a:ext cx="72644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399646">
            <a:off x="4166615" y="2936778"/>
            <a:ext cx="385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Nope!</a:t>
            </a:r>
            <a:endParaRPr lang="en-US" sz="9600" b="1" dirty="0"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 vs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87" y="1473798"/>
            <a:ext cx="1949196" cy="705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80" y="3759357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</a:t>
            </a:r>
          </a:p>
          <a:p>
            <a:pPr algn="ctr"/>
            <a:r>
              <a:rPr lang="en-US" dirty="0" smtClean="0"/>
              <a:t>(Start)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6452" y="3886985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16452" y="4723526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16452" y="3021586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14160" y="3829053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29216" y="3838774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</a:t>
            </a:r>
            <a:endParaRPr lang="en-US"/>
          </a:p>
        </p:txBody>
      </p:sp>
      <p:cxnSp>
        <p:nvCxnSpPr>
          <p:cNvPr id="12" name="Curved Connector 11"/>
          <p:cNvCxnSpPr>
            <a:endCxn id="8" idx="1"/>
          </p:cNvCxnSpPr>
          <p:nvPr/>
        </p:nvCxnSpPr>
        <p:spPr>
          <a:xfrm flipV="1">
            <a:off x="1796796" y="3206252"/>
            <a:ext cx="1819656" cy="622801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6" idx="1"/>
          </p:cNvCxnSpPr>
          <p:nvPr/>
        </p:nvCxnSpPr>
        <p:spPr>
          <a:xfrm flipV="1">
            <a:off x="1842516" y="4071651"/>
            <a:ext cx="1773936" cy="10872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7" idx="1"/>
          </p:cNvCxnSpPr>
          <p:nvPr/>
        </p:nvCxnSpPr>
        <p:spPr>
          <a:xfrm>
            <a:off x="1842516" y="4269385"/>
            <a:ext cx="1773936" cy="63880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7321296" y="3379636"/>
            <a:ext cx="2359152" cy="564633"/>
          </a:xfrm>
          <a:custGeom>
            <a:avLst/>
            <a:gdLst>
              <a:gd name="connsiteX0" fmla="*/ 0 w 2395728"/>
              <a:gd name="connsiteY0" fmla="*/ 621814 h 640102"/>
              <a:gd name="connsiteX1" fmla="*/ 1207008 w 2395728"/>
              <a:gd name="connsiteY1" fmla="*/ 22 h 640102"/>
              <a:gd name="connsiteX2" fmla="*/ 2395728 w 2395728"/>
              <a:gd name="connsiteY2" fmla="*/ 640102 h 6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5728" h="640102">
                <a:moveTo>
                  <a:pt x="0" y="621814"/>
                </a:moveTo>
                <a:cubicBezTo>
                  <a:pt x="403860" y="309394"/>
                  <a:pt x="807720" y="-3026"/>
                  <a:pt x="1207008" y="22"/>
                </a:cubicBezTo>
                <a:cubicBezTo>
                  <a:pt x="1606296" y="3070"/>
                  <a:pt x="2276856" y="530374"/>
                  <a:pt x="2395728" y="640102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339584" y="4092890"/>
            <a:ext cx="2340864" cy="768146"/>
          </a:xfrm>
          <a:custGeom>
            <a:avLst/>
            <a:gdLst>
              <a:gd name="connsiteX0" fmla="*/ 0 w 2340864"/>
              <a:gd name="connsiteY0" fmla="*/ 0 h 768146"/>
              <a:gd name="connsiteX1" fmla="*/ 1170432 w 2340864"/>
              <a:gd name="connsiteY1" fmla="*/ 768096 h 768146"/>
              <a:gd name="connsiteX2" fmla="*/ 2340864 w 2340864"/>
              <a:gd name="connsiteY2" fmla="*/ 36576 h 76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864" h="768146">
                <a:moveTo>
                  <a:pt x="0" y="0"/>
                </a:moveTo>
                <a:cubicBezTo>
                  <a:pt x="390144" y="381000"/>
                  <a:pt x="780288" y="762000"/>
                  <a:pt x="1170432" y="768096"/>
                </a:cubicBezTo>
                <a:cubicBezTo>
                  <a:pt x="1560576" y="774192"/>
                  <a:pt x="2133600" y="231648"/>
                  <a:pt x="2340864" y="3657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9" idx="3"/>
          </p:cNvCxnSpPr>
          <p:nvPr/>
        </p:nvCxnSpPr>
        <p:spPr>
          <a:xfrm>
            <a:off x="7473696" y="4013719"/>
            <a:ext cx="2206752" cy="97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95744" y="1473798"/>
            <a:ext cx="28102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Search</a:t>
            </a:r>
          </a:p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(Problem-Solving)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38265" y="2109130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(Information Retrieval)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42716" y="3759357"/>
            <a:ext cx="1078992" cy="646331"/>
          </a:xfrm>
          <a:prstGeom prst="roundRect">
            <a:avLst/>
          </a:prstGeom>
          <a:noFill/>
          <a:ln w="88900">
            <a:solidFill>
              <a:srgbClr val="B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21708" y="3886985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BB0000"/>
                </a:solidFill>
              </a:rPr>
              <a:t>Best!</a:t>
            </a:r>
            <a:endParaRPr lang="en-US" b="1" i="1" dirty="0">
              <a:solidFill>
                <a:srgbClr val="BB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7321296" y="3379636"/>
            <a:ext cx="2359152" cy="564633"/>
          </a:xfrm>
          <a:custGeom>
            <a:avLst/>
            <a:gdLst>
              <a:gd name="connsiteX0" fmla="*/ 0 w 2395728"/>
              <a:gd name="connsiteY0" fmla="*/ 621814 h 640102"/>
              <a:gd name="connsiteX1" fmla="*/ 1207008 w 2395728"/>
              <a:gd name="connsiteY1" fmla="*/ 22 h 640102"/>
              <a:gd name="connsiteX2" fmla="*/ 2395728 w 2395728"/>
              <a:gd name="connsiteY2" fmla="*/ 640102 h 6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5728" h="640102">
                <a:moveTo>
                  <a:pt x="0" y="621814"/>
                </a:moveTo>
                <a:cubicBezTo>
                  <a:pt x="403860" y="309394"/>
                  <a:pt x="807720" y="-3026"/>
                  <a:pt x="1207008" y="22"/>
                </a:cubicBezTo>
                <a:cubicBezTo>
                  <a:pt x="1606296" y="3070"/>
                  <a:pt x="2276856" y="530374"/>
                  <a:pt x="2395728" y="640102"/>
                </a:cubicBezTo>
              </a:path>
            </a:pathLst>
          </a:custGeom>
          <a:noFill/>
          <a:ln w="76200">
            <a:solidFill>
              <a:srgbClr val="BB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174736" y="2935994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BB0000"/>
                </a:solidFill>
              </a:rPr>
              <a:t>Best!</a:t>
            </a:r>
            <a:endParaRPr lang="en-US" b="1" i="1" dirty="0">
              <a:solidFill>
                <a:srgbClr val="B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1" grpId="0" animBg="1"/>
      <p:bldP spid="32" grpId="0" animBg="1"/>
      <p:bldP spid="35" grpId="0"/>
      <p:bldP spid="39" grpId="0" animBg="1"/>
      <p:bldP spid="40" grpId="0"/>
      <p:bldP spid="4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914" y="2208397"/>
            <a:ext cx="7774172" cy="13216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Finding a (best) sequence of actions to solve a problem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08914" y="4423144"/>
            <a:ext cx="693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now, assume the problem 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Deterministic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Fully observable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Known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98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</a:t>
            </a:r>
            <a:r>
              <a:rPr lang="en-US" dirty="0" smtClean="0"/>
              <a:t>Problem Mechanics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search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3" y="217487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949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1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1549" y="2174877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97813" y="2174875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1" y="3671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9101" y="3325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49" y="4087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162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62800" y="4114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934200" y="3200400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934200" y="4419602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</p:spTree>
    <p:extLst>
      <p:ext uri="{BB962C8B-B14F-4D97-AF65-F5344CB8AC3E}">
        <p14:creationId xmlns:p14="http://schemas.microsoft.com/office/powerpoint/2010/main" val="137928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07" grpId="0" animBg="1"/>
      <p:bldP spid="8208" grpId="0"/>
      <p:bldP spid="820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8242</TotalTime>
  <Words>1942</Words>
  <Application>Microsoft Macintosh PowerPoint</Application>
  <PresentationFormat>Widescreen</PresentationFormat>
  <Paragraphs>588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Calibri Light</vt:lpstr>
      <vt:lpstr>Symbol</vt:lpstr>
      <vt:lpstr>Times New Roman</vt:lpstr>
      <vt:lpstr>Wingdings</vt:lpstr>
      <vt:lpstr>Arial</vt:lpstr>
      <vt:lpstr>Office Theme</vt:lpstr>
      <vt:lpstr>Photo Editor Photo</vt:lpstr>
      <vt:lpstr>Announcements</vt:lpstr>
      <vt:lpstr>Kinds of task environments</vt:lpstr>
      <vt:lpstr>AI in practice</vt:lpstr>
      <vt:lpstr>Planning Agents</vt:lpstr>
      <vt:lpstr>Search Problems</vt:lpstr>
      <vt:lpstr>Search?</vt:lpstr>
      <vt:lpstr>Information Retrieval vs Search</vt:lpstr>
      <vt:lpstr>Definition of Search</vt:lpstr>
      <vt:lpstr>Search Problem Mechanics</vt:lpstr>
      <vt:lpstr>Search Problems Are Models</vt:lpstr>
      <vt:lpstr>Example: Traveling in Romania</vt:lpstr>
      <vt:lpstr>What’s in a State Space?</vt:lpstr>
      <vt:lpstr>State Space Sizes?</vt:lpstr>
      <vt:lpstr>Quiz: Safe Passage</vt:lpstr>
      <vt:lpstr>Search Problem Mechanics</vt:lpstr>
      <vt:lpstr>State Space Graphs and Search Trees</vt:lpstr>
      <vt:lpstr>State Space Graphs</vt:lpstr>
      <vt:lpstr>State Space Graphs</vt:lpstr>
      <vt:lpstr>Search Trees</vt:lpstr>
      <vt:lpstr>State Space Graphs vs. Search Trees</vt:lpstr>
      <vt:lpstr>Quiz: State Space Graphs vs. Search Trees</vt:lpstr>
      <vt:lpstr>Tree Search</vt:lpstr>
      <vt:lpstr>Search Example: Romania</vt:lpstr>
      <vt:lpstr>Searching with a Search Tree</vt:lpstr>
      <vt:lpstr>General Tree Search</vt:lpstr>
      <vt:lpstr>Search Algorithm Properties</vt:lpstr>
      <vt:lpstr>Breadth-First Search</vt:lpstr>
      <vt:lpstr>Breadth-First Search</vt:lpstr>
      <vt:lpstr>Breadth-First Search (BFS) Properties</vt:lpstr>
      <vt:lpstr>Depth-First Search</vt:lpstr>
      <vt:lpstr>Depth-First Search</vt:lpstr>
      <vt:lpstr>Depth-First Search (DFS) Properties</vt:lpstr>
      <vt:lpstr>Iterative Deepening</vt:lpstr>
      <vt:lpstr>Quiz: DFS vs BFS</vt:lpstr>
      <vt:lpstr>Quiz: DFS vs BFS</vt:lpstr>
      <vt:lpstr>Cost-Sensitive Search</vt:lpstr>
      <vt:lpstr>Uniform Cost Search</vt:lpstr>
      <vt:lpstr>Uniform Cost Search (UCS) Properties</vt:lpstr>
      <vt:lpstr>Uniform Cost Issues</vt:lpstr>
      <vt:lpstr>Next time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61</cp:revision>
  <dcterms:created xsi:type="dcterms:W3CDTF">2017-08-18T18:18:42Z</dcterms:created>
  <dcterms:modified xsi:type="dcterms:W3CDTF">2017-08-30T13:31:05Z</dcterms:modified>
</cp:coreProperties>
</file>