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1" r:id="rId2"/>
    <p:sldId id="439" r:id="rId3"/>
    <p:sldId id="377" r:id="rId4"/>
    <p:sldId id="416" r:id="rId5"/>
    <p:sldId id="418" r:id="rId6"/>
    <p:sldId id="417" r:id="rId7"/>
    <p:sldId id="420" r:id="rId8"/>
    <p:sldId id="419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9" r:id="rId17"/>
    <p:sldId id="442" r:id="rId18"/>
    <p:sldId id="428" r:id="rId19"/>
    <p:sldId id="443" r:id="rId20"/>
    <p:sldId id="430" r:id="rId21"/>
    <p:sldId id="444" r:id="rId22"/>
    <p:sldId id="445" r:id="rId23"/>
    <p:sldId id="446" r:id="rId24"/>
    <p:sldId id="448" r:id="rId25"/>
    <p:sldId id="447" r:id="rId26"/>
    <p:sldId id="449" r:id="rId27"/>
    <p:sldId id="432" r:id="rId28"/>
    <p:sldId id="433" r:id="rId29"/>
    <p:sldId id="435" r:id="rId30"/>
    <p:sldId id="436" r:id="rId31"/>
    <p:sldId id="438" r:id="rId32"/>
    <p:sldId id="440" r:id="rId33"/>
    <p:sldId id="434" r:id="rId34"/>
    <p:sldId id="437" r:id="rId35"/>
    <p:sldId id="441" r:id="rId36"/>
    <p:sldId id="3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0"/>
    <p:restoredTop sz="94420"/>
  </p:normalViewPr>
  <p:slideViewPr>
    <p:cSldViewPr snapToGrid="0" snapToObjects="1">
      <p:cViewPr>
        <p:scale>
          <a:sx n="70" d="100"/>
          <a:sy n="70" d="100"/>
        </p:scale>
        <p:origin x="1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major points from feedback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Implementation/methods and time to decision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Uncertainty in answering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Power/limitations</a:t>
            </a:r>
            <a:r>
              <a:rPr lang="en-US" baseline="0" dirty="0" smtClean="0"/>
              <a:t> of ML (leave for later)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Creativity, pun detection, ethical concerns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uses of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things:</a:t>
            </a:r>
          </a:p>
          <a:p>
            <a:r>
              <a:rPr lang="en-US" dirty="0" smtClean="0"/>
              <a:t>- Links to labels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 relationships (click on </a:t>
            </a:r>
            <a:r>
              <a:rPr lang="en-US" baseline="0" dirty="0" err="1" smtClean="0"/>
              <a:t>rdf:type</a:t>
            </a:r>
            <a:r>
              <a:rPr lang="en-US" baseline="0" dirty="0" smtClean="0"/>
              <a:t> to see typing ontology)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Links to other entities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</a:t>
            </a:r>
            <a:r>
              <a:rPr lang="en-US" baseline="0" dirty="0" err="1" smtClean="0"/>
              <a:t>bigass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ate.d5.mpi-inf.mpg.de/webyago3spotlx/SvgBrows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5996"/>
          </a:xfrm>
        </p:spPr>
        <p:txBody>
          <a:bodyPr>
            <a:normAutofit/>
          </a:bodyPr>
          <a:lstStyle/>
          <a:p>
            <a:pPr marL="930275" indent="-930275">
              <a:buNone/>
            </a:pPr>
            <a:r>
              <a:rPr lang="en-US" b="1" dirty="0" smtClean="0"/>
              <a:t>HW 2 (Logic)</a:t>
            </a:r>
            <a:r>
              <a:rPr lang="en-US" dirty="0" smtClean="0"/>
              <a:t> out now; due 9/27</a:t>
            </a:r>
          </a:p>
          <a:p>
            <a:pPr marL="930275" indent="-930275">
              <a:buNone/>
            </a:pPr>
            <a:endParaRPr lang="en-US" b="1" dirty="0"/>
          </a:p>
          <a:p>
            <a:pPr marL="930275" indent="-930275">
              <a:buNone/>
            </a:pPr>
            <a:endParaRPr lang="en-US" b="1" dirty="0" smtClean="0"/>
          </a:p>
          <a:p>
            <a:pPr marL="930275" indent="-930275">
              <a:buNone/>
            </a:pPr>
            <a:r>
              <a:rPr lang="en-US" b="1" dirty="0" smtClean="0"/>
              <a:t>AI Seminar</a:t>
            </a:r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as constraint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Ontology</a:t>
            </a:r>
          </a:p>
          <a:p>
            <a:pPr marL="0" indent="0">
              <a:buNone/>
            </a:pPr>
            <a:r>
              <a:rPr lang="en-US" dirty="0" smtClean="0"/>
              <a:t>Structure/framework of concepts</a:t>
            </a:r>
            <a:endParaRPr lang="en-US" dirty="0"/>
          </a:p>
          <a:p>
            <a:pPr marL="471488" indent="-344488"/>
            <a:r>
              <a:rPr lang="en-US" dirty="0" smtClean="0"/>
              <a:t>Database tables, essentially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Knowledge Base</a:t>
            </a:r>
          </a:p>
          <a:p>
            <a:pPr marL="0" indent="0">
              <a:buNone/>
            </a:pPr>
            <a:r>
              <a:rPr lang="en-US" dirty="0" err="1" smtClean="0"/>
              <a:t>Assertional</a:t>
            </a:r>
            <a:r>
              <a:rPr lang="en-US" dirty="0" smtClean="0"/>
              <a:t> facts about the world</a:t>
            </a:r>
          </a:p>
          <a:p>
            <a:pPr marL="471488" indent="-344488"/>
            <a:r>
              <a:rPr lang="en-US" dirty="0" smtClean="0"/>
              <a:t>Database rows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7184" y="2852928"/>
            <a:ext cx="4480560" cy="1569660"/>
          </a:xfrm>
          <a:prstGeom prst="rect">
            <a:avLst/>
          </a:prstGeom>
          <a:solidFill>
            <a:schemeClr val="bg2"/>
          </a:solidFill>
          <a:ln w="88900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Note</a:t>
            </a:r>
            <a:r>
              <a:rPr lang="en-US" sz="2400" dirty="0" smtClean="0"/>
              <a:t> that database columns may be designed to encode relational info (e.g., “</a:t>
            </a:r>
            <a:r>
              <a:rPr lang="en-US" sz="2400" dirty="0" err="1" smtClean="0"/>
              <a:t>CostOf</a:t>
            </a:r>
            <a:r>
              <a:rPr lang="en-US" sz="2400" dirty="0" smtClean="0"/>
              <a:t>”); this is </a:t>
            </a:r>
            <a:r>
              <a:rPr lang="en-US" sz="2400" b="1" u="sng" dirty="0" smtClean="0"/>
              <a:t>not</a:t>
            </a:r>
            <a:r>
              <a:rPr lang="en-US" sz="2400" dirty="0" smtClean="0"/>
              <a:t> like ontologies!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23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General-purpose ontology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26864" y="175564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Anything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95984" y="2329785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AbstractObjects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2523446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GeneralizedEvents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42672" y="3285744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Sets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11936" y="3285744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Numbers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18104" y="3270055"/>
            <a:ext cx="212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Representational Objects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4708" y="320149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Interval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66560" y="3180313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Places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9096" y="3180313"/>
            <a:ext cx="111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Physical Objects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17152" y="320149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Processes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64708" y="3916386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Moments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4344" y="395069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Things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69096" y="3973874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Stuff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211312" y="4900887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Solid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70848" y="490596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Liquid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30384" y="4900887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Gas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51576" y="4937190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Animals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88" y="4937190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Agents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54496" y="577332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Humans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44596" y="4272236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Measurements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13404" y="5024382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Weights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53768" y="5020792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Times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93520" y="4283923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Sentences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-48768" y="424055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Categories</a:t>
            </a:r>
            <a:endParaRPr lang="en-US" i="1" dirty="0"/>
          </a:p>
        </p:txBody>
      </p:sp>
      <p:cxnSp>
        <p:nvCxnSpPr>
          <p:cNvPr id="29" name="Straight Connector 28"/>
          <p:cNvCxnSpPr>
            <a:stCxn id="4" idx="2"/>
            <a:endCxn id="5" idx="0"/>
          </p:cNvCxnSpPr>
          <p:nvPr/>
        </p:nvCxnSpPr>
        <p:spPr>
          <a:xfrm flipH="1">
            <a:off x="2840736" y="2124980"/>
            <a:ext cx="3230880" cy="2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2456688" y="2699117"/>
            <a:ext cx="384048" cy="58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2840736" y="2699117"/>
            <a:ext cx="1341120" cy="57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7" idx="0"/>
          </p:cNvCxnSpPr>
          <p:nvPr/>
        </p:nvCxnSpPr>
        <p:spPr>
          <a:xfrm flipH="1">
            <a:off x="1402080" y="2699117"/>
            <a:ext cx="1438656" cy="58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0"/>
          </p:cNvCxnSpPr>
          <p:nvPr/>
        </p:nvCxnSpPr>
        <p:spPr>
          <a:xfrm flipV="1">
            <a:off x="1395984" y="3639387"/>
            <a:ext cx="0" cy="60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0"/>
            <a:endCxn id="9" idx="2"/>
          </p:cNvCxnSpPr>
          <p:nvPr/>
        </p:nvCxnSpPr>
        <p:spPr>
          <a:xfrm flipV="1">
            <a:off x="2938272" y="3916386"/>
            <a:ext cx="1243584" cy="36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0"/>
            <a:endCxn id="9" idx="2"/>
          </p:cNvCxnSpPr>
          <p:nvPr/>
        </p:nvCxnSpPr>
        <p:spPr>
          <a:xfrm flipH="1" flipV="1">
            <a:off x="4181856" y="3916386"/>
            <a:ext cx="507492" cy="35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3" idx="2"/>
            <a:endCxn id="25" idx="0"/>
          </p:cNvCxnSpPr>
          <p:nvPr/>
        </p:nvCxnSpPr>
        <p:spPr>
          <a:xfrm flipH="1">
            <a:off x="3398520" y="4641568"/>
            <a:ext cx="1290828" cy="37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2"/>
          </p:cNvCxnSpPr>
          <p:nvPr/>
        </p:nvCxnSpPr>
        <p:spPr>
          <a:xfrm>
            <a:off x="4689348" y="4641568"/>
            <a:ext cx="467868" cy="44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2"/>
            <a:endCxn id="6" idx="0"/>
          </p:cNvCxnSpPr>
          <p:nvPr/>
        </p:nvCxnSpPr>
        <p:spPr>
          <a:xfrm>
            <a:off x="6071616" y="2124980"/>
            <a:ext cx="3145536" cy="3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" idx="2"/>
          </p:cNvCxnSpPr>
          <p:nvPr/>
        </p:nvCxnSpPr>
        <p:spPr>
          <a:xfrm flipV="1">
            <a:off x="7109460" y="2892778"/>
            <a:ext cx="2107692" cy="30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" idx="2"/>
          </p:cNvCxnSpPr>
          <p:nvPr/>
        </p:nvCxnSpPr>
        <p:spPr>
          <a:xfrm flipV="1">
            <a:off x="8211312" y="2892778"/>
            <a:ext cx="1005840" cy="25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" idx="2"/>
          </p:cNvCxnSpPr>
          <p:nvPr/>
        </p:nvCxnSpPr>
        <p:spPr>
          <a:xfrm flipH="1" flipV="1">
            <a:off x="9217152" y="2892778"/>
            <a:ext cx="109728" cy="25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0"/>
            <a:endCxn id="6" idx="2"/>
          </p:cNvCxnSpPr>
          <p:nvPr/>
        </p:nvCxnSpPr>
        <p:spPr>
          <a:xfrm flipH="1" flipV="1">
            <a:off x="9217152" y="2892778"/>
            <a:ext cx="1444752" cy="30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2"/>
            <a:endCxn id="16" idx="0"/>
          </p:cNvCxnSpPr>
          <p:nvPr/>
        </p:nvCxnSpPr>
        <p:spPr>
          <a:xfrm>
            <a:off x="9326880" y="3826644"/>
            <a:ext cx="886968" cy="14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2"/>
            <a:endCxn id="15" idx="0"/>
          </p:cNvCxnSpPr>
          <p:nvPr/>
        </p:nvCxnSpPr>
        <p:spPr>
          <a:xfrm flipH="1">
            <a:off x="8769096" y="3826644"/>
            <a:ext cx="557784" cy="12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0"/>
            <a:endCxn id="10" idx="2"/>
          </p:cNvCxnSpPr>
          <p:nvPr/>
        </p:nvCxnSpPr>
        <p:spPr>
          <a:xfrm flipV="1">
            <a:off x="7109460" y="3570830"/>
            <a:ext cx="0" cy="3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2"/>
          </p:cNvCxnSpPr>
          <p:nvPr/>
        </p:nvCxnSpPr>
        <p:spPr>
          <a:xfrm flipH="1">
            <a:off x="7248144" y="4320030"/>
            <a:ext cx="1520952" cy="61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8285988" y="4316940"/>
            <a:ext cx="519684" cy="60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2" idx="0"/>
            <a:endCxn id="21" idx="2"/>
          </p:cNvCxnSpPr>
          <p:nvPr/>
        </p:nvCxnSpPr>
        <p:spPr>
          <a:xfrm flipV="1">
            <a:off x="7699248" y="5306522"/>
            <a:ext cx="621792" cy="46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2" idx="0"/>
            <a:endCxn id="20" idx="2"/>
          </p:cNvCxnSpPr>
          <p:nvPr/>
        </p:nvCxnSpPr>
        <p:spPr>
          <a:xfrm flipH="1" flipV="1">
            <a:off x="7196328" y="5306522"/>
            <a:ext cx="502920" cy="46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0"/>
            <a:endCxn id="16" idx="2"/>
          </p:cNvCxnSpPr>
          <p:nvPr/>
        </p:nvCxnSpPr>
        <p:spPr>
          <a:xfrm flipV="1">
            <a:off x="9656064" y="4343206"/>
            <a:ext cx="557784" cy="55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0204704" y="4338125"/>
            <a:ext cx="274320" cy="53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9" idx="0"/>
          </p:cNvCxnSpPr>
          <p:nvPr/>
        </p:nvCxnSpPr>
        <p:spPr>
          <a:xfrm flipH="1" flipV="1">
            <a:off x="10204704" y="4335404"/>
            <a:ext cx="1170432" cy="56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ontology example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0208" y="1426464"/>
            <a:ext cx="11076432" cy="4112354"/>
            <a:chOff x="140208" y="1426464"/>
            <a:chExt cx="11076432" cy="4112354"/>
          </a:xfrm>
        </p:grpSpPr>
        <p:sp>
          <p:nvSpPr>
            <p:cNvPr id="4" name="TextBox 3"/>
            <p:cNvSpPr txBox="1"/>
            <p:nvPr/>
          </p:nvSpPr>
          <p:spPr>
            <a:xfrm>
              <a:off x="4669536" y="1426464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Object</a:t>
              </a:r>
              <a:endParaRPr lang="en-US" sz="2400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16608" y="2231137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/>
                <a:t>StaticObject</a:t>
              </a:r>
              <a:endParaRPr lang="en-US" sz="2400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208" y="2231136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/>
                <a:t>DynamicObject</a:t>
              </a:r>
              <a:endParaRPr lang="en-US" sz="2400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208" y="3790079"/>
              <a:ext cx="1700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/>
                <a:t>GridSquare</a:t>
              </a:r>
              <a:endParaRPr lang="en-US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5776" y="5077153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/>
                <a:t>Wumpus</a:t>
              </a:r>
              <a:endParaRPr lang="en-US" sz="2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2240" y="5077152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Pit</a:t>
              </a:r>
              <a:endParaRPr lang="en-US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3767329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Gold</a:t>
              </a:r>
              <a:endParaRPr lang="en-US" sz="24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3749041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Agent</a:t>
              </a:r>
              <a:endParaRPr lang="en-US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63712" y="3749040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Arrow</a:t>
              </a:r>
              <a:endParaRPr lang="en-US" sz="24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0720" y="3749039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Danger</a:t>
              </a:r>
              <a:endParaRPr lang="en-US" sz="2400" i="1" dirty="0"/>
            </a:p>
          </p:txBody>
        </p:sp>
        <p:cxnSp>
          <p:nvCxnSpPr>
            <p:cNvPr id="14" name="Straight Connector 13"/>
            <p:cNvCxnSpPr>
              <a:stCxn id="4" idx="2"/>
              <a:endCxn id="5" idx="0"/>
            </p:cNvCxnSpPr>
            <p:nvPr/>
          </p:nvCxnSpPr>
          <p:spPr>
            <a:xfrm flipH="1">
              <a:off x="3243072" y="1888129"/>
              <a:ext cx="2852928" cy="3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2"/>
              <a:endCxn id="6" idx="0"/>
            </p:cNvCxnSpPr>
            <p:nvPr/>
          </p:nvCxnSpPr>
          <p:spPr>
            <a:xfrm>
              <a:off x="6096000" y="1888129"/>
              <a:ext cx="2328672" cy="343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2"/>
            </p:cNvCxnSpPr>
            <p:nvPr/>
          </p:nvCxnSpPr>
          <p:spPr>
            <a:xfrm flipH="1">
              <a:off x="1109472" y="2692802"/>
              <a:ext cx="2133600" cy="1056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13" idx="0"/>
            </p:cNvCxnSpPr>
            <p:nvPr/>
          </p:nvCxnSpPr>
          <p:spPr>
            <a:xfrm>
              <a:off x="3243072" y="2692802"/>
              <a:ext cx="134112" cy="1056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2"/>
              <a:endCxn id="10" idx="0"/>
            </p:cNvCxnSpPr>
            <p:nvPr/>
          </p:nvCxnSpPr>
          <p:spPr>
            <a:xfrm>
              <a:off x="3243072" y="2692802"/>
              <a:ext cx="2145792" cy="1074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2"/>
              <a:endCxn id="11" idx="0"/>
            </p:cNvCxnSpPr>
            <p:nvPr/>
          </p:nvCxnSpPr>
          <p:spPr>
            <a:xfrm flipH="1">
              <a:off x="7522464" y="2692801"/>
              <a:ext cx="902208" cy="1056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2"/>
              <a:endCxn id="12" idx="0"/>
            </p:cNvCxnSpPr>
            <p:nvPr/>
          </p:nvCxnSpPr>
          <p:spPr>
            <a:xfrm>
              <a:off x="8424672" y="2692801"/>
              <a:ext cx="1365504" cy="1056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2"/>
            </p:cNvCxnSpPr>
            <p:nvPr/>
          </p:nvCxnSpPr>
          <p:spPr>
            <a:xfrm flipH="1">
              <a:off x="2682240" y="4210704"/>
              <a:ext cx="694944" cy="866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3" idx="2"/>
            </p:cNvCxnSpPr>
            <p:nvPr/>
          </p:nvCxnSpPr>
          <p:spPr>
            <a:xfrm>
              <a:off x="3377184" y="4210704"/>
              <a:ext cx="731520" cy="866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96000" y="5072688"/>
              <a:ext cx="28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Adventurer</a:t>
              </a:r>
              <a:endParaRPr lang="en-US" sz="2400" i="1" dirty="0"/>
            </a:p>
          </p:txBody>
        </p:sp>
        <p:cxnSp>
          <p:nvCxnSpPr>
            <p:cNvPr id="42" name="Straight Connector 41"/>
            <p:cNvCxnSpPr>
              <a:stCxn id="11" idx="2"/>
              <a:endCxn id="41" idx="0"/>
            </p:cNvCxnSpPr>
            <p:nvPr/>
          </p:nvCxnSpPr>
          <p:spPr>
            <a:xfrm>
              <a:off x="7522464" y="4210706"/>
              <a:ext cx="0" cy="861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10128" y="5952959"/>
            <a:ext cx="868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What kind of knowledge is </a:t>
            </a:r>
            <a:r>
              <a:rPr lang="en-US" sz="2400" b="1" i="1" dirty="0" smtClean="0"/>
              <a:t>not</a:t>
            </a:r>
            <a:r>
              <a:rPr lang="en-US" sz="2400" b="1" dirty="0" smtClean="0"/>
              <a:t> </a:t>
            </a:r>
            <a:r>
              <a:rPr lang="en-US" sz="2400" dirty="0" smtClean="0"/>
              <a:t>shown?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6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KB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6754"/>
            <a:ext cx="5223782" cy="2026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8200" y="2159398"/>
                <a:ext cx="4572000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𝐴𝑔𝑒𝑛𝑡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𝐷𝑎𝑛𝑔𝑒𝑟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𝐸𝑛𝑐𝑜𝑢𝑛𝑡𝑒𝑟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𝐷𝑒𝑎𝑑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9398"/>
                <a:ext cx="4572000" cy="700769"/>
              </a:xfrm>
              <a:prstGeom prst="rect">
                <a:avLst/>
              </a:prstGeom>
              <a:blipFill rotWithShape="0">
                <a:blip r:embed="rId3"/>
                <a:stretch>
                  <a:fillRect t="-55652" b="-2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8200" y="3220103"/>
                <a:ext cx="4572000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𝐴𝑟𝑟𝑜𝑤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𝑊𝑢𝑚𝑝𝑢𝑠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𝐸𝑛𝑐𝑜𝑢𝑛𝑡𝑒𝑟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𝐷𝑒𝑎𝑑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0103"/>
                <a:ext cx="4572000" cy="700769"/>
              </a:xfrm>
              <a:prstGeom prst="rect">
                <a:avLst/>
              </a:prstGeom>
              <a:blipFill rotWithShape="0">
                <a:blip r:embed="rId4"/>
                <a:stretch>
                  <a:fillRect t="-55652" b="-2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38200" y="4280808"/>
                <a:ext cx="4572000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𝑆𝑞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𝑃𝑖𝑡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𝐵𝑟𝑒𝑒𝑧𝑦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0808"/>
                <a:ext cx="4572000" cy="700769"/>
              </a:xfrm>
              <a:prstGeom prst="rect">
                <a:avLst/>
              </a:prstGeom>
              <a:blipFill rotWithShape="0">
                <a:blip r:embed="rId5"/>
                <a:stretch>
                  <a:fillRect t="-55652" b="-2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38200" y="5341513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41513"/>
                <a:ext cx="457200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design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5248655"/>
          </a:xfrm>
        </p:spPr>
        <p:txBody>
          <a:bodyPr>
            <a:normAutofit/>
          </a:bodyPr>
          <a:lstStyle/>
          <a:p>
            <a:r>
              <a:rPr lang="en-US" dirty="0" smtClean="0"/>
              <a:t>Team of trained </a:t>
            </a:r>
            <a:r>
              <a:rPr lang="en-US" dirty="0" err="1" smtClean="0"/>
              <a:t>ontologists</a:t>
            </a:r>
            <a:r>
              <a:rPr lang="en-US" dirty="0" smtClean="0"/>
              <a:t> and logicians</a:t>
            </a:r>
          </a:p>
          <a:p>
            <a:pPr lvl="1"/>
            <a:r>
              <a:rPr lang="en-US" dirty="0" smtClean="0"/>
              <a:t>Build the structure and write basic axioms</a:t>
            </a:r>
          </a:p>
          <a:p>
            <a:pPr lvl="1"/>
            <a:r>
              <a:rPr lang="en-US" dirty="0" smtClean="0"/>
              <a:t>Example: CYC</a:t>
            </a:r>
            <a:endParaRPr lang="en-US" dirty="0"/>
          </a:p>
          <a:p>
            <a:r>
              <a:rPr lang="en-US" dirty="0" smtClean="0"/>
              <a:t>Adapt existing database with categories, attributes, values</a:t>
            </a:r>
          </a:p>
          <a:p>
            <a:pPr lvl="1"/>
            <a:r>
              <a:rPr lang="en-US" dirty="0" smtClean="0"/>
              <a:t>Build in additional constraints and hierarchy post hoc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Read open-ended information from text</a:t>
            </a:r>
          </a:p>
          <a:p>
            <a:pPr lvl="1"/>
            <a:r>
              <a:rPr lang="en-US" dirty="0" smtClean="0"/>
              <a:t>Noisy, but cheap!</a:t>
            </a:r>
          </a:p>
          <a:p>
            <a:pPr lvl="1"/>
            <a:r>
              <a:rPr lang="en-US" dirty="0" smtClean="0"/>
              <a:t>Example: TEXTRUNNER</a:t>
            </a:r>
          </a:p>
          <a:p>
            <a:r>
              <a:rPr lang="en-US" dirty="0" smtClean="0"/>
              <a:t>Get untrained amateurs to enter knowledge</a:t>
            </a:r>
          </a:p>
          <a:p>
            <a:pPr lvl="1"/>
            <a:r>
              <a:rPr lang="en-US" dirty="0" smtClean="0"/>
              <a:t>Good way to capture commonsense facts</a:t>
            </a:r>
          </a:p>
          <a:p>
            <a:pPr lvl="1"/>
            <a:r>
              <a:rPr lang="en-US" dirty="0" smtClean="0"/>
              <a:t>Example: OPENMIND</a:t>
            </a:r>
          </a:p>
        </p:txBody>
      </p:sp>
    </p:spTree>
    <p:extLst>
      <p:ext uri="{BB962C8B-B14F-4D97-AF65-F5344CB8AC3E}">
        <p14:creationId xmlns:p14="http://schemas.microsoft.com/office/powerpoint/2010/main" val="95913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about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Want to describe objects in terms of the </a:t>
            </a:r>
            <a:r>
              <a:rPr lang="en-US" b="1" dirty="0" smtClean="0"/>
              <a:t>categories</a:t>
            </a:r>
            <a:r>
              <a:rPr lang="en-US" dirty="0" smtClean="0"/>
              <a:t> and </a:t>
            </a:r>
            <a:r>
              <a:rPr lang="en-US" b="1" dirty="0" smtClean="0"/>
              <a:t>subcategories </a:t>
            </a:r>
            <a:r>
              <a:rPr lang="en-US" dirty="0" smtClean="0"/>
              <a:t>they belong to</a:t>
            </a:r>
          </a:p>
          <a:p>
            <a:pPr marL="688975" indent="-236538"/>
            <a:r>
              <a:rPr lang="en-US" dirty="0" smtClean="0"/>
              <a:t>Makes it easier to talk about general properties of objects</a:t>
            </a:r>
          </a:p>
          <a:p>
            <a:pPr marL="688975" indent="-236538"/>
            <a:r>
              <a:rPr lang="en-US" dirty="0" smtClean="0"/>
              <a:t>Allows for classifying objects into categories</a:t>
            </a:r>
          </a:p>
          <a:p>
            <a:pPr marL="688975" indent="-236538"/>
            <a:r>
              <a:rPr lang="en-US" b="1" dirty="0" smtClean="0"/>
              <a:t>Inheritance</a:t>
            </a:r>
            <a:r>
              <a:rPr lang="en-US" dirty="0" smtClean="0"/>
              <a:t> passes properties of parent categories into their subcategories</a:t>
            </a:r>
          </a:p>
          <a:p>
            <a:pPr marL="688975" indent="-236538"/>
            <a:endParaRPr lang="en-US" b="1" dirty="0"/>
          </a:p>
          <a:p>
            <a:pPr marL="17463" indent="0">
              <a:buNone/>
            </a:pPr>
            <a:r>
              <a:rPr lang="en-US" dirty="0" smtClean="0"/>
              <a:t>This structure determines how we can reason about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about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024"/>
                <a:ext cx="10515600" cy="5285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Examples (with FOL):</a:t>
                </a:r>
              </a:p>
              <a:p>
                <a:r>
                  <a:rPr lang="en-US" dirty="0" smtClean="0"/>
                  <a:t>An object is a member of a category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𝐵𝑎𝑠𝑘𝑒𝑡𝑏𝑎𝑙𝑙𝑠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A category is a subclass of another category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𝐵𝑎𝑠𝑘𝑒𝑡𝑏𝑎𝑙𝑙𝑠</m:t>
                    </m:r>
                    <m:r>
                      <a:rPr lang="en-US" b="0" i="1" smtClean="0">
                        <a:latin typeface="Cambria Math" charset="0"/>
                      </a:rPr>
                      <m:t>⊂</m:t>
                    </m:r>
                    <m:r>
                      <a:rPr lang="en-US" b="0" i="1" smtClean="0">
                        <a:latin typeface="Cambria Math" charset="0"/>
                      </a:rPr>
                      <m:t>𝐵𝑎𝑙𝑙𝑠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All members of a category have some properties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𝐵𝑎𝑠𝑘𝑒𝑡𝑏𝑎𝑙𝑙𝑠</m:t>
                    </m:r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latin typeface="Cambria Math" charset="0"/>
                      </a:rPr>
                      <m:t>𝑆𝑝h𝑒𝑟𝑖𝑐𝑎𝑙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/>
                  <a:t>Members of a category can be recognized by some properties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𝑂𝑟𝑎𝑛𝑔𝑒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𝑅𝑜𝑢𝑛𝑑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𝑀𝑒𝑑𝑖𝑢𝑚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𝐵𝑎𝑙𝑙𝑠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𝐵𝑎𝑠𝑘𝑒𝑡𝑏𝑎𝑙𝑙𝑠</m:t>
                    </m:r>
                  </m:oMath>
                </a14:m>
                <a:endParaRPr lang="en-US" sz="2400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A category as a whole has some properties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𝐷𝑜𝑔𝑠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𝐷𝑜𝑚𝑒𝑠𝑡𝑖𝑐𝑎𝑡𝑒𝑑𝑆𝑝𝑒𝑐𝑖𝑒𝑠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024"/>
                <a:ext cx="10515600" cy="5285232"/>
              </a:xfrm>
              <a:blipFill rotWithShape="0">
                <a:blip r:embed="rId2"/>
                <a:stretch>
                  <a:fillRect l="-1217" t="-1845" b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about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Represent how things can </a:t>
            </a:r>
            <a:r>
              <a:rPr lang="en-US" b="1" dirty="0" smtClean="0"/>
              <a:t>change</a:t>
            </a:r>
            <a:r>
              <a:rPr lang="en-US" dirty="0" smtClean="0"/>
              <a:t> over time</a:t>
            </a:r>
          </a:p>
          <a:p>
            <a:pPr marL="635000" indent="-219075"/>
            <a:r>
              <a:rPr lang="en-US" dirty="0" smtClean="0"/>
              <a:t>Changes in properties</a:t>
            </a:r>
          </a:p>
          <a:p>
            <a:pPr marL="1092200" lvl="1" indent="-219075"/>
            <a:r>
              <a:rPr lang="en-US" dirty="0" smtClean="0"/>
              <a:t>E.g., a </a:t>
            </a:r>
            <a:r>
              <a:rPr lang="en-US" i="1" dirty="0" smtClean="0"/>
              <a:t>Flight</a:t>
            </a:r>
            <a:r>
              <a:rPr lang="en-US" dirty="0" smtClean="0"/>
              <a:t> event changes </a:t>
            </a:r>
            <a:r>
              <a:rPr lang="en-US" i="1" dirty="0" smtClean="0"/>
              <a:t>Position</a:t>
            </a:r>
            <a:endParaRPr lang="en-US" dirty="0" smtClean="0"/>
          </a:p>
          <a:p>
            <a:pPr marL="635000" indent="-219075"/>
            <a:r>
              <a:rPr lang="en-US" dirty="0" smtClean="0"/>
              <a:t>Also hierarchical</a:t>
            </a:r>
          </a:p>
          <a:p>
            <a:pPr marL="1092200" lvl="1" indent="-219075"/>
            <a:r>
              <a:rPr lang="en-US" i="1" dirty="0" smtClean="0"/>
              <a:t>Flight</a:t>
            </a:r>
            <a:r>
              <a:rPr lang="en-US" dirty="0" smtClean="0"/>
              <a:t> is a kind of </a:t>
            </a:r>
            <a:r>
              <a:rPr lang="en-US" i="1" dirty="0" smtClean="0"/>
              <a:t>Motion</a:t>
            </a:r>
            <a:r>
              <a:rPr lang="en-US" dirty="0" smtClean="0"/>
              <a:t> event</a:t>
            </a:r>
          </a:p>
          <a:p>
            <a:pPr marL="635000" indent="-219075"/>
            <a:r>
              <a:rPr lang="en-US" dirty="0" smtClean="0"/>
              <a:t>May be instant or have a duration</a:t>
            </a:r>
          </a:p>
          <a:p>
            <a:pPr marL="1092200" lvl="1" indent="-219075"/>
            <a:r>
              <a:rPr lang="en-US" dirty="0" smtClean="0"/>
              <a:t>The type of event continues throughout duration; e.g. 20 minutes of a 4-hour flight is still </a:t>
            </a:r>
            <a:r>
              <a:rPr lang="en-US" i="1" dirty="0" smtClean="0"/>
              <a:t>Flight</a:t>
            </a:r>
          </a:p>
          <a:p>
            <a:pPr marL="17463" indent="0">
              <a:buNone/>
            </a:pPr>
            <a:endParaRPr lang="en-US" i="1" dirty="0"/>
          </a:p>
          <a:p>
            <a:pPr marL="17463" indent="0">
              <a:buNone/>
            </a:pPr>
            <a:r>
              <a:rPr lang="en-US" dirty="0" smtClean="0"/>
              <a:t>Object references may change over time</a:t>
            </a:r>
          </a:p>
          <a:p>
            <a:pPr marL="688975" indent="-273050"/>
            <a:r>
              <a:rPr lang="en-US" dirty="0" smtClean="0"/>
              <a:t>E.g., </a:t>
            </a:r>
            <a:r>
              <a:rPr lang="en-US" i="1" dirty="0" err="1" smtClean="0"/>
              <a:t>US_President</a:t>
            </a:r>
            <a:r>
              <a:rPr lang="en-US" dirty="0" smtClean="0"/>
              <a:t> refers to different objects in 1789 and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Measurements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Ways of expressing object/event properties (e.g. length, time, etc.)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May be multiple measures for the same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𝐿𝑒𝑛𝑔𝑡h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𝐼𝑛𝑐h𝑒𝑠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𝐶𝑒𝑛𝑡𝑖𝑚𝑒𝑡𝑒𝑟𝑠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2.54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Beliefs/Attitudes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Express models of the world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𝐾𝑛𝑜𝑤𝑠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𝐿𝑜𝑖𝑠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𝐶𝑎𝑛𝐹𝑙𝑦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𝑆𝑢𝑝𝑒𝑟𝑚𝑎𝑛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 Watson Video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04" y="1895949"/>
            <a:ext cx="4279392" cy="3990534"/>
          </a:xfrm>
        </p:spPr>
      </p:pic>
    </p:spTree>
    <p:extLst>
      <p:ext uri="{BB962C8B-B14F-4D97-AF65-F5344CB8AC3E}">
        <p14:creationId xmlns:p14="http://schemas.microsoft.com/office/powerpoint/2010/main" val="3984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categories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Some relations hold between </a:t>
                </a:r>
                <a:r>
                  <a:rPr lang="en-US" u="sng" dirty="0" smtClean="0"/>
                  <a:t>categories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𝐹𝑒𝑚𝑎𝑙𝑒𝑃𝑒𝑟𝑠𝑜𝑛𝑠</m:t>
                    </m:r>
                    <m:r>
                      <a:rPr lang="en-US" b="0" i="1" smtClean="0">
                        <a:latin typeface="Cambria Math" charset="0"/>
                      </a:rPr>
                      <m:t>⊂</m:t>
                    </m:r>
                    <m:r>
                      <a:rPr lang="en-US" b="0" i="1" smtClean="0">
                        <a:latin typeface="Cambria Math" charset="0"/>
                      </a:rPr>
                      <m:t>𝑃𝑒𝑟𝑠𝑜𝑛𝑠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These yield </a:t>
                </a:r>
                <a:r>
                  <a:rPr lang="en-US" b="1" dirty="0" smtClean="0"/>
                  <a:t>inheritance</a:t>
                </a:r>
                <a:r>
                  <a:rPr lang="en-US" dirty="0" smtClean="0"/>
                  <a:t> of categories and properties for objects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𝑀𝑎𝑟𝑦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𝐹𝑒𝑚𝑎𝑙𝑒𝑃𝑒𝑟𝑠𝑜𝑛𝑠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𝑀𝑎𝑟𝑦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𝑃𝑒𝑟𝑠𝑜𝑛𝑠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𝐶𝑜𝑟𝑝𝑜𝑟𝑒𝑎𝑙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𝑃𝑒𝑟𝑠𝑜𝑛𝑠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</a:rPr>
                      <m:t>𝑀𝑎𝑟𝑦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𝐹𝑒𝑚𝑎𝑙𝑒𝑃𝑒𝑟𝑠𝑜𝑛𝑠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𝐶𝑜𝑟𝑝𝑜𝑟𝑒𝑎𝑙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𝑀𝑎𝑟𝑦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However, relations between </a:t>
                </a:r>
                <a:r>
                  <a:rPr lang="en-US" u="sng" dirty="0" smtClean="0"/>
                  <a:t>instances</a:t>
                </a:r>
                <a:r>
                  <a:rPr lang="en-US" dirty="0" smtClean="0"/>
                  <a:t> do not generalize to categories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</a:t>
                </a:r>
                <a:r>
                  <a:rPr lang="en-US" sz="2400" i="1" dirty="0" err="1" smtClean="0"/>
                  <a:t>HasMother</a:t>
                </a:r>
                <a:r>
                  <a:rPr lang="en-US" sz="2400" dirty="0" smtClean="0"/>
                  <a:t> constrained to hold between </a:t>
                </a:r>
                <a:r>
                  <a:rPr lang="en-US" sz="2400" i="1" dirty="0" smtClean="0"/>
                  <a:t>Persons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/>
                  <a:t>FemalePersons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𝐽𝑜h𝑛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𝑃𝑒𝑟𝑠𝑜𝑛𝑠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𝑀𝑎𝑟𝑦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𝐹𝑒𝑚𝑎𝑙𝑒𝑃𝑒𝑟𝑠𝑜𝑛𝑠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𝐻𝑎𝑠𝑀𝑜𝑡h𝑒𝑟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𝐽𝑜h𝑛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𝑀𝑎𝑟𝑦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𝐿𝑒𝑛𝑖𝑛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𝑆𝑡𝑎𝑡𝑢𝑒𝑠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𝑀𝑎𝑟𝑦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𝐹𝑒𝑚𝑎𝑙𝑒𝑃𝑒𝑟𝑠𝑜𝑛𝑠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𝐻𝑎𝑠𝑀𝑜𝑡h𝑒𝑟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𝐿𝑒𝑛𝑖𝑛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𝑀𝑎𝑟𝑦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But, can’t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𝐻𝑎𝑠𝑀𝑜𝑡h𝑒𝑟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𝑃𝑒𝑟𝑠𝑜𝑛𝑠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𝐹𝑒𝑚𝑎𝑙𝑒𝑃𝑒𝑟𝑠𝑜𝑛𝑠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  <a:blipFill rotWithShape="0">
                <a:blip r:embed="rId2"/>
                <a:stretch>
                  <a:fillRect l="-928" t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38" y="4942783"/>
            <a:ext cx="499872" cy="433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132" y="5376672"/>
            <a:ext cx="301244" cy="3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categories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2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Inheritance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classification</a:t>
                </a:r>
                <a:r>
                  <a:rPr lang="en-US" dirty="0" smtClean="0"/>
                  <a:t> make inference much more powerful</a:t>
                </a:r>
              </a:p>
              <a:p>
                <a:pPr marL="688975" indent="-200025"/>
                <a:r>
                  <a:rPr lang="en-US" sz="2400" u="sng" dirty="0" smtClean="0"/>
                  <a:t>Inheritance</a:t>
                </a:r>
                <a:r>
                  <a:rPr lang="en-US" sz="2400" dirty="0" smtClean="0"/>
                  <a:t> – objects have the properties of their categories</a:t>
                </a:r>
              </a:p>
              <a:p>
                <a:pPr marL="688975" indent="-200025"/>
                <a:r>
                  <a:rPr lang="en-US" sz="2400" u="sng" dirty="0" smtClean="0"/>
                  <a:t>Classification</a:t>
                </a:r>
                <a:r>
                  <a:rPr lang="en-US" sz="2400" dirty="0" smtClean="0"/>
                  <a:t> – categories can be recognized by object properties</a:t>
                </a:r>
              </a:p>
              <a:p>
                <a:pPr marL="488950" indent="0">
                  <a:buNone/>
                </a:pPr>
                <a:endParaRPr lang="en-US" sz="2400" dirty="0"/>
              </a:p>
              <a:p>
                <a:pPr marL="174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𝑂𝑟𝑎𝑛𝑔𝑒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𝑅𝑜𝑢𝑛𝑑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𝑀𝑒𝑑𝑖𝑢𝑚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74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𝐺𝑟𝑒𝑒𝑛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𝑅𝑜𝑢𝑛𝑑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𝑀𝑒𝑑𝑖𝑢𝑚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74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𝑂𝑟𝑎𝑛𝑔𝑒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𝑅𝑜𝑢𝑛𝑑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𝑀𝑒𝑑𝑖𝑢𝑚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⇔</m:t>
                      </m:r>
                      <m:r>
                        <a:rPr lang="en-US" b="0" i="1" smtClean="0">
                          <a:latin typeface="Cambria Math" charset="0"/>
                        </a:rPr>
                        <m:t>𝐵𝑎𝑠𝑘𝑒𝑡𝑏𝑎𝑙𝑙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74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𝐵𝑎𝑠𝑘𝑒𝑡𝑏𝑎𝑙𝑙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𝐶𝑎𝑛𝑆𝑐𝑜𝑟𝑒𝑊𝑖𝑡h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𝐾𝑒𝑣𝑖𝑛𝐷𝑢𝑟𝑎𝑛𝑡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29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0440" y="5296460"/>
                <a:ext cx="55847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𝐶𝑎𝑛𝑆𝑐𝑜𝑟𝑒𝑊𝑖𝑡h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𝐾𝑒𝑣𝑖𝑛𝐷𝑢𝑟𝑎𝑛𝑡</m:t>
                      </m:r>
                      <m:r>
                        <a:rPr lang="en-US" sz="28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5296460"/>
                <a:ext cx="558473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38339" y="5814406"/>
                <a:ext cx="5948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𝐶𝑎𝑛𝑆𝑐𝑜𝑟𝑒𝑊𝑖𝑡h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𝐾𝑒𝑣𝑖𝑛𝐷𝑢𝑟𝑎𝑛𝑡</m:t>
                      </m:r>
                      <m:r>
                        <a:rPr lang="en-US" sz="28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39" y="5814406"/>
                <a:ext cx="59489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50" y="5214076"/>
            <a:ext cx="654558" cy="568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18" y="5850829"/>
            <a:ext cx="394464" cy="3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note: reification for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most KBs, relations are binary; makes inference easier in practice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What if want to represent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ary</a:t>
                </a:r>
                <a:r>
                  <a:rPr lang="en-US" dirty="0" smtClean="0"/>
                  <a:t> info?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𝐹𝑙𝑦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𝑆h𝑎𝑛𝑘𝑎𝑟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𝑁𝑒𝑤𝑌𝑜𝑟𝑘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𝑁𝑒𝑤𝐷𝑒𝑙h𝑖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𝑌𝑒𝑠𝑡𝑒𝑟𝑑𝑎𝑦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Use </a:t>
                </a:r>
                <a:r>
                  <a:rPr lang="en-US" b="1" dirty="0" smtClean="0"/>
                  <a:t>reification</a:t>
                </a:r>
                <a:r>
                  <a:rPr lang="en-US" dirty="0" smtClean="0"/>
                  <a:t> – introduction of new objects for categories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13504" y="4645152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/>
              <a:t>FlyEvents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86128" y="5776853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Shankar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68624" y="6237679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/>
              <a:t>NewYork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8572" y="6217259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/>
              <a:t>NewDelhi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99020" y="5756433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Yesterday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456176" y="5205897"/>
            <a:ext cx="33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Fly</a:t>
            </a:r>
            <a:r>
              <a:rPr lang="en-US" sz="2000" i="1" baseline="-25000" dirty="0" smtClean="0"/>
              <a:t>17</a:t>
            </a:r>
            <a:endParaRPr lang="en-US" sz="2000" i="1" dirty="0"/>
          </a:p>
        </p:txBody>
      </p:sp>
      <p:cxnSp>
        <p:nvCxnSpPr>
          <p:cNvPr id="11" name="Straight Connector 10"/>
          <p:cNvCxnSpPr>
            <a:endCxn id="9" idx="0"/>
          </p:cNvCxnSpPr>
          <p:nvPr/>
        </p:nvCxnSpPr>
        <p:spPr>
          <a:xfrm>
            <a:off x="6096000" y="5045262"/>
            <a:ext cx="42672" cy="16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  <a:endCxn id="7" idx="0"/>
          </p:cNvCxnSpPr>
          <p:nvPr/>
        </p:nvCxnSpPr>
        <p:spPr>
          <a:xfrm>
            <a:off x="6138672" y="5606007"/>
            <a:ext cx="882396" cy="61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0"/>
          </p:cNvCxnSpPr>
          <p:nvPr/>
        </p:nvCxnSpPr>
        <p:spPr>
          <a:xfrm>
            <a:off x="6138672" y="5606007"/>
            <a:ext cx="2942844" cy="15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 flipH="1">
            <a:off x="3468624" y="5606007"/>
            <a:ext cx="2670048" cy="17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6" idx="0"/>
          </p:cNvCxnSpPr>
          <p:nvPr/>
        </p:nvCxnSpPr>
        <p:spPr>
          <a:xfrm flipH="1">
            <a:off x="5151120" y="5606007"/>
            <a:ext cx="987552" cy="63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8224" y="5365729"/>
            <a:ext cx="9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Passenger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1154" y="5793810"/>
            <a:ext cx="9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Origin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8450" y="5736013"/>
            <a:ext cx="117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Destination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6358" y="5408088"/>
            <a:ext cx="9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knowledge over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Some properties or referents may change over time</a:t>
                </a:r>
              </a:p>
              <a:p>
                <a:r>
                  <a:rPr lang="en-US" dirty="0" smtClean="0"/>
                  <a:t>Introduce time indexing</a:t>
                </a:r>
              </a:p>
              <a:p>
                <a:pPr marL="742950" indent="0">
                  <a:spcBef>
                    <a:spcPts val="2200"/>
                  </a:spcBef>
                  <a:buNone/>
                </a:pPr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𝑃𝑜𝑠𝑖𝑡𝑖𝑜𝑛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𝐷𝑒𝑛𝑖𝑠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7950" lvl="1" indent="-398463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𝑃𝑜𝑠𝑖𝑡𝑖𝑜𝑛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𝐷𝑒𝑛𝑖𝑠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5, 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</a:rPr>
                      <m:t>𝑃𝑜𝑠𝑖𝑡𝑖𝑜𝑛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𝐷𝑒𝑛𝑖𝑠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7, 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742950" indent="0">
                  <a:spcBef>
                    <a:spcPts val="2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𝑃𝑟𝑒𝑠𝑖𝑑𝑒𝑛𝑡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 smtClean="0"/>
                  <a:t>  </a:t>
                </a:r>
              </a:p>
              <a:p>
                <a:pPr marL="1377950" lvl="1" indent="-398463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𝑃𝑟𝑒𝑠𝑖𝑑𝑒𝑛𝑡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𝑊𝑎𝑠h𝑖𝑛𝑔𝑡𝑜𝑛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1789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</a:rPr>
                      <m:t>𝑃𝑟𝑒𝑠𝑖𝑑𝑒𝑛𝑡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𝑂𝑏𝑎𝑚𝑎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2010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knowledge over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Some new knowledge may conflict with prior facts/beliefs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𝐾𝑛𝑜𝑤𝑠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𝐿𝑜𝑖𝑠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𝑆𝑢𝑝𝑒𝑟𝑚𝑎𝑛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𝐶𝑙𝑎𝑟𝑘𝐾𝑒𝑛𝑡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𝐷𝑒𝑎𝑑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𝐶𝑙𝑎𝑟𝑘𝐾𝑒𝑛𝑡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𝐴𝑙𝑖𝑣𝑒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𝑆𝑢𝑝𝑒𝑟𝑚𝑎𝑛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Many ways to deal with this:</a:t>
                </a:r>
              </a:p>
              <a:p>
                <a:pPr marL="635000" indent="-200025"/>
                <a:r>
                  <a:rPr lang="en-US" dirty="0" smtClean="0"/>
                  <a:t>If a property that may change over time, just erase the old knowledge</a:t>
                </a:r>
              </a:p>
              <a:p>
                <a:pPr marL="635000" indent="-200025"/>
                <a:r>
                  <a:rPr lang="en-US" dirty="0" smtClean="0"/>
                  <a:t>If affects other facts, update/remove as needed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undetermined/conflicting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May have seemingly </a:t>
                </a:r>
                <a:r>
                  <a:rPr lang="en-US" dirty="0" err="1" smtClean="0"/>
                  <a:t>unreconcilable</a:t>
                </a:r>
                <a:r>
                  <a:rPr lang="en-US" dirty="0" smtClean="0"/>
                  <a:t> facts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𝑄𝑢𝑎𝑘𝑒𝑟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𝑁𝑖𝑥𝑜𝑛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𝐻𝑎𝑤𝑘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𝑁𝑖𝑥𝑜𝑛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𝑄𝑢𝑎𝑘𝑒𝑟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𝑃𝑎𝑐𝑖𝑓𝑖𝑠𝑡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𝐻𝑎𝑤𝑘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⇒¬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𝑃𝑎𝑐𝑖𝑓𝑖𝑠𝑡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Nixon a pacifist or not?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cases like this, can introduce default rules to prioritize some cases over others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Sometimes, these facts just conflict, and we have to assert a fact instead of inferring it!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  <a:blipFill rotWithShape="0">
                <a:blip r:embed="rId2"/>
                <a:stretch>
                  <a:fillRect l="-1043" t="-2541" b="-3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9063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So, lots of ways to use knowledge representation structure for inference and model tracking.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But, how do we choose a structure?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50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pick a representation scheme?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Could attempt to make a general ontology for everything</a:t>
            </a:r>
          </a:p>
          <a:p>
            <a:pPr marL="635000" indent="-346075"/>
            <a:r>
              <a:rPr lang="en-US" dirty="0" smtClean="0"/>
              <a:t>People keep trying; it hasn’t worked yet!</a:t>
            </a:r>
          </a:p>
          <a:p>
            <a:pPr marL="635000" indent="-346075"/>
            <a:r>
              <a:rPr lang="en-US" dirty="0" smtClean="0"/>
              <a:t>Too much information to handle with finite computation, anyway</a:t>
            </a:r>
          </a:p>
          <a:p>
            <a:pPr marL="635000" indent="-346075"/>
            <a:endParaRPr lang="en-US" dirty="0"/>
          </a:p>
          <a:p>
            <a:pPr marL="17463" indent="0">
              <a:buNone/>
            </a:pPr>
            <a:r>
              <a:rPr lang="en-US" dirty="0" smtClean="0"/>
              <a:t>Better: use design considerations of problem</a:t>
            </a:r>
          </a:p>
          <a:p>
            <a:pPr marL="635000" indent="-346075"/>
            <a:r>
              <a:rPr lang="en-US" dirty="0" smtClean="0"/>
              <a:t>What kinds of objects/events/measures/</a:t>
            </a:r>
            <a:r>
              <a:rPr lang="en-US" dirty="0" err="1" smtClean="0"/>
              <a:t>etc</a:t>
            </a:r>
            <a:r>
              <a:rPr lang="en-US" dirty="0" smtClean="0"/>
              <a:t> are relevant?</a:t>
            </a:r>
          </a:p>
          <a:p>
            <a:pPr marL="635000" indent="-346075"/>
            <a:r>
              <a:rPr lang="en-US" dirty="0" smtClean="0"/>
              <a:t>Are there properties of the problem that suggest an organization?</a:t>
            </a:r>
          </a:p>
          <a:p>
            <a:pPr marL="635000" indent="-346075"/>
            <a:r>
              <a:rPr lang="en-US" dirty="0" smtClean="0"/>
              <a:t>What sort of inferences do we need to support?</a:t>
            </a:r>
          </a:p>
          <a:p>
            <a:pPr marL="635000" indent="-346075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get passengers to destination</a:t>
            </a:r>
          </a:p>
          <a:p>
            <a:pPr marL="1214438" indent="-508000">
              <a:buFont typeface="+mj-lt"/>
              <a:buAutoNum type="alphaLcParenR"/>
            </a:pPr>
            <a:r>
              <a:rPr lang="en-US" dirty="0" smtClean="0"/>
              <a:t>without accidents</a:t>
            </a:r>
          </a:p>
          <a:p>
            <a:pPr marL="1214438" indent="-508000">
              <a:buFont typeface="+mj-lt"/>
              <a:buAutoNum type="alphaLcParenR"/>
            </a:pPr>
            <a:r>
              <a:rPr lang="en-US" dirty="0"/>
              <a:t>w</a:t>
            </a:r>
            <a:r>
              <a:rPr lang="en-US" dirty="0" smtClean="0"/>
              <a:t>ith minimal cost (distance/time/money)</a:t>
            </a:r>
          </a:p>
          <a:p>
            <a:pPr marL="1214438" indent="-508000">
              <a:buFont typeface="+mj-lt"/>
              <a:buAutoNum type="alphaLcParenR"/>
            </a:pPr>
            <a:endParaRPr lang="en-US" dirty="0"/>
          </a:p>
          <a:p>
            <a:pPr marL="17463" indent="0">
              <a:buNone/>
            </a:pPr>
            <a:r>
              <a:rPr lang="en-US" b="1" u="sng" dirty="0" smtClean="0"/>
              <a:t>Sensors</a:t>
            </a:r>
            <a:r>
              <a:rPr lang="en-US" dirty="0" smtClean="0"/>
              <a:t>:</a:t>
            </a:r>
          </a:p>
          <a:p>
            <a:pPr marL="474663" indent="-457200"/>
            <a:r>
              <a:rPr lang="en-US" dirty="0" smtClean="0"/>
              <a:t>Front, rear, and side cameras</a:t>
            </a:r>
          </a:p>
          <a:p>
            <a:pPr marL="474663" indent="-457200"/>
            <a:r>
              <a:rPr lang="en-US" dirty="0" smtClean="0"/>
              <a:t>Speedometer, rain sensors</a:t>
            </a:r>
          </a:p>
          <a:p>
            <a:pPr marL="474663" indent="-457200"/>
            <a:r>
              <a:rPr lang="en-US" dirty="0" smtClean="0"/>
              <a:t>Road marking/sign recognizer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38" y="3419856"/>
            <a:ext cx="2777562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0012"/>
            <a:ext cx="10515600" cy="1246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we need to know everything about everything?</a:t>
            </a:r>
          </a:p>
          <a:p>
            <a:r>
              <a:rPr lang="en-US" dirty="0" smtClean="0"/>
              <a:t>E.g., mating habits of giraffes, properties of black holes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72385"/>
            <a:ext cx="10515600" cy="3364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What kinds of </a:t>
            </a:r>
            <a:r>
              <a:rPr lang="en-US" u="sng" dirty="0" smtClean="0"/>
              <a:t>things</a:t>
            </a:r>
            <a:r>
              <a:rPr lang="en-US" dirty="0" smtClean="0"/>
              <a:t> (objects) do we need to know about?</a:t>
            </a:r>
          </a:p>
          <a:p>
            <a:pPr marL="742950" indent="-217488"/>
            <a:r>
              <a:rPr lang="en-US" dirty="0" smtClean="0"/>
              <a:t>Pedestrians</a:t>
            </a:r>
          </a:p>
          <a:p>
            <a:pPr marL="742950" indent="-217488"/>
            <a:r>
              <a:rPr lang="en-US" dirty="0" smtClean="0"/>
              <a:t>Cyclists</a:t>
            </a:r>
          </a:p>
          <a:p>
            <a:pPr marL="742950" indent="-217488"/>
            <a:r>
              <a:rPr lang="en-US" dirty="0" smtClean="0"/>
              <a:t>Other cars</a:t>
            </a:r>
          </a:p>
          <a:p>
            <a:pPr marL="742950" indent="-217488"/>
            <a:r>
              <a:rPr lang="en-US" dirty="0" smtClean="0"/>
              <a:t>Ducks in the road</a:t>
            </a:r>
          </a:p>
          <a:p>
            <a:pPr marL="742950" indent="-217488"/>
            <a:r>
              <a:rPr lang="en-US" dirty="0" smtClean="0"/>
              <a:t>Stop signs</a:t>
            </a:r>
          </a:p>
          <a:p>
            <a:pPr marL="742950" indent="-217488"/>
            <a:r>
              <a:rPr lang="en-US" dirty="0" smtClean="0"/>
              <a:t>Edge markings</a:t>
            </a:r>
          </a:p>
          <a:p>
            <a:pPr marL="742950" indent="-217488"/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80160" y="3419856"/>
            <a:ext cx="3602736" cy="160934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80160" y="5029200"/>
            <a:ext cx="3602736" cy="85953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280" y="3993695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Objects </a:t>
            </a:r>
            <a:r>
              <a:rPr lang="en-US" sz="2400" b="1" i="1" u="sng" dirty="0" smtClean="0">
                <a:solidFill>
                  <a:srgbClr val="00B0F0"/>
                </a:solidFill>
              </a:rPr>
              <a:t>in</a:t>
            </a:r>
            <a:r>
              <a:rPr lang="en-US" sz="2400" b="1" i="1" dirty="0" smtClean="0">
                <a:solidFill>
                  <a:srgbClr val="00B0F0"/>
                </a:solidFill>
              </a:rPr>
              <a:t> the road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9280" y="5228135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/>
                </a:solidFill>
              </a:rPr>
              <a:t>Objects </a:t>
            </a:r>
            <a:r>
              <a:rPr lang="en-US" sz="2400" b="1" i="1" u="sng" dirty="0" smtClean="0">
                <a:solidFill>
                  <a:schemeClr val="accent6"/>
                </a:solidFill>
              </a:rPr>
              <a:t>about</a:t>
            </a:r>
            <a:r>
              <a:rPr lang="en-US" sz="2400" b="1" i="1" dirty="0" smtClean="0">
                <a:solidFill>
                  <a:schemeClr val="accent6"/>
                </a:solidFill>
              </a:rPr>
              <a:t> the road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Last Time: First-Order Logic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6420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Forward-Backward Chaining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Forward chaining: working forward from what’s known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Backward chaining: working backward from a 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93801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First-Order Logic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Represent more complex statements about the real world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Objects, relations, quantifiers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Reduce to propositional inference with Instantiation</a:t>
            </a:r>
          </a:p>
        </p:txBody>
      </p:sp>
    </p:spTree>
    <p:extLst>
      <p:ext uri="{BB962C8B-B14F-4D97-AF65-F5344CB8AC3E}">
        <p14:creationId xmlns:p14="http://schemas.microsoft.com/office/powerpoint/2010/main" val="1064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26366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kinds of </a:t>
            </a:r>
            <a:r>
              <a:rPr lang="en-US" u="sng" dirty="0" smtClean="0"/>
              <a:t>events</a:t>
            </a:r>
            <a:r>
              <a:rPr lang="en-US" dirty="0" smtClean="0"/>
              <a:t> do we need to know about?</a:t>
            </a:r>
          </a:p>
          <a:p>
            <a:pPr marL="635000" indent="-254000"/>
            <a:r>
              <a:rPr lang="en-US" dirty="0" smtClean="0"/>
              <a:t>Colliding with things</a:t>
            </a:r>
          </a:p>
          <a:p>
            <a:pPr marL="635000" indent="-254000"/>
            <a:r>
              <a:rPr lang="en-US" dirty="0" smtClean="0"/>
              <a:t>Crossing over road markings</a:t>
            </a:r>
          </a:p>
          <a:p>
            <a:pPr marL="635000" indent="-254000"/>
            <a:r>
              <a:rPr lang="en-US" dirty="0" smtClean="0"/>
              <a:t>Movement (and changing it)</a:t>
            </a:r>
          </a:p>
          <a:p>
            <a:pPr marL="635000" indent="-254000"/>
            <a:r>
              <a:rPr lang="en-US" dirty="0" smtClean="0"/>
              <a:t>Arriving at a location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443985"/>
            <a:ext cx="10515600" cy="215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What kinds of </a:t>
            </a:r>
            <a:r>
              <a:rPr lang="en-US" u="sng" dirty="0" smtClean="0"/>
              <a:t>measurements</a:t>
            </a:r>
            <a:r>
              <a:rPr lang="en-US" dirty="0" smtClean="0"/>
              <a:t> do we need to know about?</a:t>
            </a:r>
          </a:p>
          <a:p>
            <a:pPr marL="635000" indent="-219075"/>
            <a:r>
              <a:rPr lang="en-US" dirty="0" smtClean="0"/>
              <a:t>Speed</a:t>
            </a:r>
          </a:p>
          <a:p>
            <a:pPr marL="635000" indent="-219075"/>
            <a:r>
              <a:rPr lang="en-US" dirty="0" smtClean="0"/>
              <a:t>Distance to objects</a:t>
            </a:r>
          </a:p>
          <a:p>
            <a:pPr marL="635000" indent="-219075"/>
            <a:r>
              <a:rPr lang="en-US" dirty="0" smtClean="0"/>
              <a:t>GPS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-321371" y="1755648"/>
            <a:ext cx="12397547" cy="4600420"/>
            <a:chOff x="-321371" y="1755648"/>
            <a:chExt cx="12397547" cy="4600420"/>
          </a:xfrm>
        </p:grpSpPr>
        <p:sp>
          <p:nvSpPr>
            <p:cNvPr id="4" name="TextBox 3"/>
            <p:cNvSpPr txBox="1"/>
            <p:nvPr/>
          </p:nvSpPr>
          <p:spPr>
            <a:xfrm>
              <a:off x="4626864" y="1755648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Anything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7274" y="2254326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Objects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" y="2991112"/>
              <a:ext cx="1200912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InRoad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03792" y="2357961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Measurements</a:t>
              </a:r>
              <a:endParaRPr 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4560" y="3097981"/>
              <a:ext cx="1743456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AboutRoad</a:t>
              </a:r>
              <a:endParaRPr lang="en-US" i="1" dirty="0"/>
            </a:p>
          </p:txBody>
        </p:sp>
        <p:cxnSp>
          <p:nvCxnSpPr>
            <p:cNvPr id="29" name="Straight Connector 28"/>
            <p:cNvCxnSpPr>
              <a:stCxn id="4" idx="2"/>
              <a:endCxn id="5" idx="0"/>
            </p:cNvCxnSpPr>
            <p:nvPr/>
          </p:nvCxnSpPr>
          <p:spPr>
            <a:xfrm flipH="1">
              <a:off x="1732026" y="2124980"/>
              <a:ext cx="4339590" cy="129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" idx="2"/>
              <a:endCxn id="23" idx="0"/>
            </p:cNvCxnSpPr>
            <p:nvPr/>
          </p:nvCxnSpPr>
          <p:spPr>
            <a:xfrm>
              <a:off x="6071616" y="2124980"/>
              <a:ext cx="4376928" cy="232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669536" y="2328888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Events</a:t>
              </a:r>
              <a:endParaRPr lang="en-US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862" y="4061068"/>
              <a:ext cx="1200912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Squishy</a:t>
              </a:r>
              <a:endParaRPr lang="en-US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31774" y="4062330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NotSquishy</a:t>
              </a:r>
              <a:endParaRPr lang="en-US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" y="5966988"/>
              <a:ext cx="14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Pedestrians</a:t>
              </a:r>
              <a:endParaRPr lang="en-US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321371" y="5208534"/>
              <a:ext cx="14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Ducks</a:t>
              </a:r>
              <a:endParaRPr lang="en-US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156" y="5575962"/>
              <a:ext cx="14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Cyclists</a:t>
              </a:r>
              <a:endParaRPr lang="en-US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30325" y="5177061"/>
              <a:ext cx="14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Automobiles</a:t>
              </a:r>
              <a:endParaRPr lang="en-US" i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40984" y="5894516"/>
              <a:ext cx="73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Cars</a:t>
              </a:r>
              <a:endParaRPr lang="en-US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77076" y="5872068"/>
              <a:ext cx="73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Semis</a:t>
              </a:r>
              <a:endParaRPr lang="en-US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32520" y="5905120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Position</a:t>
              </a:r>
              <a:endParaRPr lang="en-US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23120" y="5906614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Speed</a:t>
              </a:r>
              <a:endParaRPr lang="en-US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31424" y="5906614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Direction</a:t>
              </a:r>
              <a:endParaRPr lang="en-US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82362" y="3323431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Intersection</a:t>
              </a:r>
              <a:endParaRPr lang="en-US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11696" y="4337321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Acceleration</a:t>
              </a:r>
              <a:endParaRPr lang="en-US" i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56448" y="4337321"/>
              <a:ext cx="144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Deceleration</a:t>
              </a:r>
              <a:endParaRPr lang="en-US" i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70064" y="3331297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Movement</a:t>
              </a:r>
              <a:endParaRPr lang="en-US" i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5065" y="5147198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Collision</a:t>
              </a:r>
              <a:endParaRPr lang="en-US" i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32260" y="5498422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Crossing</a:t>
              </a:r>
              <a:endParaRPr lang="en-US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38812" y="5986736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Approaching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82038" y="4112722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Signs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38728" y="4117623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Markings</a:t>
              </a:r>
              <a:endParaRPr lang="en-US" i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82038" y="4681608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StopSign</a:t>
              </a:r>
              <a:endParaRPr lang="en-US" i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38728" y="4739606"/>
              <a:ext cx="163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Edge</a:t>
              </a:r>
              <a:endParaRPr lang="en-US" i="1" dirty="0"/>
            </a:p>
          </p:txBody>
        </p:sp>
        <p:cxnSp>
          <p:nvCxnSpPr>
            <p:cNvPr id="87" name="Straight Connector 86"/>
            <p:cNvCxnSpPr>
              <a:stCxn id="5" idx="2"/>
              <a:endCxn id="7" idx="0"/>
            </p:cNvCxnSpPr>
            <p:nvPr/>
          </p:nvCxnSpPr>
          <p:spPr>
            <a:xfrm flipH="1">
              <a:off x="970788" y="2623658"/>
              <a:ext cx="761238" cy="367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2"/>
              <a:endCxn id="27" idx="0"/>
            </p:cNvCxnSpPr>
            <p:nvPr/>
          </p:nvCxnSpPr>
          <p:spPr>
            <a:xfrm>
              <a:off x="1732026" y="2623658"/>
              <a:ext cx="1334262" cy="47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7" idx="2"/>
              <a:endCxn id="82" idx="0"/>
            </p:cNvCxnSpPr>
            <p:nvPr/>
          </p:nvCxnSpPr>
          <p:spPr>
            <a:xfrm>
              <a:off x="3066288" y="3469837"/>
              <a:ext cx="332614" cy="64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27" idx="2"/>
              <a:endCxn id="83" idx="0"/>
            </p:cNvCxnSpPr>
            <p:nvPr/>
          </p:nvCxnSpPr>
          <p:spPr>
            <a:xfrm>
              <a:off x="3066288" y="3469837"/>
              <a:ext cx="1289304" cy="647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" idx="2"/>
              <a:endCxn id="58" idx="0"/>
            </p:cNvCxnSpPr>
            <p:nvPr/>
          </p:nvCxnSpPr>
          <p:spPr>
            <a:xfrm>
              <a:off x="970788" y="3362968"/>
              <a:ext cx="983362" cy="6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7" idx="2"/>
              <a:endCxn id="56" idx="0"/>
            </p:cNvCxnSpPr>
            <p:nvPr/>
          </p:nvCxnSpPr>
          <p:spPr>
            <a:xfrm flipH="1">
              <a:off x="631318" y="3362968"/>
              <a:ext cx="339470" cy="69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61" idx="0"/>
              <a:endCxn id="56" idx="2"/>
            </p:cNvCxnSpPr>
            <p:nvPr/>
          </p:nvCxnSpPr>
          <p:spPr>
            <a:xfrm flipV="1">
              <a:off x="411673" y="4432924"/>
              <a:ext cx="219645" cy="775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2" idx="0"/>
              <a:endCxn id="56" idx="2"/>
            </p:cNvCxnSpPr>
            <p:nvPr/>
          </p:nvCxnSpPr>
          <p:spPr>
            <a:xfrm flipH="1" flipV="1">
              <a:off x="631318" y="4432924"/>
              <a:ext cx="206882" cy="1143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59" idx="0"/>
              <a:endCxn id="56" idx="2"/>
            </p:cNvCxnSpPr>
            <p:nvPr/>
          </p:nvCxnSpPr>
          <p:spPr>
            <a:xfrm flipH="1" flipV="1">
              <a:off x="631318" y="4432924"/>
              <a:ext cx="787526" cy="1534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64" idx="0"/>
              <a:endCxn id="58" idx="2"/>
            </p:cNvCxnSpPr>
            <p:nvPr/>
          </p:nvCxnSpPr>
          <p:spPr>
            <a:xfrm flipH="1" flipV="1">
              <a:off x="1954150" y="4431662"/>
              <a:ext cx="609219" cy="745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4" idx="2"/>
              <a:endCxn id="65" idx="0"/>
            </p:cNvCxnSpPr>
            <p:nvPr/>
          </p:nvCxnSpPr>
          <p:spPr>
            <a:xfrm>
              <a:off x="2563369" y="5546393"/>
              <a:ext cx="344137" cy="348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67" idx="0"/>
              <a:endCxn id="64" idx="2"/>
            </p:cNvCxnSpPr>
            <p:nvPr/>
          </p:nvCxnSpPr>
          <p:spPr>
            <a:xfrm flipH="1" flipV="1">
              <a:off x="2563369" y="5546393"/>
              <a:ext cx="1080229" cy="325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4" idx="0"/>
              <a:endCxn id="82" idx="2"/>
            </p:cNvCxnSpPr>
            <p:nvPr/>
          </p:nvCxnSpPr>
          <p:spPr>
            <a:xfrm flipV="1">
              <a:off x="3398902" y="4482054"/>
              <a:ext cx="0" cy="199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86" idx="0"/>
              <a:endCxn id="83" idx="2"/>
            </p:cNvCxnSpPr>
            <p:nvPr/>
          </p:nvCxnSpPr>
          <p:spPr>
            <a:xfrm flipV="1">
              <a:off x="4355592" y="4486955"/>
              <a:ext cx="0" cy="2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72" idx="0"/>
              <a:endCxn id="55" idx="2"/>
            </p:cNvCxnSpPr>
            <p:nvPr/>
          </p:nvCxnSpPr>
          <p:spPr>
            <a:xfrm flipV="1">
              <a:off x="5999226" y="2698220"/>
              <a:ext cx="115062" cy="625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76" idx="0"/>
              <a:endCxn id="55" idx="2"/>
            </p:cNvCxnSpPr>
            <p:nvPr/>
          </p:nvCxnSpPr>
          <p:spPr>
            <a:xfrm flipH="1" flipV="1">
              <a:off x="6114288" y="2698220"/>
              <a:ext cx="2072640" cy="633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6" idx="2"/>
              <a:endCxn id="73" idx="0"/>
            </p:cNvCxnSpPr>
            <p:nvPr/>
          </p:nvCxnSpPr>
          <p:spPr>
            <a:xfrm flipH="1">
              <a:off x="7434072" y="3700629"/>
              <a:ext cx="752856" cy="636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76" idx="2"/>
              <a:endCxn id="75" idx="0"/>
            </p:cNvCxnSpPr>
            <p:nvPr/>
          </p:nvCxnSpPr>
          <p:spPr>
            <a:xfrm>
              <a:off x="8186928" y="3700629"/>
              <a:ext cx="691896" cy="636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72" idx="2"/>
              <a:endCxn id="77" idx="0"/>
            </p:cNvCxnSpPr>
            <p:nvPr/>
          </p:nvCxnSpPr>
          <p:spPr>
            <a:xfrm flipH="1">
              <a:off x="5531929" y="3692763"/>
              <a:ext cx="467297" cy="1454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72" idx="2"/>
              <a:endCxn id="79" idx="0"/>
            </p:cNvCxnSpPr>
            <p:nvPr/>
          </p:nvCxnSpPr>
          <p:spPr>
            <a:xfrm flipH="1">
              <a:off x="5949124" y="3692763"/>
              <a:ext cx="50102" cy="1805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72" idx="2"/>
              <a:endCxn id="80" idx="0"/>
            </p:cNvCxnSpPr>
            <p:nvPr/>
          </p:nvCxnSpPr>
          <p:spPr>
            <a:xfrm>
              <a:off x="5999226" y="3692763"/>
              <a:ext cx="556450" cy="2293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23" idx="2"/>
              <a:endCxn id="68" idx="0"/>
            </p:cNvCxnSpPr>
            <p:nvPr/>
          </p:nvCxnSpPr>
          <p:spPr>
            <a:xfrm flipH="1">
              <a:off x="9454896" y="2727293"/>
              <a:ext cx="993648" cy="3177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23" idx="2"/>
              <a:endCxn id="69" idx="0"/>
            </p:cNvCxnSpPr>
            <p:nvPr/>
          </p:nvCxnSpPr>
          <p:spPr>
            <a:xfrm flipH="1">
              <a:off x="10445496" y="2727293"/>
              <a:ext cx="3048" cy="3179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3" idx="2"/>
              <a:endCxn id="70" idx="0"/>
            </p:cNvCxnSpPr>
            <p:nvPr/>
          </p:nvCxnSpPr>
          <p:spPr>
            <a:xfrm>
              <a:off x="10448544" y="2727293"/>
              <a:ext cx="905256" cy="3179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itle 1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6" y="1389888"/>
            <a:ext cx="5256324" cy="200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8200" y="1828800"/>
                <a:ext cx="4922520" cy="91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charset="0"/>
                  </a:rPr>
                  <a:t>Acceleration speeds you up</a:t>
                </a:r>
                <a:endParaRPr lang="en-US" b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𝐴𝑐𝑐𝑒𝑙𝑒𝑟𝑎𝑡𝑖𝑜𝑛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𝑆𝑝𝑒𝑒𝑑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𝑆𝑝𝑒𝑒𝑑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4922520" cy="919098"/>
              </a:xfrm>
              <a:prstGeom prst="rect">
                <a:avLst/>
              </a:prstGeom>
              <a:blipFill rotWithShape="0">
                <a:blip r:embed="rId3"/>
                <a:stretch>
                  <a:fillRect l="-1115" t="-8609" b="-19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73252" y="3202750"/>
                <a:ext cx="4922520" cy="91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latin typeface="Cambria Math" charset="0"/>
                  </a:rPr>
                  <a:t>Hitting a squishy thing kills 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𝐶𝑎𝑟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𝑆𝑞𝑢𝑖𝑠h𝑦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𝐶𝑜𝑙𝑙𝑖𝑠𝑖𝑜𝑛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𝐷𝑒𝑎𝑑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2" y="3202750"/>
                <a:ext cx="4922520" cy="919098"/>
              </a:xfrm>
              <a:prstGeom prst="rect">
                <a:avLst/>
              </a:prstGeom>
              <a:blipFill rotWithShape="0">
                <a:blip r:embed="rId4"/>
                <a:stretch>
                  <a:fillRect l="-990" t="-7947" b="-1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8200" y="4576700"/>
                <a:ext cx="4922520" cy="91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charset="0"/>
                  </a:rPr>
                  <a:t>Decelerate when approaching a stop sign</a:t>
                </a:r>
                <a:endParaRPr lang="en-US" b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𝐶𝑎𝑟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𝑆𝑡𝑜𝑝𝑆𝑖𝑔𝑛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</a:rPr>
                        <m:t>𝐴𝑝𝑝𝑟𝑜𝑎𝑐h𝑖𝑛𝑔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⇒</m:t>
                      </m:r>
                      <m:r>
                        <a:rPr lang="en-US" b="0" i="1" smtClean="0">
                          <a:latin typeface="Cambria Math" charset="0"/>
                        </a:rPr>
                        <m:t>𝐷𝑒𝑐𝑒𝑙𝑒𝑟𝑎𝑡𝑒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6700"/>
                <a:ext cx="4922520" cy="919098"/>
              </a:xfrm>
              <a:prstGeom prst="rect">
                <a:avLst/>
              </a:prstGeom>
              <a:blipFill rotWithShape="0">
                <a:blip r:embed="rId5"/>
                <a:stretch>
                  <a:fillRect l="-1115" t="-8609" b="-19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73252" y="5765984"/>
                <a:ext cx="492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2" y="5765984"/>
                <a:ext cx="49225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7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ways to pre-populate KB with starting info</a:t>
            </a:r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Declarative – </a:t>
            </a:r>
            <a:r>
              <a:rPr lang="en-US" dirty="0" smtClean="0"/>
              <a:t>at startup, TELL the KB all the facts it needs to model the rules of the world</a:t>
            </a:r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Procedural – </a:t>
            </a:r>
            <a:r>
              <a:rPr lang="en-US" dirty="0" smtClean="0"/>
              <a:t>bake the rules of the world into the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5888" y="4785108"/>
            <a:ext cx="645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practice, use a mix of both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205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ways to make use of KB/ontology knowledge</a:t>
            </a:r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Inference – </a:t>
            </a:r>
            <a:r>
              <a:rPr lang="en-US" dirty="0" smtClean="0"/>
              <a:t>to make every decision, rely entirely on the KB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TELL percepts, ASK for action; KB engine infers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Procedural – </a:t>
            </a:r>
            <a:r>
              <a:rPr lang="en-US" dirty="0" smtClean="0"/>
              <a:t>bake the rules of the world into the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5888" y="4785108"/>
            <a:ext cx="645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practice, use a mix of both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Knowledge-based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8269224" cy="5084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smtClean="0"/>
              <a:t>knowledge about the world </a:t>
            </a:r>
            <a:r>
              <a:rPr lang="en-US" dirty="0" smtClean="0"/>
              <a:t>to choose actions</a:t>
            </a:r>
          </a:p>
          <a:p>
            <a:r>
              <a:rPr lang="en-US" dirty="0" smtClean="0"/>
              <a:t>Inference with existing knowledge + new observations</a:t>
            </a:r>
          </a:p>
          <a:p>
            <a:r>
              <a:rPr lang="en-US" dirty="0" smtClean="0"/>
              <a:t>Resolution, forward-backward chaining, instantiation and unification,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Knowledge represented in </a:t>
            </a:r>
            <a:r>
              <a:rPr lang="en-US" b="1" dirty="0" smtClean="0"/>
              <a:t>knowledge bases</a:t>
            </a:r>
          </a:p>
          <a:p>
            <a:r>
              <a:rPr lang="en-US" dirty="0" smtClean="0"/>
              <a:t>Contain statements about the world</a:t>
            </a:r>
          </a:p>
          <a:p>
            <a:r>
              <a:rPr lang="en-US" dirty="0" smtClean="0"/>
              <a:t>Structured with an </a:t>
            </a:r>
            <a:r>
              <a:rPr lang="en-US" b="1" dirty="0" smtClean="0"/>
              <a:t>ontology</a:t>
            </a:r>
            <a:endParaRPr lang="en-US" dirty="0" smtClean="0"/>
          </a:p>
          <a:p>
            <a:pPr lvl="1"/>
            <a:r>
              <a:rPr lang="en-US" dirty="0" smtClean="0"/>
              <a:t>Represents how different kinds of objects/events/</a:t>
            </a:r>
            <a:r>
              <a:rPr lang="en-US" dirty="0" err="1" smtClean="0"/>
              <a:t>etc</a:t>
            </a:r>
            <a:r>
              <a:rPr lang="en-US" dirty="0" smtClean="0"/>
              <a:t> are categorized</a:t>
            </a:r>
          </a:p>
          <a:p>
            <a:pPr lvl="1"/>
            <a:r>
              <a:rPr lang="en-US" dirty="0" smtClean="0"/>
              <a:t>Supports higher-level inference</a:t>
            </a:r>
          </a:p>
          <a:p>
            <a:pPr lvl="1"/>
            <a:r>
              <a:rPr lang="en-US" dirty="0" smtClean="0"/>
              <a:t>Designed for a particular set of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8955060" y="2487167"/>
            <a:ext cx="2676107" cy="2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Non-deterministic searching</a:t>
            </a:r>
          </a:p>
          <a:p>
            <a:r>
              <a:rPr lang="en-US" dirty="0" smtClean="0"/>
              <a:t>Fundamental robotics problem: what happens when reality gets in the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 logical agents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Practical problem</a:t>
            </a:r>
          </a:p>
          <a:p>
            <a:pPr marL="0" indent="0">
              <a:buNone/>
            </a:pPr>
            <a:r>
              <a:rPr lang="en-US" dirty="0" smtClean="0"/>
              <a:t>How can I efficiently reason about what actions to take, using knowledge about the world?</a:t>
            </a:r>
          </a:p>
          <a:p>
            <a:pPr marL="869950" indent="-217488"/>
            <a:r>
              <a:rPr lang="en-US" dirty="0" smtClean="0"/>
              <a:t>Can support sub-goals during progress through search space!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Philosophical problem</a:t>
            </a:r>
          </a:p>
          <a:p>
            <a:pPr marL="0" indent="0">
              <a:buNone/>
            </a:pPr>
            <a:r>
              <a:rPr lang="en-US" dirty="0" smtClean="0"/>
              <a:t>How much knowledge about the world do I actually need to decide on an action?</a:t>
            </a:r>
          </a:p>
          <a:p>
            <a:pPr marL="0" indent="0">
              <a:buNone/>
            </a:pPr>
            <a:r>
              <a:rPr lang="en-US" dirty="0" smtClean="0"/>
              <a:t>How much can I let the world itself tell me?</a:t>
            </a:r>
          </a:p>
        </p:txBody>
      </p:sp>
    </p:spTree>
    <p:extLst>
      <p:ext uri="{BB962C8B-B14F-4D97-AF65-F5344CB8AC3E}">
        <p14:creationId xmlns:p14="http://schemas.microsoft.com/office/powerpoint/2010/main" val="1368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400" u="sng" dirty="0" smtClean="0"/>
              <a:t>What kinds </a:t>
            </a:r>
            <a:r>
              <a:rPr lang="en-US" sz="4400" dirty="0" smtClean="0"/>
              <a:t>of knowledge do we need?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400" u="sng" dirty="0" smtClean="0"/>
              <a:t>How much </a:t>
            </a:r>
            <a:r>
              <a:rPr lang="en-US" sz="4400" dirty="0" smtClean="0"/>
              <a:t>knowledge do we need?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400" dirty="0" smtClean="0"/>
              <a:t>How do we </a:t>
            </a:r>
            <a:r>
              <a:rPr lang="en-US" sz="4400" u="sng" dirty="0" smtClean="0"/>
              <a:t>structure</a:t>
            </a:r>
            <a:r>
              <a:rPr lang="en-US" sz="4400" dirty="0" smtClean="0"/>
              <a:t> it effectively?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knowledge bases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Real world applications need </a:t>
                </a:r>
                <a:r>
                  <a:rPr lang="en-US" u="sng" dirty="0" smtClean="0"/>
                  <a:t>huge</a:t>
                </a:r>
                <a:r>
                  <a:rPr lang="en-US" dirty="0" smtClean="0"/>
                  <a:t> KBs</a:t>
                </a:r>
              </a:p>
              <a:p>
                <a:pPr lvl="1"/>
                <a:r>
                  <a:rPr lang="en-US" dirty="0" smtClean="0"/>
                  <a:t>E.g., Google search, route mapping, restaurant finding,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Millions of facts, hundreds or thousand of relations!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Facts often represented as triples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𝑠𝑢𝑏𝑗𝑒𝑐𝑡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𝑟𝑒𝑙𝑎𝑡𝑖𝑜𝑛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48" y="4647193"/>
            <a:ext cx="3500120" cy="640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84" y="5497513"/>
            <a:ext cx="3759200" cy="135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64" y="5162047"/>
            <a:ext cx="1981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knowledge in large KBs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Entities have types, labels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Relations (may) have type constraints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Some relations hold between types, some between entities</a:t>
            </a: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(We’ll define all of this more formally later)</a:t>
            </a:r>
          </a:p>
        </p:txBody>
      </p:sp>
    </p:spTree>
    <p:extLst>
      <p:ext uri="{BB962C8B-B14F-4D97-AF65-F5344CB8AC3E}">
        <p14:creationId xmlns:p14="http://schemas.microsoft.com/office/powerpoint/2010/main" val="20776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KB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4743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hlinkClick r:id="rId3"/>
              </a:rPr>
              <a:t>YAGO (Yet Another Great Ontology)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77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uses of large KBs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Finding similar or related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 answering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5248"/>
            <a:ext cx="44704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2861056"/>
            <a:ext cx="2968753" cy="9636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01184" y="3035808"/>
            <a:ext cx="1078992" cy="475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36" y="5381309"/>
            <a:ext cx="5799328" cy="599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49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13899</TotalTime>
  <Words>1864</Words>
  <Application>Microsoft Macintosh PowerPoint</Application>
  <PresentationFormat>Widescreen</PresentationFormat>
  <Paragraphs>338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Cambria Math</vt:lpstr>
      <vt:lpstr>Wingdings</vt:lpstr>
      <vt:lpstr>Arial</vt:lpstr>
      <vt:lpstr>Office Theme</vt:lpstr>
      <vt:lpstr>Announcements</vt:lpstr>
      <vt:lpstr>Last Time: Watson Video</vt:lpstr>
      <vt:lpstr>Last Last Time: First-Order Logic</vt:lpstr>
      <vt:lpstr>What problem do logical agents solve?</vt:lpstr>
      <vt:lpstr>Three key questions</vt:lpstr>
      <vt:lpstr>Large-scale knowledge bases</vt:lpstr>
      <vt:lpstr>Structuring knowledge in large KBs</vt:lpstr>
      <vt:lpstr>Real KB demo</vt:lpstr>
      <vt:lpstr>Practical uses of large KBs</vt:lpstr>
      <vt:lpstr>Watson as constraint satisfaction</vt:lpstr>
      <vt:lpstr>Structuring knowledge representation</vt:lpstr>
      <vt:lpstr>General-purpose ontology example</vt:lpstr>
      <vt:lpstr>Wumpus ontology example</vt:lpstr>
      <vt:lpstr>Wumpus KB</vt:lpstr>
      <vt:lpstr>Ways to design ontologies</vt:lpstr>
      <vt:lpstr>Knowledge about objects</vt:lpstr>
      <vt:lpstr>Knowledge about objects</vt:lpstr>
      <vt:lpstr>Knowledge about events</vt:lpstr>
      <vt:lpstr>Other kinds of knowledge</vt:lpstr>
      <vt:lpstr>Reasoning with categories</vt:lpstr>
      <vt:lpstr>Reasoning with categories</vt:lpstr>
      <vt:lpstr>Practical note: reification for n-ary relations</vt:lpstr>
      <vt:lpstr>Updating knowledge over time</vt:lpstr>
      <vt:lpstr>Updating knowledge over time</vt:lpstr>
      <vt:lpstr>Handling undetermined/conflicting information</vt:lpstr>
      <vt:lpstr>PowerPoint Presentation</vt:lpstr>
      <vt:lpstr>How do you pick a representation scheme?</vt:lpstr>
      <vt:lpstr>Case study: self-driving car</vt:lpstr>
      <vt:lpstr>Case study: self-driving car</vt:lpstr>
      <vt:lpstr>Case study: self-driving car</vt:lpstr>
      <vt:lpstr>Case study: self-driving car</vt:lpstr>
      <vt:lpstr>Case study: self-driving car</vt:lpstr>
      <vt:lpstr>Filling Knowledge Bases</vt:lpstr>
      <vt:lpstr>Using Knowledge Bases</vt:lpstr>
      <vt:lpstr>Summary: Knowledge-based agents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360</cp:revision>
  <cp:lastPrinted>2017-09-12T18:41:39Z</cp:lastPrinted>
  <dcterms:created xsi:type="dcterms:W3CDTF">2017-08-18T18:18:42Z</dcterms:created>
  <dcterms:modified xsi:type="dcterms:W3CDTF">2017-09-20T15:06:35Z</dcterms:modified>
</cp:coreProperties>
</file>