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81" r:id="rId2"/>
    <p:sldId id="377" r:id="rId3"/>
    <p:sldId id="383" r:id="rId4"/>
    <p:sldId id="387" r:id="rId5"/>
    <p:sldId id="379" r:id="rId6"/>
    <p:sldId id="378" r:id="rId7"/>
    <p:sldId id="384" r:id="rId8"/>
    <p:sldId id="385" r:id="rId9"/>
    <p:sldId id="386" r:id="rId10"/>
    <p:sldId id="389" r:id="rId11"/>
    <p:sldId id="381" r:id="rId12"/>
    <p:sldId id="380" r:id="rId13"/>
    <p:sldId id="391" r:id="rId14"/>
    <p:sldId id="392" r:id="rId15"/>
    <p:sldId id="393" r:id="rId16"/>
    <p:sldId id="376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388" r:id="rId28"/>
    <p:sldId id="404" r:id="rId29"/>
    <p:sldId id="405" r:id="rId30"/>
    <p:sldId id="406" r:id="rId31"/>
    <p:sldId id="34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09"/>
    <p:restoredTop sz="94514"/>
  </p:normalViewPr>
  <p:slideViewPr>
    <p:cSldViewPr snapToGrid="0" snapToObjects="1">
      <p:cViewPr>
        <p:scale>
          <a:sx n="80" d="100"/>
          <a:sy n="80" d="100"/>
        </p:scale>
        <p:origin x="-184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940D9-A0F5-5441-BFC1-53C136B72435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795AA-8646-AB4D-816D-6B926830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5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4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82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00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5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5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6758"/>
            <a:ext cx="10515600" cy="607641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50588"/>
            <a:ext cx="12192000" cy="0"/>
          </a:xfrm>
          <a:prstGeom prst="line">
            <a:avLst/>
          </a:prstGeom>
          <a:ln w="50800">
            <a:solidFill>
              <a:srgbClr val="B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4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3FB2-19F0-2A47-895C-60E51D6E971E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jpg"/><Relationship Id="rId5" Type="http://schemas.openxmlformats.org/officeDocument/2006/relationships/image" Target="../media/image24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jpg"/><Relationship Id="rId5" Type="http://schemas.openxmlformats.org/officeDocument/2006/relationships/image" Target="../media/image38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9203"/>
          </a:xfrm>
        </p:spPr>
        <p:txBody>
          <a:bodyPr>
            <a:normAutofit/>
          </a:bodyPr>
          <a:lstStyle/>
          <a:p>
            <a:pPr marL="930275" indent="-930275">
              <a:buNone/>
            </a:pPr>
            <a:r>
              <a:rPr lang="en-US" b="1" dirty="0" smtClean="0"/>
              <a:t>Homework 1</a:t>
            </a:r>
            <a:r>
              <a:rPr lang="en-US" dirty="0" smtClean="0"/>
              <a:t> Full assignment posted.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24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903" y="4781835"/>
            <a:ext cx="1458419" cy="11904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Wumpus</a:t>
            </a:r>
            <a:r>
              <a:rPr lang="en-US" dirty="0" smtClean="0"/>
              <a:t> World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90789" y="3980556"/>
            <a:ext cx="1271712" cy="103803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143" y="2229134"/>
            <a:ext cx="2621179" cy="2506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360" y="2923195"/>
            <a:ext cx="1812443" cy="181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Wumpus</a:t>
            </a:r>
            <a:r>
              <a:rPr lang="en-US" dirty="0" smtClean="0"/>
              <a:t>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70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World</a:t>
            </a:r>
            <a:r>
              <a:rPr lang="en-US" dirty="0" smtClean="0"/>
              <a:t>: cave with rooms connected by passageways</a:t>
            </a:r>
          </a:p>
          <a:p>
            <a:pPr marL="742950" indent="-200025"/>
            <a:r>
              <a:rPr lang="en-US" sz="2400" dirty="0" smtClean="0"/>
              <a:t>Rooms may contain: Gold, a Bottomless Pit, or The Terrible </a:t>
            </a:r>
            <a:r>
              <a:rPr lang="en-US" sz="2400" dirty="0" err="1" smtClean="0"/>
              <a:t>Wumpus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873882"/>
            <a:ext cx="7610856" cy="1559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/>
              <a:t>Agent</a:t>
            </a:r>
            <a:r>
              <a:rPr lang="en-US" dirty="0" smtClean="0"/>
              <a:t>: intrepid explorer, armed with a single arrow</a:t>
            </a:r>
          </a:p>
          <a:p>
            <a:pPr marL="742950" indent="-200025"/>
            <a:r>
              <a:rPr lang="en-US" sz="2400" dirty="0" smtClean="0"/>
              <a:t>Arrow continues until it hits the </a:t>
            </a:r>
            <a:r>
              <a:rPr lang="en-US" sz="2400" dirty="0" err="1" smtClean="0"/>
              <a:t>Wumpus</a:t>
            </a:r>
            <a:r>
              <a:rPr lang="en-US" sz="2400" dirty="0" smtClean="0"/>
              <a:t> (and kills it) or a wall.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5468113"/>
            <a:ext cx="10515600" cy="56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/>
              <a:t>Goal</a:t>
            </a:r>
            <a:r>
              <a:rPr lang="en-US" dirty="0" smtClean="0"/>
              <a:t>: escape alive with the </a:t>
            </a:r>
            <a:r>
              <a:rPr lang="en-US" smtClean="0"/>
              <a:t>gold!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824" y="2828417"/>
            <a:ext cx="757936" cy="75793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555660" y="2783112"/>
            <a:ext cx="1080680" cy="803241"/>
            <a:chOff x="6361856" y="2848265"/>
            <a:chExt cx="1080680" cy="803241"/>
          </a:xfrm>
        </p:grpSpPr>
        <p:sp>
          <p:nvSpPr>
            <p:cNvPr id="8" name="Rounded Rectangle 7"/>
            <p:cNvSpPr/>
            <p:nvPr/>
          </p:nvSpPr>
          <p:spPr>
            <a:xfrm>
              <a:off x="6361856" y="2848265"/>
              <a:ext cx="1080680" cy="80324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31885" y="3056002"/>
              <a:ext cx="740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PIT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384" y="2783112"/>
            <a:ext cx="949859" cy="9083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243" y="4182619"/>
            <a:ext cx="1819585" cy="22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PEAS of </a:t>
            </a:r>
            <a:r>
              <a:rPr lang="en-US" dirty="0" err="1" smtClean="0"/>
              <a:t>Wumpus</a:t>
            </a:r>
            <a:r>
              <a:rPr lang="en-US" dirty="0" smtClean="0"/>
              <a:t> World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690" y="2781580"/>
            <a:ext cx="3471110" cy="1735555"/>
          </a:xfrm>
        </p:spPr>
      </p:pic>
      <p:sp>
        <p:nvSpPr>
          <p:cNvPr id="5" name="TextBox 4"/>
          <p:cNvSpPr txBox="1"/>
          <p:nvPr/>
        </p:nvSpPr>
        <p:spPr>
          <a:xfrm>
            <a:off x="710184" y="2270366"/>
            <a:ext cx="78303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Performance Measure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+1000 for climbing out with the gold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-1000 for dying (pit or </a:t>
            </a:r>
            <a:r>
              <a:rPr lang="en-US" sz="2800" dirty="0" err="1" smtClean="0"/>
              <a:t>wumpus</a:t>
            </a:r>
            <a:r>
              <a:rPr lang="en-US" sz="2800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-1 for each action taken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-10 for using up your only arrow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89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PEAS of </a:t>
            </a:r>
            <a:r>
              <a:rPr lang="en-US" dirty="0" err="1" smtClean="0"/>
              <a:t>Wumpus</a:t>
            </a:r>
            <a:r>
              <a:rPr lang="en-US" dirty="0" smtClean="0"/>
              <a:t> World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690" y="2781580"/>
            <a:ext cx="3471110" cy="1735555"/>
          </a:xfrm>
        </p:spPr>
      </p:pic>
      <p:sp>
        <p:nvSpPr>
          <p:cNvPr id="6" name="TextBox 5"/>
          <p:cNvSpPr txBox="1"/>
          <p:nvPr/>
        </p:nvSpPr>
        <p:spPr>
          <a:xfrm>
            <a:off x="710184" y="2270366"/>
            <a:ext cx="71725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Environment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4x4 grid of rooms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Agent always starts in [1,1] facing Right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Gold, </a:t>
            </a:r>
            <a:r>
              <a:rPr lang="en-US" sz="2800" dirty="0" err="1" smtClean="0"/>
              <a:t>wumpus</a:t>
            </a:r>
            <a:r>
              <a:rPr lang="en-US" sz="2800" dirty="0" smtClean="0"/>
              <a:t>, and pit locations chosen randomly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612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PEAS of </a:t>
            </a:r>
            <a:r>
              <a:rPr lang="en-US" dirty="0" err="1" smtClean="0"/>
              <a:t>Wumpus</a:t>
            </a:r>
            <a:r>
              <a:rPr lang="en-US" dirty="0" smtClean="0"/>
              <a:t> World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690" y="2781580"/>
            <a:ext cx="3471110" cy="1735555"/>
          </a:xfrm>
        </p:spPr>
      </p:pic>
      <p:sp>
        <p:nvSpPr>
          <p:cNvPr id="6" name="TextBox 5"/>
          <p:cNvSpPr txBox="1"/>
          <p:nvPr/>
        </p:nvSpPr>
        <p:spPr>
          <a:xfrm>
            <a:off x="710184" y="1575422"/>
            <a:ext cx="71725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Actuators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Move Forward, Turn Left, or Turn Right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/>
              <a:t>Death if enter a square with a pit or live </a:t>
            </a:r>
            <a:r>
              <a:rPr lang="en-US" sz="2800" dirty="0" err="1"/>
              <a:t>Wumpus</a:t>
            </a:r>
            <a:endParaRPr lang="en-US" sz="2800" dirty="0"/>
          </a:p>
          <a:p>
            <a:pPr marL="742950" lvl="1" indent="-285750">
              <a:buFont typeface="Arial" charset="0"/>
              <a:buChar char="•"/>
            </a:pPr>
            <a:r>
              <a:rPr lang="en-US" sz="2800" dirty="0"/>
              <a:t>No change if walk into a wall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i="1" dirty="0"/>
              <a:t>Grab</a:t>
            </a:r>
            <a:r>
              <a:rPr lang="en-US" sz="2800" dirty="0"/>
              <a:t> gold if in same square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i="1" dirty="0"/>
              <a:t>Shoot </a:t>
            </a:r>
            <a:r>
              <a:rPr lang="en-US" sz="2800" dirty="0"/>
              <a:t>arrow in direction Agent is facing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/>
              <a:t>Continues in straight line until hits </a:t>
            </a:r>
            <a:r>
              <a:rPr lang="en-US" sz="2800" dirty="0" err="1"/>
              <a:t>Wumpus</a:t>
            </a:r>
            <a:r>
              <a:rPr lang="en-US" sz="2800" dirty="0"/>
              <a:t> (=dead </a:t>
            </a:r>
            <a:r>
              <a:rPr lang="en-US" sz="2800" dirty="0" err="1"/>
              <a:t>Wumpus</a:t>
            </a:r>
            <a:r>
              <a:rPr lang="en-US" sz="2800" dirty="0"/>
              <a:t>) or wall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/>
              <a:t>Only 1 arrow!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i="1" dirty="0"/>
              <a:t>Climb</a:t>
            </a:r>
            <a:r>
              <a:rPr lang="en-US" sz="2800" dirty="0"/>
              <a:t> to escape the cave (only from [1,1])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160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PEAS of </a:t>
            </a:r>
            <a:r>
              <a:rPr lang="en-US" dirty="0" err="1" smtClean="0"/>
              <a:t>Wumpus</a:t>
            </a:r>
            <a:r>
              <a:rPr lang="en-US" dirty="0" smtClean="0"/>
              <a:t> World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690" y="2781580"/>
            <a:ext cx="3471110" cy="1735555"/>
          </a:xfrm>
        </p:spPr>
      </p:pic>
      <p:sp>
        <p:nvSpPr>
          <p:cNvPr id="6" name="TextBox 5"/>
          <p:cNvSpPr txBox="1"/>
          <p:nvPr/>
        </p:nvSpPr>
        <p:spPr>
          <a:xfrm>
            <a:off x="710184" y="1879642"/>
            <a:ext cx="71725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Sensors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i="1" dirty="0"/>
              <a:t>Stench</a:t>
            </a:r>
            <a:r>
              <a:rPr lang="en-US" sz="2800" dirty="0"/>
              <a:t> if in square adjacent to </a:t>
            </a:r>
            <a:r>
              <a:rPr lang="en-US" sz="2800" dirty="0" err="1"/>
              <a:t>Wumpus</a:t>
            </a:r>
            <a:r>
              <a:rPr lang="en-US" sz="2800" dirty="0"/>
              <a:t> square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i="1" dirty="0"/>
              <a:t>Breeze </a:t>
            </a:r>
            <a:r>
              <a:rPr lang="en-US" sz="2800" dirty="0"/>
              <a:t>if in square adjacent to Pit square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i="1" dirty="0"/>
              <a:t>Glitter</a:t>
            </a:r>
            <a:r>
              <a:rPr lang="en-US" sz="2800" dirty="0"/>
              <a:t> if in square where Gold is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i="1" dirty="0"/>
              <a:t>Bump </a:t>
            </a:r>
            <a:r>
              <a:rPr lang="en-US" sz="2800" dirty="0"/>
              <a:t>if walked into a wall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i="1" dirty="0"/>
              <a:t>Scream </a:t>
            </a:r>
            <a:r>
              <a:rPr lang="en-US" sz="2800" dirty="0"/>
              <a:t>heard if </a:t>
            </a:r>
            <a:r>
              <a:rPr lang="en-US" sz="2800" dirty="0" err="1"/>
              <a:t>Wumpus</a:t>
            </a:r>
            <a:r>
              <a:rPr lang="en-US" sz="2800" dirty="0"/>
              <a:t> is hit by Arrow and dies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2808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Wumpus</a:t>
            </a:r>
            <a:r>
              <a:rPr lang="en-US" dirty="0" smtClean="0"/>
              <a:t> World – Example Configuration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68168" y="1463040"/>
            <a:ext cx="6455664" cy="4773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1463040"/>
            <a:ext cx="0" cy="4773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29328" y="1463040"/>
            <a:ext cx="0" cy="4773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711440" y="1463040"/>
            <a:ext cx="0" cy="4773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1"/>
            <a:endCxn id="4" idx="3"/>
          </p:cNvCxnSpPr>
          <p:nvPr/>
        </p:nvCxnSpPr>
        <p:spPr>
          <a:xfrm>
            <a:off x="2868168" y="3849624"/>
            <a:ext cx="6455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68168" y="5026152"/>
            <a:ext cx="6455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68168" y="2612136"/>
            <a:ext cx="6455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85" y="2743203"/>
            <a:ext cx="949859" cy="9083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70" y="2988949"/>
            <a:ext cx="778046" cy="4168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85" y="1789560"/>
            <a:ext cx="1022692" cy="5478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754" y="4163953"/>
            <a:ext cx="1022692" cy="5478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996" y="2626713"/>
            <a:ext cx="793211" cy="4431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49" y="5340482"/>
            <a:ext cx="1080680" cy="60369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856" y="4163953"/>
            <a:ext cx="1080680" cy="60369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296" y="5340482"/>
            <a:ext cx="1080680" cy="6036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520" y="1724789"/>
            <a:ext cx="1080680" cy="6036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255" y="2952467"/>
            <a:ext cx="1080680" cy="60369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872" y="3078102"/>
            <a:ext cx="865163" cy="86516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809" y="5145405"/>
            <a:ext cx="609600" cy="97155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6361856" y="2848265"/>
            <a:ext cx="1080680" cy="803241"/>
            <a:chOff x="6361856" y="2848265"/>
            <a:chExt cx="1080680" cy="803241"/>
          </a:xfrm>
        </p:grpSpPr>
        <p:sp>
          <p:nvSpPr>
            <p:cNvPr id="26" name="Rounded Rectangle 25"/>
            <p:cNvSpPr/>
            <p:nvPr/>
          </p:nvSpPr>
          <p:spPr>
            <a:xfrm>
              <a:off x="6361856" y="2848265"/>
              <a:ext cx="1080680" cy="80324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31885" y="3056002"/>
              <a:ext cx="740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PIT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67861" y="5240706"/>
            <a:ext cx="1080680" cy="803241"/>
            <a:chOff x="6361856" y="2848265"/>
            <a:chExt cx="1080680" cy="803241"/>
          </a:xfrm>
        </p:grpSpPr>
        <p:sp>
          <p:nvSpPr>
            <p:cNvPr id="30" name="Rounded Rectangle 29"/>
            <p:cNvSpPr/>
            <p:nvPr/>
          </p:nvSpPr>
          <p:spPr>
            <a:xfrm>
              <a:off x="6361856" y="2848265"/>
              <a:ext cx="1080680" cy="80324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31885" y="3056002"/>
              <a:ext cx="740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PIT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70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Wumpus</a:t>
            </a:r>
            <a:r>
              <a:rPr lang="en-US" dirty="0" smtClean="0"/>
              <a:t> World – Example </a:t>
            </a:r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868168" y="5026151"/>
            <a:ext cx="1676810" cy="12100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809" y="5145405"/>
            <a:ext cx="609600" cy="97155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544978" y="5026150"/>
            <a:ext cx="1676810" cy="12100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91" y="5145405"/>
            <a:ext cx="721255" cy="4029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46" y="5143879"/>
            <a:ext cx="609600" cy="971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16540" y="5343899"/>
            <a:ext cx="859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accent2"/>
                </a:solidFill>
              </a:rPr>
              <a:t>???</a:t>
            </a:r>
            <a:endParaRPr lang="en-US" sz="3600" b="1" i="1" dirty="0">
              <a:solidFill>
                <a:schemeClr val="accent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44978" y="3816092"/>
            <a:ext cx="1676810" cy="12100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618" y="3933822"/>
            <a:ext cx="609600" cy="97155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2868168" y="3814568"/>
            <a:ext cx="1676810" cy="12100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609" y="3933822"/>
            <a:ext cx="609600" cy="97155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550" y="4078605"/>
            <a:ext cx="636517" cy="34099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08" y="2656524"/>
            <a:ext cx="949859" cy="908303"/>
          </a:xfrm>
          <a:prstGeom prst="rect">
            <a:avLst/>
          </a:prstGeom>
          <a:effectLst/>
        </p:spPr>
      </p:pic>
      <p:sp>
        <p:nvSpPr>
          <p:cNvPr id="43" name="Rectangle 42"/>
          <p:cNvSpPr/>
          <p:nvPr/>
        </p:nvSpPr>
        <p:spPr>
          <a:xfrm>
            <a:off x="4550181" y="2605273"/>
            <a:ext cx="1676810" cy="12100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96" y="3004278"/>
            <a:ext cx="607838" cy="32562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3" y="2694377"/>
            <a:ext cx="619685" cy="34616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014" y="3245928"/>
            <a:ext cx="675897" cy="67589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704" y="2724526"/>
            <a:ext cx="609600" cy="971550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383056" y="5228033"/>
            <a:ext cx="1080680" cy="803241"/>
            <a:chOff x="6361856" y="2848265"/>
            <a:chExt cx="1080680" cy="803241"/>
          </a:xfrm>
        </p:grpSpPr>
        <p:sp>
          <p:nvSpPr>
            <p:cNvPr id="50" name="Rounded Rectangle 49"/>
            <p:cNvSpPr/>
            <p:nvPr/>
          </p:nvSpPr>
          <p:spPr>
            <a:xfrm>
              <a:off x="6361856" y="2848265"/>
              <a:ext cx="1080680" cy="80324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531885" y="3056002"/>
              <a:ext cx="740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PIT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273931" y="2883934"/>
            <a:ext cx="859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accent2"/>
                </a:solidFill>
              </a:rPr>
              <a:t>???</a:t>
            </a:r>
            <a:endParaRPr lang="en-US" sz="3600" b="1" i="1" dirty="0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17499" y="4104466"/>
            <a:ext cx="859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accent2"/>
                </a:solidFill>
              </a:rPr>
              <a:t>???</a:t>
            </a:r>
            <a:endParaRPr lang="en-US" sz="36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27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" grpId="0"/>
      <p:bldP spid="37" grpId="0" animBg="1"/>
      <p:bldP spid="39" grpId="0" animBg="1"/>
      <p:bldP spid="43" grpId="0" animBg="1"/>
      <p:bldP spid="52" grpId="0"/>
      <p:bldP spid="52" grpId="1"/>
      <p:bldP spid="53" grpId="0"/>
      <p:bldP spid="53" grpId="1"/>
      <p:bldP spid="53" grpId="2"/>
      <p:bldP spid="53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Logic and Inference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5" r="34313"/>
          <a:stretch/>
        </p:blipFill>
        <p:spPr>
          <a:xfrm>
            <a:off x="792592" y="2439444"/>
            <a:ext cx="2878056" cy="2798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3290" y="2359152"/>
            <a:ext cx="3917438" cy="282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473" y="2873784"/>
            <a:ext cx="2265054" cy="17922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080634">
            <a:off x="5428488" y="3637308"/>
            <a:ext cx="1335024" cy="402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Inference</a:t>
            </a:r>
            <a:endParaRPr lang="en-US" sz="2000" i="1" dirty="0"/>
          </a:p>
        </p:txBody>
      </p:sp>
      <p:sp>
        <p:nvSpPr>
          <p:cNvPr id="8" name="Right Arrow 7"/>
          <p:cNvSpPr/>
          <p:nvPr/>
        </p:nvSpPr>
        <p:spPr>
          <a:xfrm>
            <a:off x="3746911" y="3605335"/>
            <a:ext cx="956216" cy="466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605537" y="3605335"/>
            <a:ext cx="956216" cy="466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4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 language specifies the </a:t>
            </a:r>
            <a:r>
              <a:rPr lang="en-US" b="1" dirty="0" smtClean="0"/>
              <a:t>syntax</a:t>
            </a:r>
            <a:r>
              <a:rPr lang="en-US" dirty="0" smtClean="0"/>
              <a:t> to determine which sentences are valid</a:t>
            </a:r>
          </a:p>
          <a:p>
            <a:pPr lvl="1"/>
            <a:r>
              <a:rPr lang="en-US" dirty="0" smtClean="0"/>
              <a:t>“x + y = 4”                “x4y + =“</a:t>
            </a:r>
          </a:p>
          <a:p>
            <a:pPr lvl="1"/>
            <a:endParaRPr lang="en-US" dirty="0"/>
          </a:p>
          <a:p>
            <a:r>
              <a:rPr lang="en-US" b="1" dirty="0" smtClean="0"/>
              <a:t>Semantics</a:t>
            </a:r>
            <a:r>
              <a:rPr lang="en-US" dirty="0" smtClean="0"/>
              <a:t> define the truth of sentences under possible worlds</a:t>
            </a:r>
          </a:p>
          <a:p>
            <a:pPr lvl="1"/>
            <a:r>
              <a:rPr lang="en-US" dirty="0" smtClean="0"/>
              <a:t>“x + y = 4” </a:t>
            </a:r>
            <a:r>
              <a:rPr lang="en-US" dirty="0" smtClean="0">
                <a:sym typeface="Wingdings"/>
              </a:rPr>
              <a:t> True if x = y = 2;  False if x = y = 1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Possible worlds (</a:t>
            </a:r>
            <a:r>
              <a:rPr lang="en-US" b="1" dirty="0" smtClean="0">
                <a:sym typeface="Wingdings"/>
              </a:rPr>
              <a:t>models</a:t>
            </a:r>
            <a:r>
              <a:rPr lang="en-US" dirty="0" smtClean="0">
                <a:sym typeface="Wingdings"/>
              </a:rPr>
              <a:t>) specified by assignment to all variables</a:t>
            </a:r>
          </a:p>
          <a:p>
            <a:pPr lvl="1"/>
            <a:r>
              <a:rPr lang="en-US" dirty="0" smtClean="0">
                <a:sym typeface="Wingdings"/>
              </a:rPr>
              <a:t>Each model determines truth of every sentence</a:t>
            </a:r>
          </a:p>
          <a:p>
            <a:pPr lvl="1"/>
            <a:r>
              <a:rPr lang="en-US" dirty="0" smtClean="0">
                <a:sym typeface="Wingdings"/>
              </a:rPr>
              <a:t>Assignment </a:t>
            </a:r>
            <a:r>
              <a:rPr lang="en-US" i="1" dirty="0" smtClean="0">
                <a:sym typeface="Wingdings"/>
              </a:rPr>
              <a:t>m</a:t>
            </a:r>
            <a:r>
              <a:rPr lang="en-US" dirty="0" smtClean="0">
                <a:sym typeface="Wingdings"/>
              </a:rPr>
              <a:t> to variables such that sentence </a:t>
            </a:r>
            <a:r>
              <a:rPr lang="en-US" i="1" dirty="0" smtClean="0">
                <a:sym typeface="Wingdings"/>
              </a:rPr>
              <a:t>S</a:t>
            </a:r>
            <a:r>
              <a:rPr lang="en-US" dirty="0" smtClean="0">
                <a:sym typeface="Wingdings"/>
              </a:rPr>
              <a:t> is True  </a:t>
            </a:r>
            <a:r>
              <a:rPr lang="en-US" i="1" dirty="0" smtClean="0">
                <a:sym typeface="Wingdings"/>
              </a:rPr>
              <a:t>m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satisfies</a:t>
            </a:r>
            <a:r>
              <a:rPr lang="en-US" dirty="0" smtClean="0">
                <a:sym typeface="Wingdings"/>
              </a:rPr>
              <a:t> </a:t>
            </a:r>
            <a:r>
              <a:rPr lang="en-US" i="1" dirty="0" smtClean="0">
                <a:sym typeface="Wingdings"/>
              </a:rPr>
              <a:t>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52" y="2581656"/>
            <a:ext cx="527304" cy="527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408" y="2615184"/>
            <a:ext cx="568866" cy="49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8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5" r="34313"/>
          <a:stretch/>
        </p:blipFill>
        <p:spPr>
          <a:xfrm>
            <a:off x="7168896" y="2315220"/>
            <a:ext cx="3328416" cy="323590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471386"/>
            <a:ext cx="4768250" cy="292357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187196" y="1730445"/>
            <a:ext cx="4070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Last time: Search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797975" y="1730444"/>
            <a:ext cx="4070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Today: </a:t>
            </a:r>
            <a:r>
              <a:rPr lang="en-US" sz="3200" dirty="0" smtClean="0"/>
              <a:t>Logic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228" y="3131266"/>
            <a:ext cx="2802194" cy="24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2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Entailment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9911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Sentence </a:t>
            </a:r>
            <a:r>
              <a:rPr lang="en-US" sz="3200" i="1" dirty="0" smtClean="0"/>
              <a:t>A</a:t>
            </a:r>
            <a:r>
              <a:rPr lang="en-US" sz="3200" dirty="0" smtClean="0"/>
              <a:t> </a:t>
            </a:r>
            <a:r>
              <a:rPr lang="en-US" sz="3200" b="1" dirty="0" smtClean="0"/>
              <a:t>entails</a:t>
            </a:r>
            <a:r>
              <a:rPr lang="en-US" sz="3200" dirty="0" smtClean="0"/>
              <a:t> sentence </a:t>
            </a:r>
            <a:r>
              <a:rPr lang="en-US" sz="3200" i="1" dirty="0" smtClean="0"/>
              <a:t>B</a:t>
            </a:r>
            <a:r>
              <a:rPr lang="en-US" sz="3200" dirty="0" smtClean="0"/>
              <a:t> </a:t>
            </a:r>
            <a:r>
              <a:rPr lang="en-US" sz="3200" dirty="0" err="1" smtClean="0"/>
              <a:t>iff</a:t>
            </a:r>
            <a:endParaRPr lang="en-US" sz="32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i</a:t>
            </a:r>
            <a:r>
              <a:rPr lang="en-US" sz="3200" dirty="0" smtClean="0"/>
              <a:t>n every model where </a:t>
            </a:r>
            <a:r>
              <a:rPr lang="en-US" sz="3200" i="1" dirty="0" smtClean="0"/>
              <a:t>A</a:t>
            </a:r>
            <a:r>
              <a:rPr lang="en-US" sz="3200" dirty="0" smtClean="0"/>
              <a:t> is true, </a:t>
            </a:r>
            <a:r>
              <a:rPr lang="en-US" sz="3200" i="1" dirty="0" smtClean="0"/>
              <a:t>B</a:t>
            </a:r>
            <a:r>
              <a:rPr lang="en-US" sz="3200" dirty="0" smtClean="0"/>
              <a:t> is also true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443962" y="3200400"/>
                <a:ext cx="130407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⊨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62" y="3200400"/>
                <a:ext cx="1304075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194560" y="4593419"/>
            <a:ext cx="3901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All humans are mortal</a:t>
            </a:r>
          </a:p>
          <a:p>
            <a:r>
              <a:rPr lang="en-US" sz="2800" dirty="0" smtClean="0"/>
              <a:t>Socrates is human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877990" y="4793473"/>
                <a:ext cx="43601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⊨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990" y="4793473"/>
                <a:ext cx="436017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528581" y="4808862"/>
            <a:ext cx="3901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Socrates is mortal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994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Logic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 smtClean="0"/>
                  <a:t>Atomic sentence</a:t>
                </a:r>
                <a:r>
                  <a:rPr lang="en-US" dirty="0" smtClean="0"/>
                  <a:t>: single Boolean variable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b="1" dirty="0" smtClean="0"/>
                  <a:t>Connectives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 smtClean="0"/>
                  <a:t>¬      Negation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 smtClean="0"/>
                  <a:t>∧    And (conjunction)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 smtClean="0"/>
                  <a:t>∨    Or (disjunction)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</m:oMath>
                </a14:m>
                <a:r>
                  <a:rPr lang="en-US" dirty="0" smtClean="0"/>
                  <a:t>     Implies/entails (left: antecedent, right: consequent)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⇔</m:t>
                    </m:r>
                  </m:oMath>
                </a14:m>
                <a:r>
                  <a:rPr lang="en-US" dirty="0" smtClean="0"/>
                  <a:t>    If and only if (</a:t>
                </a:r>
                <a:r>
                  <a:rPr lang="en-US" dirty="0" err="1" smtClean="0"/>
                  <a:t>biconditional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Logic – BNF Grammar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434855"/>
                  </p:ext>
                </p:extLst>
              </p:nvPr>
            </p:nvGraphicFramePr>
            <p:xfrm>
              <a:off x="1817624" y="1725506"/>
              <a:ext cx="9141968" cy="3657600"/>
            </p:xfrm>
            <a:graphic>
              <a:graphicData uri="http://schemas.openxmlformats.org/drawingml/2006/table">
                <a:tbl>
                  <a:tblPr>
                    <a:tableStyleId>{EB9631B5-78F2-41C9-869B-9F39066F8104}</a:tableStyleId>
                  </a:tblPr>
                  <a:tblGrid>
                    <a:gridCol w="2480056"/>
                    <a:gridCol w="713232"/>
                    <a:gridCol w="5948680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i="1" dirty="0" smtClean="0"/>
                            <a:t>Sentence</a:t>
                          </a:r>
                          <a:endParaRPr lang="en-US" sz="2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⟶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err="1" smtClean="0"/>
                            <a:t>AtomicSentence</a:t>
                          </a:r>
                          <a:r>
                            <a:rPr lang="en-US" sz="2400" baseline="0" dirty="0" smtClean="0"/>
                            <a:t> | </a:t>
                          </a:r>
                          <a:r>
                            <a:rPr lang="en-US" sz="2400" i="1" baseline="0" dirty="0" err="1" smtClean="0"/>
                            <a:t>ComplexSentence</a:t>
                          </a:r>
                          <a:endParaRPr lang="en-US" sz="2400" i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i="1" dirty="0" err="1" smtClean="0"/>
                            <a:t>AtomicSentence</a:t>
                          </a:r>
                          <a:endParaRPr lang="en-US" sz="2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⟶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True</a:t>
                          </a:r>
                          <a:r>
                            <a:rPr lang="en-US" sz="2400" dirty="0" smtClean="0"/>
                            <a:t> | </a:t>
                          </a:r>
                          <a:r>
                            <a:rPr lang="en-US" sz="2400" i="1" dirty="0" smtClean="0"/>
                            <a:t>False</a:t>
                          </a:r>
                          <a:r>
                            <a:rPr lang="en-US" sz="2400" dirty="0" smtClean="0"/>
                            <a:t> | P | Q | R | </a:t>
                          </a:r>
                          <a:r>
                            <a:rPr lang="is-IS" sz="2400" dirty="0" smtClean="0"/>
                            <a:t>…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i="1" dirty="0" err="1" smtClean="0"/>
                            <a:t>ComplexSentence</a:t>
                          </a:r>
                          <a:endParaRPr lang="en-US" sz="2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⟶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en-US" sz="2400" i="1" dirty="0" smtClean="0"/>
                            <a:t>Sentence</a:t>
                          </a:r>
                          <a:r>
                            <a:rPr lang="en-US" sz="2400" dirty="0" smtClean="0"/>
                            <a:t>)</a:t>
                          </a:r>
                          <a:r>
                            <a:rPr lang="en-US" sz="2400" baseline="0" dirty="0" smtClean="0"/>
                            <a:t> | [</a:t>
                          </a:r>
                          <a:r>
                            <a:rPr lang="en-US" sz="2400" i="1" baseline="0" dirty="0" smtClean="0"/>
                            <a:t>Sentence</a:t>
                          </a:r>
                          <a:r>
                            <a:rPr lang="en-US" sz="2400" baseline="0" dirty="0" smtClean="0"/>
                            <a:t>]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|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𝑆𝑒𝑛𝑡𝑒𝑛𝑐𝑒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|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𝑆𝑒𝑛𝑡𝑒𝑛𝑐𝑒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∧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𝑆𝑒𝑛𝑡𝑒𝑛𝑐𝑒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|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𝑆𝑒𝑛𝑡𝑒𝑛𝑐𝑒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∨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𝑆𝑒𝑛𝑡𝑒𝑛𝑐𝑒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|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𝑆𝑒𝑛𝑡𝑒𝑛𝑐𝑒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⇒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𝑆𝑒𝑛𝑡𝑒𝑛𝑐𝑒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|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𝑆𝑒𝑛𝑡𝑒𝑛𝑐𝑒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⇔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𝑆𝑒𝑛𝑡𝑒𝑛𝑐𝑒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434855"/>
                  </p:ext>
                </p:extLst>
              </p:nvPr>
            </p:nvGraphicFramePr>
            <p:xfrm>
              <a:off x="1817624" y="1725506"/>
              <a:ext cx="9141968" cy="3657600"/>
            </p:xfrm>
            <a:graphic>
              <a:graphicData uri="http://schemas.openxmlformats.org/drawingml/2006/table">
                <a:tbl>
                  <a:tblPr>
                    <a:tableStyleId>{EB9631B5-78F2-41C9-869B-9F39066F8104}</a:tableStyleId>
                  </a:tblPr>
                  <a:tblGrid>
                    <a:gridCol w="2480056"/>
                    <a:gridCol w="713232"/>
                    <a:gridCol w="5948680"/>
                  </a:tblGrid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i="1" dirty="0" smtClean="0"/>
                            <a:t>Sentence</a:t>
                          </a:r>
                          <a:endParaRPr lang="en-US" sz="2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47863" t="-10667" r="-835897" b="-7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err="1" smtClean="0"/>
                            <a:t>AtomicSentence</a:t>
                          </a:r>
                          <a:r>
                            <a:rPr lang="en-US" sz="2400" baseline="0" dirty="0" smtClean="0"/>
                            <a:t> | </a:t>
                          </a:r>
                          <a:r>
                            <a:rPr lang="en-US" sz="2400" i="1" baseline="0" dirty="0" err="1" smtClean="0"/>
                            <a:t>ComplexSentence</a:t>
                          </a:r>
                          <a:endParaRPr lang="en-US" sz="2400" i="1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i="1" dirty="0" err="1" smtClean="0"/>
                            <a:t>AtomicSentence</a:t>
                          </a:r>
                          <a:endParaRPr lang="en-US" sz="2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47863" t="-110667" r="-835897" b="-6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 smtClean="0"/>
                            <a:t>True</a:t>
                          </a:r>
                          <a:r>
                            <a:rPr lang="en-US" sz="2400" dirty="0" smtClean="0"/>
                            <a:t> | </a:t>
                          </a:r>
                          <a:r>
                            <a:rPr lang="en-US" sz="2400" i="1" dirty="0" smtClean="0"/>
                            <a:t>False</a:t>
                          </a:r>
                          <a:r>
                            <a:rPr lang="en-US" sz="2400" dirty="0" smtClean="0"/>
                            <a:t> | P | Q | R | </a:t>
                          </a:r>
                          <a:r>
                            <a:rPr lang="is-IS" sz="2400" dirty="0" smtClean="0"/>
                            <a:t>…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i="1" dirty="0" err="1" smtClean="0"/>
                            <a:t>ComplexSentence</a:t>
                          </a:r>
                          <a:endParaRPr lang="en-US" sz="2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47863" t="-210667" r="-835897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</a:t>
                          </a:r>
                          <a:r>
                            <a:rPr lang="en-US" sz="2400" i="1" dirty="0" smtClean="0"/>
                            <a:t>Sentence</a:t>
                          </a:r>
                          <a:r>
                            <a:rPr lang="en-US" sz="2400" dirty="0" smtClean="0"/>
                            <a:t>)</a:t>
                          </a:r>
                          <a:r>
                            <a:rPr lang="en-US" sz="2400" baseline="0" dirty="0" smtClean="0"/>
                            <a:t> | [</a:t>
                          </a:r>
                          <a:r>
                            <a:rPr lang="en-US" sz="2400" i="1" baseline="0" dirty="0" smtClean="0"/>
                            <a:t>Sentence</a:t>
                          </a:r>
                          <a:r>
                            <a:rPr lang="en-US" sz="2400" baseline="0" dirty="0" smtClean="0"/>
                            <a:t>]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|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689" t="-306579" r="-205" b="-423684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|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689" t="-412000" r="-205" b="-329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|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689" t="-512000" r="-205" b="-229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|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689" t="-612000" r="-205" b="-129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|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3689" t="-712000" r="-205" b="-29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383536" y="5963380"/>
            <a:ext cx="742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Specifies </a:t>
            </a:r>
            <a:r>
              <a:rPr lang="en-US" sz="2400" smtClean="0"/>
              <a:t>all syntactically valid </a:t>
            </a:r>
            <a:r>
              <a:rPr lang="en-US" sz="2400" dirty="0" smtClean="0"/>
              <a:t>sentences in Prop Logic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41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Wumpus</a:t>
            </a:r>
            <a:r>
              <a:rPr lang="en-US" dirty="0" smtClean="0"/>
              <a:t> Propositional Logic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Immutable aspects of </a:t>
                </a:r>
                <a:r>
                  <a:rPr lang="en-US" dirty="0" err="1" smtClean="0"/>
                  <a:t>Wumpus</a:t>
                </a:r>
                <a:r>
                  <a:rPr lang="en-US" dirty="0" smtClean="0"/>
                  <a:t> can be expressed as: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7148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 smtClean="0"/>
                  <a:t> is True if there is a pit in [</a:t>
                </a:r>
                <a:r>
                  <a:rPr lang="en-US" i="1" dirty="0" err="1" smtClean="0"/>
                  <a:t>x,y</a:t>
                </a:r>
                <a:r>
                  <a:rPr lang="en-US" dirty="0" smtClean="0"/>
                  <a:t>]</a:t>
                </a:r>
              </a:p>
              <a:p>
                <a:pPr marL="47148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 smtClean="0"/>
                  <a:t> is True if the </a:t>
                </a:r>
                <a:r>
                  <a:rPr lang="en-US" dirty="0" err="1" smtClean="0"/>
                  <a:t>wumpus</a:t>
                </a:r>
                <a:r>
                  <a:rPr lang="en-US" dirty="0" smtClean="0"/>
                  <a:t> is in [</a:t>
                </a:r>
                <a:r>
                  <a:rPr lang="en-US" i="1" dirty="0" err="1" smtClean="0"/>
                  <a:t>x,y</a:t>
                </a:r>
                <a:r>
                  <a:rPr lang="en-US" dirty="0" smtClean="0"/>
                  <a:t>]</a:t>
                </a:r>
              </a:p>
              <a:p>
                <a:pPr marL="47148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 smtClean="0"/>
                  <a:t> is True if there is a breeze in [</a:t>
                </a:r>
                <a:r>
                  <a:rPr lang="en-US" i="1" dirty="0" err="1" smtClean="0"/>
                  <a:t>x,y</a:t>
                </a:r>
                <a:r>
                  <a:rPr lang="en-US" dirty="0" smtClean="0"/>
                  <a:t>]</a:t>
                </a:r>
              </a:p>
              <a:p>
                <a:pPr marL="47148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 smtClean="0"/>
                  <a:t> is True if there is a stench in [</a:t>
                </a:r>
                <a:r>
                  <a:rPr lang="en-US" i="1" dirty="0" err="1" smtClean="0"/>
                  <a:t>x,y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529" y="3108963"/>
            <a:ext cx="1682970" cy="160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7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Wumpus</a:t>
            </a:r>
            <a:r>
              <a:rPr lang="en-US" dirty="0" smtClean="0"/>
              <a:t> World – </a:t>
            </a:r>
            <a:r>
              <a:rPr lang="en-US" dirty="0" smtClean="0"/>
              <a:t>Current KB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57656" y="3691127"/>
            <a:ext cx="1676810" cy="12100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734466" y="3691126"/>
            <a:ext cx="1676810" cy="12100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079" y="3810381"/>
            <a:ext cx="721255" cy="4029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734" y="3808855"/>
            <a:ext cx="609600" cy="971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6028" y="4008875"/>
            <a:ext cx="859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accent2"/>
                </a:solidFill>
              </a:rPr>
              <a:t>???</a:t>
            </a:r>
            <a:endParaRPr lang="en-US" sz="3600" b="1" i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784848" y="2095707"/>
                <a:ext cx="4568952" cy="3543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Background knowledge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1,1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⇔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2,1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 smtClean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2,1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⇔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3,1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is-IS" sz="2400" dirty="0" smtClean="0"/>
                  <a:t>…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¬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1,1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285750" indent="-285750">
                  <a:buFont typeface="Arial" charset="0"/>
                  <a:buChar char="•"/>
                </a:pPr>
                <a:endParaRPr lang="en-US" sz="2400" dirty="0" smtClean="0"/>
              </a:p>
              <a:p>
                <a:r>
                  <a:rPr lang="en-US" sz="2400" dirty="0" smtClean="0"/>
                  <a:t>Situational knowledge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1,2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¬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2,1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848" y="2095707"/>
                <a:ext cx="4568952" cy="3543791"/>
              </a:xfrm>
              <a:prstGeom prst="rect">
                <a:avLst/>
              </a:prstGeom>
              <a:blipFill rotWithShape="0">
                <a:blip r:embed="rId5"/>
                <a:stretch>
                  <a:fillRect l="-2000" t="-1377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1057656" y="2481068"/>
            <a:ext cx="1676810" cy="12100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61" y="2626059"/>
            <a:ext cx="636517" cy="34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4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8153"/>
                <a:ext cx="10515600" cy="935863"/>
              </a:xfrm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 smtClean="0"/>
                  <a:t>Question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𝐾𝐵</m:t>
                    </m:r>
                    <m:r>
                      <a:rPr lang="en-US" b="0" i="1" smtClean="0">
                        <a:latin typeface="Cambria Math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3,1</m:t>
                        </m:r>
                      </m:sub>
                    </m:sSub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8153"/>
                <a:ext cx="10515600" cy="935863"/>
              </a:xfrm>
              <a:blipFill rotWithShape="0">
                <a:blip r:embed="rId2"/>
                <a:stretch>
                  <a:fillRect t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05840" y="3200400"/>
            <a:ext cx="8961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Inference algorithm must be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b="1" dirty="0" smtClean="0"/>
              <a:t>Consistent</a:t>
            </a:r>
            <a:r>
              <a:rPr lang="en-US" sz="2800" dirty="0" smtClean="0"/>
              <a:t> – Only derives sentences that are entailed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b="1" dirty="0" smtClean="0"/>
              <a:t>Complete</a:t>
            </a:r>
            <a:r>
              <a:rPr lang="en-US" sz="2800" dirty="0" smtClean="0"/>
              <a:t> – Can derive any sentence that is entailed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1832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8153"/>
                <a:ext cx="10515600" cy="935863"/>
              </a:xfrm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 smtClean="0"/>
                  <a:t>Question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𝐾𝐵</m:t>
                    </m:r>
                    <m:r>
                      <a:rPr lang="en-US" b="0" i="1" smtClean="0">
                        <a:latin typeface="Cambria Math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3,1</m:t>
                        </m:r>
                      </m:sub>
                    </m:sSub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8153"/>
                <a:ext cx="10515600" cy="935863"/>
              </a:xfrm>
              <a:blipFill rotWithShape="0">
                <a:blip r:embed="rId2"/>
                <a:stretch>
                  <a:fillRect t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10184" y="2688336"/>
                <a:ext cx="8961120" cy="1403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One option: exhaustive search</a:t>
                </a:r>
              </a:p>
              <a:p>
                <a:pPr marL="1033463" indent="-490538">
                  <a:buFont typeface="+mj-lt"/>
                  <a:buAutoNum type="arabicPeriod"/>
                </a:pPr>
                <a:r>
                  <a:rPr lang="en-US" sz="2800" dirty="0" smtClean="0"/>
                  <a:t>Enumerate all possible models</a:t>
                </a:r>
              </a:p>
              <a:p>
                <a:pPr marL="1033463" indent="-490538">
                  <a:buFont typeface="+mj-lt"/>
                  <a:buAutoNum type="arabicPeriod"/>
                </a:pPr>
                <a:r>
                  <a:rPr lang="en-US" sz="2800" dirty="0" smtClean="0"/>
                  <a:t>Verify that wherever </a:t>
                </a:r>
                <a:r>
                  <a:rPr lang="en-US" sz="2800" i="1" dirty="0" smtClean="0"/>
                  <a:t>KB</a:t>
                </a:r>
                <a:r>
                  <a:rPr lang="en-US" sz="2800" dirty="0" smtClean="0"/>
                  <a:t> is true,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3,1</m:t>
                        </m:r>
                      </m:sub>
                    </m:sSub>
                  </m:oMath>
                </a14:m>
                <a:r>
                  <a:rPr lang="en-US" sz="2800" dirty="0" smtClean="0"/>
                  <a:t> is as well</a:t>
                </a:r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84" y="2688336"/>
                <a:ext cx="8961120" cy="1403910"/>
              </a:xfrm>
              <a:prstGeom prst="rect">
                <a:avLst/>
              </a:prstGeom>
              <a:blipFill rotWithShape="0">
                <a:blip r:embed="rId3"/>
                <a:stretch>
                  <a:fillRect l="-1429" t="-3913" b="-1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917192" y="4344012"/>
                <a:ext cx="896112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/>
                  <a:t>Consistent (uses definition of entailment)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/>
                  <a:t>Complete (finitely many models, checks them all)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/>
                  <a:t>Exponential time!</a:t>
                </a:r>
              </a:p>
              <a:p>
                <a:pPr marL="914400" lvl="1" indent="-457200">
                  <a:buFont typeface="Arial" charset="0"/>
                  <a:buChar char="•"/>
                </a:pPr>
                <a:r>
                  <a:rPr lang="en-US" sz="2800" i="1" dirty="0" smtClean="0"/>
                  <a:t>n </a:t>
                </a:r>
                <a:r>
                  <a:rPr lang="en-US" sz="2800" dirty="0" smtClean="0"/>
                  <a:t>variables yield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i="1" dirty="0" smtClean="0"/>
                  <a:t> </a:t>
                </a:r>
                <a:r>
                  <a:rPr lang="en-US" sz="2800" dirty="0" smtClean="0"/>
                  <a:t>possible models</a:t>
                </a:r>
              </a:p>
              <a:p>
                <a:pPr marL="914400" lvl="1" indent="-457200">
                  <a:buFont typeface="Arial" charset="0"/>
                  <a:buChar char="•"/>
                </a:pPr>
                <a:r>
                  <a:rPr lang="en-US" sz="2800" dirty="0" smtClean="0"/>
                  <a:t>Pit-only </a:t>
                </a:r>
                <a:r>
                  <a:rPr lang="en-US" sz="2800" dirty="0" err="1" smtClean="0"/>
                  <a:t>wumpus</a:t>
                </a:r>
                <a:r>
                  <a:rPr lang="en-US" sz="2800" dirty="0" smtClean="0"/>
                  <a:t> has 32 variables!</a:t>
                </a: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192" y="4344012"/>
                <a:ext cx="8961120" cy="2246769"/>
              </a:xfrm>
              <a:prstGeom prst="rect">
                <a:avLst/>
              </a:prstGeom>
              <a:blipFill rotWithShape="0">
                <a:blip r:embed="rId4"/>
                <a:stretch>
                  <a:fillRect l="-1224" t="-2717" b="-7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97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Better: Theorem Proving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441"/>
            <a:ext cx="1051560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Important concepts</a:t>
            </a:r>
          </a:p>
          <a:p>
            <a:pPr marL="635000" indent="-219075">
              <a:lnSpc>
                <a:spcPct val="100000"/>
              </a:lnSpc>
              <a:spcBef>
                <a:spcPts val="1200"/>
              </a:spcBef>
            </a:pPr>
            <a:r>
              <a:rPr lang="en-US" i="1" dirty="0" smtClean="0"/>
              <a:t>A </a:t>
            </a:r>
            <a:r>
              <a:rPr lang="en-US" dirty="0" smtClean="0"/>
              <a:t>and </a:t>
            </a:r>
            <a:r>
              <a:rPr lang="en-US" i="1" dirty="0" smtClean="0"/>
              <a:t>B</a:t>
            </a:r>
            <a:r>
              <a:rPr lang="en-US" dirty="0" smtClean="0"/>
              <a:t> are </a:t>
            </a:r>
            <a:r>
              <a:rPr lang="en-US" b="1" dirty="0" smtClean="0"/>
              <a:t>logically equivalent</a:t>
            </a:r>
            <a:r>
              <a:rPr lang="en-US" dirty="0" smtClean="0"/>
              <a:t> if they are true in the same set of worlds</a:t>
            </a:r>
          </a:p>
          <a:p>
            <a:pPr marL="635000" indent="-254000">
              <a:lnSpc>
                <a:spcPct val="100000"/>
              </a:lnSpc>
              <a:spcBef>
                <a:spcPts val="1200"/>
              </a:spcBef>
            </a:pPr>
            <a:r>
              <a:rPr lang="en-US" i="1" dirty="0" smtClean="0"/>
              <a:t>A </a:t>
            </a:r>
            <a:r>
              <a:rPr lang="en-US" dirty="0" smtClean="0"/>
              <a:t>is </a:t>
            </a:r>
            <a:r>
              <a:rPr lang="en-US" b="1" dirty="0" smtClean="0"/>
              <a:t>valid</a:t>
            </a:r>
            <a:r>
              <a:rPr lang="en-US" dirty="0" smtClean="0"/>
              <a:t> if it is true in </a:t>
            </a:r>
            <a:r>
              <a:rPr lang="en-US" u="sng" dirty="0" smtClean="0"/>
              <a:t>all</a:t>
            </a:r>
            <a:r>
              <a:rPr lang="en-US" dirty="0" smtClean="0"/>
              <a:t> worlds</a:t>
            </a:r>
          </a:p>
          <a:p>
            <a:pPr marL="979488" lvl="1" indent="-200025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Aka tautologies</a:t>
            </a:r>
          </a:p>
          <a:p>
            <a:pPr marL="635000" indent="-254000">
              <a:lnSpc>
                <a:spcPct val="100000"/>
              </a:lnSpc>
              <a:spcBef>
                <a:spcPts val="1200"/>
              </a:spcBef>
            </a:pPr>
            <a:r>
              <a:rPr lang="en-US" i="1" dirty="0" smtClean="0"/>
              <a:t>A</a:t>
            </a:r>
            <a:r>
              <a:rPr lang="en-US" dirty="0" smtClean="0"/>
              <a:t> is </a:t>
            </a:r>
            <a:r>
              <a:rPr lang="en-US" b="1" dirty="0" err="1" smtClean="0"/>
              <a:t>satisfiable</a:t>
            </a:r>
            <a:r>
              <a:rPr lang="en-US" dirty="0" smtClean="0"/>
              <a:t> if there is </a:t>
            </a:r>
            <a:r>
              <a:rPr lang="en-US" u="sng" dirty="0" smtClean="0"/>
              <a:t>some</a:t>
            </a:r>
            <a:r>
              <a:rPr lang="en-US" dirty="0" smtClean="0"/>
              <a:t> world in which it is true</a:t>
            </a:r>
          </a:p>
          <a:p>
            <a:pPr marL="1033463" lvl="1" indent="-217488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original NP-complete problem!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97280" y="5616946"/>
                <a:ext cx="4468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smtClean="0"/>
                  <a:t>A</a:t>
                </a:r>
                <a:r>
                  <a:rPr lang="en-US" sz="2400" dirty="0" smtClean="0"/>
                  <a:t> is valid </a:t>
                </a:r>
                <a:r>
                  <a:rPr lang="en-US" sz="2400" dirty="0" err="1" smtClean="0"/>
                  <a:t>iff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¬</m:t>
                    </m:r>
                    <m:r>
                      <a:rPr lang="en-US" sz="2400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 smtClean="0"/>
                  <a:t>is </a:t>
                </a:r>
                <a:r>
                  <a:rPr lang="en-US" sz="2400" dirty="0" err="1" smtClean="0"/>
                  <a:t>unsatisfiable</a:t>
                </a:r>
                <a:endParaRPr lang="en-US" sz="2400" i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616946"/>
                <a:ext cx="4468368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04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885432" y="5616946"/>
                <a:ext cx="4468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smtClean="0"/>
                  <a:t>A</a:t>
                </a:r>
                <a:r>
                  <a:rPr lang="en-US" sz="2400" dirty="0" smtClean="0"/>
                  <a:t> is </a:t>
                </a:r>
                <a:r>
                  <a:rPr lang="en-US" sz="2400" dirty="0" err="1" smtClean="0"/>
                  <a:t>satisfiable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iff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¬</m:t>
                    </m:r>
                    <m:r>
                      <a:rPr lang="en-US" sz="2400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 smtClean="0"/>
                  <a:t>is invalid</a:t>
                </a:r>
                <a:endParaRPr lang="en-US" sz="24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432" y="5616946"/>
                <a:ext cx="446836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18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6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4498"/>
                <a:ext cx="10515600" cy="24720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Modus Ponens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4498"/>
                <a:ext cx="10515600" cy="2472055"/>
              </a:xfrm>
              <a:blipFill rotWithShape="0">
                <a:blip r:embed="rId2"/>
                <a:stretch>
                  <a:fillRect l="-1217" t="-4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938528" y="2745629"/>
                <a:ext cx="79369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charset="2"/>
                  <a:buChar char="Ø"/>
                </a:pPr>
                <a:r>
                  <a:rPr lang="en-US" sz="2400" dirty="0" smtClean="0"/>
                  <a:t>If both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𝐴</m:t>
                    </m:r>
                    <m:r>
                      <a:rPr lang="en-US" sz="2400" b="0" i="1" smtClean="0">
                        <a:latin typeface="Cambria Math" charset="0"/>
                      </a:rPr>
                      <m:t>⇒</m:t>
                    </m:r>
                    <m:r>
                      <a:rPr lang="en-US" sz="2400" b="0" i="1" smtClean="0">
                        <a:latin typeface="Cambria Math" charset="0"/>
                      </a:rPr>
                      <m:t>𝐵</m:t>
                    </m:r>
                  </m:oMath>
                </a14:m>
                <a:r>
                  <a:rPr lang="en-US" sz="2400" dirty="0" smtClean="0"/>
                  <a:t> and </a:t>
                </a:r>
                <a:r>
                  <a:rPr lang="en-US" sz="2400" i="1" dirty="0" smtClean="0"/>
                  <a:t>A</a:t>
                </a:r>
                <a:r>
                  <a:rPr lang="en-US" sz="2400" dirty="0" smtClean="0"/>
                  <a:t> are in the KB, then </a:t>
                </a:r>
                <a:r>
                  <a:rPr lang="en-US" sz="2400" i="1" dirty="0" smtClean="0"/>
                  <a:t>B</a:t>
                </a:r>
                <a:r>
                  <a:rPr lang="en-US" sz="2400" dirty="0" smtClean="0"/>
                  <a:t> can be inferred</a:t>
                </a:r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528" y="2745629"/>
                <a:ext cx="793699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99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3477641"/>
                <a:ext cx="10515600" cy="24720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b="1" dirty="0" smtClean="0"/>
                  <a:t>And Elimination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∧</m:t>
                          </m:r>
                          <m:r>
                            <a:rPr lang="en-US" i="1" smtClean="0">
                              <a:latin typeface="Cambria Math" charset="0"/>
                            </a:rPr>
                            <m:t>𝐵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77641"/>
                <a:ext cx="10515600" cy="2472055"/>
              </a:xfrm>
              <a:prstGeom prst="rect">
                <a:avLst/>
              </a:prstGeom>
              <a:blipFill rotWithShape="0">
                <a:blip r:embed="rId4"/>
                <a:stretch>
                  <a:fillRect l="-1217" t="-3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938528" y="4778772"/>
            <a:ext cx="793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If the conjunct is true, each element is true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838200" y="5510785"/>
                <a:ext cx="10515600" cy="11460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b="1" dirty="0" smtClean="0"/>
                  <a:t>De Morgan’s Rule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¬</m:t>
                      </m:r>
                      <m:d>
                        <m:d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¬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∧¬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10785"/>
                <a:ext cx="10515600" cy="1146048"/>
              </a:xfrm>
              <a:prstGeom prst="rect">
                <a:avLst/>
              </a:prstGeom>
              <a:blipFill rotWithShape="0">
                <a:blip r:embed="rId5"/>
                <a:stretch>
                  <a:fillRect l="-1217" t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88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General idea: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Apply inference 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complementary literals to simplify clauses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Rinse, repeat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041558" y="3587341"/>
                <a:ext cx="5084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58" y="3587341"/>
                <a:ext cx="50840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614" r="-12048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639973" y="4278293"/>
                <a:ext cx="13115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973" y="4278293"/>
                <a:ext cx="131157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651" r="-418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457366" y="3724295"/>
                <a:ext cx="43601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⊨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366" y="3724295"/>
                <a:ext cx="436017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496819" y="3815048"/>
                <a:ext cx="783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819" y="3815048"/>
                <a:ext cx="78335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375" r="-703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34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vs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560"/>
            <a:ext cx="10515600" cy="517867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/>
              <a:t>Search</a:t>
            </a:r>
            <a:r>
              <a:rPr lang="en-US" sz="3200" dirty="0" smtClean="0"/>
              <a:t> – What is the best action sequence to achieve a goal?</a:t>
            </a:r>
          </a:p>
          <a:p>
            <a:pPr marL="471488" indent="-200025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/>
              <a:t>Space of </a:t>
            </a:r>
            <a:r>
              <a:rPr lang="en-US" sz="3200" u="sng" dirty="0" smtClean="0"/>
              <a:t>atomic</a:t>
            </a:r>
            <a:r>
              <a:rPr lang="en-US" sz="3200" dirty="0" smtClean="0"/>
              <a:t> states</a:t>
            </a:r>
          </a:p>
          <a:p>
            <a:pPr marL="471488" indent="-200025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/>
              <a:t>Successor function defined for each state</a:t>
            </a:r>
          </a:p>
          <a:p>
            <a:pPr marL="923925" lvl="1" indent="-217488"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Fully enumerates each possible successor</a:t>
            </a:r>
          </a:p>
          <a:p>
            <a:pPr marL="471488" indent="-200025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/>
              <a:t>Guided by knowledge about the </a:t>
            </a:r>
            <a:r>
              <a:rPr lang="en-US" sz="3200" b="1" u="sng" dirty="0" smtClean="0"/>
              <a:t>goal</a:t>
            </a:r>
            <a:endParaRPr lang="en-US" sz="3200" b="1" dirty="0" smtClean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4365928"/>
            <a:ext cx="1262734" cy="1280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2593" y="3958850"/>
            <a:ext cx="1045682" cy="1060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51394" y="5431535"/>
            <a:ext cx="1045682" cy="1060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14"/>
          <p:cNvSpPr>
            <a:spLocks noChangeShapeType="1"/>
          </p:cNvSpPr>
          <p:nvPr/>
        </p:nvSpPr>
        <p:spPr bwMode="auto">
          <a:xfrm flipV="1">
            <a:off x="7358734" y="4344693"/>
            <a:ext cx="1592659" cy="3177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7358734" y="5405398"/>
            <a:ext cx="1592659" cy="517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37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Wumpus</a:t>
            </a:r>
            <a:r>
              <a:rPr lang="en-US" dirty="0" smtClean="0"/>
              <a:t> World – </a:t>
            </a:r>
            <a:r>
              <a:rPr lang="en-US" dirty="0" smtClean="0"/>
              <a:t>Resolving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57656" y="3691127"/>
            <a:ext cx="1676810" cy="12100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734466" y="3691126"/>
            <a:ext cx="1676810" cy="12100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079" y="3810381"/>
            <a:ext cx="721255" cy="4029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734" y="3808855"/>
            <a:ext cx="609600" cy="971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6028" y="4008875"/>
            <a:ext cx="859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accent2"/>
                </a:solidFill>
              </a:rPr>
              <a:t>???</a:t>
            </a:r>
            <a:endParaRPr lang="en-US" sz="3600" b="1" i="1" dirty="0">
              <a:solidFill>
                <a:schemeClr val="accent2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572544" y="3932166"/>
            <a:ext cx="1080680" cy="803241"/>
            <a:chOff x="6361856" y="2848265"/>
            <a:chExt cx="1080680" cy="803241"/>
          </a:xfrm>
        </p:grpSpPr>
        <p:sp>
          <p:nvSpPr>
            <p:cNvPr id="50" name="Rounded Rectangle 49"/>
            <p:cNvSpPr/>
            <p:nvPr/>
          </p:nvSpPr>
          <p:spPr>
            <a:xfrm>
              <a:off x="6361856" y="2848265"/>
              <a:ext cx="1080680" cy="80324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531885" y="3056002"/>
              <a:ext cx="740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PIT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510528" y="2626059"/>
                <a:ext cx="5266944" cy="2389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1800"/>
                  </a:spcBef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2,1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∧¬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1,1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⇒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2,2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∨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3,1</m:t>
                        </m:r>
                      </m:sub>
                    </m:sSub>
                  </m:oMath>
                </a14:m>
                <a:endParaRPr lang="en-US" sz="2800" b="0" dirty="0" smtClean="0"/>
              </a:p>
              <a:p>
                <a:pPr marL="457200" indent="-457200">
                  <a:spcBef>
                    <a:spcPts val="1800"/>
                  </a:spcBef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¬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1,2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⇒¬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1,3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∧¬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2,2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∧¬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1,1</m:t>
                        </m:r>
                      </m:sub>
                    </m:sSub>
                  </m:oMath>
                </a14:m>
                <a:endParaRPr lang="en-US" sz="2800" b="0" dirty="0" smtClean="0"/>
              </a:p>
              <a:p>
                <a:pPr marL="457200" indent="-457200">
                  <a:spcBef>
                    <a:spcPts val="1800"/>
                  </a:spcBef>
                  <a:buFont typeface="+mj-lt"/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3,1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∧¬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1,3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∧¬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2,2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∧¬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1,1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⇒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3,1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528" y="2626059"/>
                <a:ext cx="5266944" cy="23897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1057656" y="2481068"/>
            <a:ext cx="1676810" cy="12100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61" y="2626059"/>
            <a:ext cx="636517" cy="34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3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Forward-backward chaining for efficient inference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First-order logic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0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vs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560"/>
            <a:ext cx="10515600" cy="281298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 smtClean="0"/>
              <a:t>Logic</a:t>
            </a:r>
            <a:r>
              <a:rPr lang="en-US" sz="3200" dirty="0" smtClean="0"/>
              <a:t> </a:t>
            </a:r>
            <a:r>
              <a:rPr lang="en-US" sz="3200" dirty="0" smtClean="0"/>
              <a:t>– Reason about the world to identify ”good” actions</a:t>
            </a:r>
          </a:p>
          <a:p>
            <a:pPr marL="471488" indent="-200025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/>
              <a:t>Space of </a:t>
            </a:r>
            <a:r>
              <a:rPr lang="en-US" sz="3200" u="sng" dirty="0" smtClean="0"/>
              <a:t>attributive</a:t>
            </a:r>
            <a:r>
              <a:rPr lang="en-US" sz="3200" dirty="0" smtClean="0"/>
              <a:t> states</a:t>
            </a:r>
          </a:p>
          <a:p>
            <a:pPr marL="471488" indent="-200025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/>
              <a:t>Successor function defined over attribute values</a:t>
            </a:r>
          </a:p>
          <a:p>
            <a:pPr marL="923925" lvl="1" indent="-217488"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Successors effectively partial states (what has changed?)</a:t>
            </a:r>
            <a:endParaRPr lang="en-US" sz="2800" dirty="0"/>
          </a:p>
          <a:p>
            <a:pPr marL="471488" indent="-200025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/>
              <a:t>Guided by knowledge about the </a:t>
            </a:r>
            <a:r>
              <a:rPr lang="en-US" sz="3200" b="1" u="sng" dirty="0" smtClean="0"/>
              <a:t>world</a:t>
            </a:r>
            <a:endParaRPr lang="en-US" sz="3200" b="1" dirty="0" smtClean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4629" y="4798845"/>
            <a:ext cx="1017855" cy="103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116822" y="4734082"/>
            <a:ext cx="1683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Pos</a:t>
            </a:r>
            <a:r>
              <a:rPr lang="en-US" sz="2000" dirty="0" smtClean="0"/>
              <a:t>: [1,1]</a:t>
            </a:r>
          </a:p>
          <a:p>
            <a:r>
              <a:rPr lang="en-US" sz="2000" dirty="0" smtClean="0"/>
              <a:t>Dot1: True</a:t>
            </a:r>
          </a:p>
          <a:p>
            <a:r>
              <a:rPr lang="en-US" sz="2000" dirty="0" smtClean="0"/>
              <a:t>Dot2: True</a:t>
            </a:r>
          </a:p>
          <a:p>
            <a:r>
              <a:rPr lang="is-IS" sz="2000" dirty="0" smtClean="0"/>
              <a:t>…</a:t>
            </a:r>
            <a:endParaRPr lang="en-US" sz="2000" dirty="0" smtClean="0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5486400" y="5716739"/>
            <a:ext cx="1643002" cy="3407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29403" y="5738239"/>
            <a:ext cx="1683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Pos</a:t>
            </a:r>
            <a:r>
              <a:rPr lang="en-US" sz="2400" dirty="0" smtClean="0"/>
              <a:t>: [2,1]</a:t>
            </a:r>
          </a:p>
          <a:p>
            <a:r>
              <a:rPr lang="en-US" sz="2400" dirty="0" smtClean="0"/>
              <a:t>Dot8: False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29403" y="4377038"/>
            <a:ext cx="1683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Pos</a:t>
            </a:r>
            <a:r>
              <a:rPr lang="en-US" sz="2400" dirty="0" smtClean="0"/>
              <a:t>: [1,2]</a:t>
            </a:r>
          </a:p>
          <a:p>
            <a:r>
              <a:rPr lang="en-US" sz="2400" dirty="0" smtClean="0"/>
              <a:t>Dot4: False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5486401" y="4798844"/>
            <a:ext cx="1643002" cy="3286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7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agents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39585" y="2011680"/>
            <a:ext cx="4690872" cy="2157984"/>
            <a:chOff x="4616215" y="3194447"/>
            <a:chExt cx="4052397" cy="1434703"/>
          </a:xfrm>
        </p:grpSpPr>
        <p:sp>
          <p:nvSpPr>
            <p:cNvPr id="5" name="AutoShape 7"/>
            <p:cNvSpPr>
              <a:spLocks/>
            </p:cNvSpPr>
            <p:nvPr/>
          </p:nvSpPr>
          <p:spPr bwMode="auto">
            <a:xfrm>
              <a:off x="4616215" y="3200398"/>
              <a:ext cx="1919558" cy="1309688"/>
            </a:xfrm>
            <a:prstGeom prst="roundRect">
              <a:avLst>
                <a:gd name="adj" fmla="val 10912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rot="10800000" flipH="1">
              <a:off x="5611414" y="3672670"/>
              <a:ext cx="0" cy="5310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7" name="Rectangle 9"/>
            <p:cNvSpPr>
              <a:spLocks/>
            </p:cNvSpPr>
            <p:nvPr/>
          </p:nvSpPr>
          <p:spPr bwMode="auto">
            <a:xfrm rot="16200000">
              <a:off x="4687016" y="3598189"/>
              <a:ext cx="564897" cy="493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/>
              <a:r>
                <a:rPr lang="en-US" sz="2000" b="1" dirty="0">
                  <a:latin typeface="Calibri" pitchFamily="34" charset="0"/>
                  <a:cs typeface="Arial" charset="0"/>
                </a:rPr>
                <a:t>Agent</a:t>
              </a:r>
            </a:p>
          </p:txBody>
        </p: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363764" y="3748869"/>
              <a:ext cx="476250" cy="323850"/>
              <a:chOff x="0" y="0"/>
              <a:chExt cx="400" cy="272"/>
            </a:xfrm>
          </p:grpSpPr>
          <p:sp>
            <p:nvSpPr>
              <p:cNvPr id="18" name="AutoShape 11"/>
              <p:cNvSpPr>
                <a:spLocks/>
              </p:cNvSpPr>
              <p:nvPr/>
            </p:nvSpPr>
            <p:spPr bwMode="auto">
              <a:xfrm>
                <a:off x="0" y="0"/>
                <a:ext cx="400" cy="272"/>
              </a:xfrm>
              <a:prstGeom prst="roundRect">
                <a:avLst>
                  <a:gd name="adj" fmla="val 28120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sz="1600">
                  <a:latin typeface="Calibri" pitchFamily="34" charset="0"/>
                </a:endParaRPr>
              </a:p>
            </p:txBody>
          </p:sp>
          <p:sp>
            <p:nvSpPr>
              <p:cNvPr id="19" name="Rectangle 12"/>
              <p:cNvSpPr>
                <a:spLocks/>
              </p:cNvSpPr>
              <p:nvPr/>
            </p:nvSpPr>
            <p:spPr bwMode="auto">
              <a:xfrm>
                <a:off x="135" y="32"/>
                <a:ext cx="139" cy="23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sz="2400" b="1" dirty="0">
                    <a:latin typeface="Calibri" pitchFamily="34" charset="0"/>
                    <a:cs typeface="Arial" charset="0"/>
                  </a:rPr>
                  <a:t>?</a:t>
                </a: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5073252" y="3430191"/>
              <a:ext cx="1104900" cy="1059657"/>
              <a:chOff x="32" y="19"/>
              <a:chExt cx="928" cy="890"/>
            </a:xfrm>
          </p:grpSpPr>
          <p:sp>
            <p:nvSpPr>
              <p:cNvPr id="16" name="Rectangle 14"/>
              <p:cNvSpPr>
                <a:spLocks/>
              </p:cNvSpPr>
              <p:nvPr/>
            </p:nvSpPr>
            <p:spPr bwMode="auto">
              <a:xfrm>
                <a:off x="84" y="19"/>
                <a:ext cx="824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Sensors</a:t>
                </a:r>
              </a:p>
            </p:txBody>
          </p:sp>
          <p:sp>
            <p:nvSpPr>
              <p:cNvPr id="17" name="Rectangle 15"/>
              <p:cNvSpPr>
                <a:spLocks/>
              </p:cNvSpPr>
              <p:nvPr/>
            </p:nvSpPr>
            <p:spPr bwMode="auto">
              <a:xfrm>
                <a:off x="32" y="661"/>
                <a:ext cx="928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Actuators</a:t>
                </a:r>
              </a:p>
            </p:txBody>
          </p:sp>
        </p:grpSp>
        <p:sp>
          <p:nvSpPr>
            <p:cNvPr id="10" name="AutoShape 16"/>
            <p:cNvSpPr>
              <a:spLocks/>
            </p:cNvSpPr>
            <p:nvPr/>
          </p:nvSpPr>
          <p:spPr bwMode="auto">
            <a:xfrm>
              <a:off x="7815475" y="3194447"/>
              <a:ext cx="853137" cy="1304925"/>
            </a:xfrm>
            <a:prstGeom prst="roundRect">
              <a:avLst>
                <a:gd name="adj" fmla="val 10944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11" name="Rectangle 17"/>
            <p:cNvSpPr>
              <a:spLocks/>
            </p:cNvSpPr>
            <p:nvPr/>
          </p:nvSpPr>
          <p:spPr bwMode="auto">
            <a:xfrm rot="5400000">
              <a:off x="7696859" y="3589450"/>
              <a:ext cx="1157018" cy="493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2000" b="1" dirty="0">
                  <a:latin typeface="Calibri" pitchFamily="34" charset="0"/>
                  <a:cs typeface="Arial" charset="0"/>
                </a:rPr>
                <a:t>Environment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rot="10800000" flipH="1">
              <a:off x="6182915" y="3574256"/>
              <a:ext cx="18597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6275783" y="4324350"/>
              <a:ext cx="17609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 sz="1600">
                <a:latin typeface="Calibri" pitchFamily="34" charset="0"/>
              </a:endParaRPr>
            </a:p>
          </p:txBody>
        </p:sp>
        <p:sp>
          <p:nvSpPr>
            <p:cNvPr id="14" name="Rectangle 20"/>
            <p:cNvSpPr>
              <a:spLocks/>
            </p:cNvSpPr>
            <p:nvPr/>
          </p:nvSpPr>
          <p:spPr bwMode="auto">
            <a:xfrm>
              <a:off x="6682977" y="3584972"/>
              <a:ext cx="942975" cy="266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dirty="0">
                  <a:latin typeface="Calibri" pitchFamily="34" charset="0"/>
                  <a:cs typeface="Arial" charset="0"/>
                </a:rPr>
                <a:t>Percepts</a:t>
              </a:r>
            </a:p>
          </p:txBody>
        </p:sp>
        <p:sp>
          <p:nvSpPr>
            <p:cNvPr id="15" name="Rectangle 21"/>
            <p:cNvSpPr>
              <a:spLocks/>
            </p:cNvSpPr>
            <p:nvPr/>
          </p:nvSpPr>
          <p:spPr bwMode="auto">
            <a:xfrm>
              <a:off x="6749652" y="4324350"/>
              <a:ext cx="80962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dirty="0">
                  <a:latin typeface="Calibri" pitchFamily="34" charset="0"/>
                  <a:cs typeface="Arial" charset="0"/>
                </a:rPr>
                <a:t>Actions</a:t>
              </a: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36" y="1350281"/>
            <a:ext cx="4215464" cy="347775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17712" y="2512684"/>
            <a:ext cx="841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+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1363026" y="4625831"/>
            <a:ext cx="971950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Knowledge Base</a:t>
            </a:r>
            <a:endParaRPr lang="en-US" sz="2400" dirty="0" smtClean="0"/>
          </a:p>
          <a:p>
            <a:pPr marL="415925" indent="-271463">
              <a:spcBef>
                <a:spcPts val="600"/>
              </a:spcBef>
              <a:buFont typeface="Arial" charset="0"/>
              <a:buChar char="•"/>
            </a:pPr>
            <a:r>
              <a:rPr lang="en-US" sz="2400" dirty="0" smtClean="0"/>
              <a:t>Contains </a:t>
            </a:r>
            <a:r>
              <a:rPr lang="en-US" sz="2400" b="1" dirty="0" smtClean="0"/>
              <a:t>sentences</a:t>
            </a:r>
            <a:r>
              <a:rPr lang="en-US" sz="2400" dirty="0" smtClean="0"/>
              <a:t> describing the state of the world</a:t>
            </a:r>
          </a:p>
          <a:p>
            <a:pPr marL="415925" indent="-271463">
              <a:spcBef>
                <a:spcPts val="600"/>
              </a:spcBef>
              <a:buFont typeface="Arial" charset="0"/>
              <a:buChar char="•"/>
            </a:pPr>
            <a:r>
              <a:rPr lang="en-US" sz="2400" dirty="0" smtClean="0"/>
              <a:t>Supports </a:t>
            </a:r>
            <a:r>
              <a:rPr lang="en-US" sz="2400" b="1" dirty="0" smtClean="0"/>
              <a:t>inference</a:t>
            </a:r>
            <a:r>
              <a:rPr lang="en-US" sz="2400" dirty="0" smtClean="0"/>
              <a:t> and </a:t>
            </a:r>
            <a:r>
              <a:rPr lang="en-US" sz="2400" b="1" dirty="0" smtClean="0"/>
              <a:t>derivation</a:t>
            </a:r>
          </a:p>
          <a:p>
            <a:pPr marL="415925" indent="-271463">
              <a:spcBef>
                <a:spcPts val="600"/>
              </a:spcBef>
              <a:buFont typeface="Arial" charset="0"/>
              <a:buChar char="•"/>
            </a:pPr>
            <a:r>
              <a:rPr lang="en-US" sz="2400" dirty="0" smtClean="0"/>
              <a:t>Dynamic; changes as a result of agent interactions with the environment!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2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Agent – Control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5" r="34313"/>
          <a:stretch/>
        </p:blipFill>
        <p:spPr>
          <a:xfrm>
            <a:off x="1316736" y="1865376"/>
            <a:ext cx="2361497" cy="22958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5068" y="4161238"/>
            <a:ext cx="208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Agent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653898" y="1839147"/>
            <a:ext cx="237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Knowledge Base</a:t>
            </a:r>
            <a:endParaRPr lang="en-US" sz="2400" dirty="0"/>
          </a:p>
        </p:txBody>
      </p:sp>
      <p:sp>
        <p:nvSpPr>
          <p:cNvPr id="8" name="Right Arrow 7"/>
          <p:cNvSpPr/>
          <p:nvPr/>
        </p:nvSpPr>
        <p:spPr>
          <a:xfrm>
            <a:off x="4315968" y="1942954"/>
            <a:ext cx="3657600" cy="948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39162" y="1865376"/>
            <a:ext cx="159082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TELL</a:t>
            </a:r>
          </a:p>
          <a:p>
            <a:pPr algn="ctr"/>
            <a:r>
              <a:rPr lang="en-US" sz="2800" dirty="0" smtClean="0"/>
              <a:t>(Percept)</a:t>
            </a:r>
            <a:endParaRPr lang="en-US" sz="2800" dirty="0"/>
          </a:p>
        </p:txBody>
      </p:sp>
      <p:sp>
        <p:nvSpPr>
          <p:cNvPr id="10" name="Right Arrow 9"/>
          <p:cNvSpPr/>
          <p:nvPr/>
        </p:nvSpPr>
        <p:spPr>
          <a:xfrm>
            <a:off x="4315968" y="3013307"/>
            <a:ext cx="3657600" cy="948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39162" y="3225709"/>
            <a:ext cx="159082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ASK</a:t>
            </a:r>
          </a:p>
        </p:txBody>
      </p:sp>
      <p:sp>
        <p:nvSpPr>
          <p:cNvPr id="12" name="Right Arrow 11"/>
          <p:cNvSpPr/>
          <p:nvPr/>
        </p:nvSpPr>
        <p:spPr>
          <a:xfrm rot="10800000">
            <a:off x="4315968" y="4148890"/>
            <a:ext cx="3657600" cy="948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39162" y="4157315"/>
            <a:ext cx="159082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TELL</a:t>
            </a:r>
          </a:p>
          <a:p>
            <a:pPr algn="ctr"/>
            <a:r>
              <a:rPr lang="en-US" sz="2800" dirty="0" smtClean="0"/>
              <a:t>(Action)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824" y="2342429"/>
            <a:ext cx="4215464" cy="347775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8724705" y="1281816"/>
            <a:ext cx="2980944" cy="1537667"/>
            <a:chOff x="8724705" y="1281816"/>
            <a:chExt cx="2980944" cy="1537667"/>
          </a:xfrm>
        </p:grpSpPr>
        <p:sp>
          <p:nvSpPr>
            <p:cNvPr id="15" name="Cloud Callout 14"/>
            <p:cNvSpPr/>
            <p:nvPr/>
          </p:nvSpPr>
          <p:spPr>
            <a:xfrm>
              <a:off x="8724705" y="1281816"/>
              <a:ext cx="2980944" cy="1537667"/>
            </a:xfrm>
            <a:prstGeom prst="cloud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55525" y="1838622"/>
              <a:ext cx="1919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sz="2400" i="1" dirty="0" smtClean="0"/>
                <a:t>…reasoning...</a:t>
              </a:r>
              <a:endParaRPr lang="en-US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30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1385"/>
            <a:ext cx="8543544" cy="3861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Store different kinds of knowledge</a:t>
            </a:r>
          </a:p>
          <a:p>
            <a:r>
              <a:rPr lang="en-US" b="1" dirty="0" smtClean="0"/>
              <a:t>Background knowledge</a:t>
            </a:r>
            <a:r>
              <a:rPr lang="en-US" dirty="0" smtClean="0"/>
              <a:t> – the rules of the world</a:t>
            </a:r>
          </a:p>
          <a:p>
            <a:pPr lvl="1"/>
            <a:r>
              <a:rPr lang="en-US" i="1" dirty="0" smtClean="0"/>
              <a:t>Note</a:t>
            </a:r>
            <a:r>
              <a:rPr lang="en-US" dirty="0" smtClean="0"/>
              <a:t> that if this is an </a:t>
            </a:r>
            <a:r>
              <a:rPr lang="en-US" u="sng" dirty="0" smtClean="0"/>
              <a:t>unknown</a:t>
            </a:r>
            <a:r>
              <a:rPr lang="en-US" dirty="0" smtClean="0"/>
              <a:t> problem, the agent may need to discover the rules!</a:t>
            </a:r>
          </a:p>
          <a:p>
            <a:pPr lvl="1"/>
            <a:r>
              <a:rPr lang="en-US" dirty="0" smtClean="0"/>
              <a:t>Typically does not change due to agent actions</a:t>
            </a:r>
          </a:p>
          <a:p>
            <a:r>
              <a:rPr lang="en-US" b="1" dirty="0" smtClean="0"/>
              <a:t>Situational knowledge </a:t>
            </a:r>
            <a:r>
              <a:rPr lang="en-US" dirty="0" smtClean="0"/>
              <a:t>– what is currently true</a:t>
            </a:r>
          </a:p>
          <a:p>
            <a:pPr lvl="1"/>
            <a:r>
              <a:rPr lang="en-US" dirty="0" smtClean="0"/>
              <a:t>Describes the current state of the world</a:t>
            </a:r>
          </a:p>
          <a:p>
            <a:pPr lvl="1"/>
            <a:r>
              <a:rPr lang="en-US" dirty="0" smtClean="0"/>
              <a:t>Change from state to state, as a result of agent actions (successor function)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343445"/>
            <a:ext cx="10549128" cy="545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Agent </a:t>
            </a:r>
            <a:r>
              <a:rPr lang="en-US" b="1" dirty="0" smtClean="0"/>
              <a:t>models</a:t>
            </a:r>
            <a:r>
              <a:rPr lang="en-US" dirty="0" smtClean="0"/>
              <a:t> – what the agent knows about the world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344" y="2863931"/>
            <a:ext cx="2962656" cy="24441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14160" y="4897894"/>
            <a:ext cx="5230368" cy="1384995"/>
          </a:xfrm>
          <a:prstGeom prst="rect">
            <a:avLst/>
          </a:prstGeom>
          <a:solidFill>
            <a:schemeClr val="bg1"/>
          </a:solidFill>
          <a:ln w="38100">
            <a:solidFill>
              <a:srgbClr val="BB0000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Remember: KB sentences are agent’s </a:t>
            </a:r>
            <a:r>
              <a:rPr lang="en-US" sz="2800" b="1" dirty="0" smtClean="0"/>
              <a:t>model</a:t>
            </a:r>
            <a:r>
              <a:rPr lang="en-US" sz="2800" dirty="0" smtClean="0"/>
              <a:t> of the world, not the </a:t>
            </a:r>
            <a:r>
              <a:rPr lang="en-US" sz="2800" b="1" dirty="0" smtClean="0"/>
              <a:t>true world state</a:t>
            </a:r>
            <a:r>
              <a:rPr lang="en-US" sz="2800" dirty="0" smtClean="0"/>
              <a:t>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89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Knowledge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729"/>
            <a:ext cx="10515600" cy="3258439"/>
          </a:xfrm>
        </p:spPr>
        <p:txBody>
          <a:bodyPr/>
          <a:lstStyle/>
          <a:p>
            <a:r>
              <a:rPr lang="en-US" dirty="0" smtClean="0"/>
              <a:t>KBs have </a:t>
            </a:r>
            <a:r>
              <a:rPr lang="en-US" b="1" dirty="0" smtClean="0"/>
              <a:t>sentences </a:t>
            </a:r>
            <a:r>
              <a:rPr lang="en-US" dirty="0" smtClean="0"/>
              <a:t>– complete statements about one aspect of the world</a:t>
            </a:r>
          </a:p>
          <a:p>
            <a:pPr lvl="1"/>
            <a:r>
              <a:rPr lang="en-US" dirty="0" smtClean="0"/>
              <a:t>Exact form depends on the </a:t>
            </a:r>
            <a:r>
              <a:rPr lang="en-US" b="1" dirty="0" smtClean="0"/>
              <a:t>knowledge representation language</a:t>
            </a:r>
          </a:p>
          <a:p>
            <a:endParaRPr lang="en-US" b="1" dirty="0" smtClean="0"/>
          </a:p>
          <a:p>
            <a:r>
              <a:rPr lang="en-US" dirty="0" smtClean="0"/>
              <a:t>Two kinds of sentences</a:t>
            </a:r>
          </a:p>
          <a:p>
            <a:pPr lvl="1"/>
            <a:r>
              <a:rPr lang="en-US" b="1" dirty="0" smtClean="0"/>
              <a:t>Derived – </a:t>
            </a:r>
            <a:r>
              <a:rPr lang="en-US" dirty="0" smtClean="0"/>
              <a:t>follow logically from other sentences in the KB</a:t>
            </a:r>
          </a:p>
          <a:p>
            <a:pPr lvl="1"/>
            <a:r>
              <a:rPr lang="en-US" b="1" dirty="0" smtClean="0"/>
              <a:t>Axiomatic – </a:t>
            </a:r>
            <a:r>
              <a:rPr lang="en-US" dirty="0" smtClean="0"/>
              <a:t>cannot be derived from the KB, must be given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07367"/>
              </p:ext>
            </p:extLst>
          </p:nvPr>
        </p:nvGraphicFramePr>
        <p:xfrm>
          <a:off x="2032000" y="4773168"/>
          <a:ext cx="81280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Axioms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Derived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 + 1 = 2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2 + 1 = 3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3 + 1 = 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 + 2 = 4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5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Knowledge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971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ways to pre-populate KB with starting info</a:t>
            </a:r>
          </a:p>
          <a:p>
            <a:pPr marL="923925" indent="-344488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/>
              <a:t>Declarative – </a:t>
            </a:r>
            <a:r>
              <a:rPr lang="en-US" dirty="0" smtClean="0"/>
              <a:t>at startup, TELL the KB all the facts it needs to model the rules of the world</a:t>
            </a:r>
          </a:p>
          <a:p>
            <a:pPr marL="923925" indent="-344488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/>
              <a:t>Procedural – </a:t>
            </a:r>
            <a:r>
              <a:rPr lang="en-US" dirty="0" smtClean="0"/>
              <a:t>bake the rules of the world into the 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75888" y="4785108"/>
            <a:ext cx="645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practice, use a mix of both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500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7B05F9-84A9-B047-A346-68DB6A5C69F0}" vid="{D4853D83-D962-D44A-AB1D-3B1A9DED53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11320</TotalTime>
  <Words>1334</Words>
  <Application>Microsoft Macintosh PowerPoint</Application>
  <PresentationFormat>Widescreen</PresentationFormat>
  <Paragraphs>238</Paragraphs>
  <Slides>31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Calibri Light</vt:lpstr>
      <vt:lpstr>Cambria Math</vt:lpstr>
      <vt:lpstr>Wingdings</vt:lpstr>
      <vt:lpstr>Arial</vt:lpstr>
      <vt:lpstr>Office Theme</vt:lpstr>
      <vt:lpstr>Announcements</vt:lpstr>
      <vt:lpstr>PowerPoint Presentation</vt:lpstr>
      <vt:lpstr>Search vs Logic</vt:lpstr>
      <vt:lpstr>Search vs Logic</vt:lpstr>
      <vt:lpstr>Logical agents</vt:lpstr>
      <vt:lpstr>Logical Agent – Control Flow</vt:lpstr>
      <vt:lpstr>Knowledge Bases</vt:lpstr>
      <vt:lpstr>Filling Knowledge Bases</vt:lpstr>
      <vt:lpstr>Filling Knowledge Bases</vt:lpstr>
      <vt:lpstr>Example: Wumpus World</vt:lpstr>
      <vt:lpstr>Wumpus World</vt:lpstr>
      <vt:lpstr>The PEAS of Wumpus World</vt:lpstr>
      <vt:lpstr>The PEAS of Wumpus World</vt:lpstr>
      <vt:lpstr>The PEAS of Wumpus World</vt:lpstr>
      <vt:lpstr>The PEAS of Wumpus World</vt:lpstr>
      <vt:lpstr>Wumpus World – Example Configuration</vt:lpstr>
      <vt:lpstr>Wumpus World – Example Play</vt:lpstr>
      <vt:lpstr>Propositional Logic and Inference</vt:lpstr>
      <vt:lpstr>Logic Basics</vt:lpstr>
      <vt:lpstr>Logical Entailment</vt:lpstr>
      <vt:lpstr>Propositional Logic</vt:lpstr>
      <vt:lpstr>Propositional Logic – BNF Grammar</vt:lpstr>
      <vt:lpstr>Wumpus Propositional Logic</vt:lpstr>
      <vt:lpstr>Wumpus World – Current KB</vt:lpstr>
      <vt:lpstr>Inference</vt:lpstr>
      <vt:lpstr>Inference</vt:lpstr>
      <vt:lpstr>Better: Theorem Proving</vt:lpstr>
      <vt:lpstr>Inference Rules</vt:lpstr>
      <vt:lpstr>Proof by Resolution</vt:lpstr>
      <vt:lpstr>Wumpus World – Resolving</vt:lpstr>
      <vt:lpstr>Next Time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3521: Intro to Artificial Intelligence</dc:title>
  <dc:creator>Newman-Griffis, Denis R.</dc:creator>
  <cp:lastModifiedBy>Newman-Griffis, Denis R.</cp:lastModifiedBy>
  <cp:revision>206</cp:revision>
  <dcterms:created xsi:type="dcterms:W3CDTF">2017-08-18T18:18:42Z</dcterms:created>
  <dcterms:modified xsi:type="dcterms:W3CDTF">2017-09-08T13:20:40Z</dcterms:modified>
</cp:coreProperties>
</file>