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jpeg" ContentType="image/jpeg"/>
  <Default Extension="rels" ContentType="application/vnd.openxmlformats-package.relationships+xml"/>
  <Default Extension="gif" ContentType="image/gif"/>
  <Default Extension="wav" ContentType="audio/x-wav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89" r:id="rId2"/>
    <p:sldId id="288" r:id="rId3"/>
    <p:sldId id="427" r:id="rId4"/>
    <p:sldId id="392" r:id="rId5"/>
    <p:sldId id="391" r:id="rId6"/>
    <p:sldId id="393" r:id="rId7"/>
    <p:sldId id="394" r:id="rId8"/>
    <p:sldId id="395" r:id="rId9"/>
    <p:sldId id="396" r:id="rId10"/>
    <p:sldId id="397" r:id="rId11"/>
    <p:sldId id="433" r:id="rId12"/>
    <p:sldId id="403" r:id="rId13"/>
    <p:sldId id="398" r:id="rId14"/>
    <p:sldId id="402" r:id="rId15"/>
    <p:sldId id="444" r:id="rId16"/>
    <p:sldId id="399" r:id="rId17"/>
    <p:sldId id="405" r:id="rId18"/>
    <p:sldId id="404" r:id="rId19"/>
    <p:sldId id="406" r:id="rId20"/>
    <p:sldId id="407" r:id="rId21"/>
    <p:sldId id="443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41" r:id="rId30"/>
    <p:sldId id="401" r:id="rId31"/>
    <p:sldId id="415" r:id="rId32"/>
    <p:sldId id="418" r:id="rId33"/>
    <p:sldId id="416" r:id="rId34"/>
    <p:sldId id="419" r:id="rId35"/>
    <p:sldId id="423" r:id="rId36"/>
    <p:sldId id="421" r:id="rId37"/>
    <p:sldId id="425" r:id="rId38"/>
    <p:sldId id="424" r:id="rId39"/>
    <p:sldId id="422" r:id="rId40"/>
    <p:sldId id="442" r:id="rId41"/>
    <p:sldId id="426" r:id="rId42"/>
    <p:sldId id="428" r:id="rId43"/>
    <p:sldId id="429" r:id="rId44"/>
    <p:sldId id="431" r:id="rId45"/>
    <p:sldId id="432" r:id="rId46"/>
    <p:sldId id="439" r:id="rId47"/>
    <p:sldId id="430" r:id="rId48"/>
    <p:sldId id="434" r:id="rId49"/>
    <p:sldId id="435" r:id="rId50"/>
    <p:sldId id="436" r:id="rId51"/>
    <p:sldId id="437" r:id="rId52"/>
    <p:sldId id="438" r:id="rId53"/>
    <p:sldId id="445" r:id="rId54"/>
    <p:sldId id="39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8408"/>
    <a:srgbClr val="BB0000"/>
    <a:srgbClr val="805406"/>
    <a:srgbClr val="AC73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83"/>
    <p:restoredTop sz="88914"/>
  </p:normalViewPr>
  <p:slideViewPr>
    <p:cSldViewPr snapToGrid="0" snapToObjects="1">
      <p:cViewPr>
        <p:scale>
          <a:sx n="70" d="100"/>
          <a:sy n="70" d="100"/>
        </p:scale>
        <p:origin x="14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940D9-A0F5-5441-BFC1-53C136B72435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795AA-8646-AB4D-816D-6B926830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91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72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45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86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5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6758"/>
            <a:ext cx="10515600" cy="607641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50588"/>
            <a:ext cx="12192000" cy="0"/>
          </a:xfrm>
          <a:prstGeom prst="line">
            <a:avLst/>
          </a:prstGeom>
          <a:ln w="50800">
            <a:solidFill>
              <a:srgbClr val="B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4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3FB2-19F0-2A47-895C-60E51D6E971E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Relationship Id="rId3" Type="http://schemas.openxmlformats.org/officeDocument/2006/relationships/image" Target="../media/image12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4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4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.xml"/><Relationship Id="rId12" Type="http://schemas.openxmlformats.org/officeDocument/2006/relationships/image" Target="../media/image16.png"/><Relationship Id="rId1" Type="http://schemas.microsoft.com/office/2007/relationships/media" Target="../media/media1.wav"/><Relationship Id="rId2" Type="http://schemas.openxmlformats.org/officeDocument/2006/relationships/audio" Target="../media/media1.wav"/><Relationship Id="rId3" Type="http://schemas.microsoft.com/office/2007/relationships/media" Target="../media/media2.wav"/><Relationship Id="rId4" Type="http://schemas.openxmlformats.org/officeDocument/2006/relationships/audio" Target="../media/media2.wav"/><Relationship Id="rId5" Type="http://schemas.microsoft.com/office/2007/relationships/media" Target="../media/media3.wav"/><Relationship Id="rId6" Type="http://schemas.openxmlformats.org/officeDocument/2006/relationships/audio" Target="../media/media3.wav"/><Relationship Id="rId7" Type="http://schemas.microsoft.com/office/2007/relationships/media" Target="../media/media4.wav"/><Relationship Id="rId8" Type="http://schemas.openxmlformats.org/officeDocument/2006/relationships/audio" Target="../media/media4.wav"/><Relationship Id="rId9" Type="http://schemas.microsoft.com/office/2007/relationships/media" Target="../media/media5.wav"/><Relationship Id="rId10" Type="http://schemas.openxmlformats.org/officeDocument/2006/relationships/audio" Target="../media/media5.wav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tiff"/><Relationship Id="rId5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4" Type="http://schemas.openxmlformats.org/officeDocument/2006/relationships/image" Target="../media/image23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Office hours now Mon 3:30-4:30 and Thu 2:30-3:30</a:t>
            </a:r>
          </a:p>
        </p:txBody>
      </p:sp>
    </p:spTree>
    <p:extLst>
      <p:ext uri="{BB962C8B-B14F-4D97-AF65-F5344CB8AC3E}">
        <p14:creationId xmlns:p14="http://schemas.microsoft.com/office/powerpoint/2010/main" val="1426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modeling with Hidden Markov Models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5577840" y="1991606"/>
            <a:ext cx="5401056" cy="3744156"/>
            <a:chOff x="3364992" y="2156198"/>
            <a:chExt cx="5401056" cy="3744156"/>
          </a:xfrm>
        </p:grpSpPr>
        <p:sp>
          <p:nvSpPr>
            <p:cNvPr id="4" name="Oval 3"/>
            <p:cNvSpPr/>
            <p:nvPr/>
          </p:nvSpPr>
          <p:spPr>
            <a:xfrm>
              <a:off x="3364992" y="2724912"/>
              <a:ext cx="768096" cy="768096"/>
            </a:xfrm>
            <a:prstGeom prst="ellipse">
              <a:avLst/>
            </a:prstGeom>
            <a:no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870704" y="2724912"/>
              <a:ext cx="768096" cy="768096"/>
            </a:xfrm>
            <a:prstGeom prst="ellipse">
              <a:avLst/>
            </a:prstGeom>
            <a:no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376415" y="2724912"/>
              <a:ext cx="768096" cy="768096"/>
            </a:xfrm>
            <a:prstGeom prst="ellipse">
              <a:avLst/>
            </a:prstGeom>
            <a:no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997952" y="2724912"/>
              <a:ext cx="768096" cy="768096"/>
            </a:xfrm>
            <a:prstGeom prst="ellipse">
              <a:avLst/>
            </a:prstGeom>
            <a:no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997952" y="4096512"/>
              <a:ext cx="768096" cy="768096"/>
            </a:xfrm>
            <a:prstGeom prst="ellipse">
              <a:avLst/>
            </a:prstGeom>
            <a:solidFill>
              <a:schemeClr val="bg2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388608" y="4096512"/>
              <a:ext cx="768096" cy="768096"/>
            </a:xfrm>
            <a:prstGeom prst="ellipse">
              <a:avLst/>
            </a:prstGeom>
            <a:solidFill>
              <a:schemeClr val="bg2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870704" y="4096512"/>
              <a:ext cx="768096" cy="768096"/>
            </a:xfrm>
            <a:prstGeom prst="ellipse">
              <a:avLst/>
            </a:prstGeom>
            <a:solidFill>
              <a:schemeClr val="bg2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64992" y="4096512"/>
              <a:ext cx="768096" cy="768096"/>
            </a:xfrm>
            <a:prstGeom prst="ellipse">
              <a:avLst/>
            </a:prstGeom>
            <a:solidFill>
              <a:schemeClr val="bg2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4" idx="4"/>
              <a:endCxn id="11" idx="0"/>
            </p:cNvCxnSpPr>
            <p:nvPr/>
          </p:nvCxnSpPr>
          <p:spPr>
            <a:xfrm>
              <a:off x="3749040" y="3493008"/>
              <a:ext cx="0" cy="60350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4"/>
              <a:endCxn id="10" idx="0"/>
            </p:cNvCxnSpPr>
            <p:nvPr/>
          </p:nvCxnSpPr>
          <p:spPr>
            <a:xfrm>
              <a:off x="5254752" y="3493008"/>
              <a:ext cx="0" cy="60350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4"/>
              <a:endCxn id="9" idx="0"/>
            </p:cNvCxnSpPr>
            <p:nvPr/>
          </p:nvCxnSpPr>
          <p:spPr>
            <a:xfrm>
              <a:off x="6760463" y="3493008"/>
              <a:ext cx="12193" cy="60350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4"/>
              <a:endCxn id="8" idx="0"/>
            </p:cNvCxnSpPr>
            <p:nvPr/>
          </p:nvCxnSpPr>
          <p:spPr>
            <a:xfrm>
              <a:off x="8382000" y="3493008"/>
              <a:ext cx="0" cy="60350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6"/>
              <a:endCxn id="7" idx="2"/>
            </p:cNvCxnSpPr>
            <p:nvPr/>
          </p:nvCxnSpPr>
          <p:spPr>
            <a:xfrm>
              <a:off x="7144511" y="3108960"/>
              <a:ext cx="85344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5" idx="6"/>
              <a:endCxn id="6" idx="2"/>
            </p:cNvCxnSpPr>
            <p:nvPr/>
          </p:nvCxnSpPr>
          <p:spPr>
            <a:xfrm>
              <a:off x="5638800" y="3108960"/>
              <a:ext cx="73761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4" idx="6"/>
              <a:endCxn id="5" idx="2"/>
            </p:cNvCxnSpPr>
            <p:nvPr/>
          </p:nvCxnSpPr>
          <p:spPr>
            <a:xfrm>
              <a:off x="4133088" y="3108960"/>
              <a:ext cx="737616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959"/>
            <a:stretch/>
          </p:blipFill>
          <p:spPr>
            <a:xfrm>
              <a:off x="3611626" y="5035869"/>
              <a:ext cx="274828" cy="864485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13" r="70569"/>
            <a:stretch/>
          </p:blipFill>
          <p:spPr>
            <a:xfrm>
              <a:off x="5090159" y="5035868"/>
              <a:ext cx="329185" cy="86448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20" r="56397"/>
            <a:stretch/>
          </p:blipFill>
          <p:spPr>
            <a:xfrm>
              <a:off x="6623049" y="5035868"/>
              <a:ext cx="310896" cy="86448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00" r="47054"/>
            <a:stretch/>
          </p:blipFill>
          <p:spPr>
            <a:xfrm>
              <a:off x="8263128" y="5035868"/>
              <a:ext cx="237744" cy="864485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541291" y="21561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smtClean="0"/>
                <a:t>Th</a:t>
              </a:r>
              <a:endParaRPr lang="en-US" i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47002" y="21561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smtClean="0"/>
                <a:t>Th</a:t>
              </a:r>
              <a:endParaRPr lang="en-US" i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52714" y="2156198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uh</a:t>
              </a:r>
              <a:endParaRPr lang="en-US" i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171045" y="2156198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uh</a:t>
              </a:r>
              <a:endParaRPr lang="en-US" i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61901" y="1945439"/>
            <a:ext cx="3719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Audio frames </a:t>
            </a:r>
            <a:r>
              <a:rPr lang="en-US" sz="2400" dirty="0" smtClean="0"/>
              <a:t>are </a:t>
            </a:r>
            <a:r>
              <a:rPr lang="en-US" sz="2400" b="1" u="sng" dirty="0" smtClean="0"/>
              <a:t>sequential</a:t>
            </a:r>
            <a:r>
              <a:rPr lang="en-US" sz="2400" dirty="0" smtClean="0"/>
              <a:t> (i.e., order matters)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661417" y="3176522"/>
            <a:ext cx="41452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 a sequential model like an HMM to label with phonemes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Phonemes treated as </a:t>
            </a:r>
            <a:r>
              <a:rPr lang="en-US" sz="2400" b="1" u="sng" dirty="0" smtClean="0"/>
              <a:t>latent variables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Observations (acoustic data) are conditionally independent given phoneme labels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873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modeling with Hidden Markov Models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29788" y="3364992"/>
            <a:ext cx="393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Discuss HMM details here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158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modeling with Hidden Markov Models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5577840" y="1991606"/>
            <a:ext cx="5401056" cy="3744156"/>
            <a:chOff x="3364992" y="2156198"/>
            <a:chExt cx="5401056" cy="3744156"/>
          </a:xfrm>
        </p:grpSpPr>
        <p:sp>
          <p:nvSpPr>
            <p:cNvPr id="4" name="Oval 3"/>
            <p:cNvSpPr/>
            <p:nvPr/>
          </p:nvSpPr>
          <p:spPr>
            <a:xfrm>
              <a:off x="3364992" y="2724912"/>
              <a:ext cx="768096" cy="768096"/>
            </a:xfrm>
            <a:prstGeom prst="ellipse">
              <a:avLst/>
            </a:prstGeom>
            <a:no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870704" y="2724912"/>
              <a:ext cx="768096" cy="768096"/>
            </a:xfrm>
            <a:prstGeom prst="ellipse">
              <a:avLst/>
            </a:prstGeom>
            <a:no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376415" y="2724912"/>
              <a:ext cx="768096" cy="768096"/>
            </a:xfrm>
            <a:prstGeom prst="ellipse">
              <a:avLst/>
            </a:prstGeom>
            <a:no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997952" y="2724912"/>
              <a:ext cx="768096" cy="768096"/>
            </a:xfrm>
            <a:prstGeom prst="ellipse">
              <a:avLst/>
            </a:prstGeom>
            <a:no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997952" y="4096512"/>
              <a:ext cx="768096" cy="768096"/>
            </a:xfrm>
            <a:prstGeom prst="ellipse">
              <a:avLst/>
            </a:prstGeom>
            <a:solidFill>
              <a:schemeClr val="bg2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388608" y="4096512"/>
              <a:ext cx="768096" cy="768096"/>
            </a:xfrm>
            <a:prstGeom prst="ellipse">
              <a:avLst/>
            </a:prstGeom>
            <a:solidFill>
              <a:schemeClr val="bg2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870704" y="4096512"/>
              <a:ext cx="768096" cy="768096"/>
            </a:xfrm>
            <a:prstGeom prst="ellipse">
              <a:avLst/>
            </a:prstGeom>
            <a:solidFill>
              <a:schemeClr val="bg2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64992" y="4096512"/>
              <a:ext cx="768096" cy="768096"/>
            </a:xfrm>
            <a:prstGeom prst="ellipse">
              <a:avLst/>
            </a:prstGeom>
            <a:solidFill>
              <a:schemeClr val="bg2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4" idx="4"/>
              <a:endCxn id="11" idx="0"/>
            </p:cNvCxnSpPr>
            <p:nvPr/>
          </p:nvCxnSpPr>
          <p:spPr>
            <a:xfrm>
              <a:off x="3749040" y="3493008"/>
              <a:ext cx="0" cy="60350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4"/>
              <a:endCxn id="10" idx="0"/>
            </p:cNvCxnSpPr>
            <p:nvPr/>
          </p:nvCxnSpPr>
          <p:spPr>
            <a:xfrm>
              <a:off x="5254752" y="3493008"/>
              <a:ext cx="0" cy="60350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4"/>
              <a:endCxn id="9" idx="0"/>
            </p:cNvCxnSpPr>
            <p:nvPr/>
          </p:nvCxnSpPr>
          <p:spPr>
            <a:xfrm>
              <a:off x="6760463" y="3493008"/>
              <a:ext cx="12193" cy="60350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4"/>
              <a:endCxn id="8" idx="0"/>
            </p:cNvCxnSpPr>
            <p:nvPr/>
          </p:nvCxnSpPr>
          <p:spPr>
            <a:xfrm>
              <a:off x="8382000" y="3493008"/>
              <a:ext cx="0" cy="60350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6"/>
              <a:endCxn id="7" idx="2"/>
            </p:cNvCxnSpPr>
            <p:nvPr/>
          </p:nvCxnSpPr>
          <p:spPr>
            <a:xfrm>
              <a:off x="7144511" y="3108960"/>
              <a:ext cx="85344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5" idx="6"/>
              <a:endCxn id="6" idx="2"/>
            </p:cNvCxnSpPr>
            <p:nvPr/>
          </p:nvCxnSpPr>
          <p:spPr>
            <a:xfrm>
              <a:off x="5638800" y="3108960"/>
              <a:ext cx="73761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4" idx="6"/>
              <a:endCxn id="5" idx="2"/>
            </p:cNvCxnSpPr>
            <p:nvPr/>
          </p:nvCxnSpPr>
          <p:spPr>
            <a:xfrm>
              <a:off x="4133088" y="3108960"/>
              <a:ext cx="737616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959"/>
            <a:stretch/>
          </p:blipFill>
          <p:spPr>
            <a:xfrm>
              <a:off x="3611626" y="5035869"/>
              <a:ext cx="274828" cy="864485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13" r="70569"/>
            <a:stretch/>
          </p:blipFill>
          <p:spPr>
            <a:xfrm>
              <a:off x="5090159" y="5035868"/>
              <a:ext cx="329185" cy="86448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20" r="56397"/>
            <a:stretch/>
          </p:blipFill>
          <p:spPr>
            <a:xfrm>
              <a:off x="6623049" y="5035868"/>
              <a:ext cx="310896" cy="86448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00" r="47054"/>
            <a:stretch/>
          </p:blipFill>
          <p:spPr>
            <a:xfrm>
              <a:off x="8263128" y="5035868"/>
              <a:ext cx="237744" cy="864485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541291" y="21561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smtClean="0"/>
                <a:t>Th</a:t>
              </a:r>
              <a:endParaRPr lang="en-US" i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47002" y="21561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smtClean="0"/>
                <a:t>Th</a:t>
              </a:r>
              <a:endParaRPr lang="en-US" i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52714" y="2156198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uh</a:t>
              </a:r>
              <a:endParaRPr lang="en-US" i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171045" y="2156198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uh</a:t>
              </a:r>
              <a:endParaRPr lang="en-US" i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61901" y="1945439"/>
            <a:ext cx="3719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HMMs have: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(Hidden) State space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Transition probabilities between states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Emission probabilities to emit observations</a:t>
            </a:r>
          </a:p>
        </p:txBody>
      </p:sp>
    </p:spTree>
    <p:extLst>
      <p:ext uri="{BB962C8B-B14F-4D97-AF65-F5344CB8AC3E}">
        <p14:creationId xmlns:p14="http://schemas.microsoft.com/office/powerpoint/2010/main" val="1713691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everywhere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" y="1377180"/>
            <a:ext cx="5239512" cy="2740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892" y="1152144"/>
            <a:ext cx="3465576" cy="3465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20" y="3545439"/>
            <a:ext cx="5318760" cy="331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7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141" y="3003641"/>
            <a:ext cx="10515600" cy="2263303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Recording conditions</a:t>
            </a:r>
          </a:p>
          <a:p>
            <a:pPr lvl="1"/>
            <a:r>
              <a:rPr lang="en-US" dirty="0" smtClean="0"/>
              <a:t>Noise (type and level)</a:t>
            </a:r>
          </a:p>
          <a:p>
            <a:pPr lvl="1"/>
            <a:r>
              <a:rPr lang="en-US" dirty="0" smtClean="0"/>
              <a:t>Speaker-mic distance</a:t>
            </a:r>
          </a:p>
          <a:p>
            <a:pPr lvl="1"/>
            <a:r>
              <a:rPr lang="en-US" dirty="0" smtClean="0"/>
              <a:t>Room characteristics (reverb)</a:t>
            </a:r>
          </a:p>
          <a:p>
            <a:pPr lvl="1"/>
            <a:r>
              <a:rPr lang="en-US" dirty="0" smtClean="0"/>
              <a:t>Multiple speakers?</a:t>
            </a:r>
            <a:endParaRPr lang="en-US" dirty="0"/>
          </a:p>
          <a:p>
            <a:r>
              <a:rPr lang="en-US" dirty="0" smtClean="0"/>
              <a:t>Speech characteristics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ative language</a:t>
            </a:r>
          </a:p>
          <a:p>
            <a:pPr lvl="1"/>
            <a:r>
              <a:rPr lang="en-US" dirty="0" smtClean="0"/>
              <a:t>Accent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858629"/>
            <a:ext cx="8058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/>
              <a:t>What kinds of things do you have to consider for ASR?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459992" y="4587113"/>
            <a:ext cx="3002280" cy="478663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4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ASR experimental questions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154809"/>
            <a:ext cx="10515600" cy="4351338"/>
          </a:xfrm>
        </p:spPr>
        <p:txBody>
          <a:bodyPr/>
          <a:lstStyle/>
          <a:p>
            <a:pPr>
              <a:spcBef>
                <a:spcPts val="3400"/>
              </a:spcBef>
            </a:pPr>
            <a:r>
              <a:rPr lang="en-US" dirty="0" smtClean="0"/>
              <a:t>Can I make the ASR model adjust on the fly to changes in noise conditions?</a:t>
            </a:r>
          </a:p>
          <a:p>
            <a:pPr>
              <a:spcBef>
                <a:spcPts val="3400"/>
              </a:spcBef>
            </a:pPr>
            <a:r>
              <a:rPr lang="en-US" dirty="0" smtClean="0"/>
              <a:t>What component of my ASR model fails on young, male, French speakers?</a:t>
            </a:r>
          </a:p>
          <a:p>
            <a:pPr>
              <a:spcBef>
                <a:spcPts val="3400"/>
              </a:spcBef>
            </a:pPr>
            <a:r>
              <a:rPr lang="en-US" dirty="0" smtClean="0"/>
              <a:t>How little noisy training data can I get away with to still hit 95% accuracy?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separation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156123" y="2092392"/>
            <a:ext cx="6197677" cy="3723192"/>
            <a:chOff x="1733356" y="1562040"/>
            <a:chExt cx="8384330" cy="5036802"/>
          </a:xfrm>
        </p:grpSpPr>
        <p:sp>
          <p:nvSpPr>
            <p:cNvPr id="5" name="Rectangle 4"/>
            <p:cNvSpPr/>
            <p:nvPr/>
          </p:nvSpPr>
          <p:spPr>
            <a:xfrm>
              <a:off x="1848375" y="1752600"/>
              <a:ext cx="8100141" cy="468044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microphone-icon-png--digital-review-0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9094" y="4280893"/>
              <a:ext cx="285606" cy="565745"/>
            </a:xfrm>
            <a:prstGeom prst="rect">
              <a:avLst/>
            </a:prstGeom>
          </p:spPr>
        </p:pic>
        <p:pic>
          <p:nvPicPr>
            <p:cNvPr id="7" name="Picture 9" descr="downloa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00000">
              <a:off x="5558641" y="4681057"/>
              <a:ext cx="355167" cy="343836"/>
            </a:xfrm>
            <a:prstGeom prst="rect">
              <a:avLst/>
            </a:prstGeom>
          </p:spPr>
        </p:pic>
        <p:pic>
          <p:nvPicPr>
            <p:cNvPr id="8" name="Picture 11" descr="download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-1500000">
              <a:off x="3820611" y="3286125"/>
              <a:ext cx="347086" cy="346009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5843431" y="1760904"/>
              <a:ext cx="2140527" cy="24829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>
              <a:off x="4269601" y="3451076"/>
              <a:ext cx="3532908" cy="10494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>
              <a:off x="1882155" y="3467352"/>
              <a:ext cx="3236766" cy="295821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 flipV="1">
              <a:off x="4243188" y="1789365"/>
              <a:ext cx="1610591" cy="148521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 flipV="1">
              <a:off x="5115776" y="4898178"/>
              <a:ext cx="2899061" cy="15371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 flipH="1" flipV="1">
              <a:off x="2830239" y="1794583"/>
              <a:ext cx="1018309" cy="1485218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flipH="1">
              <a:off x="1891144" y="1798590"/>
              <a:ext cx="945574" cy="16519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5993436" y="4691146"/>
              <a:ext cx="1911926" cy="1555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flipH="1" flipV="1">
              <a:off x="5964381" y="5039332"/>
              <a:ext cx="1207939" cy="1360534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 flipV="1">
              <a:off x="7180115" y="4977393"/>
              <a:ext cx="976747" cy="14332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 flipV="1">
              <a:off x="5912748" y="1799064"/>
              <a:ext cx="3366653" cy="284604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9289514" y="1789295"/>
              <a:ext cx="644236" cy="6547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 flipH="1">
              <a:off x="8410538" y="2477428"/>
              <a:ext cx="1527463" cy="17662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-2700000">
              <a:off x="5759619" y="1637656"/>
              <a:ext cx="230736" cy="260943"/>
            </a:xfrm>
            <a:prstGeom prst="arc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-2700000">
              <a:off x="5770381" y="1591854"/>
              <a:ext cx="230736" cy="260943"/>
            </a:xfrm>
            <a:prstGeom prst="arc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 rot="-2700000">
              <a:off x="2734452" y="1638300"/>
              <a:ext cx="230736" cy="260943"/>
            </a:xfrm>
            <a:prstGeom prst="arc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-2700000">
              <a:off x="2738046" y="1595448"/>
              <a:ext cx="230736" cy="260943"/>
            </a:xfrm>
            <a:prstGeom prst="arc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 rot="13320000">
              <a:off x="1758735" y="3302655"/>
              <a:ext cx="230736" cy="260943"/>
            </a:xfrm>
            <a:prstGeom prst="arc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26"/>
            <p:cNvSpPr/>
            <p:nvPr/>
          </p:nvSpPr>
          <p:spPr>
            <a:xfrm rot="13260000">
              <a:off x="1733356" y="3302655"/>
              <a:ext cx="230736" cy="260943"/>
            </a:xfrm>
            <a:prstGeom prst="arc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7800000">
              <a:off x="4990530" y="6353002"/>
              <a:ext cx="230736" cy="260943"/>
            </a:xfrm>
            <a:prstGeom prst="arc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 rot="7920000">
              <a:off x="4990531" y="6301237"/>
              <a:ext cx="230736" cy="260943"/>
            </a:xfrm>
            <a:prstGeom prst="arc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/>
            <p:cNvSpPr/>
            <p:nvPr/>
          </p:nvSpPr>
          <p:spPr>
            <a:xfrm rot="-2700000">
              <a:off x="9171842" y="1619770"/>
              <a:ext cx="230736" cy="260943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-2700000">
              <a:off x="9159884" y="1562040"/>
              <a:ext cx="230736" cy="260943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/>
            <p:cNvSpPr/>
            <p:nvPr/>
          </p:nvSpPr>
          <p:spPr>
            <a:xfrm rot="2400000">
              <a:off x="9834903" y="2362200"/>
              <a:ext cx="230736" cy="260943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 rot="2400000">
              <a:off x="9886950" y="2362200"/>
              <a:ext cx="230736" cy="260943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 rot="7860000">
              <a:off x="7048450" y="6278738"/>
              <a:ext cx="230736" cy="260943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/>
            <p:cNvSpPr/>
            <p:nvPr/>
          </p:nvSpPr>
          <p:spPr>
            <a:xfrm rot="7860000">
              <a:off x="7048451" y="6321237"/>
              <a:ext cx="230736" cy="260943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38200" y="2040689"/>
            <a:ext cx="3785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Scenario</a:t>
            </a:r>
          </a:p>
          <a:p>
            <a:r>
              <a:rPr lang="en-US" sz="2400" dirty="0" smtClean="0"/>
              <a:t>One microphone, multiple speakers talking at the same time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4474" y="4136474"/>
            <a:ext cx="3785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Task</a:t>
            </a:r>
          </a:p>
          <a:p>
            <a:r>
              <a:rPr lang="en-US" sz="2400" dirty="0" smtClean="0"/>
              <a:t>Split out what each individual speaker is saying</a:t>
            </a:r>
          </a:p>
        </p:txBody>
      </p:sp>
    </p:spTree>
    <p:extLst>
      <p:ext uri="{BB962C8B-B14F-4D97-AF65-F5344CB8AC3E}">
        <p14:creationId xmlns:p14="http://schemas.microsoft.com/office/powerpoint/2010/main" val="9356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signals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96" y="2477771"/>
            <a:ext cx="3560125" cy="2885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868" y="2477771"/>
            <a:ext cx="4936236" cy="27423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0352" y="1499542"/>
            <a:ext cx="399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 up </a:t>
            </a:r>
            <a:r>
              <a:rPr lang="en-US" sz="2400" smtClean="0"/>
              <a:t>multiple simple waves:</a:t>
            </a: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6096000" y="1499542"/>
            <a:ext cx="2768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Get a complex wave: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718277" y="5736688"/>
            <a:ext cx="1075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Multi-speaker sound waves are compositions of complex waves from each speaker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16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Masking part of a signal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24" y="3380104"/>
            <a:ext cx="3413120" cy="261835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92" y="3380103"/>
            <a:ext cx="3467408" cy="26183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408" y="3380105"/>
            <a:ext cx="3597920" cy="2746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6297" y="6126480"/>
            <a:ext cx="128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Noisy signal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4953" y="6126480"/>
            <a:ext cx="132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Binary mask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86337" y="612648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Clean signal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77056" y="4261104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3" name="Right Arrow 12"/>
          <p:cNvSpPr/>
          <p:nvPr/>
        </p:nvSpPr>
        <p:spPr>
          <a:xfrm>
            <a:off x="7718148" y="4342543"/>
            <a:ext cx="597712" cy="42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3824" y="1496937"/>
            <a:ext cx="10278198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 we’ll </a:t>
            </a:r>
            <a:r>
              <a:rPr lang="en-US" sz="2400" b="1" u="sng" dirty="0" smtClean="0"/>
              <a:t>mask</a:t>
            </a:r>
            <a:r>
              <a:rPr lang="en-US" sz="2400" dirty="0" smtClean="0"/>
              <a:t> part of the signal to try to remove the parts we’re not interested in</a:t>
            </a:r>
          </a:p>
          <a:p>
            <a:pPr marL="579438" indent="-344488">
              <a:spcBef>
                <a:spcPts val="1200"/>
              </a:spcBef>
              <a:buFont typeface="Wingdings" charset="2"/>
              <a:buChar char="Ø"/>
              <a:tabLst>
                <a:tab pos="615950" algn="l"/>
              </a:tabLst>
            </a:pPr>
            <a:r>
              <a:rPr lang="en-US" sz="2400" dirty="0" smtClean="0"/>
              <a:t>Mask is a [0,1] multiplier for a specific frequency band at a specific </a:t>
            </a:r>
            <a:r>
              <a:rPr lang="en-US" sz="2400" dirty="0" err="1" smtClean="0"/>
              <a:t>timestep</a:t>
            </a:r>
            <a:endParaRPr lang="en-US" sz="2400" dirty="0" smtClean="0"/>
          </a:p>
          <a:p>
            <a:pPr marL="579438" indent="-344488">
              <a:spcBef>
                <a:spcPts val="600"/>
              </a:spcBef>
              <a:buFont typeface="Wingdings" charset="2"/>
              <a:buChar char="Ø"/>
              <a:tabLst>
                <a:tab pos="615950" algn="l"/>
              </a:tabLst>
            </a:pPr>
            <a:r>
              <a:rPr lang="en-US" sz="2400" dirty="0" smtClean="0"/>
              <a:t>Learn to calculate this mask with machine learning!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694318" y="6581001"/>
            <a:ext cx="832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Images from Srinivasan et al. “Binary and ratio time-frequency masks for robust speech recognition.” </a:t>
            </a:r>
            <a:r>
              <a:rPr lang="en-US" sz="1200" i="1" dirty="0" smtClean="0"/>
              <a:t>Speech Communication</a:t>
            </a:r>
            <a:r>
              <a:rPr lang="en-US" sz="1200" dirty="0" smtClean="0"/>
              <a:t>. 2006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24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Masking part of a signal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24" y="3380104"/>
            <a:ext cx="3413120" cy="261835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860" y="3461541"/>
            <a:ext cx="3467408" cy="26183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54" y="3380105"/>
            <a:ext cx="3597920" cy="2746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6297" y="6126480"/>
            <a:ext cx="128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Noisy signal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507526" y="6126480"/>
            <a:ext cx="132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 mask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43546" y="612648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Clean signal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96588" y="5346560"/>
            <a:ext cx="749808" cy="477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,</a:t>
            </a:r>
            <a:endParaRPr lang="en-US" sz="2400" dirty="0"/>
          </a:p>
        </p:txBody>
      </p:sp>
      <p:sp>
        <p:nvSpPr>
          <p:cNvPr id="13" name="Right Arrow 12"/>
          <p:cNvSpPr/>
          <p:nvPr/>
        </p:nvSpPr>
        <p:spPr>
          <a:xfrm>
            <a:off x="7718148" y="4342543"/>
            <a:ext cx="597712" cy="42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3824" y="1405497"/>
            <a:ext cx="79875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Learn</a:t>
            </a:r>
            <a:r>
              <a:rPr lang="en-US" sz="2400" dirty="0" smtClean="0"/>
              <a:t> the mask by using a bunch of </a:t>
            </a:r>
            <a:r>
              <a:rPr lang="en-US" sz="2400" i="1" dirty="0" smtClean="0"/>
              <a:t>(noisy, clean)</a:t>
            </a:r>
            <a:r>
              <a:rPr lang="en-US" sz="2400" dirty="0" smtClean="0"/>
              <a:t> data samples</a:t>
            </a:r>
          </a:p>
          <a:p>
            <a:pPr marL="635000" indent="-290513">
              <a:buFont typeface="Wingdings" charset="2"/>
              <a:buChar char="Ø"/>
            </a:pPr>
            <a:r>
              <a:rPr lang="en-US" sz="2400" dirty="0" smtClean="0"/>
              <a:t>Input: time-frequency values</a:t>
            </a:r>
          </a:p>
          <a:p>
            <a:pPr marL="635000" indent="-290513">
              <a:buFont typeface="Wingdings" charset="2"/>
              <a:buChar char="Ø"/>
            </a:pPr>
            <a:r>
              <a:rPr lang="en-US" sz="2400" dirty="0" smtClean="0"/>
              <a:t>Output: mask values (0=discard, 1=keep)</a:t>
            </a:r>
          </a:p>
          <a:p>
            <a:pPr marL="635000" indent="-290513">
              <a:buFont typeface="Wingdings" charset="2"/>
              <a:buChar char="Ø"/>
            </a:pPr>
            <a:r>
              <a:rPr lang="en-US" sz="2400" dirty="0" smtClean="0"/>
              <a:t>Common model: (deep) neural network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694318" y="6581001"/>
            <a:ext cx="832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Images from Srinivasan et al. “Binary and ratio time-frequency masks for robust speech recognition.” </a:t>
            </a:r>
            <a:r>
              <a:rPr lang="en-US" sz="1200" i="1" dirty="0" smtClean="0"/>
              <a:t>Speech Communication</a:t>
            </a:r>
            <a:r>
              <a:rPr lang="en-US" sz="1200" dirty="0" smtClean="0"/>
              <a:t>. 2006</a:t>
            </a:r>
            <a:endParaRPr lang="en-US" sz="1200" dirty="0"/>
          </a:p>
        </p:txBody>
      </p:sp>
      <p:sp>
        <p:nvSpPr>
          <p:cNvPr id="3" name="Left Bracket 2"/>
          <p:cNvSpPr/>
          <p:nvPr/>
        </p:nvSpPr>
        <p:spPr>
          <a:xfrm>
            <a:off x="493776" y="3163824"/>
            <a:ext cx="160048" cy="26600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/>
          <p:cNvSpPr/>
          <p:nvPr/>
        </p:nvSpPr>
        <p:spPr>
          <a:xfrm flipH="1">
            <a:off x="7230374" y="3237297"/>
            <a:ext cx="205466" cy="26600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1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7961"/>
            <a:ext cx="10515600" cy="320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At the end of today, you should be able to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AI applications to speech recognition and speech separation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AI applications to POS tagging, information extraction, and information retrieval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9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mixtur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7074408" y="1775353"/>
            <a:ext cx="812800" cy="81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1920143"/>
            <a:ext cx="292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2-speaker mixture: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839712" y="3364991"/>
            <a:ext cx="273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Reference Speaker 1</a:t>
            </a:r>
            <a:endParaRPr lang="en-US" sz="2400" dirty="0"/>
          </a:p>
        </p:txBody>
      </p:sp>
      <p:pic>
        <p:nvPicPr>
          <p:cNvPr id="7" name="clean_female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976485" y="3189424"/>
            <a:ext cx="812800" cy="812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9711" y="5029199"/>
            <a:ext cx="273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Reference </a:t>
            </a:r>
            <a:r>
              <a:rPr lang="en-US" sz="2400" smtClean="0"/>
              <a:t>Speaker 2</a:t>
            </a:r>
            <a:endParaRPr lang="en-US" sz="2400" dirty="0"/>
          </a:p>
        </p:txBody>
      </p:sp>
      <p:pic>
        <p:nvPicPr>
          <p:cNvPr id="9" name="clean_mal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976485" y="4853631"/>
            <a:ext cx="812800" cy="812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7130" y="3364991"/>
            <a:ext cx="271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Estimated Speaker 1</a:t>
            </a:r>
            <a:endParaRPr lang="en-US" sz="2400" dirty="0"/>
          </a:p>
        </p:txBody>
      </p:sp>
      <p:pic>
        <p:nvPicPr>
          <p:cNvPr id="11" name="est_female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440936" y="3189424"/>
            <a:ext cx="812800" cy="812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28159" y="5029199"/>
            <a:ext cx="271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Estimated Speaker 2</a:t>
            </a:r>
            <a:endParaRPr lang="en-US" sz="2400" dirty="0"/>
          </a:p>
        </p:txBody>
      </p:sp>
      <p:pic>
        <p:nvPicPr>
          <p:cNvPr id="13" name="est_male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440936" y="4853631"/>
            <a:ext cx="812800" cy="812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345168" y="6452816"/>
            <a:ext cx="2611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Example due to Masood </a:t>
            </a:r>
            <a:r>
              <a:rPr lang="en-US" sz="1400" dirty="0" err="1" smtClean="0"/>
              <a:t>Delfarah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534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7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97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97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297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2977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speech separation experimental questions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154809"/>
            <a:ext cx="10515600" cy="4351338"/>
          </a:xfrm>
        </p:spPr>
        <p:txBody>
          <a:bodyPr/>
          <a:lstStyle/>
          <a:p>
            <a:pPr>
              <a:spcBef>
                <a:spcPts val="3400"/>
              </a:spcBef>
            </a:pPr>
            <a:r>
              <a:rPr lang="en-US" dirty="0" smtClean="0"/>
              <a:t>Does the same mask learning idea apply when there are 15 speakers?</a:t>
            </a:r>
          </a:p>
          <a:p>
            <a:pPr>
              <a:spcBef>
                <a:spcPts val="3400"/>
              </a:spcBef>
            </a:pPr>
            <a:r>
              <a:rPr lang="en-US" dirty="0" smtClean="0"/>
              <a:t>Do humans “like” the separated speech better if I use a binary on/off mask or a real-valued [0,1] mask?</a:t>
            </a:r>
          </a:p>
          <a:p>
            <a:pPr>
              <a:spcBef>
                <a:spcPts val="3400"/>
              </a:spcBef>
            </a:pPr>
            <a:r>
              <a:rPr lang="en-US" dirty="0" smtClean="0"/>
              <a:t>Can I use the same model to separate speech when one speaker is 10 times as loud as the other as when it’s 2x?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5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synthesis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684" y="4925405"/>
            <a:ext cx="2140204" cy="945257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9180576" y="2459699"/>
            <a:ext cx="512064" cy="530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9180068" y="4233635"/>
            <a:ext cx="512064" cy="530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05758" y="1824549"/>
            <a:ext cx="1516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“AI is cool”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791147" y="3163536"/>
            <a:ext cx="1307730" cy="80021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none" lIns="365760" tIns="182880" rIns="365760" bIns="182880" rtlCol="0">
            <a:spAutoFit/>
          </a:bodyPr>
          <a:lstStyle/>
          <a:p>
            <a:r>
              <a:rPr lang="en-US" sz="2800" dirty="0" smtClean="0"/>
              <a:t>ASR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078992" y="1824549"/>
            <a:ext cx="50327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Input</a:t>
            </a:r>
          </a:p>
          <a:p>
            <a:r>
              <a:rPr lang="en-US" sz="2800" dirty="0" smtClean="0"/>
              <a:t>Text content (sequence of words)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992" y="4119694"/>
            <a:ext cx="30668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Output</a:t>
            </a:r>
          </a:p>
          <a:p>
            <a:r>
              <a:rPr lang="en-US" sz="2800" dirty="0" smtClean="0"/>
              <a:t>Audio speech signal</a:t>
            </a:r>
          </a:p>
        </p:txBody>
      </p:sp>
    </p:spTree>
    <p:extLst>
      <p:ext uri="{BB962C8B-B14F-4D97-AF65-F5344CB8AC3E}">
        <p14:creationId xmlns:p14="http://schemas.microsoft.com/office/powerpoint/2010/main" val="15412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text to speech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9792" y="1816760"/>
            <a:ext cx="993605" cy="46166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smtClean="0"/>
              <a:t>Words</a:t>
            </a:r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8590649" y="2671831"/>
            <a:ext cx="1511889" cy="46166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Characters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49137" y="2072128"/>
            <a:ext cx="4443984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Decompose words to sequences of characters</a:t>
            </a:r>
          </a:p>
          <a:p>
            <a:pPr marL="800100" lvl="1" indent="-342900">
              <a:spcBef>
                <a:spcPts val="1800"/>
              </a:spcBef>
              <a:buFont typeface="Arial" charset="0"/>
              <a:buChar char="•"/>
            </a:pPr>
            <a:r>
              <a:rPr lang="en-US" sz="2800" dirty="0" smtClean="0"/>
              <a:t>Deterministic operation, not much to do here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9346594" y="2278425"/>
            <a:ext cx="1" cy="393406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81704" y="1134747"/>
            <a:ext cx="1516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“AI is cool”</a:t>
            </a:r>
            <a:endParaRPr lang="en-US" sz="2400" dirty="0"/>
          </a:p>
        </p:txBody>
      </p:sp>
      <p:cxnSp>
        <p:nvCxnSpPr>
          <p:cNvPr id="26" name="Straight Arrow Connector 25"/>
          <p:cNvCxnSpPr>
            <a:stCxn id="25" idx="2"/>
            <a:endCxn id="4" idx="0"/>
          </p:cNvCxnSpPr>
          <p:nvPr/>
        </p:nvCxnSpPr>
        <p:spPr>
          <a:xfrm>
            <a:off x="9339732" y="1596412"/>
            <a:ext cx="6863" cy="220348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3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text to speech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9792" y="1816760"/>
            <a:ext cx="993605" cy="46166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smtClean="0"/>
              <a:t>Words</a:t>
            </a:r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8590649" y="2671831"/>
            <a:ext cx="1511889" cy="46166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Characters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595426" y="3526902"/>
            <a:ext cx="1502334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smtClean="0"/>
              <a:t>Phonemes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1130849" y="1410937"/>
            <a:ext cx="4443984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Convert sequence of characters to sequence of phonemes</a:t>
            </a:r>
          </a:p>
          <a:p>
            <a:pPr marL="800100" lvl="1" indent="-342900">
              <a:spcBef>
                <a:spcPts val="1800"/>
              </a:spcBef>
              <a:buFont typeface="Arial" charset="0"/>
              <a:buChar char="•"/>
            </a:pPr>
            <a:r>
              <a:rPr lang="en-US" sz="2800" dirty="0" smtClean="0"/>
              <a:t>Context-sensitive!</a:t>
            </a:r>
          </a:p>
          <a:p>
            <a:pPr marL="1257300" lvl="2" indent="-342900">
              <a:spcBef>
                <a:spcPts val="600"/>
              </a:spcBef>
              <a:buFont typeface="Courier New" charset="0"/>
              <a:buChar char="o"/>
            </a:pPr>
            <a:r>
              <a:rPr lang="en-US" sz="2400" dirty="0" smtClean="0"/>
              <a:t>“B” handled differently in ”lamb” vs “tub</a:t>
            </a:r>
            <a:r>
              <a:rPr lang="en-US" sz="2400" dirty="0" smtClean="0"/>
              <a:t>”</a:t>
            </a:r>
          </a:p>
          <a:p>
            <a:pPr marL="1257300" lvl="2" indent="-342900">
              <a:spcBef>
                <a:spcPts val="600"/>
              </a:spcBef>
              <a:buFont typeface="Courier New" charset="0"/>
              <a:buChar char="o"/>
            </a:pPr>
            <a:r>
              <a:rPr lang="en-US" sz="2400" i="1" u="sng" dirty="0" smtClean="0"/>
              <a:t>Sequential</a:t>
            </a:r>
            <a:r>
              <a:rPr lang="en-US" sz="2400" dirty="0" smtClean="0"/>
              <a:t> task</a:t>
            </a:r>
            <a:endParaRPr lang="en-US" sz="2400" dirty="0" smtClean="0"/>
          </a:p>
          <a:p>
            <a:pPr marL="800100" lvl="1" indent="-342900">
              <a:spcBef>
                <a:spcPts val="600"/>
              </a:spcBef>
              <a:buFont typeface="Arial" charset="0"/>
              <a:buChar char="•"/>
            </a:pPr>
            <a:r>
              <a:rPr lang="en-US" sz="2800" dirty="0" smtClean="0"/>
              <a:t>Not a one-to-one mapping</a:t>
            </a:r>
          </a:p>
          <a:p>
            <a:pPr marL="1257300" lvl="2" indent="-342900">
              <a:spcBef>
                <a:spcPts val="600"/>
              </a:spcBef>
              <a:buFont typeface="Courier New" charset="0"/>
              <a:buChar char="o"/>
            </a:pPr>
            <a:r>
              <a:rPr lang="en-US" sz="2400" dirty="0" smtClean="0"/>
              <a:t>”laugh” </a:t>
            </a:r>
            <a:r>
              <a:rPr lang="en-US" sz="2400" dirty="0" smtClean="0">
                <a:sym typeface="Wingdings"/>
              </a:rPr>
              <a:t> “</a:t>
            </a:r>
            <a:r>
              <a:rPr lang="en-US" sz="2400" dirty="0" err="1" smtClean="0">
                <a:sym typeface="Wingdings"/>
              </a:rPr>
              <a:t>læf</a:t>
            </a:r>
            <a:r>
              <a:rPr lang="en-US" sz="2400" dirty="0" smtClean="0">
                <a:sym typeface="Wingdings"/>
              </a:rPr>
              <a:t>”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9346594" y="2278425"/>
            <a:ext cx="1" cy="393406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flipH="1">
            <a:off x="9346593" y="3133496"/>
            <a:ext cx="1" cy="393406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81704" y="1134747"/>
            <a:ext cx="1516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“AI is cool”</a:t>
            </a:r>
            <a:endParaRPr lang="en-US" sz="2400" dirty="0"/>
          </a:p>
        </p:txBody>
      </p:sp>
      <p:cxnSp>
        <p:nvCxnSpPr>
          <p:cNvPr id="26" name="Straight Arrow Connector 25"/>
          <p:cNvCxnSpPr>
            <a:stCxn id="25" idx="2"/>
            <a:endCxn id="4" idx="0"/>
          </p:cNvCxnSpPr>
          <p:nvPr/>
        </p:nvCxnSpPr>
        <p:spPr>
          <a:xfrm>
            <a:off x="9339732" y="1596412"/>
            <a:ext cx="6863" cy="220348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7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text to speech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9792" y="1816760"/>
            <a:ext cx="993605" cy="46166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smtClean="0"/>
              <a:t>Words</a:t>
            </a:r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8590649" y="2671831"/>
            <a:ext cx="1511889" cy="46166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Characters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595426" y="3526902"/>
            <a:ext cx="1502334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smtClean="0"/>
              <a:t>Phonemes</a:t>
            </a: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8750981" y="4383329"/>
            <a:ext cx="1191224" cy="4616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smtClean="0"/>
              <a:t>Prosody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49137" y="2072128"/>
            <a:ext cx="4443984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Compose phonemes with prosodic signals</a:t>
            </a:r>
          </a:p>
          <a:p>
            <a:pPr marL="800100" lvl="1" indent="-342900">
              <a:spcBef>
                <a:spcPts val="1800"/>
              </a:spcBef>
              <a:buFont typeface="Arial" charset="0"/>
              <a:buChar char="•"/>
            </a:pPr>
            <a:r>
              <a:rPr lang="en-US" sz="2800" dirty="0" smtClean="0"/>
              <a:t>Pitch, speed, </a:t>
            </a:r>
            <a:r>
              <a:rPr lang="en-US" sz="2800" dirty="0" smtClean="0"/>
              <a:t>intonation</a:t>
            </a:r>
          </a:p>
          <a:p>
            <a:pPr marL="800100" lvl="1" indent="-342900">
              <a:spcBef>
                <a:spcPts val="1800"/>
              </a:spcBef>
              <a:buFont typeface="Arial" charset="0"/>
              <a:buChar char="•"/>
            </a:pPr>
            <a:r>
              <a:rPr lang="en-US" sz="2800" dirty="0" smtClean="0"/>
              <a:t>Speaker- and situation-dependent</a:t>
            </a:r>
          </a:p>
          <a:p>
            <a:pPr marL="1371600" lvl="2" indent="-457200">
              <a:spcBef>
                <a:spcPts val="600"/>
              </a:spcBef>
              <a:buFont typeface="Courier New" charset="0"/>
              <a:buChar char="o"/>
            </a:pPr>
            <a:r>
              <a:rPr lang="en-US" sz="2400" dirty="0" smtClean="0"/>
              <a:t>May need many different models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9346594" y="2278425"/>
            <a:ext cx="1" cy="393406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flipH="1">
            <a:off x="9346593" y="3133496"/>
            <a:ext cx="1" cy="393406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9346593" y="3988567"/>
            <a:ext cx="0" cy="39476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</p:cNvCxnSpPr>
          <p:nvPr/>
        </p:nvCxnSpPr>
        <p:spPr>
          <a:xfrm>
            <a:off x="9346593" y="4844994"/>
            <a:ext cx="0" cy="393406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81704" y="1134747"/>
            <a:ext cx="1516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“AI is cool”</a:t>
            </a:r>
            <a:endParaRPr lang="en-US" sz="2400" dirty="0"/>
          </a:p>
        </p:txBody>
      </p:sp>
      <p:cxnSp>
        <p:nvCxnSpPr>
          <p:cNvPr id="26" name="Straight Arrow Connector 25"/>
          <p:cNvCxnSpPr>
            <a:stCxn id="25" idx="2"/>
            <a:endCxn id="4" idx="0"/>
          </p:cNvCxnSpPr>
          <p:nvPr/>
        </p:nvCxnSpPr>
        <p:spPr>
          <a:xfrm>
            <a:off x="9339732" y="1596412"/>
            <a:ext cx="6863" cy="220348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9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text to speech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9792" y="1816760"/>
            <a:ext cx="993605" cy="46166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smtClean="0"/>
              <a:t>Words</a:t>
            </a:r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8590649" y="2671831"/>
            <a:ext cx="1511889" cy="46166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Characters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595426" y="3526902"/>
            <a:ext cx="1502334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smtClean="0"/>
              <a:t>Phonemes</a:t>
            </a: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8750981" y="4383329"/>
            <a:ext cx="1191224" cy="4616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smtClean="0"/>
              <a:t>Prosody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632647" y="5238400"/>
            <a:ext cx="1427891" cy="46166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Utterance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49136" y="2072128"/>
            <a:ext cx="477617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 smtClean="0"/>
              <a:t>Concatenate prosodic phonemes to an utterance</a:t>
            </a:r>
            <a:endParaRPr lang="en-US" sz="2800" dirty="0" smtClean="0"/>
          </a:p>
          <a:p>
            <a:pPr marL="800100" lvl="1" indent="-342900">
              <a:spcBef>
                <a:spcPts val="1800"/>
              </a:spcBef>
              <a:buFont typeface="Arial" charset="0"/>
              <a:buChar char="•"/>
            </a:pPr>
            <a:r>
              <a:rPr lang="en-US" sz="2800" dirty="0" smtClean="0"/>
              <a:t>Need smooth transitions</a:t>
            </a:r>
          </a:p>
          <a:p>
            <a:pPr marL="1371600" lvl="2" indent="-457200">
              <a:spcBef>
                <a:spcPts val="600"/>
              </a:spcBef>
              <a:buFont typeface="Courier New" charset="0"/>
              <a:buChar char="o"/>
            </a:pPr>
            <a:r>
              <a:rPr lang="en-US" sz="2400" dirty="0" smtClean="0"/>
              <a:t>Search problem!</a:t>
            </a:r>
          </a:p>
          <a:p>
            <a:pPr marL="800100" lvl="1" indent="-342900">
              <a:spcBef>
                <a:spcPts val="1800"/>
              </a:spcBef>
              <a:buFont typeface="Arial" charset="0"/>
              <a:buChar char="•"/>
            </a:pPr>
            <a:r>
              <a:rPr lang="en-US" sz="2800" dirty="0" smtClean="0"/>
              <a:t>Noise conditions?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9346594" y="2278425"/>
            <a:ext cx="1" cy="393406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flipH="1">
            <a:off x="9346593" y="3133496"/>
            <a:ext cx="1" cy="393406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9346593" y="3988567"/>
            <a:ext cx="0" cy="39476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9346593" y="4844994"/>
            <a:ext cx="0" cy="393406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</p:cNvCxnSpPr>
          <p:nvPr/>
        </p:nvCxnSpPr>
        <p:spPr>
          <a:xfrm flipH="1">
            <a:off x="9346592" y="5700065"/>
            <a:ext cx="1" cy="393406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957" y="6161730"/>
            <a:ext cx="1233270" cy="54469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581704" y="1134747"/>
            <a:ext cx="1516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“AI is cool”</a:t>
            </a:r>
            <a:endParaRPr lang="en-US" sz="2400" dirty="0"/>
          </a:p>
        </p:txBody>
      </p:sp>
      <p:cxnSp>
        <p:nvCxnSpPr>
          <p:cNvPr id="26" name="Straight Arrow Connector 25"/>
          <p:cNvCxnSpPr>
            <a:stCxn id="25" idx="2"/>
            <a:endCxn id="4" idx="0"/>
          </p:cNvCxnSpPr>
          <p:nvPr/>
        </p:nvCxnSpPr>
        <p:spPr>
          <a:xfrm>
            <a:off x="9339732" y="1596412"/>
            <a:ext cx="6863" cy="220348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47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936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 sub-problems in one large problem</a:t>
            </a:r>
          </a:p>
          <a:p>
            <a:pPr marL="923925" marR="0" lvl="0" indent="-4524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defRPr/>
            </a:pPr>
            <a:r>
              <a:rPr lang="en-US" dirty="0" smtClean="0"/>
              <a:t>However, all are related to one another</a:t>
            </a:r>
          </a:p>
          <a:p>
            <a:pPr marL="923925" marR="0" lvl="0" indent="-4524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defRPr/>
            </a:pPr>
            <a:r>
              <a:rPr lang="en-US" dirty="0" smtClean="0"/>
              <a:t>Phoneme probabilities are joint with utterance-level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928745"/>
            <a:ext cx="10515600" cy="1539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Multiple modalities in one problem</a:t>
            </a:r>
          </a:p>
          <a:p>
            <a:pPr marL="923925" indent="-452438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smtClean="0"/>
              <a:t>Text and audio signals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582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44" y="2267711"/>
            <a:ext cx="3540764" cy="3429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92" y="1833370"/>
            <a:ext cx="5434584" cy="362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0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speech synthesis experimental questions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154809"/>
            <a:ext cx="10515600" cy="4351338"/>
          </a:xfrm>
        </p:spPr>
        <p:txBody>
          <a:bodyPr/>
          <a:lstStyle/>
          <a:p>
            <a:pPr>
              <a:spcBef>
                <a:spcPts val="3400"/>
              </a:spcBef>
            </a:pPr>
            <a:r>
              <a:rPr lang="en-US" dirty="0" smtClean="0"/>
              <a:t>Do humans perceive the generated speech as “more natural” if I don’t include any noise or if I do?</a:t>
            </a:r>
          </a:p>
          <a:p>
            <a:pPr>
              <a:spcBef>
                <a:spcPts val="3400"/>
              </a:spcBef>
            </a:pPr>
            <a:r>
              <a:rPr lang="en-US" dirty="0" smtClean="0"/>
              <a:t>How do I adjust the model to support synthesizing speech with a Scottish accent?</a:t>
            </a:r>
          </a:p>
          <a:p>
            <a:pPr>
              <a:spcBef>
                <a:spcPts val="3400"/>
              </a:spcBef>
            </a:pPr>
            <a:r>
              <a:rPr lang="en-US" dirty="0" smtClean="0"/>
              <a:t>How much quality do I lose if I make my model fast for real-time synthesis?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applications!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392" y="1580324"/>
            <a:ext cx="10515600" cy="149205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Goal of today’s and Friday’s classes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Familiarize you with a bunch of different applications of AI methods, so you can figure out what’s next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0160" y="3942651"/>
            <a:ext cx="10259568" cy="224676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800" dirty="0" smtClean="0"/>
              <a:t>Speech processing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Automatic speech recognition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Speech separation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Speech synthesis</a:t>
            </a:r>
          </a:p>
          <a:p>
            <a:endParaRPr lang="en-US" sz="2800" dirty="0" smtClean="0"/>
          </a:p>
          <a:p>
            <a:r>
              <a:rPr lang="en-US" sz="2800" dirty="0" smtClean="0"/>
              <a:t>Natural language processing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Part-of-speech tagging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Information extraction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Information retrieval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419431"/>
            <a:ext cx="1414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800" b="1" smtClean="0"/>
              <a:t>Today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90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9" y="2366772"/>
            <a:ext cx="4486656" cy="27538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72" y="3265932"/>
            <a:ext cx="1767840" cy="1275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0"/>
          <a:stretch/>
        </p:blipFill>
        <p:spPr>
          <a:xfrm>
            <a:off x="8229600" y="1368673"/>
            <a:ext cx="3675888" cy="2375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547" y="4197952"/>
            <a:ext cx="2248521" cy="212969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998721" y="3736294"/>
            <a:ext cx="585215" cy="334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20096813">
            <a:off x="7492616" y="3098659"/>
            <a:ext cx="585215" cy="334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898371">
            <a:off x="7546848" y="4433917"/>
            <a:ext cx="585215" cy="334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226"/>
            <a:ext cx="5471160" cy="3183556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Language data is always text, but comes in many different flavors.</a:t>
            </a:r>
            <a:endParaRPr lang="en-US" dirty="0" smtClean="0"/>
          </a:p>
          <a:p>
            <a:pPr marL="579438" indent="-290513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Formal, stand-alone documents</a:t>
            </a:r>
          </a:p>
          <a:p>
            <a:pPr marL="579438" indent="-290513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Messages/conversations</a:t>
            </a:r>
          </a:p>
          <a:p>
            <a:pPr marL="579438" indent="-290513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Source domains (medical, sports, news)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889" y="1439226"/>
            <a:ext cx="4486656" cy="27538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728" y="4920987"/>
            <a:ext cx="76708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1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Already did document classification!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79321"/>
                <a:ext cx="10515600" cy="4351338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u="sng" dirty="0" smtClean="0"/>
                  <a:t>Data</a:t>
                </a: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Text documents from Electronic Health Records (EHR)</a:t>
                </a:r>
              </a:p>
              <a:p>
                <a:pPr marL="742950" marR="0" lvl="0" indent="-20002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defRPr/>
                </a:pPr>
                <a:r>
                  <a:rPr lang="en-US" dirty="0" smtClean="0"/>
                  <a:t>Sampled from OSU Med Center, NIH Clinical Center</a:t>
                </a:r>
              </a:p>
              <a:p>
                <a:pPr marL="742950" marR="0" lvl="0" indent="-20002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defRPr/>
                </a:pPr>
                <a:r>
                  <a:rPr lang="en-US" dirty="0" smtClean="0"/>
                  <a:t>Split into two labels: </a:t>
                </a:r>
              </a:p>
              <a:p>
                <a:pPr marL="1270000" lvl="1" indent="-200025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𝑅𝑒h𝑎𝑏</m:t>
                    </m:r>
                  </m:oMath>
                </a14:m>
                <a:r>
                  <a:rPr lang="en-US" dirty="0" smtClean="0"/>
                  <a:t> (e.g., </a:t>
                </a:r>
                <a:r>
                  <a:rPr lang="en-US" dirty="0"/>
                  <a:t>p</a:t>
                </a:r>
                <a:r>
                  <a:rPr lang="en-US" dirty="0" smtClean="0"/>
                  <a:t>hysical therapy)</a:t>
                </a:r>
              </a:p>
              <a:p>
                <a:pPr marL="1270000" lvl="1" indent="-200025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¬</m:t>
                    </m:r>
                    <m:r>
                      <a:rPr lang="en-US" b="0" i="1" smtClean="0">
                        <a:latin typeface="Cambria Math" charset="0"/>
                      </a:rPr>
                      <m:t>𝑅𝑒h𝑎𝑏</m:t>
                    </m:r>
                  </m:oMath>
                </a14:m>
                <a:r>
                  <a:rPr lang="en-US" dirty="0" smtClean="0"/>
                  <a:t> (e.g., gastroenterology consults)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u="sng" dirty="0" smtClean="0"/>
                  <a:t>Goal</a:t>
                </a:r>
                <a:endParaRPr lang="en-US" dirty="0" smtClean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 smtClean="0"/>
                  <a:t>Given a new document from either medical center,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 smtClean="0"/>
                  <a:t>classify it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𝑹𝒆𝒉𝒂𝒃</m:t>
                    </m:r>
                  </m:oMath>
                </a14:m>
                <a:r>
                  <a:rPr lang="en-US" b="1" dirty="0" smtClean="0"/>
                  <a:t> 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¬</m:t>
                    </m:r>
                    <m:r>
                      <a:rPr lang="en-US" b="1" i="1" smtClean="0">
                        <a:latin typeface="Cambria Math" charset="0"/>
                      </a:rPr>
                      <m:t>𝑹𝒆𝒉𝒂𝒃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79321"/>
                <a:ext cx="10515600" cy="4351338"/>
              </a:xfrm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6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3913"/>
            <a:ext cx="10515600" cy="4351338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dirty="0" smtClean="0"/>
              <a:t>Languag</a:t>
            </a:r>
            <a:r>
              <a:rPr lang="en-US" dirty="0" smtClean="0"/>
              <a:t>e modeling</a:t>
            </a:r>
            <a:endParaRPr lang="en-US" dirty="0" smtClean="0"/>
          </a:p>
          <a:p>
            <a:pPr>
              <a:spcBef>
                <a:spcPts val="1600"/>
              </a:spcBef>
            </a:pPr>
            <a:r>
              <a:rPr lang="en-US" dirty="0" smtClean="0"/>
              <a:t>Part-of-Speech tagging</a:t>
            </a:r>
            <a:endParaRPr lang="en-US" dirty="0" smtClean="0"/>
          </a:p>
          <a:p>
            <a:pPr>
              <a:spcBef>
                <a:spcPts val="1600"/>
              </a:spcBef>
            </a:pPr>
            <a:r>
              <a:rPr lang="en-US" dirty="0" smtClean="0"/>
              <a:t>Sentiment analysis</a:t>
            </a:r>
            <a:endParaRPr lang="en-US" dirty="0" smtClean="0"/>
          </a:p>
          <a:p>
            <a:pPr>
              <a:spcBef>
                <a:spcPts val="1600"/>
              </a:spcBef>
            </a:pPr>
            <a:r>
              <a:rPr lang="en-US" dirty="0" smtClean="0"/>
              <a:t>Information extraction</a:t>
            </a:r>
            <a:endParaRPr lang="en-US" dirty="0" smtClean="0"/>
          </a:p>
          <a:p>
            <a:pPr>
              <a:spcBef>
                <a:spcPts val="1600"/>
              </a:spcBef>
            </a:pPr>
            <a:r>
              <a:rPr lang="en-US" dirty="0" smtClean="0"/>
              <a:t>Machine translation</a:t>
            </a:r>
            <a:endParaRPr lang="en-US" dirty="0" smtClean="0"/>
          </a:p>
          <a:p>
            <a:pPr>
              <a:spcBef>
                <a:spcPts val="1600"/>
              </a:spcBef>
            </a:pPr>
            <a:r>
              <a:rPr lang="en-US" dirty="0" smtClean="0"/>
              <a:t>Information retrieval</a:t>
            </a:r>
            <a:endParaRPr lang="en-US" dirty="0" smtClean="0"/>
          </a:p>
          <a:p>
            <a:pPr>
              <a:spcBef>
                <a:spcPts val="1600"/>
              </a:spcBef>
            </a:pP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415222"/>
            <a:ext cx="6092952" cy="496951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1772" y="3564192"/>
            <a:ext cx="6092952" cy="496951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4742181"/>
            <a:ext cx="6092952" cy="496951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of speech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735"/>
            <a:ext cx="7318248" cy="146196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Common low-level task</a:t>
            </a:r>
          </a:p>
          <a:p>
            <a:pPr marL="742950" marR="0" lvl="0" indent="-4540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defRPr/>
            </a:pPr>
            <a:r>
              <a:rPr lang="en-US" dirty="0" smtClean="0"/>
              <a:t>Important first step for lots of other applications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9308592" y="2498625"/>
            <a:ext cx="512064" cy="530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9308084" y="4272561"/>
            <a:ext cx="512064" cy="530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3774" y="1863475"/>
            <a:ext cx="1516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“AI is cool”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699707" y="3251013"/>
            <a:ext cx="1864485" cy="80021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none" lIns="365760" tIns="182880" rIns="365760" bIns="182880" rtlCol="0">
            <a:spAutoFit/>
          </a:bodyPr>
          <a:lstStyle/>
          <a:p>
            <a:r>
              <a:rPr lang="en-US" sz="2800" dirty="0" smtClean="0"/>
              <a:t>POS tag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05840" y="3251013"/>
            <a:ext cx="29579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Input</a:t>
            </a:r>
          </a:p>
          <a:p>
            <a:r>
              <a:rPr lang="en-US" sz="2800" dirty="0" smtClean="0"/>
              <a:t>Sequence of words</a:t>
            </a:r>
            <a:endParaRPr lang="en-US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05840" y="4805456"/>
            <a:ext cx="457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Output</a:t>
            </a:r>
          </a:p>
          <a:p>
            <a:r>
              <a:rPr lang="en-US" sz="2800" dirty="0" smtClean="0"/>
              <a:t>Sequence of part-of-speech (POS) tags (one per word)</a:t>
            </a:r>
            <a:endParaRPr lang="en-US" sz="28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8819652" y="5024242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AI</a:t>
            </a:r>
            <a:endParaRPr lang="en-US" sz="24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9376404" y="5024242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is</a:t>
            </a:r>
            <a:endParaRPr lang="en-US" sz="24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9885067" y="5024242"/>
            <a:ext cx="698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cool</a:t>
            </a:r>
            <a:endParaRPr lang="en-US" sz="240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8843321" y="5566147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3362" y="5566147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V</a:t>
            </a:r>
            <a:endParaRPr 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9936019" y="55661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Adj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119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baseline: most common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95288" cy="157594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Scan over a bunch of pre-labeled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Count tag frequencies per 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 test time, use highest frequency tag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83269"/>
              </p:ext>
            </p:extLst>
          </p:nvPr>
        </p:nvGraphicFramePr>
        <p:xfrm>
          <a:off x="8868664" y="2599553"/>
          <a:ext cx="2448560" cy="11457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280"/>
                <a:gridCol w="1224280"/>
              </a:tblGrid>
              <a:tr h="3819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Freq</a:t>
                      </a:r>
                      <a:endParaRPr lang="en-US" dirty="0"/>
                    </a:p>
                  </a:txBody>
                  <a:tcPr/>
                </a:tc>
              </a:tr>
              <a:tr h="3819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19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21,357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26241" y="2029968"/>
            <a:ext cx="7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“The”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94070"/>
              </p:ext>
            </p:extLst>
          </p:nvPr>
        </p:nvGraphicFramePr>
        <p:xfrm>
          <a:off x="8905240" y="4753156"/>
          <a:ext cx="2448560" cy="114570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24280"/>
                <a:gridCol w="1224280"/>
              </a:tblGrid>
              <a:tr h="3819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Freq</a:t>
                      </a:r>
                      <a:endParaRPr lang="en-US" dirty="0"/>
                    </a:p>
                  </a:txBody>
                  <a:tcPr/>
                </a:tc>
              </a:tr>
              <a:tr h="3819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870</a:t>
                      </a:r>
                      <a:endParaRPr lang="en-US" dirty="0"/>
                    </a:p>
                  </a:txBody>
                  <a:tcPr/>
                </a:tc>
              </a:tr>
              <a:tr h="3819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634801" y="418357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“yellow”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1762" y="3660351"/>
            <a:ext cx="2615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The yellow dog</a:t>
            </a:r>
            <a:r>
              <a:rPr lang="is-IS" sz="2800" i="1" dirty="0" smtClean="0"/>
              <a:t>…</a:t>
            </a:r>
            <a:endParaRPr lang="en-US" sz="2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741762" y="4245809"/>
            <a:ext cx="2271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Det</a:t>
            </a:r>
            <a:r>
              <a:rPr lang="en-US" sz="2800" b="1" dirty="0" smtClean="0"/>
              <a:t>    </a:t>
            </a:r>
            <a:r>
              <a:rPr lang="en-US" sz="2800" b="1" dirty="0" err="1" smtClean="0"/>
              <a:t>Adj</a:t>
            </a:r>
            <a:r>
              <a:rPr lang="en-US" sz="2800" b="1" dirty="0" smtClean="0"/>
              <a:t>      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954" y="5326010"/>
            <a:ext cx="42907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Problem</a:t>
            </a:r>
            <a:r>
              <a:rPr lang="en-US" sz="2800" dirty="0" smtClean="0"/>
              <a:t>: ambiguous words!</a:t>
            </a:r>
          </a:p>
          <a:p>
            <a:pPr marL="688975" indent="-508000">
              <a:buFont typeface="Wingdings" charset="2"/>
              <a:buChar char="Ø"/>
            </a:pPr>
            <a:r>
              <a:rPr lang="en-US" sz="2800" dirty="0" smtClean="0"/>
              <a:t>“cool” can be </a:t>
            </a:r>
            <a:r>
              <a:rPr lang="en-US" sz="2800" dirty="0" err="1" smtClean="0"/>
              <a:t>Adj</a:t>
            </a:r>
            <a:r>
              <a:rPr lang="en-US" sz="2800" dirty="0" smtClean="0"/>
              <a:t> or 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874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HMMs again!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77840" y="2560320"/>
            <a:ext cx="768096" cy="768096"/>
          </a:xfrm>
          <a:prstGeom prst="ellips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083552" y="2560320"/>
            <a:ext cx="768096" cy="768096"/>
          </a:xfrm>
          <a:prstGeom prst="ellips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589263" y="2560320"/>
            <a:ext cx="768096" cy="768096"/>
          </a:xfrm>
          <a:prstGeom prst="ellips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210800" y="2560320"/>
            <a:ext cx="768096" cy="768096"/>
          </a:xfrm>
          <a:prstGeom prst="ellips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210800" y="3931920"/>
            <a:ext cx="768096" cy="768096"/>
          </a:xfrm>
          <a:prstGeom prst="ellipse">
            <a:avLst/>
          </a:prstGeom>
          <a:solidFill>
            <a:schemeClr val="bg2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601456" y="3931920"/>
            <a:ext cx="768096" cy="768096"/>
          </a:xfrm>
          <a:prstGeom prst="ellipse">
            <a:avLst/>
          </a:prstGeom>
          <a:solidFill>
            <a:schemeClr val="bg2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83552" y="3931920"/>
            <a:ext cx="768096" cy="768096"/>
          </a:xfrm>
          <a:prstGeom prst="ellipse">
            <a:avLst/>
          </a:prstGeom>
          <a:solidFill>
            <a:schemeClr val="bg2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77840" y="3931920"/>
            <a:ext cx="768096" cy="768096"/>
          </a:xfrm>
          <a:prstGeom prst="ellipse">
            <a:avLst/>
          </a:prstGeom>
          <a:solidFill>
            <a:schemeClr val="bg2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4" idx="4"/>
            <a:endCxn id="11" idx="0"/>
          </p:cNvCxnSpPr>
          <p:nvPr/>
        </p:nvCxnSpPr>
        <p:spPr>
          <a:xfrm>
            <a:off x="5961888" y="3328416"/>
            <a:ext cx="0" cy="60350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0" idx="0"/>
          </p:cNvCxnSpPr>
          <p:nvPr/>
        </p:nvCxnSpPr>
        <p:spPr>
          <a:xfrm>
            <a:off x="7467600" y="3328416"/>
            <a:ext cx="0" cy="60350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  <a:endCxn id="9" idx="0"/>
          </p:cNvCxnSpPr>
          <p:nvPr/>
        </p:nvCxnSpPr>
        <p:spPr>
          <a:xfrm>
            <a:off x="8973311" y="3328416"/>
            <a:ext cx="12193" cy="60350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4"/>
            <a:endCxn id="8" idx="0"/>
          </p:cNvCxnSpPr>
          <p:nvPr/>
        </p:nvCxnSpPr>
        <p:spPr>
          <a:xfrm>
            <a:off x="10594848" y="3328416"/>
            <a:ext cx="0" cy="60350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6"/>
            <a:endCxn id="7" idx="2"/>
          </p:cNvCxnSpPr>
          <p:nvPr/>
        </p:nvCxnSpPr>
        <p:spPr>
          <a:xfrm>
            <a:off x="9357359" y="2944368"/>
            <a:ext cx="853441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6" idx="2"/>
          </p:cNvCxnSpPr>
          <p:nvPr/>
        </p:nvCxnSpPr>
        <p:spPr>
          <a:xfrm>
            <a:off x="7851648" y="2944368"/>
            <a:ext cx="73761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6"/>
            <a:endCxn id="5" idx="2"/>
          </p:cNvCxnSpPr>
          <p:nvPr/>
        </p:nvCxnSpPr>
        <p:spPr>
          <a:xfrm>
            <a:off x="6345936" y="2944368"/>
            <a:ext cx="737616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1901" y="1945439"/>
            <a:ext cx="3719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Words in a sentence are </a:t>
            </a:r>
            <a:r>
              <a:rPr lang="en-US" sz="2400" b="1" u="sng" dirty="0" smtClean="0"/>
              <a:t>sequential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661417" y="3176522"/>
            <a:ext cx="4145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 HMMs to make it context sensitive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POS tags </a:t>
            </a:r>
            <a:r>
              <a:rPr lang="en-US" sz="2400" dirty="0" smtClean="0"/>
              <a:t>treated as </a:t>
            </a:r>
            <a:r>
              <a:rPr lang="en-US" sz="2400" b="1" u="sng" dirty="0" smtClean="0"/>
              <a:t>latent variables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Observations </a:t>
            </a:r>
            <a:r>
              <a:rPr lang="en-US" sz="2400" dirty="0" smtClean="0"/>
              <a:t>are now individual words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245650" y="4937762"/>
            <a:ext cx="698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cool</a:t>
            </a:r>
            <a:endParaRPr lang="en-US" sz="24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7279887" y="4937762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is</a:t>
            </a:r>
            <a:endParaRPr lang="en-US" sz="24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5757637" y="4937762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AI</a:t>
            </a:r>
            <a:endParaRPr lang="en-US" sz="24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8581442" y="4942229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/>
              <a:t>really</a:t>
            </a:r>
            <a:endParaRPr lang="en-US" sz="24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5768566" y="1945439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79887" y="1945439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V</a:t>
            </a:r>
            <a:endParaRPr 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637208" y="1945439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Adv</a:t>
            </a:r>
            <a:endParaRPr 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0210800" y="1945439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Adj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2516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HMM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25240" cy="73469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Two-sentence corpus: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07008" y="2852928"/>
            <a:ext cx="3906069" cy="1631216"/>
          </a:xfrm>
          <a:prstGeom prst="rect">
            <a:avLst/>
          </a:prstGeom>
          <a:solidFill>
            <a:schemeClr val="bg1"/>
          </a:solidFill>
          <a:ln w="44450">
            <a:solidFill>
              <a:schemeClr val="accent6"/>
            </a:solidFill>
          </a:ln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/>
              <a:t>Artificial intelligence is really cool.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b="1" dirty="0" err="1" smtClean="0"/>
              <a:t>Adj</a:t>
            </a:r>
            <a:r>
              <a:rPr lang="en-US" sz="2000" b="1" dirty="0" smtClean="0"/>
              <a:t>             N           V   </a:t>
            </a:r>
            <a:r>
              <a:rPr lang="en-US" sz="2000" b="1" dirty="0" err="1" smtClean="0"/>
              <a:t>Adv</a:t>
            </a:r>
            <a:r>
              <a:rPr lang="en-US" sz="2000" b="1" dirty="0" smtClean="0"/>
              <a:t>   </a:t>
            </a:r>
            <a:r>
              <a:rPr lang="en-US" sz="2000" b="1" dirty="0" err="1" smtClean="0"/>
              <a:t>Adj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There are many problems to   solve.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b="1" dirty="0" smtClean="0"/>
              <a:t>EX    V    </a:t>
            </a:r>
            <a:r>
              <a:rPr lang="en-US" sz="2000" b="1" dirty="0" err="1" smtClean="0"/>
              <a:t>Adj</a:t>
            </a:r>
            <a:r>
              <a:rPr lang="en-US" sz="2000" b="1" dirty="0" smtClean="0"/>
              <a:t>          N        INF    V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94272" y="2560320"/>
          <a:ext cx="5155185" cy="2687923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736455"/>
                <a:gridCol w="736455"/>
                <a:gridCol w="736455"/>
                <a:gridCol w="736455"/>
                <a:gridCol w="736455"/>
                <a:gridCol w="736455"/>
                <a:gridCol w="736455"/>
              </a:tblGrid>
              <a:tr h="3839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</a:t>
                      </a:r>
                      <a:endParaRPr lang="en-US" dirty="0"/>
                    </a:p>
                  </a:txBody>
                  <a:tcPr/>
                </a:tc>
              </a:tr>
              <a:tr h="3839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839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3839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3839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3839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3839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07572" y="1992917"/>
            <a:ext cx="2564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smtClean="0"/>
              <a:t>Transition probabilities</a:t>
            </a:r>
            <a:endParaRPr lang="en-US" sz="2000" i="1" u="sng"/>
          </a:p>
        </p:txBody>
      </p:sp>
    </p:spTree>
    <p:extLst>
      <p:ext uri="{BB962C8B-B14F-4D97-AF65-F5344CB8AC3E}">
        <p14:creationId xmlns:p14="http://schemas.microsoft.com/office/powerpoint/2010/main" val="103959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HMM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25240" cy="73469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Two-sentence corpus: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07008" y="2852928"/>
            <a:ext cx="3906069" cy="1631216"/>
          </a:xfrm>
          <a:prstGeom prst="rect">
            <a:avLst/>
          </a:prstGeom>
          <a:solidFill>
            <a:schemeClr val="bg1"/>
          </a:solidFill>
          <a:ln w="44450">
            <a:solidFill>
              <a:schemeClr val="accent6"/>
            </a:solidFill>
          </a:ln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/>
              <a:t>Artificial intelligence is really cool.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b="1" dirty="0" err="1" smtClean="0"/>
              <a:t>Adj</a:t>
            </a:r>
            <a:r>
              <a:rPr lang="en-US" sz="2000" b="1" dirty="0" smtClean="0"/>
              <a:t>             N           V   </a:t>
            </a:r>
            <a:r>
              <a:rPr lang="en-US" sz="2000" b="1" dirty="0" err="1" smtClean="0"/>
              <a:t>Adv</a:t>
            </a:r>
            <a:r>
              <a:rPr lang="en-US" sz="2000" b="1" dirty="0" smtClean="0"/>
              <a:t>   </a:t>
            </a:r>
            <a:r>
              <a:rPr lang="en-US" sz="2000" b="1" dirty="0" err="1" smtClean="0"/>
              <a:t>Adj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There are many problems to   solve.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b="1" dirty="0" smtClean="0"/>
              <a:t>EX    V    </a:t>
            </a:r>
            <a:r>
              <a:rPr lang="en-US" sz="2000" b="1" dirty="0" err="1" smtClean="0"/>
              <a:t>Adj</a:t>
            </a:r>
            <a:r>
              <a:rPr lang="en-US" sz="2000" b="1" dirty="0" smtClean="0"/>
              <a:t>          N        INF    V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507572" y="1568633"/>
            <a:ext cx="2439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 smtClean="0"/>
              <a:t>Emission probabilities</a:t>
            </a:r>
            <a:endParaRPr lang="en-US" sz="2000" i="1" u="sn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59374"/>
              </p:ext>
            </p:extLst>
          </p:nvPr>
        </p:nvGraphicFramePr>
        <p:xfrm>
          <a:off x="7727393" y="2192972"/>
          <a:ext cx="2783558" cy="2091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779"/>
                <a:gridCol w="1391779"/>
              </a:tblGrid>
              <a:tr h="4182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Word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P(</a:t>
                      </a:r>
                      <a:r>
                        <a:rPr lang="en-US" sz="2000" dirty="0" err="1" smtClean="0"/>
                        <a:t>w|Adj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</a:tr>
              <a:tr h="4182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artificial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0.34</a:t>
                      </a:r>
                      <a:endParaRPr lang="en-US" sz="2000" dirty="0"/>
                    </a:p>
                  </a:txBody>
                  <a:tcPr/>
                </a:tc>
              </a:tr>
              <a:tr h="4182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intelligence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--</a:t>
                      </a:r>
                      <a:endParaRPr lang="en-US" sz="2000" dirty="0"/>
                    </a:p>
                  </a:txBody>
                  <a:tcPr/>
                </a:tc>
              </a:tr>
              <a:tr h="4182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cool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0.33</a:t>
                      </a:r>
                      <a:endParaRPr lang="en-US" sz="2000" dirty="0"/>
                    </a:p>
                  </a:txBody>
                  <a:tcPr/>
                </a:tc>
              </a:tr>
              <a:tr h="4182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many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0.33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56324"/>
              </p:ext>
            </p:extLst>
          </p:nvPr>
        </p:nvGraphicFramePr>
        <p:xfrm>
          <a:off x="7773826" y="4517102"/>
          <a:ext cx="2783558" cy="20911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1779"/>
                <a:gridCol w="1391779"/>
              </a:tblGrid>
              <a:tr h="4182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Word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P(</a:t>
                      </a:r>
                      <a:r>
                        <a:rPr lang="en-US" sz="2000" dirty="0" err="1" smtClean="0"/>
                        <a:t>w|N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</a:tr>
              <a:tr h="4182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artificial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--</a:t>
                      </a:r>
                      <a:endParaRPr lang="en-US" sz="2000" dirty="0"/>
                    </a:p>
                  </a:txBody>
                  <a:tcPr/>
                </a:tc>
              </a:tr>
              <a:tr h="4182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intelligence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0.5</a:t>
                      </a:r>
                      <a:endParaRPr lang="en-US" sz="2000" dirty="0"/>
                    </a:p>
                  </a:txBody>
                  <a:tcPr/>
                </a:tc>
              </a:tr>
              <a:tr h="4182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cool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--</a:t>
                      </a:r>
                      <a:endParaRPr lang="en-US" sz="2000" dirty="0"/>
                    </a:p>
                  </a:txBody>
                  <a:tcPr/>
                </a:tc>
              </a:tr>
              <a:tr h="4182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problems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6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Context-sensitive decisions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0810" y="2585045"/>
            <a:ext cx="768096" cy="768096"/>
          </a:xfrm>
          <a:prstGeom prst="ellips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2347" y="2585045"/>
            <a:ext cx="768096" cy="768096"/>
          </a:xfrm>
          <a:prstGeom prst="ellips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32347" y="3956645"/>
            <a:ext cx="768096" cy="768096"/>
          </a:xfrm>
          <a:prstGeom prst="ellipse">
            <a:avLst/>
          </a:prstGeom>
          <a:solidFill>
            <a:schemeClr val="bg2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9" idx="4"/>
            <a:endCxn id="10" idx="0"/>
          </p:cNvCxnSpPr>
          <p:nvPr/>
        </p:nvCxnSpPr>
        <p:spPr>
          <a:xfrm>
            <a:off x="2816395" y="3353141"/>
            <a:ext cx="0" cy="60350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9" idx="2"/>
          </p:cNvCxnSpPr>
          <p:nvPr/>
        </p:nvCxnSpPr>
        <p:spPr>
          <a:xfrm>
            <a:off x="1578906" y="2969093"/>
            <a:ext cx="853441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67197" y="4962487"/>
            <a:ext cx="698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cool</a:t>
            </a:r>
            <a:endParaRPr lang="en-US" sz="2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858755" y="1970164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Adv</a:t>
            </a:r>
            <a:endParaRPr lang="en-US" sz="2400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9887"/>
              </p:ext>
            </p:extLst>
          </p:nvPr>
        </p:nvGraphicFramePr>
        <p:xfrm>
          <a:off x="3889290" y="2077185"/>
          <a:ext cx="2086822" cy="152761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771406"/>
                <a:gridCol w="1315416"/>
              </a:tblGrid>
              <a:tr h="3819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POS|Adv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819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19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0.1</a:t>
                      </a:r>
                    </a:p>
                  </a:txBody>
                  <a:tcPr/>
                </a:tc>
              </a:tr>
              <a:tr h="3819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0.9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Curved Connector 16"/>
          <p:cNvCxnSpPr>
            <a:stCxn id="15" idx="1"/>
            <a:endCxn id="5" idx="0"/>
          </p:cNvCxnSpPr>
          <p:nvPr/>
        </p:nvCxnSpPr>
        <p:spPr>
          <a:xfrm rot="10800000">
            <a:off x="2816396" y="2585045"/>
            <a:ext cx="1072895" cy="255946"/>
          </a:xfrm>
          <a:prstGeom prst="curvedConnector4">
            <a:avLst>
              <a:gd name="adj1" fmla="val 32102"/>
              <a:gd name="adj2" fmla="val 1893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664958" y="2585045"/>
            <a:ext cx="768096" cy="768096"/>
          </a:xfrm>
          <a:prstGeom prst="ellips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286495" y="2585045"/>
            <a:ext cx="768096" cy="768096"/>
          </a:xfrm>
          <a:prstGeom prst="ellips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86495" y="3956645"/>
            <a:ext cx="768096" cy="768096"/>
          </a:xfrm>
          <a:prstGeom prst="ellipse">
            <a:avLst/>
          </a:prstGeom>
          <a:solidFill>
            <a:schemeClr val="bg2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28" idx="0"/>
          </p:cNvCxnSpPr>
          <p:nvPr/>
        </p:nvCxnSpPr>
        <p:spPr>
          <a:xfrm>
            <a:off x="8670543" y="3353141"/>
            <a:ext cx="0" cy="60350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433054" y="2969093"/>
            <a:ext cx="853441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21345" y="4962487"/>
            <a:ext cx="698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cool</a:t>
            </a:r>
            <a:endParaRPr lang="en-US" sz="2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55684" y="1970163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 dirty="0"/>
          </a:p>
        </p:txBody>
      </p:sp>
      <p:cxnSp>
        <p:nvCxnSpPr>
          <p:cNvPr id="28" name="Curved Connector 27"/>
          <p:cNvCxnSpPr>
            <a:endCxn id="23" idx="0"/>
          </p:cNvCxnSpPr>
          <p:nvPr/>
        </p:nvCxnSpPr>
        <p:spPr>
          <a:xfrm rot="10800000">
            <a:off x="8670544" y="2585046"/>
            <a:ext cx="1072897" cy="312477"/>
          </a:xfrm>
          <a:prstGeom prst="curvedConnector4">
            <a:avLst>
              <a:gd name="adj1" fmla="val 32102"/>
              <a:gd name="adj2" fmla="val 17315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797813"/>
              </p:ext>
            </p:extLst>
          </p:nvPr>
        </p:nvGraphicFramePr>
        <p:xfrm>
          <a:off x="9743437" y="2077185"/>
          <a:ext cx="2086822" cy="1527612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715054"/>
                <a:gridCol w="1371768"/>
              </a:tblGrid>
              <a:tr h="3819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P(POS|N)</a:t>
                      </a:r>
                      <a:endParaRPr lang="en-US" dirty="0"/>
                    </a:p>
                  </a:txBody>
                  <a:tcPr/>
                </a:tc>
              </a:tr>
              <a:tr h="3819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19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0.6</a:t>
                      </a:r>
                    </a:p>
                  </a:txBody>
                  <a:tcPr/>
                </a:tc>
              </a:tr>
              <a:tr h="3819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93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processing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" y="2643039"/>
            <a:ext cx="4236720" cy="2130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772" y="2798571"/>
            <a:ext cx="988060" cy="1646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892" y="2771037"/>
            <a:ext cx="4142982" cy="182981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791456" y="3419856"/>
            <a:ext cx="640080" cy="329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894322" y="3378919"/>
            <a:ext cx="640080" cy="329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POS tagging experimental questions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154809"/>
            <a:ext cx="10515600" cy="4351338"/>
          </a:xfrm>
        </p:spPr>
        <p:txBody>
          <a:bodyPr/>
          <a:lstStyle/>
          <a:p>
            <a:pPr>
              <a:spcBef>
                <a:spcPts val="3400"/>
              </a:spcBef>
            </a:pPr>
            <a:r>
              <a:rPr lang="en-US" dirty="0" smtClean="0"/>
              <a:t>How complicated a tag set do I need for good </a:t>
            </a:r>
            <a:r>
              <a:rPr lang="en-US" i="1" dirty="0" smtClean="0"/>
              <a:t>downstream</a:t>
            </a:r>
            <a:r>
              <a:rPr lang="en-US" dirty="0" smtClean="0"/>
              <a:t> performance?</a:t>
            </a:r>
          </a:p>
          <a:p>
            <a:pPr>
              <a:spcBef>
                <a:spcPts val="3400"/>
              </a:spcBef>
            </a:pPr>
            <a:r>
              <a:rPr lang="en-US" dirty="0" smtClean="0"/>
              <a:t>What happens if we use a 2-step independence assumption in an HMM-like model, instead of 1-step?</a:t>
            </a:r>
          </a:p>
          <a:p>
            <a:pPr>
              <a:spcBef>
                <a:spcPts val="3400"/>
              </a:spcBef>
            </a:pPr>
            <a:r>
              <a:rPr lang="en-US" dirty="0" smtClean="0"/>
              <a:t>Does my new neural network model the POS-POS transition probabilities better than a count-and-divide model?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extraction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87"/>
          <a:stretch/>
        </p:blipFill>
        <p:spPr>
          <a:xfrm>
            <a:off x="6691376" y="1329799"/>
            <a:ext cx="4486656" cy="157829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844551"/>
              </p:ext>
            </p:extLst>
          </p:nvPr>
        </p:nvGraphicFramePr>
        <p:xfrm>
          <a:off x="5927344" y="5188023"/>
          <a:ext cx="6014720" cy="929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/>
                <a:gridCol w="4297680"/>
              </a:tblGrid>
              <a:tr h="2958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Animal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Scientific Name</a:t>
                      </a:r>
                      <a:endParaRPr lang="en-US" sz="2400" dirty="0"/>
                    </a:p>
                  </a:txBody>
                  <a:tcPr/>
                </a:tc>
              </a:tr>
              <a:tr h="472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Platypus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 smtClean="0"/>
                        <a:t>Ornithorhynchus</a:t>
                      </a:r>
                      <a:r>
                        <a:rPr lang="en-US" sz="2400" i="1" dirty="0" smtClean="0"/>
                        <a:t> </a:t>
                      </a:r>
                      <a:r>
                        <a:rPr lang="en-US" sz="2400" i="1" dirty="0" err="1" smtClean="0"/>
                        <a:t>anatinus</a:t>
                      </a:r>
                      <a:endParaRPr lang="en-US" sz="2400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8759444" y="2958036"/>
            <a:ext cx="512064" cy="365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8759444" y="4587672"/>
            <a:ext cx="512064" cy="347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78736" y="3534573"/>
            <a:ext cx="1003160" cy="80021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none" lIns="365760" tIns="182880" rIns="365760" bIns="182880" rtlCol="0">
            <a:spAutoFit/>
          </a:bodyPr>
          <a:lstStyle/>
          <a:p>
            <a:r>
              <a:rPr lang="en-US" sz="2800" smtClean="0"/>
              <a:t>IE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514735"/>
            <a:ext cx="5089144" cy="139335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Extracting </a:t>
            </a:r>
            <a:r>
              <a:rPr lang="en-US" b="1" u="sng" smtClean="0"/>
              <a:t>structured information</a:t>
            </a:r>
            <a:r>
              <a:rPr lang="en-US" smtClean="0"/>
              <a:t> from </a:t>
            </a:r>
            <a:r>
              <a:rPr lang="en-US" b="1" u="sng" smtClean="0"/>
              <a:t>unstructured text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005840" y="3251013"/>
            <a:ext cx="23212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Input</a:t>
            </a:r>
          </a:p>
          <a:p>
            <a:r>
              <a:rPr lang="en-US" sz="2800" dirty="0" smtClean="0"/>
              <a:t>Unlabeled text</a:t>
            </a:r>
            <a:endParaRPr lang="en-US" sz="2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05840" y="4805456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Output</a:t>
            </a:r>
          </a:p>
          <a:p>
            <a:r>
              <a:rPr lang="en-US" sz="2800" dirty="0" smtClean="0"/>
              <a:t>Database rows, basically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4305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Rule-based 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699"/>
            <a:ext cx="10515600" cy="64325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Heuristic </a:t>
            </a:r>
            <a:r>
              <a:rPr lang="en-US" b="1" u="sng" dirty="0" smtClean="0"/>
              <a:t>rule-based</a:t>
            </a:r>
            <a:r>
              <a:rPr lang="en-US" dirty="0" smtClean="0"/>
              <a:t> approaches can get </a:t>
            </a:r>
            <a:r>
              <a:rPr lang="en-US" smtClean="0"/>
              <a:t>you pretty far!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2402482"/>
            <a:ext cx="8883266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If I want to find out where famous people are born, use patterns:</a:t>
            </a:r>
          </a:p>
          <a:p>
            <a:pPr marL="342900" indent="-342900">
              <a:spcBef>
                <a:spcPts val="600"/>
              </a:spcBef>
              <a:buFont typeface="Arial" charset="0"/>
              <a:buChar char="•"/>
            </a:pPr>
            <a:r>
              <a:rPr lang="en-US" sz="2400" dirty="0" smtClean="0"/>
              <a:t>“</a:t>
            </a:r>
            <a:r>
              <a:rPr lang="en-US" sz="2400" i="1" dirty="0" smtClean="0"/>
              <a:t>X</a:t>
            </a:r>
            <a:r>
              <a:rPr lang="en-US" sz="2400" dirty="0" smtClean="0"/>
              <a:t> was born in </a:t>
            </a:r>
            <a:r>
              <a:rPr lang="en-US" sz="2400" i="1" dirty="0" smtClean="0"/>
              <a:t>Y</a:t>
            </a:r>
            <a:r>
              <a:rPr lang="en-US" sz="2400" dirty="0" smtClean="0"/>
              <a:t>”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“</a:t>
            </a:r>
            <a:r>
              <a:rPr lang="en-US" sz="2400" i="1" dirty="0" smtClean="0"/>
              <a:t>Y</a:t>
            </a:r>
            <a:r>
              <a:rPr lang="en-US" sz="2400" dirty="0" smtClean="0"/>
              <a:t>, the birthplace of </a:t>
            </a:r>
            <a:r>
              <a:rPr lang="en-US" sz="2400" i="1" dirty="0" smtClean="0"/>
              <a:t>X</a:t>
            </a:r>
            <a:r>
              <a:rPr lang="en-US" sz="2400" dirty="0" smtClean="0"/>
              <a:t>”</a:t>
            </a:r>
          </a:p>
          <a:p>
            <a:pPr marL="342900" indent="-342900">
              <a:buFont typeface="Arial" charset="0"/>
              <a:buChar char="•"/>
            </a:pPr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60609" y="4580991"/>
            <a:ext cx="6152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smtClean="0"/>
              <a:t>…</a:t>
            </a:r>
            <a:r>
              <a:rPr lang="en-US" sz="2400" dirty="0" smtClean="0"/>
              <a:t>Barack Obama was born in Honolulu, Hawaii</a:t>
            </a:r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60609" y="5291048"/>
            <a:ext cx="563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…</a:t>
            </a:r>
            <a:r>
              <a:rPr lang="en-US" sz="2400" dirty="0" smtClean="0"/>
              <a:t>Queens, the birthplace of Donald Trump</a:t>
            </a:r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60609" y="6001105"/>
            <a:ext cx="521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smtClean="0"/>
              <a:t>…Bush, born and raised in Connecticut...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645227"/>
              </p:ext>
            </p:extLst>
          </p:nvPr>
        </p:nvGraphicFramePr>
        <p:xfrm>
          <a:off x="7800423" y="4363877"/>
          <a:ext cx="4256024" cy="209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417"/>
                <a:gridCol w="1906607"/>
              </a:tblGrid>
              <a:tr h="523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Person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Birthplace</a:t>
                      </a:r>
                      <a:endParaRPr lang="en-US" sz="2400" dirty="0"/>
                    </a:p>
                  </a:txBody>
                  <a:tcPr anchor="ctr"/>
                </a:tc>
              </a:tr>
              <a:tr h="523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Barack Obama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Honolulu</a:t>
                      </a:r>
                      <a:endParaRPr lang="en-US" sz="2400" dirty="0"/>
                    </a:p>
                  </a:txBody>
                  <a:tcPr anchor="ctr"/>
                </a:tc>
              </a:tr>
              <a:tr h="523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Donald Trump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Queens</a:t>
                      </a:r>
                      <a:endParaRPr lang="en-US" sz="2400" dirty="0"/>
                    </a:p>
                  </a:txBody>
                  <a:tcPr anchor="ctr"/>
                </a:tc>
              </a:tr>
              <a:tr h="523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George W. Bush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???</a:t>
                      </a:r>
                      <a:endParaRPr lang="en-US" sz="24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6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general IE pipeline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75915" y="1990254"/>
            <a:ext cx="693844" cy="461665"/>
          </a:xfrm>
          <a:prstGeom prst="rect">
            <a:avLst/>
          </a:prstGeom>
          <a:noFill/>
          <a:ln w="4445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Text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965409" y="3029109"/>
            <a:ext cx="1114857" cy="461665"/>
          </a:xfrm>
          <a:prstGeom prst="rect">
            <a:avLst/>
          </a:prstGeom>
          <a:noFill/>
          <a:ln w="444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Entities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82168" y="1759964"/>
            <a:ext cx="678789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Recognize entities referred to in the text</a:t>
            </a:r>
            <a:endParaRPr lang="en-US" sz="2800" dirty="0" smtClean="0"/>
          </a:p>
          <a:p>
            <a:pPr marL="800100" lvl="1" indent="-342900">
              <a:spcBef>
                <a:spcPts val="1800"/>
              </a:spcBef>
              <a:buFont typeface="Arial" charset="0"/>
              <a:buChar char="•"/>
            </a:pPr>
            <a:r>
              <a:rPr lang="en-US" sz="2800" dirty="0" smtClean="0"/>
              <a:t>Named Entity Recognition (NER)</a:t>
            </a:r>
          </a:p>
          <a:p>
            <a:pPr marL="800100" lvl="1" indent="-342900">
              <a:spcBef>
                <a:spcPts val="1800"/>
              </a:spcBef>
              <a:buFont typeface="Arial" charset="0"/>
              <a:buChar char="•"/>
            </a:pPr>
            <a:r>
              <a:rPr lang="en-US" sz="2800" dirty="0" smtClean="0"/>
              <a:t>Can use rule-based methods, dictionary matching, or machine learning</a:t>
            </a:r>
          </a:p>
          <a:p>
            <a:pPr marL="1257300" lvl="2" indent="-342900">
              <a:spcBef>
                <a:spcPts val="600"/>
              </a:spcBef>
              <a:buFont typeface="Courier New" charset="0"/>
              <a:buChar char="o"/>
            </a:pPr>
            <a:r>
              <a:rPr lang="en-US" sz="2400" dirty="0" smtClean="0"/>
              <a:t>HMMs, sequential neural networks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99985" y="5329352"/>
            <a:ext cx="624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…</a:t>
            </a:r>
            <a:r>
              <a:rPr lang="en-US" sz="2400" b="1" dirty="0" smtClean="0">
                <a:solidFill>
                  <a:schemeClr val="accent6"/>
                </a:solidFill>
              </a:rPr>
              <a:t>Barack Obama </a:t>
            </a:r>
            <a:r>
              <a:rPr lang="en-US" sz="2400" dirty="0" smtClean="0"/>
              <a:t>was born in </a:t>
            </a:r>
            <a:r>
              <a:rPr lang="en-US" sz="2400" b="1" dirty="0" smtClean="0">
                <a:solidFill>
                  <a:srgbClr val="7030A0"/>
                </a:solidFill>
              </a:rPr>
              <a:t>Honolulu, Hawaii</a:t>
            </a:r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1932523" y="5065502"/>
            <a:ext cx="322905" cy="1773936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5443819" y="4882625"/>
            <a:ext cx="322907" cy="2139694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00784" y="6206256"/>
            <a:ext cx="83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/>
                </a:solidFill>
              </a:rPr>
              <a:t>Person</a:t>
            </a:r>
            <a:endParaRPr lang="en-US" b="1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65275" y="620625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Place</a:t>
            </a:r>
            <a:endParaRPr lang="en-US" b="1">
              <a:solidFill>
                <a:srgbClr val="7030A0"/>
              </a:solidFill>
            </a:endParaRPr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>
            <a:off x="9522837" y="2451919"/>
            <a:ext cx="0" cy="57719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" idx="0"/>
          </p:cNvCxnSpPr>
          <p:nvPr/>
        </p:nvCxnSpPr>
        <p:spPr>
          <a:xfrm>
            <a:off x="9522837" y="1597264"/>
            <a:ext cx="0" cy="39299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general IE pipeline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75915" y="1990254"/>
            <a:ext cx="693844" cy="461665"/>
          </a:xfrm>
          <a:prstGeom prst="rect">
            <a:avLst/>
          </a:prstGeom>
          <a:noFill/>
          <a:ln w="4445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Text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965409" y="3029109"/>
            <a:ext cx="1114857" cy="461665"/>
          </a:xfrm>
          <a:prstGeom prst="rect">
            <a:avLst/>
          </a:prstGeom>
          <a:noFill/>
          <a:ln w="444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Entities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856629" y="4118361"/>
            <a:ext cx="1332416" cy="461665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Relations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65106" y="1491668"/>
            <a:ext cx="67878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Recognize relationships between entities</a:t>
            </a:r>
            <a:endParaRPr lang="en-US" sz="2800" dirty="0" smtClean="0"/>
          </a:p>
          <a:p>
            <a:pPr marL="800100" lvl="1" indent="-342900">
              <a:spcBef>
                <a:spcPts val="1800"/>
              </a:spcBef>
              <a:buFont typeface="Arial" charset="0"/>
              <a:buChar char="•"/>
            </a:pPr>
            <a:r>
              <a:rPr lang="en-US" sz="2800" dirty="0" smtClean="0"/>
              <a:t>Task of </a:t>
            </a:r>
            <a:r>
              <a:rPr lang="en-US" sz="2800" b="1" u="sng" dirty="0" smtClean="0"/>
              <a:t>relation extraction</a:t>
            </a:r>
          </a:p>
          <a:p>
            <a:pPr marL="800100" lvl="1" indent="-342900">
              <a:spcBef>
                <a:spcPts val="1800"/>
              </a:spcBef>
              <a:buFont typeface="Arial" charset="0"/>
              <a:buChar char="•"/>
            </a:pPr>
            <a:r>
              <a:rPr lang="en-US" sz="2800" dirty="0" smtClean="0"/>
              <a:t>Patterns we used earlier are for specific relations</a:t>
            </a:r>
          </a:p>
          <a:p>
            <a:pPr marL="1257300" lvl="2" indent="-342900">
              <a:spcBef>
                <a:spcPts val="600"/>
              </a:spcBef>
              <a:buFont typeface="Courier New" charset="0"/>
              <a:buChar char="o"/>
            </a:pPr>
            <a:r>
              <a:rPr lang="en-US" sz="2400" dirty="0" smtClean="0"/>
              <a:t>e.g., </a:t>
            </a:r>
            <a:r>
              <a:rPr lang="en-US" sz="2400" dirty="0" err="1" smtClean="0"/>
              <a:t>Born_In</a:t>
            </a:r>
            <a:r>
              <a:rPr lang="en-US" sz="2400" dirty="0" smtClean="0"/>
              <a:t>, </a:t>
            </a:r>
            <a:r>
              <a:rPr lang="en-US" sz="2400" dirty="0" err="1" smtClean="0"/>
              <a:t>CEO_Of</a:t>
            </a:r>
            <a:r>
              <a:rPr lang="en-US" sz="2400" dirty="0" smtClean="0"/>
              <a:t>, etc.</a:t>
            </a:r>
          </a:p>
          <a:p>
            <a:pPr marL="800100" lvl="1" indent="-342900">
              <a:spcBef>
                <a:spcPts val="1800"/>
              </a:spcBef>
              <a:buFont typeface="Arial" charset="0"/>
              <a:buChar char="•"/>
            </a:pPr>
            <a:r>
              <a:rPr lang="en-US" sz="2800" dirty="0" smtClean="0"/>
              <a:t>Non-sequential classification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6094739"/>
            <a:ext cx="624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…</a:t>
            </a:r>
            <a:r>
              <a:rPr lang="en-US" sz="2400" b="1" dirty="0" smtClean="0">
                <a:solidFill>
                  <a:schemeClr val="accent6"/>
                </a:solidFill>
              </a:rPr>
              <a:t>Barack Obama </a:t>
            </a:r>
            <a:r>
              <a:rPr lang="en-US" sz="2400" dirty="0" smtClean="0"/>
              <a:t>was born in </a:t>
            </a:r>
            <a:r>
              <a:rPr lang="en-US" sz="2400" b="1" dirty="0" smtClean="0">
                <a:solidFill>
                  <a:srgbClr val="7030A0"/>
                </a:solidFill>
              </a:rPr>
              <a:t>Honolulu, Hawaii</a:t>
            </a:r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368885" y="532935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Born_In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>
            <a:off x="9522837" y="2451919"/>
            <a:ext cx="0" cy="57719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 flipH="1">
            <a:off x="9522837" y="3490774"/>
            <a:ext cx="1" cy="627587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" idx="0"/>
          </p:cNvCxnSpPr>
          <p:nvPr/>
        </p:nvCxnSpPr>
        <p:spPr>
          <a:xfrm>
            <a:off x="9522837" y="1597264"/>
            <a:ext cx="0" cy="39299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>
            <a:off x="2031195" y="5671956"/>
            <a:ext cx="3584448" cy="893499"/>
          </a:xfrm>
          <a:prstGeom prst="arc">
            <a:avLst>
              <a:gd name="adj1" fmla="val 10755015"/>
              <a:gd name="adj2" fmla="val 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7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general IE pipeline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75915" y="1990254"/>
            <a:ext cx="693844" cy="461665"/>
          </a:xfrm>
          <a:prstGeom prst="rect">
            <a:avLst/>
          </a:prstGeom>
          <a:noFill/>
          <a:ln w="4445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Text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965409" y="3029109"/>
            <a:ext cx="1114857" cy="461665"/>
          </a:xfrm>
          <a:prstGeom prst="rect">
            <a:avLst/>
          </a:prstGeom>
          <a:noFill/>
          <a:ln w="444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Entities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856629" y="4118361"/>
            <a:ext cx="1332416" cy="461665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Relations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492170" y="5225901"/>
            <a:ext cx="2061334" cy="461665"/>
          </a:xfrm>
          <a:prstGeom prst="rect">
            <a:avLst/>
          </a:prstGeom>
          <a:noFill/>
          <a:ln w="444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Structured info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26891" y="1329638"/>
            <a:ext cx="6787896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Match to database rows/columns</a:t>
            </a:r>
            <a:endParaRPr lang="en-US" sz="2800" dirty="0" smtClean="0"/>
          </a:p>
          <a:p>
            <a:pPr marL="800100" lvl="1" indent="-342900">
              <a:spcBef>
                <a:spcPts val="1800"/>
              </a:spcBef>
              <a:buFont typeface="Arial" charset="0"/>
              <a:buChar char="•"/>
            </a:pPr>
            <a:r>
              <a:rPr lang="en-US" sz="2800" dirty="0" smtClean="0"/>
              <a:t>Tasks of </a:t>
            </a:r>
            <a:r>
              <a:rPr lang="en-US" sz="2800" b="1" u="sng" dirty="0"/>
              <a:t>n</a:t>
            </a:r>
            <a:r>
              <a:rPr lang="en-US" sz="2800" b="1" u="sng" dirty="0" smtClean="0"/>
              <a:t>ormalization</a:t>
            </a:r>
            <a:r>
              <a:rPr lang="en-US" sz="2800" dirty="0" smtClean="0"/>
              <a:t> and </a:t>
            </a:r>
            <a:r>
              <a:rPr lang="en-US" sz="2800" b="1" u="sng" dirty="0" smtClean="0"/>
              <a:t>entity linking</a:t>
            </a:r>
          </a:p>
          <a:p>
            <a:pPr marL="800100" lvl="1" indent="-342900">
              <a:spcBef>
                <a:spcPts val="1800"/>
              </a:spcBef>
              <a:buFont typeface="Arial" charset="0"/>
              <a:buChar char="•"/>
            </a:pPr>
            <a:r>
              <a:rPr lang="en-US" sz="2800" dirty="0" smtClean="0"/>
              <a:t>Dictionary matching and machine learning both used here</a:t>
            </a:r>
          </a:p>
          <a:p>
            <a:pPr marL="1257300" lvl="2" indent="-342900">
              <a:spcBef>
                <a:spcPts val="600"/>
              </a:spcBef>
              <a:buFont typeface="Courier New" charset="0"/>
              <a:buChar char="o"/>
            </a:pPr>
            <a:r>
              <a:rPr lang="en-US" sz="2400" dirty="0" smtClean="0"/>
              <a:t>Classification task: label with correct entity/relation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99985" y="5329352"/>
            <a:ext cx="624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…</a:t>
            </a:r>
            <a:r>
              <a:rPr lang="en-US" sz="2400" b="1" dirty="0" smtClean="0">
                <a:solidFill>
                  <a:schemeClr val="accent6"/>
                </a:solidFill>
              </a:rPr>
              <a:t>Barack Obama </a:t>
            </a:r>
            <a:r>
              <a:rPr lang="en-US" sz="2400" dirty="0" smtClean="0"/>
              <a:t>was born in </a:t>
            </a:r>
            <a:r>
              <a:rPr lang="en-US" sz="2400" b="1" dirty="0" smtClean="0">
                <a:solidFill>
                  <a:srgbClr val="7030A0"/>
                </a:solidFill>
              </a:rPr>
              <a:t>Honolulu, Hawaii</a:t>
            </a:r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1932523" y="5065502"/>
            <a:ext cx="322905" cy="1773936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5443819" y="4882625"/>
            <a:ext cx="322907" cy="2139694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6206256"/>
            <a:ext cx="288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/>
                </a:solidFill>
              </a:rPr>
              <a:t>&lt;Barack_Obama_Ent19397&gt;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23724" y="6206256"/>
            <a:ext cx="253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&lt;Honolulu_Ent9937372&gt;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>
            <a:off x="9522837" y="2451919"/>
            <a:ext cx="0" cy="57719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 flipH="1">
            <a:off x="9522837" y="3490774"/>
            <a:ext cx="1" cy="627587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>
            <a:off x="9522837" y="4580026"/>
            <a:ext cx="0" cy="645875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</p:cNvCxnSpPr>
          <p:nvPr/>
        </p:nvCxnSpPr>
        <p:spPr>
          <a:xfrm>
            <a:off x="9522837" y="5687566"/>
            <a:ext cx="0" cy="51869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" idx="0"/>
          </p:cNvCxnSpPr>
          <p:nvPr/>
        </p:nvCxnSpPr>
        <p:spPr>
          <a:xfrm>
            <a:off x="9522837" y="1597264"/>
            <a:ext cx="0" cy="39299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2031195" y="4958724"/>
            <a:ext cx="3584448" cy="893499"/>
          </a:xfrm>
          <a:prstGeom prst="arc">
            <a:avLst>
              <a:gd name="adj1" fmla="val 10755015"/>
              <a:gd name="adj2" fmla="val 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75164" y="4867690"/>
            <a:ext cx="245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</a:rPr>
              <a:t>[Person] </a:t>
            </a:r>
            <a:r>
              <a:rPr lang="en-US" i="1" dirty="0" err="1" smtClean="0">
                <a:solidFill>
                  <a:schemeClr val="accent5"/>
                </a:solidFill>
              </a:rPr>
              <a:t>Born_In</a:t>
            </a:r>
            <a:r>
              <a:rPr lang="en-US" i="1" dirty="0" smtClean="0">
                <a:solidFill>
                  <a:schemeClr val="accent5"/>
                </a:solidFill>
              </a:rPr>
              <a:t> [Place]</a:t>
            </a:r>
            <a:endParaRPr lang="en-US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37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IE experimental questions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spcBef>
                <a:spcPts val="3400"/>
              </a:spcBef>
            </a:pPr>
            <a:r>
              <a:rPr lang="en-US" dirty="0" smtClean="0"/>
              <a:t>Does a sequential neural model work better than an HMM for entity recognition?</a:t>
            </a:r>
          </a:p>
          <a:p>
            <a:pPr>
              <a:spcBef>
                <a:spcPts val="3400"/>
              </a:spcBef>
            </a:pPr>
            <a:r>
              <a:rPr lang="en-US" dirty="0" smtClean="0"/>
              <a:t>Instead of exact text patterns, can I build rules using abstracted word sets?</a:t>
            </a:r>
          </a:p>
          <a:p>
            <a:pPr>
              <a:spcBef>
                <a:spcPts val="3400"/>
              </a:spcBef>
            </a:pPr>
            <a:r>
              <a:rPr lang="en-US" dirty="0" smtClean="0"/>
              <a:t>Which kinds of relationships does my new IE algorithm work best/worst on?</a:t>
            </a:r>
          </a:p>
          <a:p>
            <a:pPr>
              <a:spcBef>
                <a:spcPts val="3400"/>
              </a:spcBef>
            </a:pPr>
            <a:r>
              <a:rPr lang="en-US" dirty="0" smtClean="0"/>
              <a:t>Can we perform IE for “common sense” knowledge?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404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Flip side of information extraction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Input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Query (structured data or unstructured text)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Output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List of records (documents), ranked by relevance to query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54"/>
          <a:stretch/>
        </p:blipFill>
        <p:spPr>
          <a:xfrm>
            <a:off x="7309105" y="4598669"/>
            <a:ext cx="3791711" cy="15347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67776" y="1871289"/>
            <a:ext cx="3074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/>
              <a:t>“Information about </a:t>
            </a:r>
            <a:r>
              <a:rPr lang="en-US" sz="2000" i="1" dirty="0" err="1" smtClean="0"/>
              <a:t>platypi</a:t>
            </a:r>
            <a:r>
              <a:rPr lang="en-US" sz="2000" i="1" dirty="0" smtClean="0"/>
              <a:t>”</a:t>
            </a:r>
            <a:endParaRPr lang="en-US" sz="2000" i="1" dirty="0"/>
          </a:p>
        </p:txBody>
      </p:sp>
      <p:sp>
        <p:nvSpPr>
          <p:cNvPr id="7" name="Down Arrow 6"/>
          <p:cNvSpPr/>
          <p:nvPr/>
        </p:nvSpPr>
        <p:spPr>
          <a:xfrm>
            <a:off x="8905748" y="2480636"/>
            <a:ext cx="512064" cy="365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8905748" y="4110272"/>
            <a:ext cx="512064" cy="347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25040" y="3057173"/>
            <a:ext cx="1023998" cy="80021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none" lIns="365760" tIns="182880" rIns="365760" bIns="182880" rtlCol="0">
            <a:spAutoFit/>
          </a:bodyPr>
          <a:lstStyle/>
          <a:p>
            <a:r>
              <a:rPr lang="en-US" sz="2800" dirty="0" smtClean="0"/>
              <a:t>IR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9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383" y="2963672"/>
            <a:ext cx="4363234" cy="147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is more than just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Information retrieval can be mostly structured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E.g., PageRank (Google’s early search algorithm)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Uses page connections via hyperlinks to define “important” pages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Does some keyword-based matching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Or mostly unstructured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Example medical document retrieval system: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Query: string of disease names (”emphysema, breast cancer, diabetes”)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Method: find documents that frequently mention these words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Rank by date entered (recent first)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4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processing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68" y="2492248"/>
            <a:ext cx="5105400" cy="264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5200" y="2852928"/>
            <a:ext cx="3160776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1. Spectrograms of clean and noisy data included in the Mandarin SPEECON database. (a) Clean data recorded in office space. (b) Noisy data recorded in public space.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7576" y="6528817"/>
            <a:ext cx="1135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Yamagishi et al., “Thousands of Voices for HMM-based Speech Synthesis – Analysis and Application of TTS Systems Built on Various ASR Corpora.” </a:t>
            </a:r>
            <a:r>
              <a:rPr lang="en-US" sz="1200" i="1" dirty="0" smtClean="0"/>
              <a:t>TASLP</a:t>
            </a:r>
            <a:r>
              <a:rPr lang="en-US" sz="1200" dirty="0" smtClean="0"/>
              <a:t> 18(5):984-1004. 2010.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899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7875"/>
            <a:ext cx="7007352" cy="252575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Query: “emphysema AND diabetes”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Extra knowledge base info:</a:t>
            </a:r>
          </a:p>
          <a:p>
            <a:pPr marL="471488" indent="-200025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“chronic cough” is related to “emphysema”</a:t>
            </a:r>
          </a:p>
          <a:p>
            <a:pPr marL="471488" indent="-200025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“insulin” is related to “diabetes”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02" y="4428065"/>
            <a:ext cx="1832846" cy="144847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04765"/>
              </p:ext>
            </p:extLst>
          </p:nvPr>
        </p:nvGraphicFramePr>
        <p:xfrm>
          <a:off x="4071879" y="4225202"/>
          <a:ext cx="75473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427"/>
                <a:gridCol w="1755648"/>
                <a:gridCol w="1443332"/>
                <a:gridCol w="1509469"/>
                <a:gridCol w="1509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F(emphysema)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F(diabetes)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F(cough)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F(insulin)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 rot="16200000">
            <a:off x="3048955" y="4768571"/>
            <a:ext cx="390648" cy="7674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3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7875"/>
                <a:ext cx="11158728" cy="2525757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Query: “emphysema AND diabetes”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Linear ranking model: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𝑅𝑎𝑛𝑘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=2</m:t>
                      </m:r>
                      <m:r>
                        <a:rPr lang="en-US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𝑒𝑚𝑝h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𝑑𝑖𝑎𝑏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+0.3</m:t>
                      </m:r>
                      <m:r>
                        <a:rPr lang="en-US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𝑐𝑜𝑢𝑔h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+0.7</m:t>
                      </m:r>
                      <m:r>
                        <a:rPr lang="en-US" b="0" i="1" smtClean="0">
                          <a:latin typeface="Cambria Math" charset="0"/>
                        </a:rPr>
                        <m:t>𝐹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𝑖𝑛𝑠𝑢𝑙𝑖𝑛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7875"/>
                <a:ext cx="11158728" cy="2525757"/>
              </a:xfrm>
              <a:blipFill rotWithShape="0">
                <a:blip r:embed="rId2"/>
                <a:stretch>
                  <a:fillRect l="-1148" t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642632"/>
              </p:ext>
            </p:extLst>
          </p:nvPr>
        </p:nvGraphicFramePr>
        <p:xfrm>
          <a:off x="1403479" y="3768002"/>
          <a:ext cx="938504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606"/>
                <a:gridCol w="1819274"/>
                <a:gridCol w="1495639"/>
                <a:gridCol w="1564174"/>
                <a:gridCol w="1564174"/>
                <a:gridCol w="15641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F(emphysema)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F(diabetes)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F(cough)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F(insulin)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Score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28.6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6.1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34.9</a:t>
                      </a:r>
                      <a:endParaRPr lang="en-US" sz="20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21362" y="6032149"/>
            <a:ext cx="7732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Return documents in ranked order: [D4, D1, D2, D3]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06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IR experimental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400"/>
              </a:spcBef>
            </a:pPr>
            <a:r>
              <a:rPr lang="en-US" dirty="0" smtClean="0"/>
              <a:t>How does a unigram (1-word) frequency model compare to a bigram (2-word) model?</a:t>
            </a:r>
          </a:p>
          <a:p>
            <a:pPr>
              <a:spcBef>
                <a:spcPts val="3400"/>
              </a:spcBef>
            </a:pPr>
            <a:r>
              <a:rPr lang="en-US" dirty="0" smtClean="0"/>
              <a:t>How important are hyperlinks vs text matches?</a:t>
            </a:r>
          </a:p>
          <a:p>
            <a:pPr>
              <a:spcBef>
                <a:spcPts val="3400"/>
              </a:spcBef>
            </a:pPr>
            <a:r>
              <a:rPr lang="en-US" dirty="0" smtClean="0"/>
              <a:t>Does my new way of representing documents give me better IR generalization to different kinds of documents?</a:t>
            </a:r>
          </a:p>
          <a:p>
            <a:pPr>
              <a:spcBef>
                <a:spcPts val="3400"/>
              </a:spcBef>
            </a:pPr>
            <a:r>
              <a:rPr lang="en-US" dirty="0" smtClean="0"/>
              <a:t>How do I efficiently rank tens of millions of documents?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mix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184" y="1715897"/>
            <a:ext cx="6787896" cy="4351338"/>
          </a:xfrm>
        </p:spPr>
        <p:txBody>
          <a:bodyPr/>
          <a:lstStyle/>
          <a:p>
            <a:pPr>
              <a:spcBef>
                <a:spcPts val="2800"/>
              </a:spcBef>
            </a:pPr>
            <a:r>
              <a:rPr lang="en-US" dirty="0" smtClean="0"/>
              <a:t>Information retrieval gets easier and faster when you have good information extraction</a:t>
            </a:r>
          </a:p>
          <a:p>
            <a:pPr>
              <a:spcBef>
                <a:spcPts val="2800"/>
              </a:spcBef>
            </a:pPr>
            <a:r>
              <a:rPr lang="en-US" dirty="0" smtClean="0"/>
              <a:t>Errors in POS tagging mean errors farther down the line in information extraction or other applications</a:t>
            </a:r>
          </a:p>
          <a:p>
            <a:pPr>
              <a:spcBef>
                <a:spcPts val="2800"/>
              </a:spcBef>
            </a:pPr>
            <a:r>
              <a:rPr lang="en-US" dirty="0" smtClean="0"/>
              <a:t>Speech recognition requires good (text-based) language modeling</a:t>
            </a:r>
          </a:p>
          <a:p>
            <a:pPr>
              <a:spcBef>
                <a:spcPts val="2800"/>
              </a:spcBef>
            </a:pPr>
            <a:r>
              <a:rPr lang="en-US" dirty="0" smtClean="0"/>
              <a:t>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738" y="2322576"/>
            <a:ext cx="2907062" cy="290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9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351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More AI applications: vision and robotics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949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226"/>
            <a:ext cx="5196840" cy="214287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 come in many forms</a:t>
            </a:r>
          </a:p>
          <a:p>
            <a:pPr marL="344488" indent="-182563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Raw waveforms</a:t>
            </a:r>
          </a:p>
          <a:p>
            <a:pPr marL="344488" indent="-182563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Spectrograms</a:t>
            </a:r>
          </a:p>
          <a:p>
            <a:pPr marL="344488" indent="-182563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Binned frequency statistics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628" y="1624458"/>
            <a:ext cx="2140204" cy="945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956" y="3017898"/>
            <a:ext cx="2180844" cy="11283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3514" y="3539998"/>
            <a:ext cx="4186211" cy="461665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All representing the same thing</a:t>
            </a:r>
            <a:endParaRPr lang="en-US" sz="2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882896"/>
            <a:ext cx="3429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Different kinds </a:t>
            </a:r>
            <a:r>
              <a:rPr lang="en-US" sz="2800" smtClean="0"/>
              <a:t>of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5492695"/>
            <a:ext cx="11507726" cy="954107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457200" indent="-222250">
              <a:buFont typeface="Arial" charset="0"/>
              <a:buChar char="•"/>
            </a:pPr>
            <a:r>
              <a:rPr lang="en-US" sz="2800" dirty="0" smtClean="0"/>
              <a:t>Noisy vs clean</a:t>
            </a:r>
          </a:p>
          <a:p>
            <a:pPr marL="457200" indent="-222250">
              <a:buFont typeface="Arial" charset="0"/>
              <a:buChar char="•"/>
            </a:pPr>
            <a:r>
              <a:rPr lang="en-US" sz="2800" dirty="0" smtClean="0"/>
              <a:t>Single/multi-speaker</a:t>
            </a:r>
          </a:p>
          <a:p>
            <a:pPr marL="457200" indent="-222250">
              <a:buFont typeface="Arial" charset="0"/>
              <a:buChar char="•"/>
              <a:tabLst>
                <a:tab pos="3536950" algn="l"/>
              </a:tabLst>
            </a:pPr>
            <a:r>
              <a:rPr lang="en-US" sz="2800" dirty="0" smtClean="0"/>
              <a:t>Conversational vs read</a:t>
            </a:r>
          </a:p>
          <a:p>
            <a:pPr marL="457200" indent="-222250">
              <a:buFont typeface="Arial" charset="0"/>
              <a:buChar char="•"/>
              <a:tabLst>
                <a:tab pos="3536950" algn="l"/>
              </a:tabLst>
            </a:pPr>
            <a:r>
              <a:rPr lang="en-US" sz="2800" dirty="0" smtClean="0"/>
              <a:t>Child vs adult</a:t>
            </a:r>
          </a:p>
          <a:p>
            <a:pPr marL="1214438" indent="-180975">
              <a:buFont typeface="Arial" charset="0"/>
              <a:buChar char="•"/>
              <a:tabLst>
                <a:tab pos="796925" algn="l"/>
              </a:tabLst>
            </a:pPr>
            <a:r>
              <a:rPr lang="en-US" sz="2800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57099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processing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3913"/>
            <a:ext cx="10515600" cy="4351338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dirty="0" smtClean="0"/>
              <a:t>Automatic Speech Recognition (ASR)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Speaker identification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Speech separation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Speech </a:t>
            </a:r>
            <a:r>
              <a:rPr lang="en-US" dirty="0" err="1" smtClean="0"/>
              <a:t>denoising</a:t>
            </a:r>
            <a:endParaRPr lang="en-US" dirty="0" smtClean="0"/>
          </a:p>
          <a:p>
            <a:pPr>
              <a:spcBef>
                <a:spcPts val="1600"/>
              </a:spcBef>
            </a:pPr>
            <a:r>
              <a:rPr lang="en-US" dirty="0" smtClean="0"/>
              <a:t>Speech synthesis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Dialogue systems</a:t>
            </a:r>
          </a:p>
          <a:p>
            <a:pPr>
              <a:spcBef>
                <a:spcPts val="1600"/>
              </a:spcBef>
            </a:pP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843913"/>
            <a:ext cx="6092952" cy="496951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2977769"/>
            <a:ext cx="6092952" cy="496951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4166489"/>
            <a:ext cx="6092952" cy="496951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6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228" y="1825626"/>
            <a:ext cx="2140204" cy="945257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8851392" y="2944368"/>
            <a:ext cx="512064" cy="530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8850884" y="4718304"/>
            <a:ext cx="512064" cy="530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8348" y="5518536"/>
            <a:ext cx="1516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“AI is cool”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461963" y="3648205"/>
            <a:ext cx="1307730" cy="80021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none" lIns="365760" tIns="182880" rIns="365760" bIns="182880" rtlCol="0">
            <a:spAutoFit/>
          </a:bodyPr>
          <a:lstStyle/>
          <a:p>
            <a:r>
              <a:rPr lang="en-US" sz="2800" dirty="0" smtClean="0"/>
              <a:t>ASR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078992" y="1824549"/>
            <a:ext cx="42567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Input</a:t>
            </a:r>
          </a:p>
          <a:p>
            <a:r>
              <a:rPr lang="en-US" sz="2800" dirty="0" smtClean="0"/>
              <a:t>Audio signals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Sequence of 10ms </a:t>
            </a:r>
            <a:r>
              <a:rPr lang="en-US" sz="2800" b="1" u="sng" dirty="0" smtClean="0"/>
              <a:t>frames</a:t>
            </a:r>
            <a:endParaRPr lang="en-US" sz="2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78992" y="4119694"/>
            <a:ext cx="48084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Output</a:t>
            </a:r>
          </a:p>
          <a:p>
            <a:r>
              <a:rPr lang="en-US" sz="2800" dirty="0" smtClean="0"/>
              <a:t>Text </a:t>
            </a:r>
            <a:r>
              <a:rPr lang="en-US" sz="2800" b="1" u="sng" dirty="0" smtClean="0"/>
              <a:t>transcript</a:t>
            </a:r>
            <a:r>
              <a:rPr lang="en-US" sz="2800" dirty="0" smtClean="0"/>
              <a:t> of what was said</a:t>
            </a:r>
          </a:p>
        </p:txBody>
      </p:sp>
    </p:spTree>
    <p:extLst>
      <p:ext uri="{BB962C8B-B14F-4D97-AF65-F5344CB8AC3E}">
        <p14:creationId xmlns:p14="http://schemas.microsoft.com/office/powerpoint/2010/main" val="14394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down the ASR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577"/>
            <a:ext cx="1051560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Three main steps to ASR: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Acoustic modeling – audio signal to phonemes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Pronunciation modeling – phoneme sequences to words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Language modeling – word sequences to utterances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285" y="2537744"/>
            <a:ext cx="1957324" cy="8644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61694" y="2769932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/>
              <a:t>Th</a:t>
            </a:r>
            <a:r>
              <a:rPr lang="en-US" sz="2000" i="1" dirty="0" smtClean="0"/>
              <a:t> – uh – k – ae – t 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390651" y="4298341"/>
            <a:ext cx="2871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/>
              <a:t>Th</a:t>
            </a:r>
            <a:r>
              <a:rPr lang="en-US" sz="2000" i="1" dirty="0" smtClean="0"/>
              <a:t>/d – uh – k – ae/e – t/p </a:t>
            </a:r>
            <a:endParaRPr lang="en-US" sz="2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268211" y="4300372"/>
            <a:ext cx="1188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/>
              <a:t>The – cat </a:t>
            </a:r>
            <a:endParaRPr lang="en-US" sz="2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761694" y="5757915"/>
            <a:ext cx="2578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The cat [eats dog food]</a:t>
            </a:r>
            <a:endParaRPr lang="en-US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657202" y="5757915"/>
            <a:ext cx="1876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/>
              <a:t>The/A – cat/hat </a:t>
            </a:r>
            <a:endParaRPr lang="en-US" sz="2000" i="1" dirty="0"/>
          </a:p>
        </p:txBody>
      </p:sp>
      <p:sp>
        <p:nvSpPr>
          <p:cNvPr id="10" name="Down Arrow 9"/>
          <p:cNvSpPr/>
          <p:nvPr/>
        </p:nvSpPr>
        <p:spPr>
          <a:xfrm rot="16200000">
            <a:off x="5669423" y="2481459"/>
            <a:ext cx="512064" cy="8409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6200000">
            <a:off x="5839968" y="4077915"/>
            <a:ext cx="512064" cy="8409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6200000">
            <a:off x="5391814" y="5537489"/>
            <a:ext cx="512064" cy="8409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7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7B05F9-84A9-B047-A346-68DB6A5C69F0}" vid="{D4853D83-D962-D44A-AB1D-3B1A9DED53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26339</TotalTime>
  <Words>2150</Words>
  <Application>Microsoft Macintosh PowerPoint</Application>
  <PresentationFormat>Widescreen</PresentationFormat>
  <Paragraphs>550</Paragraphs>
  <Slides>54</Slides>
  <Notes>4</Notes>
  <HiddenSlides>1</HiddenSlides>
  <MMClips>5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Calibri</vt:lpstr>
      <vt:lpstr>Calibri Light</vt:lpstr>
      <vt:lpstr>Cambria Math</vt:lpstr>
      <vt:lpstr>Courier New</vt:lpstr>
      <vt:lpstr>Wingdings</vt:lpstr>
      <vt:lpstr>Arial</vt:lpstr>
      <vt:lpstr>Office Theme</vt:lpstr>
      <vt:lpstr>Announcements</vt:lpstr>
      <vt:lpstr>Today’s learning goals</vt:lpstr>
      <vt:lpstr>AI applications!</vt:lpstr>
      <vt:lpstr>Speech processing</vt:lpstr>
      <vt:lpstr>Speech processing</vt:lpstr>
      <vt:lpstr>Speech data</vt:lpstr>
      <vt:lpstr>Speech processing applications</vt:lpstr>
      <vt:lpstr>Speech Recognition</vt:lpstr>
      <vt:lpstr>Breaking down the ASR box</vt:lpstr>
      <vt:lpstr>Sequence modeling with Hidden Markov Models</vt:lpstr>
      <vt:lpstr>Sequence modeling with Hidden Markov Models</vt:lpstr>
      <vt:lpstr>Sequence modeling with Hidden Markov Models</vt:lpstr>
      <vt:lpstr>Examples everywhere</vt:lpstr>
      <vt:lpstr>Experimental considerations</vt:lpstr>
      <vt:lpstr>Sample ASR experimental questions</vt:lpstr>
      <vt:lpstr>Speech separation</vt:lpstr>
      <vt:lpstr>Noisy signals</vt:lpstr>
      <vt:lpstr>Masking part of a signal</vt:lpstr>
      <vt:lpstr>Masking part of a signal</vt:lpstr>
      <vt:lpstr>Example</vt:lpstr>
      <vt:lpstr>Sample speech separation experimental questions</vt:lpstr>
      <vt:lpstr>Speech synthesis</vt:lpstr>
      <vt:lpstr>From text to speech</vt:lpstr>
      <vt:lpstr>From text to speech</vt:lpstr>
      <vt:lpstr>From text to speech</vt:lpstr>
      <vt:lpstr>From text to speech</vt:lpstr>
      <vt:lpstr>Speech synthesis</vt:lpstr>
      <vt:lpstr>Real-world examples</vt:lpstr>
      <vt:lpstr>Sample speech synthesis experimental questions</vt:lpstr>
      <vt:lpstr>Natural language processing</vt:lpstr>
      <vt:lpstr>Language data</vt:lpstr>
      <vt:lpstr>Already did document classification!</vt:lpstr>
      <vt:lpstr>NLP applications</vt:lpstr>
      <vt:lpstr>Part of speech tagging</vt:lpstr>
      <vt:lpstr>Simple baseline: most common tag</vt:lpstr>
      <vt:lpstr>Solution: HMMs again!</vt:lpstr>
      <vt:lpstr>Estimating HMM probabilities</vt:lpstr>
      <vt:lpstr>Estimating HMM probabilities</vt:lpstr>
      <vt:lpstr>Context-sensitive decisions</vt:lpstr>
      <vt:lpstr>Sample POS tagging experimental questions</vt:lpstr>
      <vt:lpstr>Information extraction</vt:lpstr>
      <vt:lpstr>Rule-based IE</vt:lpstr>
      <vt:lpstr>More general IE pipeline</vt:lpstr>
      <vt:lpstr>More general IE pipeline</vt:lpstr>
      <vt:lpstr>More general IE pipeline</vt:lpstr>
      <vt:lpstr>Sample IE experimental questions</vt:lpstr>
      <vt:lpstr>Information retrieval</vt:lpstr>
      <vt:lpstr>Example</vt:lpstr>
      <vt:lpstr>IR is more than just language</vt:lpstr>
      <vt:lpstr>IR example</vt:lpstr>
      <vt:lpstr>IR example</vt:lpstr>
      <vt:lpstr>Sample IR experimental questions</vt:lpstr>
      <vt:lpstr>Problems mix together</vt:lpstr>
      <vt:lpstr>Next time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3521: Intro to Artificial Intelligence</dc:title>
  <dc:creator>Newman-Griffis, Denis R.</dc:creator>
  <cp:lastModifiedBy>Newman-Griffis, Denis R.</cp:lastModifiedBy>
  <cp:revision>1049</cp:revision>
  <cp:lastPrinted>2017-10-30T18:31:08Z</cp:lastPrinted>
  <dcterms:created xsi:type="dcterms:W3CDTF">2017-08-18T18:18:42Z</dcterms:created>
  <dcterms:modified xsi:type="dcterms:W3CDTF">2017-11-15T05:40:43Z</dcterms:modified>
</cp:coreProperties>
</file>