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1" r:id="rId2"/>
    <p:sldId id="342" r:id="rId3"/>
    <p:sldId id="341" r:id="rId4"/>
    <p:sldId id="343" r:id="rId5"/>
    <p:sldId id="345" r:id="rId6"/>
    <p:sldId id="37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03"/>
    <p:restoredTop sz="94568"/>
  </p:normalViewPr>
  <p:slideViewPr>
    <p:cSldViewPr snapToGrid="0" snapToObjects="1">
      <p:cViewPr>
        <p:scale>
          <a:sx n="70" d="100"/>
          <a:sy n="70" d="100"/>
        </p:scale>
        <p:origin x="4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0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F6B2-B4A7-4DD8-9C8A-489B85C4F060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5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0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8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Prune: g,</a:t>
            </a:r>
            <a:r>
              <a:rPr lang="en-US" baseline="0" dirty="0" smtClean="0"/>
              <a:t> k,</a:t>
            </a:r>
            <a:r>
              <a:rPr lang="en-US" dirty="0" smtClean="0"/>
              <a:t> l-&gt;(</a:t>
            </a:r>
            <a:r>
              <a:rPr lang="en-US" dirty="0" err="1" smtClean="0"/>
              <a:t>m,n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3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space may be fully or</a:t>
            </a:r>
            <a:r>
              <a:rPr lang="en-US" baseline="0" dirty="0" smtClean="0"/>
              <a:t> partially enumerated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 test – sometimes</a:t>
            </a:r>
            <a:r>
              <a:rPr lang="en-US" baseline="0" dirty="0" smtClean="0"/>
              <a:t> more than one state that satisfies having achieved the goal, for example, “eat all the dots”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 courtesy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0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2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6C518-FBD1-4593-88F8-1133D0309234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8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4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6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9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Relationship Id="rId9" Type="http://schemas.openxmlformats.org/officeDocument/2006/relationships/image" Target="../media/image19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2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QGvAwqpbE" TargetMode="External"/><Relationship Id="rId4" Type="http://schemas.openxmlformats.org/officeDocument/2006/relationships/hyperlink" Target="https://www.youtube.com/watch?v=PsC0zIhWNww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203"/>
          </a:xfrm>
        </p:spPr>
        <p:txBody>
          <a:bodyPr>
            <a:normAutofit/>
          </a:bodyPr>
          <a:lstStyle/>
          <a:p>
            <a:pPr marL="930275" indent="-930275">
              <a:buNone/>
            </a:pPr>
            <a:r>
              <a:rPr lang="en-US" b="1" dirty="0" smtClean="0"/>
              <a:t>Homework 1</a:t>
            </a:r>
            <a:r>
              <a:rPr lang="en-US" dirty="0" smtClean="0"/>
              <a:t> Full assignment </a:t>
            </a:r>
            <a:r>
              <a:rPr lang="en-US" dirty="0" smtClean="0"/>
              <a:t>posted.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3291" y="1320018"/>
            <a:ext cx="5484168" cy="5072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Single-Agent Trees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3726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74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6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05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4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67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6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2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a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4400" y="144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Non-Terminal States: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124200" y="2362200"/>
            <a:ext cx="6324600" cy="3560121"/>
            <a:chOff x="1828800" y="1447800"/>
            <a:chExt cx="8458200" cy="4761126"/>
          </a:xfrm>
        </p:grpSpPr>
        <p:sp>
          <p:nvSpPr>
            <p:cNvPr id="41" name="Rectangle 40"/>
            <p:cNvSpPr/>
            <p:nvPr/>
          </p:nvSpPr>
          <p:spPr>
            <a:xfrm>
              <a:off x="5257800" y="14478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5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655320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8956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2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Oval 72"/>
            <p:cNvSpPr/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75"/>
            <p:cNvSpPr/>
            <p:nvPr/>
          </p:nvSpPr>
          <p:spPr>
            <a:xfrm>
              <a:off x="88392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77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8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70866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/>
            <p:nvPr/>
          </p:nvSpPr>
          <p:spPr>
            <a:xfrm>
              <a:off x="77724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3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81"/>
            <p:cNvSpPr/>
            <p:nvPr/>
          </p:nvSpPr>
          <p:spPr>
            <a:xfrm>
              <a:off x="1828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/>
            <p:nvPr/>
          </p:nvSpPr>
          <p:spPr>
            <a:xfrm>
              <a:off x="3124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6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Oval 86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1828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4114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64770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5975" y="3733800"/>
              <a:ext cx="5334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8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60155" y="5715000"/>
              <a:ext cx="685799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4048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3499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887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7338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4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1401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81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220200" y="56343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Terminal States:</a:t>
            </a:r>
          </a:p>
        </p:txBody>
      </p:sp>
      <p:pic>
        <p:nvPicPr>
          <p:cNvPr id="112" name="Picture 1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610851" y="1981203"/>
            <a:ext cx="2717279" cy="457197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448800" y="61722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110" name="Right Arrow 109"/>
          <p:cNvSpPr/>
          <p:nvPr/>
        </p:nvSpPr>
        <p:spPr>
          <a:xfrm rot="9900000">
            <a:off x="8860469" y="2647461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4100089">
            <a:off x="8965176" y="4791553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7200" y="1389184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Value of a state: The best achievable outcome (utility) from that state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04800" y="1295400"/>
            <a:ext cx="2971800" cy="1752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4297" y="2986518"/>
            <a:ext cx="4052330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BB00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will state values look like in a game that is:</a:t>
            </a:r>
          </a:p>
          <a:p>
            <a:pPr marL="815975" indent="-344488">
              <a:buFont typeface="Wingdings" charset="2"/>
              <a:buChar char="ü"/>
            </a:pPr>
            <a:r>
              <a:rPr lang="en-US" sz="2400" dirty="0" smtClean="0"/>
              <a:t>Deterministic</a:t>
            </a:r>
          </a:p>
          <a:p>
            <a:pPr marL="815975" indent="-344488">
              <a:buFont typeface="Wingdings" charset="2"/>
              <a:buChar char="ü"/>
            </a:pPr>
            <a:r>
              <a:rPr lang="en-US" sz="2400" dirty="0" smtClean="0"/>
              <a:t>Static</a:t>
            </a:r>
          </a:p>
          <a:p>
            <a:pPr marL="815975" indent="-344488">
              <a:buFont typeface="Wingdings" charset="2"/>
              <a:buChar char="ü"/>
            </a:pPr>
            <a:r>
              <a:rPr lang="en-US" sz="2400" dirty="0" smtClean="0"/>
              <a:t>Single-agent?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0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1" grpId="0"/>
      <p:bldP spid="110" grpId="0" animBg="1"/>
      <p:bldP spid="111" grpId="0" animBg="1"/>
      <p:bldP spid="113" grpId="0"/>
      <p:bldP spid="11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Game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4478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410200" y="15240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2726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050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-20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10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-18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-5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-10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+4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5005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27432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2774460" y="24227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Oval 51"/>
          <p:cNvSpPr/>
          <p:nvPr/>
        </p:nvSpPr>
        <p:spPr>
          <a:xfrm>
            <a:off x="37650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73914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001000" y="24384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84132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1676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707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val 59"/>
          <p:cNvSpPr/>
          <p:nvPr/>
        </p:nvSpPr>
        <p:spPr>
          <a:xfrm>
            <a:off x="2698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>
          <a:xfrm>
            <a:off x="3962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3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993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4984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53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5"/>
          <p:cNvSpPr/>
          <p:nvPr/>
        </p:nvSpPr>
        <p:spPr>
          <a:xfrm>
            <a:off x="6324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6934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Oval 67"/>
          <p:cNvSpPr/>
          <p:nvPr/>
        </p:nvSpPr>
        <p:spPr>
          <a:xfrm>
            <a:off x="7346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69"/>
          <p:cNvSpPr/>
          <p:nvPr/>
        </p:nvSpPr>
        <p:spPr>
          <a:xfrm>
            <a:off x="8610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220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Oval 71"/>
          <p:cNvSpPr/>
          <p:nvPr/>
        </p:nvSpPr>
        <p:spPr>
          <a:xfrm>
            <a:off x="9632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35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Isosceles Triangle 73"/>
          <p:cNvSpPr/>
          <p:nvPr/>
        </p:nvSpPr>
        <p:spPr>
          <a:xfrm>
            <a:off x="8763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8392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-20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7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+8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Values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+8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-10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-5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-8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States Under Agent’s Control: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81600" y="556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Terminal States:</a:t>
            </a: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7083" y="1828800"/>
            <a:ext cx="2920953" cy="457112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12316" y="60198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390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States Under Opponent’s Control:</a:t>
            </a: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899451" y="1828800"/>
            <a:ext cx="2919874" cy="456943"/>
          </a:xfrm>
          <a:prstGeom prst="rect">
            <a:avLst/>
          </a:prstGeom>
          <a:noFill/>
          <a:ln/>
          <a:effectLst/>
        </p:spPr>
      </p:pic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Game Tree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050" y="1295400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1066800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1981884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2895600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3810684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100" y="3733970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Adversarial Search (</a:t>
            </a:r>
            <a:r>
              <a:rPr lang="en-US" dirty="0" err="1" smtClean="0"/>
              <a:t>Minimax</a:t>
            </a:r>
            <a:r>
              <a:rPr lang="en-US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54864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Deterministic, zero-sum games:</a:t>
            </a:r>
          </a:p>
          <a:p>
            <a:pPr lvl="1" eaLnBrk="1" hangingPunct="1"/>
            <a:r>
              <a:rPr lang="en-US" sz="2200" dirty="0" smtClean="0"/>
              <a:t>Tic-tac-toe, chess, checkers</a:t>
            </a:r>
          </a:p>
          <a:p>
            <a:pPr lvl="1" eaLnBrk="1" hangingPunct="1"/>
            <a:r>
              <a:rPr lang="en-US" sz="2200" dirty="0" smtClean="0"/>
              <a:t>One player maximizes result</a:t>
            </a:r>
          </a:p>
          <a:p>
            <a:pPr lvl="1" eaLnBrk="1" hangingPunct="1"/>
            <a:r>
              <a:rPr lang="en-US" sz="2200" dirty="0" smtClean="0"/>
              <a:t>The other minimizes result</a:t>
            </a:r>
          </a:p>
          <a:p>
            <a:pPr lvl="1" eaLnBrk="1" hangingPunct="1"/>
            <a:endParaRPr lang="en-US" sz="2200" dirty="0" smtClean="0"/>
          </a:p>
          <a:p>
            <a:pPr eaLnBrk="1" hangingPunct="1"/>
            <a:r>
              <a:rPr lang="en-US" sz="2200" dirty="0" err="1" smtClean="0"/>
              <a:t>Minimax</a:t>
            </a:r>
            <a:r>
              <a:rPr lang="en-US" sz="2200" dirty="0" smtClean="0"/>
              <a:t> search:</a:t>
            </a:r>
          </a:p>
          <a:p>
            <a:pPr lvl="1" eaLnBrk="1" hangingPunct="1"/>
            <a:r>
              <a:rPr lang="en-US" sz="2200" dirty="0" smtClean="0"/>
              <a:t>A state-space search tree</a:t>
            </a:r>
          </a:p>
          <a:p>
            <a:pPr lvl="1" eaLnBrk="1" hangingPunct="1"/>
            <a:r>
              <a:rPr lang="en-US" sz="2200" dirty="0" smtClean="0"/>
              <a:t>Players alternate turns</a:t>
            </a:r>
          </a:p>
          <a:p>
            <a:pPr lvl="1" eaLnBrk="1" hangingPunct="1"/>
            <a:r>
              <a:rPr lang="en-US" sz="2200" dirty="0" smtClean="0"/>
              <a:t>Compute each node’s </a:t>
            </a:r>
            <a:r>
              <a:rPr lang="en-US" sz="2200" dirty="0" err="1" smtClean="0">
                <a:solidFill>
                  <a:srgbClr val="CC0000"/>
                </a:solidFill>
              </a:rPr>
              <a:t>minimax</a:t>
            </a:r>
            <a:r>
              <a:rPr lang="en-US" sz="2200" dirty="0" smtClean="0">
                <a:solidFill>
                  <a:srgbClr val="CC0000"/>
                </a:solidFill>
              </a:rPr>
              <a:t> value: </a:t>
            </a:r>
            <a:r>
              <a:rPr lang="en-US" sz="2200" dirty="0" smtClean="0"/>
              <a:t>the best achievable utility against a rational (optimal) adversary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763000" y="23256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10800000">
            <a:off x="8001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10800000">
            <a:off x="9525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3058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144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2299" name="AutoShape 11"/>
          <p:cNvCxnSpPr>
            <a:cxnSpLocks noChangeShapeType="1"/>
            <a:stCxn id="12292" idx="3"/>
            <a:endCxn id="12293" idx="3"/>
          </p:cNvCxnSpPr>
          <p:nvPr/>
        </p:nvCxnSpPr>
        <p:spPr bwMode="auto">
          <a:xfrm flipH="1">
            <a:off x="8191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3"/>
            <a:endCxn id="12294" idx="3"/>
          </p:cNvCxnSpPr>
          <p:nvPr/>
        </p:nvCxnSpPr>
        <p:spPr bwMode="auto">
          <a:xfrm>
            <a:off x="8953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3" idx="0"/>
            <a:endCxn id="12295" idx="0"/>
          </p:cNvCxnSpPr>
          <p:nvPr/>
        </p:nvCxnSpPr>
        <p:spPr bwMode="auto">
          <a:xfrm flipH="1">
            <a:off x="7810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4"/>
          <p:cNvCxnSpPr>
            <a:cxnSpLocks noChangeShapeType="1"/>
            <a:stCxn id="12293" idx="0"/>
            <a:endCxn id="12296" idx="0"/>
          </p:cNvCxnSpPr>
          <p:nvPr/>
        </p:nvCxnSpPr>
        <p:spPr bwMode="auto">
          <a:xfrm>
            <a:off x="8191500" y="3621087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5"/>
          <p:cNvCxnSpPr>
            <a:cxnSpLocks noChangeShapeType="1"/>
            <a:stCxn id="12294" idx="0"/>
            <a:endCxn id="12297" idx="0"/>
          </p:cNvCxnSpPr>
          <p:nvPr/>
        </p:nvCxnSpPr>
        <p:spPr bwMode="auto">
          <a:xfrm flipH="1">
            <a:off x="9334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6"/>
          <p:cNvCxnSpPr>
            <a:cxnSpLocks noChangeShapeType="1"/>
            <a:stCxn id="12294" idx="0"/>
            <a:endCxn id="12298" idx="0"/>
          </p:cNvCxnSpPr>
          <p:nvPr/>
        </p:nvCxnSpPr>
        <p:spPr bwMode="auto">
          <a:xfrm>
            <a:off x="9715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166225" y="23256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9982200" y="32400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40688" y="3255962"/>
            <a:ext cx="1846262" cy="381000"/>
            <a:chOff x="6059424" y="3215640"/>
            <a:chExt cx="1846050" cy="381000"/>
          </a:xfrm>
        </p:grpSpPr>
        <p:sp>
          <p:nvSpPr>
            <p:cNvPr id="12316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317" name="TextBox 20"/>
            <p:cNvSpPr txBox="1">
              <a:spLocks noChangeArrowheads="1"/>
            </p:cNvSpPr>
            <p:nvPr/>
          </p:nvSpPr>
          <p:spPr bwMode="auto">
            <a:xfrm>
              <a:off x="7592568" y="32156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99513" y="2349500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67600" y="4383086"/>
            <a:ext cx="3048000" cy="1484313"/>
            <a:chOff x="5486400" y="4343400"/>
            <a:chExt cx="3048000" cy="1484543"/>
          </a:xfrm>
        </p:grpSpPr>
        <p:sp>
          <p:nvSpPr>
            <p:cNvPr id="23" name="Rounded Rectangle 22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5486400" y="5181612"/>
              <a:ext cx="30480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67600" y="1447800"/>
            <a:ext cx="3124200" cy="2362200"/>
            <a:chOff x="5334000" y="2855913"/>
            <a:chExt cx="3124200" cy="2362200"/>
          </a:xfrm>
        </p:grpSpPr>
        <p:sp>
          <p:nvSpPr>
            <p:cNvPr id="29" name="Rounded Rectangle 28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3" name="Text Box 17"/>
            <p:cNvSpPr txBox="1">
              <a:spLocks noChangeArrowheads="1"/>
            </p:cNvSpPr>
            <p:nvPr/>
          </p:nvSpPr>
          <p:spPr bwMode="auto">
            <a:xfrm>
              <a:off x="5334000" y="2855913"/>
              <a:ext cx="31242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computed recursively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26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1450" y="1981200"/>
            <a:ext cx="5257800" cy="21336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24649" y="1981200"/>
            <a:ext cx="5248276" cy="21336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00850" y="2133600"/>
            <a:ext cx="556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noProof="0" dirty="0" smtClean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max-value(successor)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7650" y="18288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max(v,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min-value(successor)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5581650" y="2743200"/>
            <a:ext cx="990600" cy="685800"/>
          </a:xfrm>
          <a:prstGeom prst="leftRightArrow">
            <a:avLst/>
          </a:prstGeom>
          <a:solidFill>
            <a:srgbClr val="BD9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85850" y="4343400"/>
            <a:ext cx="3407872" cy="5333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39050" y="4343400"/>
            <a:ext cx="3406613" cy="53311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3646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-Right-Up Arrow 8"/>
          <p:cNvSpPr/>
          <p:nvPr/>
        </p:nvSpPr>
        <p:spPr>
          <a:xfrm>
            <a:off x="5029200" y="2895600"/>
            <a:ext cx="2133600" cy="2590800"/>
          </a:xfrm>
          <a:prstGeom prst="leftRightUpArrow">
            <a:avLst>
              <a:gd name="adj1" fmla="val 18522"/>
              <a:gd name="adj2" fmla="val 19062"/>
              <a:gd name="adj3" fmla="val 19062"/>
            </a:avLst>
          </a:prstGeom>
          <a:solidFill>
            <a:srgbClr val="BD92D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39000" y="3962400"/>
            <a:ext cx="4724400" cy="22098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3962400"/>
            <a:ext cx="4724400" cy="22098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0" y="1371600"/>
            <a:ext cx="7620000" cy="2057400"/>
          </a:xfrm>
          <a:prstGeom prst="roundRect">
            <a:avLst/>
          </a:prstGeom>
          <a:solidFill>
            <a:srgbClr val="C39BE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Implementation </a:t>
            </a:r>
            <a:r>
              <a:rPr lang="en-US" dirty="0" smtClean="0"/>
              <a:t>(with control flow)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0" y="1371600"/>
            <a:ext cx="82296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sz="200" dirty="0" smtClean="0"/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def value(state):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state is a terminal state: return the state’s utility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next agent is </a:t>
            </a:r>
            <a:r>
              <a:rPr lang="en-US" sz="2400" dirty="0" smtClean="0">
                <a:solidFill>
                  <a:srgbClr val="0070C0"/>
                </a:solidFill>
              </a:rPr>
              <a:t>MAX</a:t>
            </a:r>
            <a:r>
              <a:rPr lang="en-US" sz="2400" dirty="0" smtClean="0"/>
              <a:t>: return </a:t>
            </a:r>
            <a:r>
              <a:rPr lang="en-US" sz="2400" dirty="0" smtClean="0">
                <a:solidFill>
                  <a:srgbClr val="0070C0"/>
                </a:solidFill>
              </a:rPr>
              <a:t>max-value(state)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next agent is </a:t>
            </a:r>
            <a:r>
              <a:rPr lang="en-US" sz="2400" dirty="0" smtClean="0">
                <a:solidFill>
                  <a:srgbClr val="C00000"/>
                </a:solidFill>
              </a:rPr>
              <a:t>MIN</a:t>
            </a:r>
            <a:r>
              <a:rPr lang="en-US" sz="2400" dirty="0" smtClean="0"/>
              <a:t>: return </a:t>
            </a:r>
            <a:r>
              <a:rPr lang="en-US" sz="2400" dirty="0" smtClean="0">
                <a:solidFill>
                  <a:srgbClr val="C00000"/>
                </a:solidFill>
              </a:rPr>
              <a:t>min-value(state)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365024" y="41148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v = min(v, 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 dirty="0" smtClean="0">
                <a:latin typeface="Calibri" pitchFamily="34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return v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4624" y="3810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v = max(v, 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 dirty="0" smtClean="0">
                <a:latin typeface="Calibri" pitchFamily="34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return v</a:t>
            </a:r>
          </a:p>
        </p:txBody>
      </p:sp>
    </p:spTree>
    <p:extLst>
      <p:ext uri="{BB962C8B-B14F-4D97-AF65-F5344CB8AC3E}">
        <p14:creationId xmlns:p14="http://schemas.microsoft.com/office/powerpoint/2010/main" val="11721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Minimax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3"/>
            <a:ext cx="508000" cy="1235075"/>
            <a:chOff x="4270375" y="2514600"/>
            <a:chExt cx="381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14360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14358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9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537336" y="4572000"/>
            <a:ext cx="712087" cy="4937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583749" y="4553712"/>
            <a:ext cx="712087" cy="4937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651556" y="4553712"/>
            <a:ext cx="712087" cy="4937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555013" y="3354005"/>
            <a:ext cx="712087" cy="49377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72880" y="340226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14784" y="339006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873082" y="341330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14465" y="222063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3" grpId="0" animBg="1"/>
      <p:bldP spid="48" grpId="0" animBg="1"/>
      <p:bldP spid="49" grpId="0" animBg="1"/>
      <p:bldP spid="50" grpId="0" animBg="1"/>
      <p:bldP spid="14" grpId="0"/>
      <p:bldP spid="52" grpId="0"/>
      <p:bldP spid="53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 A* and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A* search</a:t>
            </a:r>
            <a:endParaRPr lang="en-US" dirty="0"/>
          </a:p>
          <a:p>
            <a:pPr lvl="1"/>
            <a:r>
              <a:rPr lang="en-US" dirty="0" smtClean="0"/>
              <a:t>Uses estimated distance to goal to reduce number of nodes expanded</a:t>
            </a:r>
          </a:p>
          <a:p>
            <a:pPr lvl="1"/>
            <a:r>
              <a:rPr lang="en-US" dirty="0" smtClean="0"/>
              <a:t>Optimal (w/ right heuristics!), faster than UCS, but still does some extra work</a:t>
            </a:r>
          </a:p>
          <a:p>
            <a:pPr lvl="1"/>
            <a:r>
              <a:rPr lang="en-US" dirty="0" smtClean="0"/>
              <a:t>UCS == special case of A*</a:t>
            </a:r>
          </a:p>
          <a:p>
            <a:pPr>
              <a:spcBef>
                <a:spcPts val="2800"/>
              </a:spcBef>
            </a:pPr>
            <a:r>
              <a:rPr lang="en-US" b="1" dirty="0" smtClean="0"/>
              <a:t>Heuristics</a:t>
            </a:r>
          </a:p>
          <a:p>
            <a:pPr lvl="1"/>
            <a:r>
              <a:rPr lang="en-US" dirty="0" smtClean="0"/>
              <a:t>Estimate amount of work left</a:t>
            </a:r>
          </a:p>
          <a:p>
            <a:pPr lvl="1"/>
            <a:r>
              <a:rPr lang="en-US" dirty="0" smtClean="0"/>
              <a:t>Admissible: never over-estimate remaining work</a:t>
            </a:r>
          </a:p>
          <a:p>
            <a:pPr lvl="1"/>
            <a:r>
              <a:rPr lang="en-US" dirty="0" smtClean="0"/>
              <a:t>Consistent: never over-estimate cost of a single action</a:t>
            </a:r>
          </a:p>
        </p:txBody>
      </p:sp>
    </p:spTree>
    <p:extLst>
      <p:ext uri="{BB962C8B-B14F-4D97-AF65-F5344CB8AC3E}">
        <p14:creationId xmlns:p14="http://schemas.microsoft.com/office/powerpoint/2010/main" val="4546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0025" y="1470461"/>
            <a:ext cx="4918972" cy="4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19236"/>
            <a:ext cx="5918200" cy="4729164"/>
          </a:xfrm>
        </p:spPr>
        <p:txBody>
          <a:bodyPr/>
          <a:lstStyle/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sz="2800" dirty="0" smtClean="0">
                <a:solidFill>
                  <a:srgbClr val="333399"/>
                </a:solidFill>
              </a:rPr>
              <a:t>How efficient is </a:t>
            </a:r>
            <a:r>
              <a:rPr lang="en-US" sz="2800" dirty="0" err="1" smtClean="0">
                <a:solidFill>
                  <a:srgbClr val="333399"/>
                </a:solidFill>
              </a:rPr>
              <a:t>minimax</a:t>
            </a:r>
            <a:r>
              <a:rPr lang="en-US" sz="2800" dirty="0" smtClean="0">
                <a:solidFill>
                  <a:srgbClr val="333399"/>
                </a:solidFill>
              </a:rPr>
              <a:t>?</a:t>
            </a:r>
          </a:p>
          <a:p>
            <a:pPr lvl="1">
              <a:lnSpc>
                <a:spcPct val="90000"/>
              </a:lnSpc>
              <a:buClr>
                <a:srgbClr val="333399"/>
              </a:buClr>
            </a:pPr>
            <a:r>
              <a:rPr lang="en-US" sz="2400" dirty="0" smtClean="0"/>
              <a:t>Just like (exhaustive) DFS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Time: O(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  <a:cs typeface="+mn-cs"/>
              </a:rPr>
              <a:t>b</a:t>
            </a:r>
            <a:r>
              <a:rPr lang="en-US" sz="2400" baseline="30000" dirty="0" err="1" smtClean="0">
                <a:solidFill>
                  <a:srgbClr val="000000"/>
                </a:solidFill>
                <a:ea typeface="+mn-ea"/>
                <a:cs typeface="+mn-cs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Space: O(</a:t>
            </a:r>
            <a:r>
              <a:rPr lang="en-US" sz="2400" dirty="0" err="1" smtClean="0">
                <a:solidFill>
                  <a:srgbClr val="000000"/>
                </a:solidFill>
                <a:ea typeface="+mn-ea"/>
                <a:cs typeface="+mn-cs"/>
              </a:rPr>
              <a:t>bm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endParaRPr lang="en-US" sz="2800" dirty="0" smtClean="0">
              <a:solidFill>
                <a:srgbClr val="333399"/>
              </a:solidFill>
            </a:endParaRP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sz="2800" dirty="0" smtClean="0">
                <a:solidFill>
                  <a:srgbClr val="333399"/>
                </a:solidFill>
              </a:rPr>
              <a:t>Example: For </a:t>
            </a:r>
            <a:r>
              <a:rPr lang="en-US" sz="2800" kern="1200" dirty="0" smtClean="0">
                <a:solidFill>
                  <a:srgbClr val="333399"/>
                </a:solidFill>
              </a:rPr>
              <a:t>chess, b </a:t>
            </a:r>
            <a:r>
              <a:rPr lang="en-US" sz="2800" kern="1200" dirty="0" smtClean="0">
                <a:solidFill>
                  <a:srgbClr val="333399"/>
                </a:solidFill>
                <a:sym typeface="Symbol" pitchFamily="18" charset="2"/>
              </a:rPr>
              <a:t> 35, m  100</a:t>
            </a:r>
            <a:endParaRPr lang="en-US" sz="2800" dirty="0" smtClean="0">
              <a:solidFill>
                <a:srgbClr val="333399"/>
              </a:solidFill>
            </a:endParaRPr>
          </a:p>
          <a:p>
            <a:pPr marL="800082" lvl="1" indent="-342882">
              <a:lnSpc>
                <a:spcPct val="90000"/>
              </a:lnSpc>
              <a:buClrTx/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Exact solution is completely infeasible</a:t>
            </a:r>
          </a:p>
          <a:p>
            <a:pPr marL="800082" lvl="1" indent="-342882">
              <a:lnSpc>
                <a:spcPct val="90000"/>
              </a:lnSpc>
              <a:buClrTx/>
            </a:pP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But, do we need to explore the whole tree?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40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822" y="1888303"/>
            <a:ext cx="3579027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71" y="1536553"/>
            <a:ext cx="367472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Minimax Properties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5257800"/>
            <a:ext cx="7366000" cy="1033272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2800" dirty="0" smtClean="0"/>
              <a:t>Optimal against a </a:t>
            </a:r>
            <a:r>
              <a:rPr lang="en-US" sz="2800" smtClean="0"/>
              <a:t>perfect </a:t>
            </a:r>
            <a:r>
              <a:rPr lang="en-US" sz="2800" smtClean="0"/>
              <a:t>player.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2800" dirty="0" smtClean="0"/>
              <a:t>What about an imperfect one?</a:t>
            </a:r>
            <a:endParaRPr lang="en-US" sz="2800" dirty="0" smtClean="0"/>
          </a:p>
          <a:p>
            <a:pPr algn="ctr"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7912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10800000">
            <a:off x="5029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10800000">
            <a:off x="6553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648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10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6172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934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100</a:t>
            </a:r>
          </a:p>
        </p:txBody>
      </p:sp>
      <p:cxnSp>
        <p:nvCxnSpPr>
          <p:cNvPr id="16395" name="AutoShape 12"/>
          <p:cNvCxnSpPr>
            <a:cxnSpLocks noChangeShapeType="1"/>
            <a:stCxn id="16388" idx="3"/>
            <a:endCxn id="16389" idx="3"/>
          </p:cNvCxnSpPr>
          <p:nvPr/>
        </p:nvCxnSpPr>
        <p:spPr bwMode="auto">
          <a:xfrm flipH="1">
            <a:off x="5219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88" idx="3"/>
            <a:endCxn id="16390" idx="3"/>
          </p:cNvCxnSpPr>
          <p:nvPr/>
        </p:nvCxnSpPr>
        <p:spPr bwMode="auto">
          <a:xfrm>
            <a:off x="5981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89" idx="0"/>
            <a:endCxn id="16391" idx="0"/>
          </p:cNvCxnSpPr>
          <p:nvPr/>
        </p:nvCxnSpPr>
        <p:spPr bwMode="auto">
          <a:xfrm flipH="1">
            <a:off x="4838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5"/>
          <p:cNvCxnSpPr>
            <a:cxnSpLocks noChangeShapeType="1"/>
            <a:stCxn id="16389" idx="0"/>
            <a:endCxn id="16392" idx="0"/>
          </p:cNvCxnSpPr>
          <p:nvPr/>
        </p:nvCxnSpPr>
        <p:spPr bwMode="auto">
          <a:xfrm>
            <a:off x="5219700" y="33528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6"/>
          <p:cNvCxnSpPr>
            <a:cxnSpLocks noChangeShapeType="1"/>
            <a:stCxn id="16390" idx="0"/>
            <a:endCxn id="16393" idx="0"/>
          </p:cNvCxnSpPr>
          <p:nvPr/>
        </p:nvCxnSpPr>
        <p:spPr bwMode="auto">
          <a:xfrm flipH="1">
            <a:off x="6362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7"/>
          <p:cNvCxnSpPr>
            <a:cxnSpLocks noChangeShapeType="1"/>
            <a:stCxn id="16390" idx="0"/>
            <a:endCxn id="16394" idx="0"/>
          </p:cNvCxnSpPr>
          <p:nvPr/>
        </p:nvCxnSpPr>
        <p:spPr bwMode="auto">
          <a:xfrm>
            <a:off x="6743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194425" y="2057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010400" y="2971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5908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948" y="1382713"/>
            <a:ext cx="7656142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86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Problem: In realistic games, cannot search to leaves!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Solution: Depth-limited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Instead, search only to a limited depth in the 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Replace terminal utilities with an evaluation function for non-terminal positions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Suppose we have 100 seconds, can explore 10K nodes /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 can check 1M nodes per 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- reaches about depth 8 – decent chess program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Guarantee of optimal play is gone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More plies makes a BIG difference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Use iterative deepening for an anytime algorithm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solidFill>
                <a:srgbClr val="CC0000"/>
              </a:solidFill>
            </a:endParaRP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AutoShape 24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7415" name="AutoShape 25"/>
          <p:cNvCxnSpPr>
            <a:cxnSpLocks noChangeShapeType="1"/>
            <a:stCxn id="17412" idx="3"/>
            <a:endCxn id="17413" idx="3"/>
          </p:cNvCxnSpPr>
          <p:nvPr/>
        </p:nvCxnSpPr>
        <p:spPr bwMode="auto">
          <a:xfrm flipH="1">
            <a:off x="86487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6" name="AutoShape 26"/>
          <p:cNvCxnSpPr>
            <a:cxnSpLocks noChangeShapeType="1"/>
            <a:stCxn id="17412" idx="3"/>
            <a:endCxn id="17414" idx="3"/>
          </p:cNvCxnSpPr>
          <p:nvPr/>
        </p:nvCxnSpPr>
        <p:spPr bwMode="auto">
          <a:xfrm>
            <a:off x="94869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7" name="AutoShape 27"/>
          <p:cNvCxnSpPr>
            <a:cxnSpLocks noChangeShapeType="1"/>
            <a:stCxn id="17413" idx="0"/>
            <a:endCxn id="1085499" idx="0"/>
          </p:cNvCxnSpPr>
          <p:nvPr/>
        </p:nvCxnSpPr>
        <p:spPr bwMode="auto">
          <a:xfrm flipH="1">
            <a:off x="83058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28"/>
          <p:cNvCxnSpPr>
            <a:cxnSpLocks noChangeShapeType="1"/>
            <a:stCxn id="17413" idx="0"/>
            <a:endCxn id="1085500" idx="0"/>
          </p:cNvCxnSpPr>
          <p:nvPr/>
        </p:nvCxnSpPr>
        <p:spPr bwMode="auto">
          <a:xfrm>
            <a:off x="86487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29"/>
          <p:cNvCxnSpPr>
            <a:cxnSpLocks noChangeShapeType="1"/>
            <a:stCxn id="17424" idx="3"/>
            <a:endCxn id="17427" idx="0"/>
          </p:cNvCxnSpPr>
          <p:nvPr/>
        </p:nvCxnSpPr>
        <p:spPr bwMode="auto">
          <a:xfrm flipH="1">
            <a:off x="103251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30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>
            <a:off x="106299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1" name="AutoShape 31"/>
          <p:cNvSpPr>
            <a:spLocks noChangeArrowheads="1"/>
          </p:cNvSpPr>
          <p:nvPr/>
        </p:nvSpPr>
        <p:spPr bwMode="auto">
          <a:xfrm>
            <a:off x="8153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2" name="AutoShape 32"/>
          <p:cNvSpPr>
            <a:spLocks noChangeArrowheads="1"/>
          </p:cNvSpPr>
          <p:nvPr/>
        </p:nvSpPr>
        <p:spPr bwMode="auto">
          <a:xfrm>
            <a:off x="876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3" name="AutoShape 33"/>
          <p:cNvSpPr>
            <a:spLocks noChangeArrowheads="1"/>
          </p:cNvSpPr>
          <p:nvPr/>
        </p:nvSpPr>
        <p:spPr bwMode="auto">
          <a:xfrm>
            <a:off x="98298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4" name="AutoShape 34"/>
          <p:cNvSpPr>
            <a:spLocks noChangeArrowheads="1"/>
          </p:cNvSpPr>
          <p:nvPr/>
        </p:nvSpPr>
        <p:spPr bwMode="auto">
          <a:xfrm>
            <a:off x="10439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5" name="AutoShape 35"/>
          <p:cNvSpPr>
            <a:spLocks noChangeArrowheads="1"/>
          </p:cNvSpPr>
          <p:nvPr/>
        </p:nvSpPr>
        <p:spPr bwMode="auto">
          <a:xfrm>
            <a:off x="8458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6" name="AutoShape 36"/>
          <p:cNvSpPr>
            <a:spLocks noChangeArrowheads="1"/>
          </p:cNvSpPr>
          <p:nvPr/>
        </p:nvSpPr>
        <p:spPr bwMode="auto">
          <a:xfrm>
            <a:off x="84582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AutoShape 37"/>
          <p:cNvSpPr>
            <a:spLocks noChangeArrowheads="1"/>
          </p:cNvSpPr>
          <p:nvPr/>
        </p:nvSpPr>
        <p:spPr bwMode="auto">
          <a:xfrm>
            <a:off x="101346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8" name="AutoShape 38"/>
          <p:cNvSpPr>
            <a:spLocks noChangeArrowheads="1"/>
          </p:cNvSpPr>
          <p:nvPr/>
        </p:nvSpPr>
        <p:spPr bwMode="auto">
          <a:xfrm>
            <a:off x="10744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9" name="AutoShape 39"/>
          <p:cNvSpPr>
            <a:spLocks noChangeArrowheads="1"/>
          </p:cNvSpPr>
          <p:nvPr/>
        </p:nvSpPr>
        <p:spPr bwMode="auto">
          <a:xfrm>
            <a:off x="81534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40"/>
          <p:cNvSpPr>
            <a:spLocks noChangeArrowheads="1"/>
          </p:cNvSpPr>
          <p:nvPr/>
        </p:nvSpPr>
        <p:spPr bwMode="auto">
          <a:xfrm>
            <a:off x="87630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1" name="AutoShape 41"/>
          <p:cNvCxnSpPr>
            <a:cxnSpLocks noChangeShapeType="1"/>
            <a:stCxn id="17414" idx="0"/>
            <a:endCxn id="17423" idx="0"/>
          </p:cNvCxnSpPr>
          <p:nvPr/>
        </p:nvCxnSpPr>
        <p:spPr bwMode="auto">
          <a:xfrm flipH="1">
            <a:off x="100203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42"/>
          <p:cNvCxnSpPr>
            <a:cxnSpLocks noChangeShapeType="1"/>
            <a:stCxn id="17414" idx="0"/>
            <a:endCxn id="17424" idx="0"/>
          </p:cNvCxnSpPr>
          <p:nvPr/>
        </p:nvCxnSpPr>
        <p:spPr bwMode="auto">
          <a:xfrm>
            <a:off x="103251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43"/>
          <p:cNvCxnSpPr>
            <a:cxnSpLocks noChangeShapeType="1"/>
            <a:stCxn id="17422" idx="3"/>
            <a:endCxn id="17425" idx="0"/>
          </p:cNvCxnSpPr>
          <p:nvPr/>
        </p:nvCxnSpPr>
        <p:spPr bwMode="auto">
          <a:xfrm flipH="1">
            <a:off x="86487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AutoShape 44"/>
          <p:cNvSpPr>
            <a:spLocks noChangeArrowheads="1"/>
          </p:cNvSpPr>
          <p:nvPr/>
        </p:nvSpPr>
        <p:spPr bwMode="auto">
          <a:xfrm>
            <a:off x="90678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5" name="AutoShape 45"/>
          <p:cNvCxnSpPr>
            <a:cxnSpLocks noChangeShapeType="1"/>
            <a:stCxn id="17425" idx="3"/>
            <a:endCxn id="17429" idx="0"/>
          </p:cNvCxnSpPr>
          <p:nvPr/>
        </p:nvCxnSpPr>
        <p:spPr bwMode="auto">
          <a:xfrm flipH="1">
            <a:off x="83439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6" name="AutoShape 46"/>
          <p:cNvCxnSpPr>
            <a:cxnSpLocks noChangeShapeType="1"/>
            <a:stCxn id="17425" idx="3"/>
            <a:endCxn id="17430" idx="0"/>
          </p:cNvCxnSpPr>
          <p:nvPr/>
        </p:nvCxnSpPr>
        <p:spPr bwMode="auto">
          <a:xfrm>
            <a:off x="86487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7" name="AutoShape 47"/>
          <p:cNvCxnSpPr>
            <a:cxnSpLocks noChangeShapeType="1"/>
            <a:stCxn id="17430" idx="3"/>
            <a:endCxn id="17426" idx="0"/>
          </p:cNvCxnSpPr>
          <p:nvPr/>
        </p:nvCxnSpPr>
        <p:spPr bwMode="auto">
          <a:xfrm flipH="1">
            <a:off x="86487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AutoShape 48"/>
          <p:cNvCxnSpPr>
            <a:cxnSpLocks noChangeShapeType="1"/>
            <a:stCxn id="17430" idx="3"/>
            <a:endCxn id="17434" idx="0"/>
          </p:cNvCxnSpPr>
          <p:nvPr/>
        </p:nvCxnSpPr>
        <p:spPr bwMode="auto">
          <a:xfrm>
            <a:off x="89535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ectangle 49"/>
          <p:cNvSpPr>
            <a:spLocks noChangeArrowheads="1"/>
          </p:cNvSpPr>
          <p:nvPr/>
        </p:nvSpPr>
        <p:spPr bwMode="auto">
          <a:xfrm>
            <a:off x="7924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87630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1" name="Rectangle 51"/>
          <p:cNvSpPr>
            <a:spLocks noChangeArrowheads="1"/>
          </p:cNvSpPr>
          <p:nvPr/>
        </p:nvSpPr>
        <p:spPr bwMode="auto">
          <a:xfrm>
            <a:off x="97536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2" name="Rectangle 52"/>
          <p:cNvSpPr>
            <a:spLocks noChangeArrowheads="1"/>
          </p:cNvSpPr>
          <p:nvPr/>
        </p:nvSpPr>
        <p:spPr bwMode="auto">
          <a:xfrm>
            <a:off x="10591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3" name="Freeform 53"/>
          <p:cNvSpPr>
            <a:spLocks/>
          </p:cNvSpPr>
          <p:nvPr/>
        </p:nvSpPr>
        <p:spPr bwMode="auto">
          <a:xfrm>
            <a:off x="8102600" y="4114800"/>
            <a:ext cx="508000" cy="1676400"/>
          </a:xfrm>
          <a:custGeom>
            <a:avLst/>
            <a:gdLst>
              <a:gd name="T0" fmla="*/ 2147483647 w 320"/>
              <a:gd name="T1" fmla="*/ 0 h 1440"/>
              <a:gd name="T2" fmla="*/ 2147483647 w 320"/>
              <a:gd name="T3" fmla="*/ 2147483647 h 1440"/>
              <a:gd name="T4" fmla="*/ 2147483647 w 320"/>
              <a:gd name="T5" fmla="*/ 2147483647 h 1440"/>
              <a:gd name="T6" fmla="*/ 2147483647 w 320"/>
              <a:gd name="T7" fmla="*/ 2147483647 h 1440"/>
              <a:gd name="T8" fmla="*/ 2147483647 w 320"/>
              <a:gd name="T9" fmla="*/ 2147483647 h 1440"/>
              <a:gd name="T10" fmla="*/ 2147483647 w 320"/>
              <a:gd name="T11" fmla="*/ 2147483647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440"/>
              <a:gd name="T20" fmla="*/ 320 w 320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440">
                <a:moveTo>
                  <a:pt x="320" y="0"/>
                </a:moveTo>
                <a:cubicBezTo>
                  <a:pt x="232" y="72"/>
                  <a:pt x="144" y="144"/>
                  <a:pt x="128" y="240"/>
                </a:cubicBezTo>
                <a:cubicBezTo>
                  <a:pt x="112" y="336"/>
                  <a:pt x="240" y="480"/>
                  <a:pt x="224" y="576"/>
                </a:cubicBezTo>
                <a:cubicBezTo>
                  <a:pt x="208" y="672"/>
                  <a:pt x="64" y="736"/>
                  <a:pt x="32" y="816"/>
                </a:cubicBezTo>
                <a:cubicBezTo>
                  <a:pt x="0" y="896"/>
                  <a:pt x="32" y="952"/>
                  <a:pt x="32" y="1056"/>
                </a:cubicBezTo>
                <a:cubicBezTo>
                  <a:pt x="32" y="1160"/>
                  <a:pt x="32" y="1300"/>
                  <a:pt x="32" y="14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54"/>
          <p:cNvSpPr>
            <a:spLocks/>
          </p:cNvSpPr>
          <p:nvPr/>
        </p:nvSpPr>
        <p:spPr bwMode="auto">
          <a:xfrm>
            <a:off x="8890000" y="4114800"/>
            <a:ext cx="406400" cy="16764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55"/>
          <p:cNvSpPr>
            <a:spLocks/>
          </p:cNvSpPr>
          <p:nvPr/>
        </p:nvSpPr>
        <p:spPr bwMode="auto">
          <a:xfrm>
            <a:off x="10515600" y="3200400"/>
            <a:ext cx="457200" cy="25908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Freeform 56"/>
          <p:cNvSpPr>
            <a:spLocks/>
          </p:cNvSpPr>
          <p:nvPr/>
        </p:nvSpPr>
        <p:spPr bwMode="auto">
          <a:xfrm>
            <a:off x="9944100" y="3200400"/>
            <a:ext cx="508000" cy="2590800"/>
          </a:xfrm>
          <a:custGeom>
            <a:avLst/>
            <a:gdLst>
              <a:gd name="T0" fmla="*/ 2147483647 w 320"/>
              <a:gd name="T1" fmla="*/ 0 h 1632"/>
              <a:gd name="T2" fmla="*/ 2147483647 w 320"/>
              <a:gd name="T3" fmla="*/ 2147483647 h 1632"/>
              <a:gd name="T4" fmla="*/ 2147483647 w 320"/>
              <a:gd name="T5" fmla="*/ 2147483647 h 1632"/>
              <a:gd name="T6" fmla="*/ 2147483647 w 320"/>
              <a:gd name="T7" fmla="*/ 2147483647 h 1632"/>
              <a:gd name="T8" fmla="*/ 2147483647 w 320"/>
              <a:gd name="T9" fmla="*/ 2147483647 h 1632"/>
              <a:gd name="T10" fmla="*/ 2147483647 w 320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632"/>
              <a:gd name="T20" fmla="*/ 320 w 3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632">
                <a:moveTo>
                  <a:pt x="216" y="0"/>
                </a:moveTo>
                <a:cubicBezTo>
                  <a:pt x="268" y="108"/>
                  <a:pt x="320" y="216"/>
                  <a:pt x="312" y="336"/>
                </a:cubicBezTo>
                <a:cubicBezTo>
                  <a:pt x="304" y="456"/>
                  <a:pt x="192" y="576"/>
                  <a:pt x="168" y="720"/>
                </a:cubicBezTo>
                <a:cubicBezTo>
                  <a:pt x="144" y="864"/>
                  <a:pt x="192" y="1104"/>
                  <a:pt x="168" y="1200"/>
                </a:cubicBezTo>
                <a:cubicBezTo>
                  <a:pt x="144" y="1296"/>
                  <a:pt x="48" y="1224"/>
                  <a:pt x="24" y="1296"/>
                </a:cubicBezTo>
                <a:cubicBezTo>
                  <a:pt x="0" y="1368"/>
                  <a:pt x="12" y="1500"/>
                  <a:pt x="24" y="1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47" name="AutoShape 57"/>
          <p:cNvCxnSpPr>
            <a:cxnSpLocks noChangeShapeType="1"/>
            <a:stCxn id="17422" idx="3"/>
            <a:endCxn id="17448" idx="0"/>
          </p:cNvCxnSpPr>
          <p:nvPr/>
        </p:nvCxnSpPr>
        <p:spPr bwMode="auto">
          <a:xfrm>
            <a:off x="89535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8" name="AutoShape 58"/>
          <p:cNvSpPr>
            <a:spLocks noChangeArrowheads="1"/>
          </p:cNvSpPr>
          <p:nvPr/>
        </p:nvSpPr>
        <p:spPr bwMode="auto">
          <a:xfrm>
            <a:off x="90678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5499" name="Rectangle 59"/>
          <p:cNvSpPr>
            <a:spLocks noChangeArrowheads="1"/>
          </p:cNvSpPr>
          <p:nvPr/>
        </p:nvSpPr>
        <p:spPr bwMode="auto">
          <a:xfrm>
            <a:off x="80772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-1</a:t>
            </a:r>
          </a:p>
        </p:txBody>
      </p:sp>
      <p:sp>
        <p:nvSpPr>
          <p:cNvPr id="1085500" name="Rectangle 60"/>
          <p:cNvSpPr>
            <a:spLocks noChangeArrowheads="1"/>
          </p:cNvSpPr>
          <p:nvPr/>
        </p:nvSpPr>
        <p:spPr bwMode="auto">
          <a:xfrm>
            <a:off x="87630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-2</a:t>
            </a:r>
          </a:p>
        </p:txBody>
      </p:sp>
      <p:sp>
        <p:nvSpPr>
          <p:cNvPr id="1085501" name="Rectangle 61"/>
          <p:cNvSpPr>
            <a:spLocks noChangeArrowheads="1"/>
          </p:cNvSpPr>
          <p:nvPr/>
        </p:nvSpPr>
        <p:spPr bwMode="auto">
          <a:xfrm>
            <a:off x="97536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1085502" name="Rectangle 62"/>
          <p:cNvSpPr>
            <a:spLocks noChangeArrowheads="1"/>
          </p:cNvSpPr>
          <p:nvPr/>
        </p:nvSpPr>
        <p:spPr bwMode="auto">
          <a:xfrm>
            <a:off x="104394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085505" name="AutoShape 65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anchor="b" anchorCtr="0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85507" name="Text Box 67"/>
          <p:cNvSpPr txBox="1">
            <a:spLocks noChangeArrowheads="1"/>
          </p:cNvSpPr>
          <p:nvPr/>
        </p:nvSpPr>
        <p:spPr bwMode="auto">
          <a:xfrm>
            <a:off x="11223625" y="19192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min</a:t>
            </a:r>
          </a:p>
        </p:txBody>
      </p:sp>
      <p:sp>
        <p:nvSpPr>
          <p:cNvPr id="1085508" name="Text Box 68"/>
          <p:cNvSpPr txBox="1">
            <a:spLocks noChangeArrowheads="1"/>
          </p:cNvSpPr>
          <p:nvPr/>
        </p:nvSpPr>
        <p:spPr bwMode="auto">
          <a:xfrm>
            <a:off x="11223625" y="14620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max</a:t>
            </a:r>
          </a:p>
        </p:txBody>
      </p:sp>
      <p:sp>
        <p:nvSpPr>
          <p:cNvPr id="1085509" name="AutoShape 69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-2</a:t>
            </a:r>
          </a:p>
        </p:txBody>
      </p:sp>
      <p:sp>
        <p:nvSpPr>
          <p:cNvPr id="1085510" name="AutoShape 70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0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9" grpId="0" animBg="1" autoUpdateAnimBg="0"/>
      <p:bldP spid="1085500" grpId="0" animBg="1" autoUpdateAnimBg="0"/>
      <p:bldP spid="1085501" grpId="0" animBg="1" autoUpdateAnimBg="0"/>
      <p:bldP spid="1085502" grpId="0" animBg="1" autoUpdateAnimBg="0"/>
      <p:bldP spid="1085505" grpId="0" animBg="1" autoUpdateAnimBg="0"/>
      <p:bldP spid="1085509" grpId="0" animBg="1"/>
      <p:bldP spid="10855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0" y="1404536"/>
            <a:ext cx="4610100" cy="22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886200"/>
            <a:ext cx="4686300" cy="21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461000" cy="4729164"/>
          </a:xfrm>
        </p:spPr>
        <p:txBody>
          <a:bodyPr/>
          <a:lstStyle/>
          <a:p>
            <a:r>
              <a:rPr lang="en-US" sz="2800" dirty="0" smtClean="0"/>
              <a:t>Evaluation functions are always imperfect</a:t>
            </a:r>
          </a:p>
          <a:p>
            <a:r>
              <a:rPr lang="en-US" sz="2800" dirty="0" smtClean="0"/>
              <a:t>The deeper in the tree the evaluation function is buried, the less the quality of the evaluation function matters</a:t>
            </a:r>
          </a:p>
          <a:p>
            <a:r>
              <a:rPr lang="en-US" sz="2800" dirty="0" smtClean="0"/>
              <a:t>An important example of the tradeoff between complexity of features and complexity of computation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95400"/>
            <a:ext cx="11506200" cy="528828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Evaluation functions score non-terminals in depth-limited search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Ideal function: returns the actual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of the position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practice: typically weighted linear sum of features: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e.g.  </a:t>
            </a:r>
            <a:r>
              <a:rPr lang="en-US" sz="2400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CC0000"/>
                </a:solidFill>
              </a:rPr>
              <a:t>1</a:t>
            </a:r>
            <a:r>
              <a:rPr lang="en-US" sz="2400" dirty="0" smtClean="0">
                <a:solidFill>
                  <a:srgbClr val="CC0000"/>
                </a:solidFill>
              </a:rPr>
              <a:t>(</a:t>
            </a:r>
            <a:r>
              <a:rPr lang="en-US" sz="2400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rgbClr val="CC0000"/>
                </a:solidFill>
              </a:rPr>
              <a:t>) = (num white queens – num black queens)</a:t>
            </a:r>
            <a:r>
              <a:rPr lang="en-US" sz="2400" dirty="0" smtClean="0"/>
              <a:t>, etc.</a:t>
            </a:r>
          </a:p>
        </p:txBody>
      </p:sp>
      <p:pic>
        <p:nvPicPr>
          <p:cNvPr id="1946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21844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7175" y="1828800"/>
            <a:ext cx="225742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9000" y="5341049"/>
            <a:ext cx="7416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AutoShape 27"/>
          <p:cNvSpPr>
            <a:spLocks noChangeArrowheads="1"/>
          </p:cNvSpPr>
          <p:nvPr/>
        </p:nvSpPr>
        <p:spPr bwMode="auto">
          <a:xfrm>
            <a:off x="5967413" y="2349500"/>
            <a:ext cx="166687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28"/>
          <p:cNvSpPr>
            <a:spLocks noChangeArrowheads="1"/>
          </p:cNvSpPr>
          <p:nvPr/>
        </p:nvSpPr>
        <p:spPr bwMode="auto">
          <a:xfrm rot="10800000">
            <a:off x="5380038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utoShape 29"/>
          <p:cNvSpPr>
            <a:spLocks noChangeArrowheads="1"/>
          </p:cNvSpPr>
          <p:nvPr/>
        </p:nvSpPr>
        <p:spPr bwMode="auto">
          <a:xfrm rot="10800000">
            <a:off x="6469063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utoShape 30"/>
          <p:cNvSpPr>
            <a:spLocks noChangeArrowheads="1"/>
          </p:cNvSpPr>
          <p:nvPr/>
        </p:nvSpPr>
        <p:spPr bwMode="auto">
          <a:xfrm>
            <a:off x="50895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31"/>
          <p:cNvSpPr>
            <a:spLocks noChangeArrowheads="1"/>
          </p:cNvSpPr>
          <p:nvPr/>
        </p:nvSpPr>
        <p:spPr bwMode="auto">
          <a:xfrm>
            <a:off x="56991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32"/>
          <p:cNvSpPr>
            <a:spLocks noChangeArrowheads="1"/>
          </p:cNvSpPr>
          <p:nvPr/>
        </p:nvSpPr>
        <p:spPr bwMode="auto">
          <a:xfrm>
            <a:off x="61563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33"/>
          <p:cNvSpPr>
            <a:spLocks noChangeArrowheads="1"/>
          </p:cNvSpPr>
          <p:nvPr/>
        </p:nvSpPr>
        <p:spPr bwMode="auto">
          <a:xfrm>
            <a:off x="6805613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34"/>
          <p:cNvCxnSpPr>
            <a:cxnSpLocks noChangeShapeType="1"/>
            <a:stCxn id="19463" idx="3"/>
            <a:endCxn id="19464" idx="3"/>
          </p:cNvCxnSpPr>
          <p:nvPr/>
        </p:nvCxnSpPr>
        <p:spPr bwMode="auto">
          <a:xfrm flipH="1">
            <a:off x="5462588" y="2517775"/>
            <a:ext cx="58896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35"/>
          <p:cNvCxnSpPr>
            <a:cxnSpLocks noChangeShapeType="1"/>
            <a:stCxn id="19463" idx="3"/>
            <a:endCxn id="19465" idx="3"/>
          </p:cNvCxnSpPr>
          <p:nvPr/>
        </p:nvCxnSpPr>
        <p:spPr bwMode="auto">
          <a:xfrm>
            <a:off x="6051550" y="2517775"/>
            <a:ext cx="500063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36"/>
          <p:cNvCxnSpPr>
            <a:cxnSpLocks noChangeShapeType="1"/>
            <a:stCxn id="19464" idx="0"/>
            <a:endCxn id="19466" idx="0"/>
          </p:cNvCxnSpPr>
          <p:nvPr/>
        </p:nvCxnSpPr>
        <p:spPr bwMode="auto">
          <a:xfrm flipH="1">
            <a:off x="5173663" y="2909888"/>
            <a:ext cx="290512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37"/>
          <p:cNvCxnSpPr>
            <a:cxnSpLocks noChangeShapeType="1"/>
            <a:stCxn id="19464" idx="0"/>
            <a:endCxn id="19467" idx="0"/>
          </p:cNvCxnSpPr>
          <p:nvPr/>
        </p:nvCxnSpPr>
        <p:spPr bwMode="auto">
          <a:xfrm>
            <a:off x="5464175" y="2909888"/>
            <a:ext cx="319088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38"/>
          <p:cNvCxnSpPr>
            <a:cxnSpLocks noChangeShapeType="1"/>
            <a:stCxn id="19465" idx="0"/>
            <a:endCxn id="19468" idx="0"/>
          </p:cNvCxnSpPr>
          <p:nvPr/>
        </p:nvCxnSpPr>
        <p:spPr bwMode="auto">
          <a:xfrm flipH="1">
            <a:off x="6240463" y="2909888"/>
            <a:ext cx="312737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39"/>
          <p:cNvCxnSpPr>
            <a:cxnSpLocks noChangeShapeType="1"/>
            <a:stCxn id="19465" idx="0"/>
            <a:endCxn id="19469" idx="0"/>
          </p:cNvCxnSpPr>
          <p:nvPr/>
        </p:nvCxnSpPr>
        <p:spPr bwMode="auto">
          <a:xfrm>
            <a:off x="6553200" y="2909888"/>
            <a:ext cx="336550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6" name="AutoShape 40"/>
          <p:cNvSpPr>
            <a:spLocks noChangeArrowheads="1"/>
          </p:cNvSpPr>
          <p:nvPr/>
        </p:nvSpPr>
        <p:spPr bwMode="auto">
          <a:xfrm>
            <a:off x="66294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7" name="AutoShape 41"/>
          <p:cNvCxnSpPr>
            <a:cxnSpLocks noChangeShapeType="1"/>
            <a:endCxn id="19463" idx="1"/>
          </p:cNvCxnSpPr>
          <p:nvPr/>
        </p:nvCxnSpPr>
        <p:spPr bwMode="auto">
          <a:xfrm flipV="1">
            <a:off x="4470400" y="2433638"/>
            <a:ext cx="1538288" cy="620712"/>
          </a:xfrm>
          <a:prstGeom prst="curvedConnector3">
            <a:avLst>
              <a:gd name="adj1" fmla="val 4860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8" name="AutoShape 42"/>
          <p:cNvCxnSpPr>
            <a:cxnSpLocks noChangeShapeType="1"/>
            <a:endCxn id="19482" idx="1"/>
          </p:cNvCxnSpPr>
          <p:nvPr/>
        </p:nvCxnSpPr>
        <p:spPr bwMode="auto">
          <a:xfrm flipH="1">
            <a:off x="7010400" y="3059113"/>
            <a:ext cx="8667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9479" name="Rectangle 43"/>
          <p:cNvSpPr>
            <a:spLocks noChangeArrowheads="1"/>
          </p:cNvSpPr>
          <p:nvPr/>
        </p:nvSpPr>
        <p:spPr bwMode="auto">
          <a:xfrm rot="10800000">
            <a:off x="6156325" y="3489325"/>
            <a:ext cx="168275" cy="16827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0" name="AutoShape 44"/>
          <p:cNvCxnSpPr>
            <a:cxnSpLocks noChangeShapeType="1"/>
            <a:stCxn id="19468" idx="3"/>
            <a:endCxn id="19479" idx="2"/>
          </p:cNvCxnSpPr>
          <p:nvPr/>
        </p:nvCxnSpPr>
        <p:spPr bwMode="auto">
          <a:xfrm flipH="1">
            <a:off x="6238875" y="320040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45"/>
          <p:cNvCxnSpPr>
            <a:cxnSpLocks noChangeShapeType="1"/>
            <a:stCxn id="19468" idx="4"/>
            <a:endCxn id="19482" idx="2"/>
          </p:cNvCxnSpPr>
          <p:nvPr/>
        </p:nvCxnSpPr>
        <p:spPr bwMode="auto">
          <a:xfrm>
            <a:off x="6324600" y="3200400"/>
            <a:ext cx="600075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2" name="Rectangle 46"/>
          <p:cNvSpPr>
            <a:spLocks noChangeArrowheads="1"/>
          </p:cNvSpPr>
          <p:nvPr/>
        </p:nvSpPr>
        <p:spPr bwMode="auto">
          <a:xfrm rot="10800000">
            <a:off x="6842125" y="3505200"/>
            <a:ext cx="168275" cy="16827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47"/>
          <p:cNvSpPr>
            <a:spLocks noChangeArrowheads="1"/>
          </p:cNvSpPr>
          <p:nvPr/>
        </p:nvSpPr>
        <p:spPr bwMode="auto">
          <a:xfrm>
            <a:off x="59436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37"/>
          <p:cNvGrpSpPr>
            <a:grpSpLocks/>
          </p:cNvGrpSpPr>
          <p:nvPr/>
        </p:nvGrpSpPr>
        <p:grpSpPr bwMode="auto">
          <a:xfrm>
            <a:off x="3862388" y="1447800"/>
            <a:ext cx="4519612" cy="2462213"/>
            <a:chOff x="1457" y="1425"/>
            <a:chExt cx="2847" cy="1551"/>
          </a:xfrm>
        </p:grpSpPr>
        <p:grpSp>
          <p:nvGrpSpPr>
            <p:cNvPr id="2079" name="Group 34"/>
            <p:cNvGrpSpPr>
              <a:grpSpLocks/>
            </p:cNvGrpSpPr>
            <p:nvPr/>
          </p:nvGrpSpPr>
          <p:grpSpPr bwMode="auto">
            <a:xfrm>
              <a:off x="1457" y="1425"/>
              <a:ext cx="2847" cy="1551"/>
              <a:chOff x="1457" y="1425"/>
              <a:chExt cx="2847" cy="1551"/>
            </a:xfrm>
          </p:grpSpPr>
          <p:pic>
            <p:nvPicPr>
              <p:cNvPr id="2080" name="Picture 2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57" y="1425"/>
                <a:ext cx="2847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051" name="Object 31"/>
              <p:cNvGraphicFramePr>
                <a:graphicFrameLocks noChangeAspect="1"/>
              </p:cNvGraphicFramePr>
              <p:nvPr/>
            </p:nvGraphicFramePr>
            <p:xfrm>
              <a:off x="2432" y="2400"/>
              <a:ext cx="17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" name="Photo Editor Photo" r:id="rId4" imgW="327619" imgH="343075" progId="MSPhotoEd.3">
                      <p:embed/>
                    </p:oleObj>
                  </mc:Choice>
                  <mc:Fallback>
                    <p:oleObj name="Photo Editor Photo" r:id="rId4" imgW="327619" imgH="34307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2" y="2400"/>
                            <a:ext cx="17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" name="Object 33"/>
              <p:cNvGraphicFramePr>
                <a:graphicFrameLocks noChangeAspect="1"/>
              </p:cNvGraphicFramePr>
              <p:nvPr/>
            </p:nvGraphicFramePr>
            <p:xfrm>
              <a:off x="3264" y="2544"/>
              <a:ext cx="20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" name="Photo Editor Photo" r:id="rId6" imgW="327619" imgH="343075" progId="MSPhotoEd.3">
                      <p:embed/>
                    </p:oleObj>
                  </mc:Choice>
                  <mc:Fallback>
                    <p:oleObj name="Photo Editor Photo" r:id="rId6" imgW="327619" imgH="34307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544"/>
                            <a:ext cx="20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35"/>
            <p:cNvGraphicFramePr>
              <a:graphicFrameLocks noChangeAspect="1"/>
            </p:cNvGraphicFramePr>
            <p:nvPr/>
          </p:nvGraphicFramePr>
          <p:xfrm>
            <a:off x="2880" y="240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Photo Editor Photo" r:id="rId7" imgW="327619" imgH="343075" progId="MSPhotoEd.3">
                    <p:embed/>
                  </p:oleObj>
                </mc:Choice>
                <mc:Fallback>
                  <p:oleObj name="Photo Editor Photo" r:id="rId7" imgW="327619" imgH="34307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0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for Pacman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511800" y="3452813"/>
            <a:ext cx="1257300" cy="296862"/>
            <a:chOff x="2496" y="2688"/>
            <a:chExt cx="792" cy="187"/>
          </a:xfrm>
        </p:grpSpPr>
        <p:pic>
          <p:nvPicPr>
            <p:cNvPr id="2076" name="Picture 4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72" y="2688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7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96" y="2688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4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4" y="2688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5207000" y="2538413"/>
            <a:ext cx="1866900" cy="754062"/>
            <a:chOff x="2304" y="2112"/>
            <a:chExt cx="1176" cy="475"/>
          </a:xfrm>
        </p:grpSpPr>
        <p:pic>
          <p:nvPicPr>
            <p:cNvPr id="2073" name="Picture 4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64" y="2256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4" name="Picture 5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92" y="2112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5" name="Picture 5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207000" y="2971800"/>
            <a:ext cx="1104900" cy="296862"/>
            <a:chOff x="2304" y="2400"/>
            <a:chExt cx="696" cy="187"/>
          </a:xfrm>
        </p:grpSpPr>
        <p:pic>
          <p:nvPicPr>
            <p:cNvPr id="2070" name="Picture 5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84" y="2400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1" name="Picture 5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" y="240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2" name="Picture 5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4445000" y="2995613"/>
            <a:ext cx="1104900" cy="296862"/>
            <a:chOff x="2304" y="2400"/>
            <a:chExt cx="696" cy="187"/>
          </a:xfrm>
        </p:grpSpPr>
        <p:pic>
          <p:nvPicPr>
            <p:cNvPr id="2067" name="Picture 6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84" y="2400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8" name="Picture 6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44" y="2400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9" name="Picture 6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04" y="2400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732463" y="3429000"/>
            <a:ext cx="808037" cy="296863"/>
            <a:chOff x="2635" y="2837"/>
            <a:chExt cx="509" cy="187"/>
          </a:xfrm>
        </p:grpSpPr>
        <p:pic>
          <p:nvPicPr>
            <p:cNvPr id="2064" name="Picture 7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35" y="2846"/>
              <a:ext cx="1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7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2856"/>
              <a:ext cx="21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7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4" y="2837"/>
              <a:ext cx="21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788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1448322"/>
            <a:ext cx="6723063" cy="44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Minimax </a:t>
            </a:r>
            <a:r>
              <a:rPr lang="en-US" dirty="0" smtClean="0">
                <a:sym typeface="Symbol" pitchFamily="18" charset="2"/>
              </a:rPr>
              <a:t>Example (now with pruning!)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3"/>
            <a:ext cx="508000" cy="1235075"/>
            <a:chOff x="4270375" y="2514600"/>
            <a:chExt cx="381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598" y="3765550"/>
            <a:ext cx="1272118" cy="1187450"/>
            <a:chOff x="3505200" y="3765550"/>
            <a:chExt cx="954088" cy="1187450"/>
          </a:xfrm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4360" name="AutoShape 33"/>
          <p:cNvCxnSpPr>
            <a:cxnSpLocks noChangeShapeType="1"/>
          </p:cNvCxnSpPr>
          <p:nvPr/>
        </p:nvCxnSpPr>
        <p:spPr bwMode="auto">
          <a:xfrm flipH="1">
            <a:off x="5936535" y="3807217"/>
            <a:ext cx="4930" cy="3615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358" name="AutoShape 37"/>
          <p:cNvCxnSpPr>
            <a:cxnSpLocks noChangeShapeType="1"/>
          </p:cNvCxnSpPr>
          <p:nvPr/>
        </p:nvCxnSpPr>
        <p:spPr bwMode="auto">
          <a:xfrm>
            <a:off x="5928498" y="3771592"/>
            <a:ext cx="379944" cy="3143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none" w="med" len="med"/>
          </a:ln>
        </p:spPr>
      </p:cxnSp>
      <p:sp>
        <p:nvSpPr>
          <p:cNvPr id="13" name="Rounded Rectangle 12"/>
          <p:cNvSpPr/>
          <p:nvPr/>
        </p:nvSpPr>
        <p:spPr>
          <a:xfrm>
            <a:off x="1537336" y="4572000"/>
            <a:ext cx="712087" cy="4937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583749" y="4553712"/>
            <a:ext cx="712087" cy="4937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651556" y="4553712"/>
            <a:ext cx="712087" cy="4937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555013" y="3354005"/>
            <a:ext cx="712087" cy="49377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72880" y="340226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28698" y="3409585"/>
            <a:ext cx="64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&lt;=2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873082" y="341330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14465" y="222063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20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3" grpId="0" animBg="1"/>
      <p:bldP spid="48" grpId="0" animBg="1"/>
      <p:bldP spid="49" grpId="0" animBg="1"/>
      <p:bldP spid="50" grpId="0" animBg="1"/>
      <p:bldP spid="14" grpId="0"/>
      <p:bldP spid="52" grpId="0"/>
      <p:bldP spid="53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8580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General configuration (MIN version)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computing the MIN-VALUE at some node </a:t>
            </a:r>
            <a:r>
              <a:rPr lang="en-US" sz="2000" i="1" dirty="0" smtClean="0"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looping over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children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estimate of the </a:t>
            </a:r>
            <a:r>
              <a:rPr lang="en-US" sz="2000" dirty="0" err="1" smtClean="0">
                <a:sym typeface="Symbol" pitchFamily="18" charset="2"/>
              </a:rPr>
              <a:t>childrens</a:t>
            </a:r>
            <a:r>
              <a:rPr lang="en-US" sz="2000" dirty="0" smtClean="0">
                <a:sym typeface="Symbol" pitchFamily="18" charset="2"/>
              </a:rPr>
              <a:t>’ min is dropping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Who cares about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value?  MAX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Let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 be the best value that MAX can get at any choice point along the current path from the root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If </a:t>
            </a:r>
            <a:r>
              <a:rPr lang="en-US" sz="2000" i="1" dirty="0" smtClean="0"/>
              <a:t>n</a:t>
            </a:r>
            <a:r>
              <a:rPr lang="en-US" sz="2000" dirty="0" smtClean="0"/>
              <a:t> becomes worse than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, MAX will avoid it, so we can stop considering 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’s</a:t>
            </a:r>
            <a:r>
              <a:rPr lang="en-US" sz="2000" dirty="0" smtClean="0"/>
              <a:t> other children (it’s already bad enough that it won’t be played)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MAX version is symmetric</a:t>
            </a:r>
            <a:endParaRPr lang="en-US" sz="2000" dirty="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8750" y="19957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778750" y="2819400"/>
            <a:ext cx="60801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8750" y="42055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78750" y="4967288"/>
            <a:ext cx="6080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flipV="1">
            <a:off x="92964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  <a:sym typeface="Symbol" pitchFamily="18" charset="2"/>
              </a:rPr>
              <a:t>a</a:t>
            </a:r>
            <a:endParaRPr lang="en-US" sz="1600" i="1" dirty="0">
              <a:latin typeface="Calibri" pitchFamily="34" charset="0"/>
            </a:endParaRPr>
          </a:p>
        </p:txBody>
      </p:sp>
      <p:cxnSp>
        <p:nvCxnSpPr>
          <p:cNvPr id="23561" name="AutoShape 9"/>
          <p:cNvCxnSpPr>
            <a:cxnSpLocks noChangeShapeType="1"/>
            <a:stCxn id="23564" idx="3"/>
            <a:endCxn id="23560" idx="3"/>
          </p:cNvCxnSpPr>
          <p:nvPr/>
        </p:nvCxnSpPr>
        <p:spPr bwMode="auto">
          <a:xfrm flipH="1">
            <a:off x="9485313" y="2362200"/>
            <a:ext cx="7635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287000" y="420528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23563" name="AutoShape 11"/>
          <p:cNvCxnSpPr>
            <a:cxnSpLocks noChangeShapeType="1"/>
            <a:stCxn id="23560" idx="0"/>
          </p:cNvCxnSpPr>
          <p:nvPr/>
        </p:nvCxnSpPr>
        <p:spPr bwMode="auto">
          <a:xfrm>
            <a:off x="9486900" y="3200400"/>
            <a:ext cx="3444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00584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534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flipV="1">
            <a:off x="10668000" y="5029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</a:rPr>
              <a:t>n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62" idx="3"/>
            <a:endCxn id="23566" idx="3"/>
          </p:cNvCxnSpPr>
          <p:nvPr/>
        </p:nvCxnSpPr>
        <p:spPr bwMode="auto">
          <a:xfrm rot="16200000" flipH="1">
            <a:off x="10408444" y="4579144"/>
            <a:ext cx="5191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6"/>
          <p:cNvCxnSpPr>
            <a:cxnSpLocks noChangeShapeType="1"/>
            <a:stCxn id="23560" idx="0"/>
          </p:cNvCxnSpPr>
          <p:nvPr/>
        </p:nvCxnSpPr>
        <p:spPr bwMode="auto">
          <a:xfrm flipH="1">
            <a:off x="9145588" y="3200400"/>
            <a:ext cx="3413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Freeform 17"/>
          <p:cNvSpPr>
            <a:spLocks/>
          </p:cNvSpPr>
          <p:nvPr/>
        </p:nvSpPr>
        <p:spPr bwMode="auto">
          <a:xfrm>
            <a:off x="10185400" y="2362200"/>
            <a:ext cx="444500" cy="1828800"/>
          </a:xfrm>
          <a:custGeom>
            <a:avLst/>
            <a:gdLst>
              <a:gd name="T0" fmla="*/ 2147483647 w 280"/>
              <a:gd name="T1" fmla="*/ 0 h 1152"/>
              <a:gd name="T2" fmla="*/ 2147483647 w 280"/>
              <a:gd name="T3" fmla="*/ 2147483647 h 1152"/>
              <a:gd name="T4" fmla="*/ 2147483647 w 280"/>
              <a:gd name="T5" fmla="*/ 2147483647 h 1152"/>
              <a:gd name="T6" fmla="*/ 2147483647 w 280"/>
              <a:gd name="T7" fmla="*/ 2147483647 h 1152"/>
              <a:gd name="T8" fmla="*/ 2147483647 w 280"/>
              <a:gd name="T9" fmla="*/ 2147483647 h 1152"/>
              <a:gd name="T10" fmla="*/ 2147483647 w 28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152"/>
              <a:gd name="T20" fmla="*/ 280 w 28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3570" name="AutoShape 18"/>
          <p:cNvCxnSpPr>
            <a:cxnSpLocks noChangeShapeType="1"/>
            <a:stCxn id="23562" idx="3"/>
          </p:cNvCxnSpPr>
          <p:nvPr/>
        </p:nvCxnSpPr>
        <p:spPr bwMode="auto">
          <a:xfrm flipH="1">
            <a:off x="10134600" y="4510088"/>
            <a:ext cx="342900" cy="519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9"/>
          <p:cNvCxnSpPr>
            <a:cxnSpLocks noChangeShapeType="1"/>
            <a:endCxn id="23564" idx="0"/>
          </p:cNvCxnSpPr>
          <p:nvPr/>
        </p:nvCxnSpPr>
        <p:spPr bwMode="auto">
          <a:xfrm flipH="1">
            <a:off x="10248900" y="1600200"/>
            <a:ext cx="4191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839450" y="5353050"/>
            <a:ext cx="2286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AutoShape 18"/>
          <p:cNvCxnSpPr>
            <a:cxnSpLocks noChangeShapeType="1"/>
            <a:stCxn id="23566" idx="0"/>
          </p:cNvCxnSpPr>
          <p:nvPr/>
        </p:nvCxnSpPr>
        <p:spPr bwMode="auto">
          <a:xfrm rot="5400000">
            <a:off x="10447337" y="5441951"/>
            <a:ext cx="519113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648950" y="5543550"/>
            <a:ext cx="457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43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Problem Mechanics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search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r>
              <a:rPr lang="en-US" sz="2800" dirty="0" smtClean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  <p:extLst>
      <p:ext uri="{BB962C8B-B14F-4D97-AF65-F5344CB8AC3E}">
        <p14:creationId xmlns:p14="http://schemas.microsoft.com/office/powerpoint/2010/main" val="15834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24600" y="3048000"/>
            <a:ext cx="5562600" cy="31242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3048000"/>
            <a:ext cx="5614416" cy="31242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77000" y="3352800"/>
            <a:ext cx="571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</a:rPr>
              <a:t> , </a:t>
            </a:r>
            <a:r>
              <a:rPr lang="el-GR" sz="2400" kern="0" dirty="0" smtClean="0">
                <a:solidFill>
                  <a:srgbClr val="C0000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C0000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471488" marR="0" lvl="1" indent="-3095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471488" marR="0" lvl="1" indent="-3095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742950" lvl="2" indent="-327025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 smtClean="0">
                <a:latin typeface="Calibri" pitchFamily="34" charset="0"/>
              </a:rPr>
              <a:t>v = min(v, </a:t>
            </a:r>
            <a:r>
              <a:rPr lang="en-US" sz="2400" kern="0" dirty="0" smtClean="0">
                <a:solidFill>
                  <a:schemeClr val="accent5"/>
                </a:solidFill>
                <a:latin typeface="Calibri" pitchFamily="34" charset="0"/>
              </a:rPr>
              <a:t>max-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 smtClean="0">
                <a:solidFill>
                  <a:schemeClr val="accent5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chemeClr val="accent5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chemeClr val="accent5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chemeClr val="accent5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50" lvl="2" indent="-327025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 smtClean="0">
                <a:latin typeface="Calibri" pitchFamily="34" charset="0"/>
              </a:rPr>
              <a:t>if v ≤ </a:t>
            </a: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 return v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50" lvl="2" indent="-327025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 smtClean="0">
                <a:latin typeface="Calibri" pitchFamily="34" charset="0"/>
              </a:rPr>
              <a:t>β </a:t>
            </a:r>
            <a:r>
              <a:rPr lang="en-US" sz="2400" kern="0" dirty="0" smtClean="0">
                <a:latin typeface="Calibri" pitchFamily="34" charset="0"/>
              </a:rPr>
              <a:t>= min(</a:t>
            </a:r>
            <a:r>
              <a:rPr lang="el-GR" sz="2400" kern="0" dirty="0" smtClean="0">
                <a:latin typeface="Calibri" pitchFamily="34" charset="0"/>
              </a:rPr>
              <a:t>β</a:t>
            </a:r>
            <a:r>
              <a:rPr lang="en-US" sz="2400" kern="0" dirty="0" smtClean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471488" marR="0" lvl="1" indent="-3095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048000"/>
            <a:ext cx="5867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max-value(state, </a:t>
            </a:r>
            <a:r>
              <a:rPr lang="el-GR" sz="2400" kern="0" dirty="0" smtClean="0">
                <a:solidFill>
                  <a:srgbClr val="0066CC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0066CC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0066CC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579438" marR="0" lvl="1" indent="-3079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579438" marR="0" lvl="1" indent="-3079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815975" lvl="2" indent="-200025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</a:t>
            </a:r>
            <a:r>
              <a:rPr lang="en-US" sz="2400" kern="0" noProof="0" dirty="0" smtClean="0">
                <a:latin typeface="Calibri" pitchFamily="34" charset="0"/>
              </a:rPr>
              <a:t>max(v, </a:t>
            </a:r>
            <a:r>
              <a:rPr lang="en-US" sz="2400" kern="0" noProof="0" dirty="0" smtClean="0">
                <a:solidFill>
                  <a:srgbClr val="FF0000"/>
                </a:solidFill>
                <a:latin typeface="Calibri" pitchFamily="34" charset="0"/>
              </a:rPr>
              <a:t>min-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FF000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FF000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lang="en-US" sz="2400" kern="0" dirty="0" smtClean="0">
                <a:latin typeface="Calibri" pitchFamily="34" charset="0"/>
              </a:rPr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  <a:p>
            <a:pPr marL="815975" marR="0" lvl="2" indent="-20002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defRPr/>
            </a:pPr>
            <a:r>
              <a:rPr lang="en-US" sz="2400" kern="0" baseline="0" dirty="0" smtClean="0">
                <a:latin typeface="Calibri" pitchFamily="34" charset="0"/>
              </a:rPr>
              <a:t>if</a:t>
            </a:r>
            <a:r>
              <a:rPr lang="en-US" sz="2400" kern="0" dirty="0" smtClean="0">
                <a:latin typeface="Calibri" pitchFamily="34" charset="0"/>
              </a:rPr>
              <a:t> v ≥ </a:t>
            </a:r>
            <a:r>
              <a:rPr lang="el-GR" sz="2400" kern="0" dirty="0" smtClean="0">
                <a:latin typeface="Calibri" pitchFamily="34" charset="0"/>
              </a:rPr>
              <a:t>β</a:t>
            </a:r>
            <a:r>
              <a:rPr lang="en-US" sz="2400" kern="0" dirty="0" smtClean="0">
                <a:latin typeface="Calibri" pitchFamily="34" charset="0"/>
              </a:rPr>
              <a:t> return v</a:t>
            </a:r>
          </a:p>
          <a:p>
            <a:pPr marL="815975" lvl="2" indent="-200025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 = max(</a:t>
            </a: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525463" marR="0" lvl="1" indent="-3079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5200" y="1524000"/>
            <a:ext cx="5105400" cy="1066800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1734800" cy="1447800"/>
          </a:xfrm>
        </p:spPr>
        <p:txBody>
          <a:bodyPr/>
          <a:lstStyle/>
          <a:p>
            <a:pPr lvl="1" algn="ctr">
              <a:lnSpc>
                <a:spcPct val="80000"/>
              </a:lnSpc>
              <a:buNone/>
            </a:pPr>
            <a:r>
              <a:rPr lang="el-GR" sz="2400" dirty="0" smtClean="0">
                <a:solidFill>
                  <a:srgbClr val="0066CC"/>
                </a:solidFill>
              </a:rPr>
              <a:t>α</a:t>
            </a:r>
            <a:r>
              <a:rPr lang="en-US" sz="2400" dirty="0" smtClean="0">
                <a:solidFill>
                  <a:srgbClr val="0066CC"/>
                </a:solidFill>
              </a:rPr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2400" dirty="0" smtClean="0">
                <a:solidFill>
                  <a:srgbClr val="C00000"/>
                </a:solidFill>
              </a:rPr>
              <a:t>β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l-GR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MIN’s best option on path to root</a:t>
            </a:r>
          </a:p>
        </p:txBody>
      </p:sp>
    </p:spTree>
    <p:extLst>
      <p:ext uri="{BB962C8B-B14F-4D97-AF65-F5344CB8AC3E}">
        <p14:creationId xmlns:p14="http://schemas.microsoft.com/office/powerpoint/2010/main" val="16610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pruning has </a:t>
            </a:r>
            <a:r>
              <a:rPr lang="en-US" sz="2400" dirty="0" smtClean="0">
                <a:solidFill>
                  <a:srgbClr val="CC0000"/>
                </a:solidFill>
              </a:rPr>
              <a:t>no effect</a:t>
            </a:r>
            <a:r>
              <a:rPr lang="en-US" sz="2400" dirty="0" smtClean="0"/>
              <a:t> on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computed for the root!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Values of intermediate nodes might be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Important: children of the root may have the wrong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 the most naïve version won’t let you do action selection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child ordering improves effectiveness of pruning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“perfect ordering”: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Time complexity drops to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baseline="30000" dirty="0" smtClean="0"/>
              <a:t>/2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Doubles solvable depth!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Full search of, e.g. chess, is still hopeless…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is a simple example of </a:t>
            </a:r>
            <a:r>
              <a:rPr lang="en-US" sz="2400" dirty="0" err="1" smtClean="0">
                <a:solidFill>
                  <a:srgbClr val="CC0000"/>
                </a:solidFill>
              </a:rPr>
              <a:t>metareasoning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(computing about what to compute)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5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800000">
            <a:off x="8763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0287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3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AutoShape 12"/>
          <p:cNvCxnSpPr>
            <a:cxnSpLocks noChangeShapeType="1"/>
            <a:stCxn id="6" idx="3"/>
            <a:endCxn id="7" idx="3"/>
          </p:cNvCxnSpPr>
          <p:nvPr/>
        </p:nvCxnSpPr>
        <p:spPr bwMode="auto">
          <a:xfrm flipH="1">
            <a:off x="8953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/>
          <p:cNvCxnSpPr>
            <a:cxnSpLocks noChangeShapeType="1"/>
            <a:stCxn id="6" idx="3"/>
            <a:endCxn id="8" idx="3"/>
          </p:cNvCxnSpPr>
          <p:nvPr/>
        </p:nvCxnSpPr>
        <p:spPr bwMode="auto">
          <a:xfrm>
            <a:off x="9715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7" idx="0"/>
            <a:endCxn id="9" idx="0"/>
          </p:cNvCxnSpPr>
          <p:nvPr/>
        </p:nvCxnSpPr>
        <p:spPr bwMode="auto">
          <a:xfrm>
            <a:off x="8953500" y="37338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6"/>
          <p:cNvCxnSpPr>
            <a:cxnSpLocks noChangeShapeType="1"/>
            <a:stCxn id="8" idx="0"/>
            <a:endCxn id="11" idx="0"/>
          </p:cNvCxnSpPr>
          <p:nvPr/>
        </p:nvCxnSpPr>
        <p:spPr bwMode="auto">
          <a:xfrm flipH="1">
            <a:off x="10096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7"/>
          <p:cNvCxnSpPr>
            <a:cxnSpLocks noChangeShapeType="1"/>
            <a:stCxn id="8" idx="0"/>
            <a:endCxn id="12" idx="0"/>
          </p:cNvCxnSpPr>
          <p:nvPr/>
        </p:nvCxnSpPr>
        <p:spPr bwMode="auto">
          <a:xfrm>
            <a:off x="10477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928225" y="2438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max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744200" y="3352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4655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</a:t>
            </a:r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6" name="Picture 5" descr="alpha-beta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6502400" cy="482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47888" y="4151376"/>
            <a:ext cx="1316736" cy="204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8224" y="3328416"/>
            <a:ext cx="31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9248" y="3316224"/>
            <a:ext cx="7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&lt;=4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64504" y="1693193"/>
            <a:ext cx="31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7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</a:t>
            </a:r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68" y="1216152"/>
            <a:ext cx="7931688" cy="5020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5184" y="449884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1520" y="4547914"/>
            <a:ext cx="78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&gt;=100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91712" y="2657856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3616" y="449884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44384" y="2657856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&lt;=2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7776" y="1548384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82896" y="5065776"/>
            <a:ext cx="944880" cy="1170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10144" y="3027188"/>
            <a:ext cx="1875312" cy="3209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5102351"/>
          </a:xfrm>
        </p:spPr>
        <p:txBody>
          <a:bodyPr>
            <a:normAutofit/>
          </a:bodyPr>
          <a:lstStyle/>
          <a:p>
            <a:r>
              <a:rPr lang="en-US" dirty="0" smtClean="0"/>
              <a:t>Formulating search problems</a:t>
            </a:r>
          </a:p>
          <a:p>
            <a:pPr lvl="1"/>
            <a:r>
              <a:rPr lang="en-US" dirty="0" smtClean="0"/>
              <a:t>Goal test, state space, successor function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Single-agent search</a:t>
            </a:r>
          </a:p>
          <a:p>
            <a:pPr lvl="1"/>
            <a:r>
              <a:rPr lang="en-US" dirty="0" smtClean="0"/>
              <a:t>Uninformed approaches: BFS, DFS, UCS</a:t>
            </a:r>
          </a:p>
          <a:p>
            <a:pPr lvl="1"/>
            <a:r>
              <a:rPr lang="en-US" dirty="0" smtClean="0"/>
              <a:t>Informed: Greedy, A*</a:t>
            </a:r>
          </a:p>
          <a:p>
            <a:pPr lvl="1"/>
            <a:r>
              <a:rPr lang="en-US" dirty="0" smtClean="0"/>
              <a:t>Heuristic design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Adversarial multi-agent search</a:t>
            </a:r>
          </a:p>
          <a:p>
            <a:pPr lvl="1"/>
            <a:r>
              <a:rPr lang="en-US" dirty="0" smtClean="0"/>
              <a:t>Minimax and alpha-beta pruning</a:t>
            </a:r>
          </a:p>
          <a:p>
            <a:pPr lvl="1"/>
            <a:r>
              <a:rPr lang="en-US" dirty="0" smtClean="0"/>
              <a:t>Evaluation function design</a:t>
            </a:r>
          </a:p>
          <a:p>
            <a:pPr lvl="1"/>
            <a:r>
              <a:rPr lang="en-US" dirty="0" smtClean="0"/>
              <a:t>Not the only kind of multi-agent search!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9956" y="2544538"/>
            <a:ext cx="3943844" cy="2418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580" y="2758313"/>
            <a:ext cx="7482840" cy="1539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What problems can’t be formulated as search?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6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Logical agents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(Propositional logic review)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Knowledge bases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Search Problem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" y="1883664"/>
            <a:ext cx="12143088" cy="1603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5336" y="4187952"/>
            <a:ext cx="47365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8" indent="-454025">
              <a:spcAft>
                <a:spcPts val="600"/>
              </a:spcAft>
              <a:buFont typeface="Wingdings" charset="2"/>
              <a:buChar char="ü"/>
            </a:pPr>
            <a:r>
              <a:rPr lang="en-US" sz="3600" dirty="0" smtClean="0"/>
              <a:t>Goal?</a:t>
            </a:r>
          </a:p>
          <a:p>
            <a:pPr marL="471488" indent="-454025">
              <a:spcAft>
                <a:spcPts val="600"/>
              </a:spcAft>
              <a:buFont typeface="Wingdings" charset="2"/>
              <a:buChar char="ü"/>
            </a:pPr>
            <a:r>
              <a:rPr lang="en-US" sz="3600" dirty="0" smtClean="0"/>
              <a:t>State space?</a:t>
            </a:r>
          </a:p>
          <a:p>
            <a:pPr marL="471488" indent="-454025">
              <a:spcAft>
                <a:spcPts val="600"/>
              </a:spcAft>
              <a:buFont typeface="Wingdings" charset="2"/>
              <a:buChar char="ü"/>
            </a:pPr>
            <a:r>
              <a:rPr lang="en-US" sz="3600" dirty="0" smtClean="0"/>
              <a:t>Successor function?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75104" y="4449561"/>
            <a:ext cx="2450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Clip 1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4"/>
              </a:rPr>
              <a:t>Clip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1637976"/>
            <a:ext cx="5791199" cy="3670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Adversarial Games</a:t>
            </a:r>
          </a:p>
        </p:txBody>
      </p:sp>
    </p:spTree>
    <p:extLst>
      <p:ext uri="{BB962C8B-B14F-4D97-AF65-F5344CB8AC3E}">
        <p14:creationId xmlns:p14="http://schemas.microsoft.com/office/powerpoint/2010/main" val="1167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as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716" y="2337689"/>
            <a:ext cx="7592568" cy="77127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Game</a:t>
            </a:r>
            <a:r>
              <a:rPr lang="en-US" dirty="0" smtClean="0"/>
              <a:t> – a strategic interaction between individuals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83296" y="4009030"/>
            <a:ext cx="16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BB0000"/>
                </a:solidFill>
              </a:rPr>
              <a:t>agents</a:t>
            </a:r>
            <a:endParaRPr lang="en-US" sz="2800" b="1" dirty="0">
              <a:solidFill>
                <a:srgbClr val="BB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1280" y="4329462"/>
            <a:ext cx="295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This is where </a:t>
            </a:r>
            <a:r>
              <a:rPr lang="en-US" sz="2800" b="1" dirty="0" smtClean="0">
                <a:solidFill>
                  <a:srgbClr val="BB0000"/>
                </a:solidFill>
              </a:rPr>
              <a:t>search</a:t>
            </a:r>
            <a:r>
              <a:rPr lang="en-US" sz="2800" dirty="0" smtClean="0">
                <a:solidFill>
                  <a:srgbClr val="BB0000"/>
                </a:solidFill>
              </a:rPr>
              <a:t> </a:t>
            </a:r>
            <a:r>
              <a:rPr lang="en-US" sz="2800" dirty="0" smtClean="0"/>
              <a:t>comes in!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8887968" y="2723324"/>
            <a:ext cx="0" cy="1285706"/>
          </a:xfrm>
          <a:prstGeom prst="straightConnector1">
            <a:avLst/>
          </a:prstGeom>
          <a:ln w="50800">
            <a:solidFill>
              <a:schemeClr val="accent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99560" y="2723324"/>
            <a:ext cx="289560" cy="1606138"/>
          </a:xfrm>
          <a:prstGeom prst="straightConnector1">
            <a:avLst/>
          </a:prstGeom>
          <a:ln w="50800">
            <a:solidFill>
              <a:schemeClr val="accent1">
                <a:alpha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412" y="1548776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Many different kinds of games!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Axes:</a:t>
            </a:r>
          </a:p>
          <a:p>
            <a:pPr lvl="1" eaLnBrk="1" hangingPunct="1"/>
            <a:r>
              <a:rPr lang="en-US" sz="2400" dirty="0" smtClean="0"/>
              <a:t>Deterministic or stochastic?</a:t>
            </a:r>
          </a:p>
          <a:p>
            <a:pPr lvl="1" eaLnBrk="1" hangingPunct="1"/>
            <a:r>
              <a:rPr lang="en-US" sz="2400" dirty="0" smtClean="0"/>
              <a:t>One, two, or more players?</a:t>
            </a:r>
          </a:p>
          <a:p>
            <a:pPr lvl="1" eaLnBrk="1" hangingPunct="1"/>
            <a:r>
              <a:rPr lang="en-US" sz="2400" dirty="0" smtClean="0"/>
              <a:t>Zero sum?</a:t>
            </a:r>
          </a:p>
          <a:p>
            <a:pPr lvl="1" eaLnBrk="1" hangingPunct="1"/>
            <a:r>
              <a:rPr lang="en-US" sz="2400" dirty="0" smtClean="0"/>
              <a:t>Fully or partially observable?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Want algorithms for calculating a </a:t>
            </a:r>
            <a:r>
              <a:rPr lang="en-US" sz="2800" dirty="0" smtClean="0">
                <a:solidFill>
                  <a:srgbClr val="CC0000"/>
                </a:solidFill>
              </a:rPr>
              <a:t>strategy (policy)</a:t>
            </a:r>
            <a:r>
              <a:rPr lang="en-US" sz="2800" dirty="0" smtClean="0"/>
              <a:t> which recommends a move from each state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Games</a:t>
            </a:r>
          </a:p>
        </p:txBody>
      </p:sp>
    </p:spTree>
    <p:extLst>
      <p:ext uri="{BB962C8B-B14F-4D97-AF65-F5344CB8AC3E}">
        <p14:creationId xmlns:p14="http://schemas.microsoft.com/office/powerpoint/2010/main" val="20431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35" y="1396999"/>
            <a:ext cx="4207019" cy="4406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Games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possible formalizations, one is:</a:t>
            </a:r>
          </a:p>
          <a:p>
            <a:pPr lvl="1"/>
            <a:r>
              <a:rPr lang="en-US" sz="2400" dirty="0" smtClean="0"/>
              <a:t>States: S (start at 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Players: P={1...N} (usually take turns)</a:t>
            </a:r>
          </a:p>
          <a:p>
            <a:pPr lvl="1"/>
            <a:r>
              <a:rPr lang="en-US" sz="2400" dirty="0" smtClean="0"/>
              <a:t>Actions: A (may depend on player / state)</a:t>
            </a:r>
          </a:p>
          <a:p>
            <a:pPr lvl="1"/>
            <a:r>
              <a:rPr lang="en-US" sz="2400" dirty="0" smtClean="0"/>
              <a:t>Transition Function: </a:t>
            </a:r>
            <a:r>
              <a:rPr lang="en-US" sz="2400" dirty="0" err="1" smtClean="0"/>
              <a:t>SxA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 S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Terminal Test: S  {</a:t>
            </a:r>
            <a:r>
              <a:rPr lang="en-US" sz="2400" dirty="0" err="1" smtClean="0">
                <a:sym typeface="Symbol" pitchFamily="18" charset="2"/>
              </a:rPr>
              <a:t>t,f</a:t>
            </a:r>
            <a:r>
              <a:rPr lang="en-US" sz="2400" dirty="0" smtClean="0">
                <a:sym typeface="Symbol" pitchFamily="18" charset="2"/>
              </a:rPr>
              <a:t>}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Terminal Utilities: </a:t>
            </a:r>
            <a:r>
              <a:rPr lang="en-US" sz="2400" dirty="0" err="1" smtClean="0">
                <a:sym typeface="Symbol" pitchFamily="18" charset="2"/>
              </a:rPr>
              <a:t>SxP</a:t>
            </a:r>
            <a:r>
              <a:rPr lang="en-US" sz="2400" dirty="0" smtClean="0">
                <a:sym typeface="Symbol" pitchFamily="18" charset="2"/>
              </a:rPr>
              <a:t>  R</a:t>
            </a: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Solution for a player is a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policy</a:t>
            </a:r>
            <a:r>
              <a:rPr lang="en-US" sz="2800" dirty="0" smtClean="0">
                <a:sym typeface="Symbol" pitchFamily="18" charset="2"/>
              </a:rPr>
              <a:t>: S  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63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8638" y="1353564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46933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Games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515" y="4190999"/>
            <a:ext cx="5247221" cy="198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Zero-Sum Games</a:t>
            </a:r>
          </a:p>
          <a:p>
            <a:pPr lvl="1"/>
            <a:r>
              <a:rPr lang="en-US" sz="2000" dirty="0" smtClean="0"/>
              <a:t>Agents have opposite utilities (values on outcomes)</a:t>
            </a:r>
          </a:p>
          <a:p>
            <a:pPr lvl="1"/>
            <a:r>
              <a:rPr lang="en-US" sz="2000" dirty="0" smtClean="0"/>
              <a:t>Lets us think of a single value that one maximizes and the other minimizes</a:t>
            </a:r>
          </a:p>
          <a:p>
            <a:pPr lvl="1"/>
            <a:r>
              <a:rPr lang="en-US" sz="2000" dirty="0" smtClean="0"/>
              <a:t>Adversarial, pure competition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6181344" y="4230622"/>
            <a:ext cx="5486400" cy="227990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General Games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Agents have independent utilities (values on outcomes)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Cooperation, indifference, competition, and more are all possible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Ignoring these for now!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5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children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90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Eval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42"/>
  <p:tag name="PICTUREFILESIZE" val="201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10501</TotalTime>
  <Words>1391</Words>
  <Application>Microsoft Macintosh PowerPoint</Application>
  <PresentationFormat>Widescreen</PresentationFormat>
  <Paragraphs>369</Paragraphs>
  <Slides>36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Symbol</vt:lpstr>
      <vt:lpstr>Times New Roman</vt:lpstr>
      <vt:lpstr>Wingdings</vt:lpstr>
      <vt:lpstr>Arial</vt:lpstr>
      <vt:lpstr>Office Theme</vt:lpstr>
      <vt:lpstr>Photo Editor Photo</vt:lpstr>
      <vt:lpstr>Announcements</vt:lpstr>
      <vt:lpstr>Last Time: A* and Heuristics</vt:lpstr>
      <vt:lpstr>Search Problem Mechanics</vt:lpstr>
      <vt:lpstr>Practice: Search Problem Formulation</vt:lpstr>
      <vt:lpstr>Adversarial Games</vt:lpstr>
      <vt:lpstr>Games as Search</vt:lpstr>
      <vt:lpstr>Types of Games</vt:lpstr>
      <vt:lpstr>Deterministic Games</vt:lpstr>
      <vt:lpstr>Types of Games</vt:lpstr>
      <vt:lpstr>Adversarial Search</vt:lpstr>
      <vt:lpstr>Single-Agent Trees</vt:lpstr>
      <vt:lpstr>Value of a State</vt:lpstr>
      <vt:lpstr>Adversarial Game Trees</vt:lpstr>
      <vt:lpstr>Minimax Values</vt:lpstr>
      <vt:lpstr>Tic-Tac-Toe Game Tree</vt:lpstr>
      <vt:lpstr>Adversarial Search (Minimax)</vt:lpstr>
      <vt:lpstr>Minimax Implementation</vt:lpstr>
      <vt:lpstr>Minimax Implementation (with control flow)</vt:lpstr>
      <vt:lpstr>Minimax Example</vt:lpstr>
      <vt:lpstr>Minimax Efficiency</vt:lpstr>
      <vt:lpstr>Minimax Properties</vt:lpstr>
      <vt:lpstr>Resource Limits</vt:lpstr>
      <vt:lpstr>Resource Limits</vt:lpstr>
      <vt:lpstr>Depth Matters</vt:lpstr>
      <vt:lpstr>Evaluation Functions</vt:lpstr>
      <vt:lpstr>Evaluation for Pacman</vt:lpstr>
      <vt:lpstr>Game Tree Pruning</vt:lpstr>
      <vt:lpstr>Minimax Example (now with pruning!)</vt:lpstr>
      <vt:lpstr>Alpha-Beta Pruning</vt:lpstr>
      <vt:lpstr>Alpha-Beta Implementation</vt:lpstr>
      <vt:lpstr>Alpha-Beta Pruning Properties</vt:lpstr>
      <vt:lpstr>Alpha-Beta Practice</vt:lpstr>
      <vt:lpstr>Alpha-Beta Practice</vt:lpstr>
      <vt:lpstr>Search Summary</vt:lpstr>
      <vt:lpstr>PowerPoint Presentation</vt:lpstr>
      <vt:lpstr>Next Time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141</cp:revision>
  <dcterms:created xsi:type="dcterms:W3CDTF">2017-08-18T18:18:42Z</dcterms:created>
  <dcterms:modified xsi:type="dcterms:W3CDTF">2017-09-06T15:03:50Z</dcterms:modified>
</cp:coreProperties>
</file>