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61" r:id="rId5"/>
    <p:sldId id="329" r:id="rId6"/>
    <p:sldId id="328" r:id="rId7"/>
    <p:sldId id="263" r:id="rId8"/>
    <p:sldId id="326" r:id="rId9"/>
    <p:sldId id="264" r:id="rId10"/>
    <p:sldId id="325" r:id="rId11"/>
    <p:sldId id="318" r:id="rId12"/>
    <p:sldId id="319" r:id="rId13"/>
    <p:sldId id="265" r:id="rId14"/>
    <p:sldId id="257" r:id="rId15"/>
    <p:sldId id="258" r:id="rId16"/>
    <p:sldId id="267" r:id="rId17"/>
    <p:sldId id="266" r:id="rId18"/>
    <p:sldId id="260" r:id="rId19"/>
    <p:sldId id="320" r:id="rId20"/>
    <p:sldId id="324" r:id="rId21"/>
    <p:sldId id="317" r:id="rId22"/>
    <p:sldId id="259" r:id="rId23"/>
    <p:sldId id="321" r:id="rId24"/>
    <p:sldId id="322" r:id="rId25"/>
    <p:sldId id="323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5"/>
    <p:restoredTop sz="94646"/>
  </p:normalViewPr>
  <p:slideViewPr>
    <p:cSldViewPr snapToGrid="0" snapToObjects="1">
      <p:cViewPr varScale="1">
        <p:scale>
          <a:sx n="95" d="100"/>
          <a:sy n="95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riffisdr/Research/polarity-classification/BioNLP-2019/presentation/presentation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riffisdr/Research/polarity-classification/BioNLP-2019/presentation/presentation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Labels in Test 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Sheet1!$F$4:$F$7</c:f>
              <c:strCache>
                <c:ptCount val="4"/>
                <c:pt idx="0">
                  <c:v>Able</c:v>
                </c:pt>
                <c:pt idx="1">
                  <c:v>Unable</c:v>
                </c:pt>
                <c:pt idx="2">
                  <c:v>Unclear</c:v>
                </c:pt>
                <c:pt idx="3">
                  <c:v>None</c:v>
                </c:pt>
              </c:strCache>
            </c:strRef>
          </c:cat>
          <c:val>
            <c:numRef>
              <c:f>Sheet1!$G$4:$G$7</c:f>
              <c:numCache>
                <c:formatCode>General</c:formatCode>
                <c:ptCount val="4"/>
                <c:pt idx="0">
                  <c:v>446</c:v>
                </c:pt>
                <c:pt idx="1">
                  <c:v>23</c:v>
                </c:pt>
                <c:pt idx="2">
                  <c:v>48</c:v>
                </c:pt>
                <c:pt idx="3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D-8B4A-A9D9-5E1BD814C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377087"/>
        <c:axId val="1660378767"/>
      </c:barChart>
      <c:catAx>
        <c:axId val="166037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378767"/>
        <c:crosses val="autoZero"/>
        <c:auto val="1"/>
        <c:lblAlgn val="ctr"/>
        <c:lblOffset val="100"/>
        <c:noMultiLvlLbl val="0"/>
      </c:catAx>
      <c:valAx>
        <c:axId val="16603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37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Sheet1!$O$21</c:f>
              <c:strCache>
                <c:ptCount val="1"/>
                <c:pt idx="0">
                  <c:v>Rule-based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Sheet1!$P$20:$T$20</c:f>
              <c:strCache>
                <c:ptCount val="5"/>
                <c:pt idx="0">
                  <c:v>Able (n=446)</c:v>
                </c:pt>
                <c:pt idx="1">
                  <c:v>Unable (n=23)</c:v>
                </c:pt>
                <c:pt idx="2">
                  <c:v>Unclear (n=48)</c:v>
                </c:pt>
                <c:pt idx="3">
                  <c:v>None (n=478)</c:v>
                </c:pt>
                <c:pt idx="4">
                  <c:v>Macro</c:v>
                </c:pt>
              </c:strCache>
            </c:strRef>
          </c:cat>
          <c:val>
            <c:numRef>
              <c:f>Sheet1!$P$21:$T$21</c:f>
              <c:numCache>
                <c:formatCode>General</c:formatCode>
                <c:ptCount val="5"/>
                <c:pt idx="0">
                  <c:v>64.2</c:v>
                </c:pt>
                <c:pt idx="1">
                  <c:v>29.3</c:v>
                </c:pt>
                <c:pt idx="2">
                  <c:v>10.3</c:v>
                </c:pt>
                <c:pt idx="3">
                  <c:v>64.7</c:v>
                </c:pt>
                <c:pt idx="4">
                  <c:v>42.11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38-504C-9382-FCF2F5FEE488}"/>
            </c:ext>
          </c:extLst>
        </c:ser>
        <c:ser>
          <c:idx val="1"/>
          <c:order val="1"/>
          <c:tx>
            <c:strRef>
              <c:f>Sheet1!$O$22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Sheet1!$P$20:$T$20</c:f>
              <c:strCache>
                <c:ptCount val="5"/>
                <c:pt idx="0">
                  <c:v>Able (n=446)</c:v>
                </c:pt>
                <c:pt idx="1">
                  <c:v>Unable (n=23)</c:v>
                </c:pt>
                <c:pt idx="2">
                  <c:v>Unclear (n=48)</c:v>
                </c:pt>
                <c:pt idx="3">
                  <c:v>None (n=478)</c:v>
                </c:pt>
                <c:pt idx="4">
                  <c:v>Macro</c:v>
                </c:pt>
              </c:strCache>
            </c:strRef>
          </c:cat>
          <c:val>
            <c:numRef>
              <c:f>Sheet1!$P$22:$T$22</c:f>
              <c:numCache>
                <c:formatCode>General</c:formatCode>
                <c:ptCount val="5"/>
                <c:pt idx="0">
                  <c:v>85.1</c:v>
                </c:pt>
                <c:pt idx="1">
                  <c:v>69.2</c:v>
                </c:pt>
                <c:pt idx="2">
                  <c:v>66.7</c:v>
                </c:pt>
                <c:pt idx="3">
                  <c:v>87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38-504C-9382-FCF2F5FEE488}"/>
            </c:ext>
          </c:extLst>
        </c:ser>
        <c:ser>
          <c:idx val="2"/>
          <c:order val="2"/>
          <c:tx>
            <c:strRef>
              <c:f>Sheet1!$O$23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Sheet1!$P$20:$T$20</c:f>
              <c:strCache>
                <c:ptCount val="5"/>
                <c:pt idx="0">
                  <c:v>Able (n=446)</c:v>
                </c:pt>
                <c:pt idx="1">
                  <c:v>Unable (n=23)</c:v>
                </c:pt>
                <c:pt idx="2">
                  <c:v>Unclear (n=48)</c:v>
                </c:pt>
                <c:pt idx="3">
                  <c:v>None (n=478)</c:v>
                </c:pt>
                <c:pt idx="4">
                  <c:v>Macro</c:v>
                </c:pt>
              </c:strCache>
            </c:strRef>
          </c:cat>
          <c:val>
            <c:numRef>
              <c:f>Sheet1!$P$23:$T$23</c:f>
              <c:numCache>
                <c:formatCode>General</c:formatCode>
                <c:ptCount val="5"/>
                <c:pt idx="0">
                  <c:v>87.6</c:v>
                </c:pt>
                <c:pt idx="1">
                  <c:v>63.4</c:v>
                </c:pt>
                <c:pt idx="2">
                  <c:v>65</c:v>
                </c:pt>
                <c:pt idx="3">
                  <c:v>89.4</c:v>
                </c:pt>
                <c:pt idx="4">
                  <c:v>76.400000000000006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38-504C-9382-FCF2F5FEE488}"/>
            </c:ext>
          </c:extLst>
        </c:ser>
        <c:ser>
          <c:idx val="3"/>
          <c:order val="3"/>
          <c:tx>
            <c:strRef>
              <c:f>Sheet1!$O$24</c:f>
              <c:strCache>
                <c:ptCount val="1"/>
                <c:pt idx="0">
                  <c:v>All (DNN chooser)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Sheet1!$P$20:$T$20</c:f>
              <c:strCache>
                <c:ptCount val="5"/>
                <c:pt idx="0">
                  <c:v>Able (n=446)</c:v>
                </c:pt>
                <c:pt idx="1">
                  <c:v>Unable (n=23)</c:v>
                </c:pt>
                <c:pt idx="2">
                  <c:v>Unclear (n=48)</c:v>
                </c:pt>
                <c:pt idx="3">
                  <c:v>None (n=478)</c:v>
                </c:pt>
                <c:pt idx="4">
                  <c:v>Macro</c:v>
                </c:pt>
              </c:strCache>
            </c:strRef>
          </c:cat>
          <c:val>
            <c:numRef>
              <c:f>Sheet1!$P$24:$T$24</c:f>
              <c:numCache>
                <c:formatCode>General</c:formatCode>
                <c:ptCount val="5"/>
                <c:pt idx="0">
                  <c:v>86.9</c:v>
                </c:pt>
                <c:pt idx="1">
                  <c:v>64.2</c:v>
                </c:pt>
                <c:pt idx="2">
                  <c:v>68.7</c:v>
                </c:pt>
                <c:pt idx="3">
                  <c:v>89.9</c:v>
                </c:pt>
                <c:pt idx="4">
                  <c:v>77.400000000000006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38-504C-9382-FCF2F5FEE488}"/>
            </c:ext>
          </c:extLst>
        </c:ser>
        <c:ser>
          <c:idx val="4"/>
          <c:order val="4"/>
          <c:tx>
            <c:strRef>
              <c:f>Sheet1!$O$25</c:f>
              <c:strCache>
                <c:ptCount val="1"/>
                <c:pt idx="0">
                  <c:v>SVM+CNN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Sheet1!$P$20:$T$20</c:f>
              <c:strCache>
                <c:ptCount val="5"/>
                <c:pt idx="0">
                  <c:v>Able (n=446)</c:v>
                </c:pt>
                <c:pt idx="1">
                  <c:v>Unable (n=23)</c:v>
                </c:pt>
                <c:pt idx="2">
                  <c:v>Unclear (n=48)</c:v>
                </c:pt>
                <c:pt idx="3">
                  <c:v>None (n=478)</c:v>
                </c:pt>
                <c:pt idx="4">
                  <c:v>Macro</c:v>
                </c:pt>
              </c:strCache>
            </c:strRef>
          </c:cat>
          <c:val>
            <c:numRef>
              <c:f>Sheet1!$P$25:$T$25</c:f>
              <c:numCache>
                <c:formatCode>General</c:formatCode>
                <c:ptCount val="5"/>
                <c:pt idx="0">
                  <c:v>86.4</c:v>
                </c:pt>
                <c:pt idx="1">
                  <c:v>69.2</c:v>
                </c:pt>
                <c:pt idx="2">
                  <c:v>67.900000000000006</c:v>
                </c:pt>
                <c:pt idx="3">
                  <c:v>87.9</c:v>
                </c:pt>
                <c:pt idx="4">
                  <c:v>77.900000000000006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38-504C-9382-FCF2F5FEE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0915503"/>
        <c:axId val="1700917183"/>
      </c:barChart>
      <c:catAx>
        <c:axId val="1700915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917183"/>
        <c:crosses val="autoZero"/>
        <c:auto val="1"/>
        <c:lblAlgn val="ctr"/>
        <c:lblOffset val="100"/>
        <c:noMultiLvlLbl val="0"/>
      </c:catAx>
      <c:valAx>
        <c:axId val="170091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91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E6F2-48CC-1B43-9E8E-1C1466FEDB9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AD248-CA73-D948-B2D1-904DC4672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1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AD248-CA73-D948-B2D1-904DC4672F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5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AD248-CA73-D948-B2D1-904DC4672F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BE90-5F23-B24D-9CA7-D13D96AD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66833-4975-0E42-8D1C-A8538B798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E92E-D471-E54E-8BAB-C263534A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79F1-BD94-6042-B725-5F43D91F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A6CC-D3EE-5140-AF95-4AF962BF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6EA-EA31-1249-A255-73F322DC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91F3A-DD25-434E-A1EB-9A02CC797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4787-EE79-7E49-B109-8212672B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D72B-E23E-CC4B-A6F4-F753186E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5F31-1446-4C47-AF51-30EC930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0DA7D-906A-3640-B27D-40DE4A924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944AF-13C2-9843-B277-CDE7D918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E487-CA09-0C41-B0ED-2137973D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B6CB-8981-7C40-83DE-FAB7754E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6C5A-6060-CA41-8051-15292D4A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9B05-E804-8046-B71D-F3487D60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E9C8-B82C-6347-8228-C68ADA63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9482-00BD-A247-9843-6A8DE540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08E1-7876-5D4C-89F7-1708483C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34D7-9B21-0342-BA99-7E0A44EE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7C10-3E9E-5740-9F97-6F294DE7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0C4A-E2E7-0A47-AC9E-0AB8D0BA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BECE-9FC2-E147-AA7E-385AF697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9784-DB43-5943-A689-C36205E9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5A53C-A910-9449-B20E-A22B17D9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9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C835-1B5A-8A4B-BA5C-77544082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4694-FF84-444F-823E-DB374D7F4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3A73-CDA1-AB40-9667-D1F01D4FF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A214-A3D9-D945-9859-E05909EC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5A86-090D-A143-9614-7D006177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00B56-0C0A-D846-803C-5DC9EEC9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232-BE08-BB40-9511-38DBF4F9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6DC27-C1EA-094B-9B2B-4FD9BE31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477AB-9CC8-1946-A956-774C4DF9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E6E51-7657-1341-AB2C-5C031E99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8F915-363E-A74C-B1C8-A620EB426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0FA48-7BAA-0F44-A0F8-540E6B2D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5ECE9-D554-FD43-A5CF-39403451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B3B1D-7C7E-BF41-8039-A198135B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781B-4447-1B4D-BB73-50E4E978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F2B0C-B8EB-0C47-8686-4A5B4BE8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CFB11-C562-404E-AC75-47F034CD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CF018-094B-9C4D-AAE6-B890DC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B0155-ADBB-C84D-A27F-4E643FF0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5180D-3ABA-1F45-8F90-435A513F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D701-36C8-A84E-B8A9-B5BA6F42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79D5-CF59-8F45-9EC3-AB11572A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1C07-9EF4-1C41-B1EE-6820D03F5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D17BC-FD24-D047-B8AC-F4C275C5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9ECA-23D2-B048-994F-FC1CCEE7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56A23-75E2-8249-BD84-D5A4A89C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D3330-9ED8-1744-B548-CF53BE5F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5396-831D-6B40-9BFF-3CD10068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23242-83A9-984C-A9B2-B63A374BC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E77FD-4BD5-3D46-9B15-65BD5C01F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7218C-740B-D14E-B0A0-360243B2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0115D-6E3F-714C-9FB1-BCCFBCFE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0537B-2FF4-4E4B-A862-E4CD8D68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AB740-032F-E84B-8C0E-6AA2348F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2F6C-B2E9-8F4C-97B6-C66EBC9B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DC50-AECD-C64E-9D50-811E8C39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E6CA1-5620-6848-9ABC-24E4D61DC1EE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BF9B-B9AD-C744-8CD5-BCDF5FBA1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5D5C-5F8D-244B-AC40-E2DDFBF2B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85FC-6926-2C4B-BAEB-1112E5E2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09DB0-AE79-A54F-A754-0E83F0201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89" y="6454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Classifying the Reported Ability in Clinical Mobility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5B430D-DEDD-EB48-B26D-F2BEB2318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5" y="3602038"/>
            <a:ext cx="10390909" cy="1655762"/>
          </a:xfrm>
        </p:spPr>
        <p:txBody>
          <a:bodyPr>
            <a:normAutofit/>
          </a:bodyPr>
          <a:lstStyle/>
          <a:p>
            <a:r>
              <a:rPr lang="en-US" u="sng" dirty="0"/>
              <a:t>Denis Newman-</a:t>
            </a:r>
            <a:r>
              <a:rPr lang="en-US" u="sng" dirty="0" err="1"/>
              <a:t>Griffis</a:t>
            </a:r>
            <a:r>
              <a:rPr lang="en-US" dirty="0"/>
              <a:t>*</a:t>
            </a:r>
            <a:r>
              <a:rPr lang="en-US" baseline="30000" dirty="0"/>
              <a:t>1,2</a:t>
            </a:r>
            <a:r>
              <a:rPr lang="en-US" dirty="0"/>
              <a:t>, Ayah </a:t>
            </a:r>
            <a:r>
              <a:rPr lang="en-US" dirty="0" err="1"/>
              <a:t>Zirikly</a:t>
            </a:r>
            <a:r>
              <a:rPr lang="en-US" dirty="0"/>
              <a:t>*</a:t>
            </a:r>
            <a:r>
              <a:rPr lang="en-US" baseline="30000" dirty="0"/>
              <a:t>1</a:t>
            </a:r>
            <a:r>
              <a:rPr lang="en-US" dirty="0"/>
              <a:t>, Guy </a:t>
            </a:r>
            <a:r>
              <a:rPr lang="en-US" dirty="0" err="1"/>
              <a:t>Divita</a:t>
            </a:r>
            <a:r>
              <a:rPr lang="en-US" dirty="0"/>
              <a:t>*</a:t>
            </a:r>
            <a:r>
              <a:rPr lang="en-US" baseline="30000" dirty="0"/>
              <a:t> 1</a:t>
            </a:r>
            <a:r>
              <a:rPr lang="en-US" dirty="0"/>
              <a:t>, and Bart </a:t>
            </a:r>
            <a:r>
              <a:rPr lang="en-US" dirty="0" err="1"/>
              <a:t>Desmet</a:t>
            </a:r>
            <a:r>
              <a:rPr lang="en-US" baseline="30000" dirty="0"/>
              <a:t> 1</a:t>
            </a:r>
            <a:endParaRPr lang="en-US" dirty="0"/>
          </a:p>
          <a:p>
            <a:endParaRPr lang="en-US" sz="2000" dirty="0"/>
          </a:p>
          <a:p>
            <a:r>
              <a:rPr lang="en-US" sz="2000" baseline="30000" dirty="0"/>
              <a:t>1</a:t>
            </a:r>
            <a:r>
              <a:rPr lang="en-US" sz="2000" dirty="0"/>
              <a:t>National Institutes of Health, Clinical Center     </a:t>
            </a:r>
            <a:r>
              <a:rPr lang="en-US" sz="2000" baseline="30000" dirty="0"/>
              <a:t>2</a:t>
            </a:r>
            <a:r>
              <a:rPr lang="en-US" sz="2000" dirty="0"/>
              <a:t>The Ohio State University      *equal contributors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5D124-2BFD-6F4B-880B-19D78BF88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19" y="5985163"/>
            <a:ext cx="3993522" cy="572599"/>
          </a:xfrm>
          <a:prstGeom prst="rect">
            <a:avLst/>
          </a:prstGeom>
        </p:spPr>
      </p:pic>
      <p:pic>
        <p:nvPicPr>
          <p:cNvPr id="7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333D7EEC-2F12-B341-B017-BC4AABCD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5" y="5985162"/>
            <a:ext cx="3622612" cy="69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25B0E-245D-D84A-80C7-5014871EA18C}"/>
              </a:ext>
            </a:extLst>
          </p:cNvPr>
          <p:cNvSpPr txBox="1"/>
          <p:nvPr/>
        </p:nvSpPr>
        <p:spPr>
          <a:xfrm>
            <a:off x="4896710" y="552349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BioNLP</a:t>
            </a:r>
            <a:r>
              <a:rPr lang="en-US" sz="2400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84672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3FE8-EDE2-2F46-93ED-DACF316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7572-E067-2843-854B-2F43EC11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019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Bag of unigram indicators (binary)</a:t>
            </a:r>
          </a:p>
          <a:p>
            <a:r>
              <a:rPr lang="en-US" dirty="0"/>
              <a:t>Averaged word embeddings</a:t>
            </a:r>
          </a:p>
          <a:p>
            <a:r>
              <a:rPr lang="en-US" dirty="0"/>
              <a:t>Text of mobility description with/without Action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62F75-EA87-274A-87CB-809174ECBC78}"/>
              </a:ext>
            </a:extLst>
          </p:cNvPr>
          <p:cNvSpPr txBox="1"/>
          <p:nvPr/>
        </p:nvSpPr>
        <p:spPr>
          <a:xfrm>
            <a:off x="838200" y="4710545"/>
            <a:ext cx="32004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/>
              <a:t>Random Forest</a:t>
            </a:r>
          </a:p>
          <a:p>
            <a:pPr marL="228600" lvl="1"/>
            <a:r>
              <a:rPr lang="en-US" sz="2400" dirty="0"/>
              <a:t>Unigrams for context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2D819-00F0-234C-B500-446BC812E5F0}"/>
              </a:ext>
            </a:extLst>
          </p:cNvPr>
          <p:cNvSpPr txBox="1"/>
          <p:nvPr/>
        </p:nvSpPr>
        <p:spPr>
          <a:xfrm>
            <a:off x="4495800" y="4710545"/>
            <a:ext cx="3213100" cy="1569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/>
              <a:t>SVM</a:t>
            </a:r>
          </a:p>
          <a:p>
            <a:pPr marL="279400"/>
            <a:r>
              <a:rPr lang="en-US" sz="2400" dirty="0"/>
              <a:t>Unigrams and embeddings for context and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0BF65-C5BF-804F-AB30-CFC02FDD62FA}"/>
              </a:ext>
            </a:extLst>
          </p:cNvPr>
          <p:cNvSpPr txBox="1"/>
          <p:nvPr/>
        </p:nvSpPr>
        <p:spPr>
          <a:xfrm>
            <a:off x="8153400" y="4710545"/>
            <a:ext cx="38735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/>
              <a:t>2-layer DNN</a:t>
            </a:r>
          </a:p>
          <a:p>
            <a:pPr marL="279400"/>
            <a:r>
              <a:rPr lang="en-US" sz="2400" dirty="0"/>
              <a:t>Unigrams and embeddings for context only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5CED27C-0F8A-1A42-850F-7D395ECEACB9}"/>
              </a:ext>
            </a:extLst>
          </p:cNvPr>
          <p:cNvSpPr/>
          <p:nvPr/>
        </p:nvSpPr>
        <p:spPr>
          <a:xfrm>
            <a:off x="4075176" y="4544399"/>
            <a:ext cx="3670300" cy="2011680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954C5-490F-1044-BA76-93D7CF81D512}"/>
              </a:ext>
            </a:extLst>
          </p:cNvPr>
          <p:cNvSpPr txBox="1"/>
          <p:nvPr/>
        </p:nvSpPr>
        <p:spPr>
          <a:xfrm>
            <a:off x="4315968" y="3973006"/>
            <a:ext cx="4726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All equivalent; SVM absolute highest</a:t>
            </a:r>
          </a:p>
        </p:txBody>
      </p:sp>
      <p:pic>
        <p:nvPicPr>
          <p:cNvPr id="11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C55C9BFC-F02F-9443-859C-EAEC267F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0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A7F4-5B82-9141-959F-2869E950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708C03C-001D-C74A-8F26-718895B71B73}"/>
              </a:ext>
            </a:extLst>
          </p:cNvPr>
          <p:cNvGrpSpPr/>
          <p:nvPr/>
        </p:nvGrpSpPr>
        <p:grpSpPr>
          <a:xfrm>
            <a:off x="7015613" y="1319153"/>
            <a:ext cx="4618679" cy="1645638"/>
            <a:chOff x="6970093" y="1220924"/>
            <a:chExt cx="4618679" cy="164563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5DB3AE7-6272-6045-A0A2-21235BEEC5E2}"/>
                </a:ext>
              </a:extLst>
            </p:cNvPr>
            <p:cNvSpPr txBox="1"/>
            <p:nvPr/>
          </p:nvSpPr>
          <p:spPr>
            <a:xfrm>
              <a:off x="6970093" y="1865493"/>
              <a:ext cx="461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 Pt is not able to walk    more than 50 feet ... </a:t>
              </a:r>
            </a:p>
          </p:txBody>
        </p:sp>
        <p:sp>
          <p:nvSpPr>
            <p:cNvPr id="104" name="Right Brace 103">
              <a:extLst>
                <a:ext uri="{FF2B5EF4-FFF2-40B4-BE49-F238E27FC236}">
                  <a16:creationId xmlns:a16="http://schemas.microsoft.com/office/drawing/2014/main" id="{43F8FFB0-8EEC-344B-A497-6325D7324F59}"/>
                </a:ext>
              </a:extLst>
            </p:cNvPr>
            <p:cNvSpPr/>
            <p:nvPr/>
          </p:nvSpPr>
          <p:spPr>
            <a:xfrm rot="16200000">
              <a:off x="8985047" y="-89802"/>
              <a:ext cx="302609" cy="3679374"/>
            </a:xfrm>
            <a:prstGeom prst="rightBrac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DDF53B-C467-D44A-9A6D-C051420FC5C1}"/>
                </a:ext>
              </a:extLst>
            </p:cNvPr>
            <p:cNvSpPr txBox="1"/>
            <p:nvPr/>
          </p:nvSpPr>
          <p:spPr>
            <a:xfrm>
              <a:off x="8002509" y="1220924"/>
              <a:ext cx="22567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Mobility description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88F9DB4-F08C-874D-A882-EFC0FEAE708C}"/>
                </a:ext>
              </a:extLst>
            </p:cNvPr>
            <p:cNvSpPr/>
            <p:nvPr/>
          </p:nvSpPr>
          <p:spPr>
            <a:xfrm>
              <a:off x="8746524" y="1899923"/>
              <a:ext cx="620486" cy="2963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walk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8B873F3-8D71-554E-85FB-4A1557DEB265}"/>
                </a:ext>
              </a:extLst>
            </p:cNvPr>
            <p:cNvSpPr txBox="1"/>
            <p:nvPr/>
          </p:nvSpPr>
          <p:spPr>
            <a:xfrm>
              <a:off x="8605745" y="2497230"/>
              <a:ext cx="90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Unable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DFDD4AB-C6A9-6243-AD02-1E80FCBB7BE1}"/>
                </a:ext>
              </a:extLst>
            </p:cNvPr>
            <p:cNvCxnSpPr>
              <a:endCxn id="113" idx="0"/>
            </p:cNvCxnSpPr>
            <p:nvPr/>
          </p:nvCxnSpPr>
          <p:spPr>
            <a:xfrm>
              <a:off x="9056767" y="2229589"/>
              <a:ext cx="0" cy="267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508E805-15B4-F345-80AE-6E86DBA7DAD1}"/>
              </a:ext>
            </a:extLst>
          </p:cNvPr>
          <p:cNvGrpSpPr/>
          <p:nvPr/>
        </p:nvGrpSpPr>
        <p:grpSpPr>
          <a:xfrm>
            <a:off x="1600922" y="2237832"/>
            <a:ext cx="7503930" cy="3683506"/>
            <a:chOff x="1600922" y="2237832"/>
            <a:chExt cx="7503930" cy="368350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29E475D-AF3B-AD44-BB9D-E572DF5966B3}"/>
                </a:ext>
              </a:extLst>
            </p:cNvPr>
            <p:cNvGrpSpPr/>
            <p:nvPr/>
          </p:nvGrpSpPr>
          <p:grpSpPr>
            <a:xfrm>
              <a:off x="1614640" y="2542516"/>
              <a:ext cx="7490212" cy="3378822"/>
              <a:chOff x="2269561" y="2542516"/>
              <a:chExt cx="7490212" cy="337882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31301F6-3337-E345-BF20-6DC1D43E2135}"/>
                  </a:ext>
                </a:extLst>
              </p:cNvPr>
              <p:cNvGrpSpPr/>
              <p:nvPr/>
            </p:nvGrpSpPr>
            <p:grpSpPr>
              <a:xfrm>
                <a:off x="3605408" y="2586493"/>
                <a:ext cx="6154365" cy="2940663"/>
                <a:chOff x="5066517" y="2954665"/>
                <a:chExt cx="6154365" cy="2940663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270707A-6A18-AC4D-AD24-323ED34FBD7A}"/>
                    </a:ext>
                  </a:extLst>
                </p:cNvPr>
                <p:cNvGrpSpPr/>
                <p:nvPr/>
              </p:nvGrpSpPr>
              <p:grpSpPr>
                <a:xfrm>
                  <a:off x="5066517" y="2954665"/>
                  <a:ext cx="6154365" cy="2940663"/>
                  <a:chOff x="3139747" y="1561293"/>
                  <a:chExt cx="6154365" cy="2940663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45CF44F1-7C42-2544-B71C-F769B88F3650}"/>
                      </a:ext>
                    </a:extLst>
                  </p:cNvPr>
                  <p:cNvCxnSpPr>
                    <a:cxnSpLocks/>
                    <a:endCxn id="84" idx="2"/>
                  </p:cNvCxnSpPr>
                  <p:nvPr/>
                </p:nvCxnSpPr>
                <p:spPr>
                  <a:xfrm flipV="1">
                    <a:off x="5772936" y="2684816"/>
                    <a:ext cx="781529" cy="602533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C3A3638E-413F-7C40-BE90-14F610DF65DB}"/>
                      </a:ext>
                    </a:extLst>
                  </p:cNvPr>
                  <p:cNvCxnSpPr>
                    <a:cxnSpLocks/>
                    <a:stCxn id="55" idx="3"/>
                    <a:endCxn id="82" idx="0"/>
                  </p:cNvCxnSpPr>
                  <p:nvPr/>
                </p:nvCxnSpPr>
                <p:spPr>
                  <a:xfrm>
                    <a:off x="5600039" y="2020104"/>
                    <a:ext cx="954426" cy="17441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B4140D4C-588D-6842-9BE7-0E86AD212A6A}"/>
                      </a:ext>
                    </a:extLst>
                  </p:cNvPr>
                  <p:cNvGrpSpPr/>
                  <p:nvPr/>
                </p:nvGrpSpPr>
                <p:grpSpPr>
                  <a:xfrm>
                    <a:off x="4498944" y="1561293"/>
                    <a:ext cx="1273992" cy="1726056"/>
                    <a:chOff x="8667552" y="1865065"/>
                    <a:chExt cx="1273992" cy="1726056"/>
                  </a:xfrm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97749117-7A64-E245-A026-0CD685FF4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67552" y="1865065"/>
                      <a:ext cx="955494" cy="431514"/>
                      <a:chOff x="7712058" y="2445783"/>
                      <a:chExt cx="955494" cy="431514"/>
                    </a:xfrm>
                  </p:grpSpPr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2AC80951-D5BE-0B46-9118-FE9C17A4F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2058" y="244578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393A83E3-8496-FA4F-9C6D-CFB25B437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2058" y="266154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285CB6A1-E9A7-BD4F-99CC-3CAB063C21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0556" y="2445783"/>
                        <a:ext cx="318498" cy="2157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7439AC24-30ED-FB47-B8C5-5D80242332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0556" y="2661540"/>
                        <a:ext cx="318498" cy="2157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6AEDA555-3F70-4845-A6F8-6B15232A6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9054" y="244578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6BB6D5D4-77BD-3F4A-A38C-0D94FE404F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9054" y="266154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EBDB2657-0FD1-EB49-BF29-3D1529D6F8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3046" y="1865065"/>
                      <a:ext cx="318498" cy="1726056"/>
                      <a:chOff x="6411072" y="2506895"/>
                      <a:chExt cx="318498" cy="1726056"/>
                    </a:xfrm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9B112562-7FA6-CA4B-A3D3-9D403E5BD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506895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21D53819-ED1C-0447-AE34-D0C1263FE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722652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01A39DD8-DFC1-C247-8DB6-D9CFB647C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938409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3DC526D4-8D5D-7D44-9A8A-D32CB49ABF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154166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F4C4F0CF-68FE-B34A-881D-25F83FECA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36992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3EC5F24-085D-0843-8489-0830D2543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58568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C967DBF9-BF94-2746-B088-E9556197D8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801437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DC43A5AA-74C2-034D-AE50-D40FDD3EA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4017194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843F4AED-261A-E042-8259-663BDA10EDC0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5600039" y="2235861"/>
                    <a:ext cx="1408780" cy="12994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B332CA83-2667-114A-9B65-F6B675814F0B}"/>
                      </a:ext>
                    </a:extLst>
                  </p:cNvPr>
                  <p:cNvCxnSpPr>
                    <a:cxnSpLocks/>
                    <a:stCxn id="96" idx="0"/>
                    <a:endCxn id="83" idx="2"/>
                  </p:cNvCxnSpPr>
                  <p:nvPr/>
                </p:nvCxnSpPr>
                <p:spPr>
                  <a:xfrm flipV="1">
                    <a:off x="5613687" y="2469059"/>
                    <a:ext cx="940778" cy="602533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3F189CE9-D779-E94A-A862-B64D2CB4DFE3}"/>
                      </a:ext>
                    </a:extLst>
                  </p:cNvPr>
                  <p:cNvCxnSpPr>
                    <a:cxnSpLocks/>
                    <a:endCxn id="70" idx="0"/>
                  </p:cNvCxnSpPr>
                  <p:nvPr/>
                </p:nvCxnSpPr>
                <p:spPr>
                  <a:xfrm flipH="1" flipV="1">
                    <a:off x="7802407" y="2162865"/>
                    <a:ext cx="672987" cy="1059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F91360C-018E-EE4B-9029-44EA3179D504}"/>
                      </a:ext>
                    </a:extLst>
                  </p:cNvPr>
                  <p:cNvCxnSpPr>
                    <a:cxnSpLocks/>
                    <a:stCxn id="81" idx="0"/>
                    <a:endCxn id="70" idx="0"/>
                  </p:cNvCxnSpPr>
                  <p:nvPr/>
                </p:nvCxnSpPr>
                <p:spPr>
                  <a:xfrm>
                    <a:off x="6554465" y="1821788"/>
                    <a:ext cx="1247942" cy="3410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002F57E1-3D98-A941-BE9D-5A21941AFFAB}"/>
                      </a:ext>
                    </a:extLst>
                  </p:cNvPr>
                  <p:cNvCxnSpPr>
                    <a:cxnSpLocks/>
                    <a:stCxn id="75" idx="3"/>
                    <a:endCxn id="70" idx="3"/>
                  </p:cNvCxnSpPr>
                  <p:nvPr/>
                </p:nvCxnSpPr>
                <p:spPr>
                  <a:xfrm flipV="1">
                    <a:off x="7042937" y="2270744"/>
                    <a:ext cx="918719" cy="4092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7D7E22-98CD-B441-B94F-39AA5DFB4C48}"/>
                      </a:ext>
                    </a:extLst>
                  </p:cNvPr>
                  <p:cNvCxnSpPr>
                    <a:cxnSpLocks/>
                    <a:stCxn id="73" idx="3"/>
                    <a:endCxn id="72" idx="3"/>
                  </p:cNvCxnSpPr>
                  <p:nvPr/>
                </p:nvCxnSpPr>
                <p:spPr>
                  <a:xfrm>
                    <a:off x="7042937" y="2248431"/>
                    <a:ext cx="918719" cy="45382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E30FCA4B-63E9-DE4D-8B83-CE7B3F212C25}"/>
                      </a:ext>
                    </a:extLst>
                  </p:cNvPr>
                  <p:cNvCxnSpPr>
                    <a:cxnSpLocks/>
                    <a:stCxn id="76" idx="2"/>
                    <a:endCxn id="72" idx="3"/>
                  </p:cNvCxnSpPr>
                  <p:nvPr/>
                </p:nvCxnSpPr>
                <p:spPr>
                  <a:xfrm flipV="1">
                    <a:off x="6883688" y="2702258"/>
                    <a:ext cx="1077968" cy="3013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FE19CFA0-42A8-1D46-91B6-79059CA06669}"/>
                      </a:ext>
                    </a:extLst>
                  </p:cNvPr>
                  <p:cNvGrpSpPr/>
                  <p:nvPr/>
                </p:nvGrpSpPr>
                <p:grpSpPr>
                  <a:xfrm>
                    <a:off x="8475393" y="2268822"/>
                    <a:ext cx="318498" cy="431514"/>
                    <a:chOff x="7712058" y="1329273"/>
                    <a:chExt cx="318498" cy="431514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8994345F-E007-AE43-A415-F7FD5BED3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2058" y="1329273"/>
                      <a:ext cx="318498" cy="21575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43CB8816-C19D-8D44-A4D1-935880F02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2058" y="1545030"/>
                      <a:ext cx="318498" cy="2157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D2AAC814-A08D-E647-8E7B-9919205741BC}"/>
                      </a:ext>
                    </a:extLst>
                  </p:cNvPr>
                  <p:cNvGrpSpPr/>
                  <p:nvPr/>
                </p:nvGrpSpPr>
                <p:grpSpPr>
                  <a:xfrm>
                    <a:off x="6395216" y="1821788"/>
                    <a:ext cx="318498" cy="863028"/>
                    <a:chOff x="4916536" y="2641735"/>
                    <a:chExt cx="318498" cy="863028"/>
                  </a:xfrm>
                </p:grpSpPr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C4B33B4D-9A9A-C446-B218-D81EA445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26417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E084DE6A-C74A-0643-AE1C-F7BE7E851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285749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68B5D8E1-0F50-CF4A-87F2-33C0A746C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3073249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2B160619-0DD5-D046-B2A1-4181E6EFE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3289006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6D7D168A-0C28-C748-A2F8-F373402B1A84}"/>
                      </a:ext>
                    </a:extLst>
                  </p:cNvPr>
                  <p:cNvGrpSpPr/>
                  <p:nvPr/>
                </p:nvGrpSpPr>
                <p:grpSpPr>
                  <a:xfrm>
                    <a:off x="6570977" y="1981769"/>
                    <a:ext cx="318498" cy="863028"/>
                    <a:chOff x="5560257" y="2794135"/>
                    <a:chExt cx="318498" cy="863028"/>
                  </a:xfrm>
                </p:grpSpPr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89D1C27D-1D76-BD47-AEAD-BE19B62DD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27941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8CA942D7-FCEA-1B42-BBCC-10D7DEFFD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009892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9417EA40-717A-0340-962F-0E72DC940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44140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67DB3E44-C2F0-F849-82D1-46A158A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22564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5CF3CE2-1531-1B40-ADEA-D246EB56A2F6}"/>
                      </a:ext>
                    </a:extLst>
                  </p:cNvPr>
                  <p:cNvGrpSpPr/>
                  <p:nvPr/>
                </p:nvGrpSpPr>
                <p:grpSpPr>
                  <a:xfrm>
                    <a:off x="6724439" y="2140552"/>
                    <a:ext cx="318498" cy="863028"/>
                    <a:chOff x="6228998" y="2794135"/>
                    <a:chExt cx="318498" cy="863028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E1CC070A-BD70-1744-A0C8-68209ED0A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27941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CF8341C3-EB52-2942-AFDE-61AFDD63E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009892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6CAC59F7-3955-F247-8EF8-D93B4E0BD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225649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545B4CBD-FCAF-C940-859E-12F5C0BB2F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44140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27BCBA1A-CE30-3947-835D-C9B742F5359A}"/>
                      </a:ext>
                    </a:extLst>
                  </p:cNvPr>
                  <p:cNvCxnSpPr>
                    <a:cxnSpLocks/>
                    <a:stCxn id="86" idx="2"/>
                    <a:endCxn id="72" idx="2"/>
                  </p:cNvCxnSpPr>
                  <p:nvPr/>
                </p:nvCxnSpPr>
                <p:spPr>
                  <a:xfrm flipH="1">
                    <a:off x="7802407" y="2700336"/>
                    <a:ext cx="832235" cy="109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61FEB58-9271-474A-B6FF-512139A7404C}"/>
                      </a:ext>
                    </a:extLst>
                  </p:cNvPr>
                  <p:cNvSpPr txBox="1"/>
                  <p:nvPr/>
                </p:nvSpPr>
                <p:spPr>
                  <a:xfrm>
                    <a:off x="4251814" y="3536793"/>
                    <a:ext cx="15211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Context representation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D8E4A30-BD8F-2A4B-A3A9-29A35F5158A7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681" y="3536308"/>
                    <a:ext cx="1293192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Convolutional layer with multiple filters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4262473-0867-EF45-9FCA-9163FCF3453A}"/>
                      </a:ext>
                    </a:extLst>
                  </p:cNvPr>
                  <p:cNvSpPr txBox="1"/>
                  <p:nvPr/>
                </p:nvSpPr>
                <p:spPr>
                  <a:xfrm>
                    <a:off x="7099054" y="3536308"/>
                    <a:ext cx="11312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Max pooling</a:t>
                    </a:r>
                  </a:p>
                </p:txBody>
              </p: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6BB2FCF2-921A-DC4E-A3C7-7022F7395427}"/>
                      </a:ext>
                    </a:extLst>
                  </p:cNvPr>
                  <p:cNvGrpSpPr/>
                  <p:nvPr/>
                </p:nvGrpSpPr>
                <p:grpSpPr>
                  <a:xfrm>
                    <a:off x="7643158" y="2162865"/>
                    <a:ext cx="318498" cy="647271"/>
                    <a:chOff x="6228998" y="2794135"/>
                    <a:chExt cx="318498" cy="647271"/>
                  </a:xfrm>
                  <a:solidFill>
                    <a:schemeClr val="bg1"/>
                  </a:solidFill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B409FD43-DB86-AB44-9489-6775EDAA4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2794135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5C4EF8F4-26BC-E94B-B6B3-05F5B94A6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009892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3A21C2B2-4C8C-A748-A9B4-3899C112F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225649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CDD83FB-3A64-2D4F-B984-254B06A0C737}"/>
                      </a:ext>
                    </a:extLst>
                  </p:cNvPr>
                  <p:cNvSpPr txBox="1"/>
                  <p:nvPr/>
                </p:nvSpPr>
                <p:spPr>
                  <a:xfrm>
                    <a:off x="8060421" y="3547849"/>
                    <a:ext cx="1233691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Fully connected layer with </a:t>
                    </a:r>
                    <a:r>
                      <a:rPr lang="en-US" sz="1400" dirty="0" err="1"/>
                      <a:t>softmax</a:t>
                    </a:r>
                    <a:endParaRPr lang="en-US" sz="1400" dirty="0"/>
                  </a:p>
                </p:txBody>
              </p: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B06691C7-F8FF-ED4F-A2D9-41039067E004}"/>
                      </a:ext>
                    </a:extLst>
                  </p:cNvPr>
                  <p:cNvGrpSpPr/>
                  <p:nvPr/>
                </p:nvGrpSpPr>
                <p:grpSpPr>
                  <a:xfrm>
                    <a:off x="3139747" y="1856730"/>
                    <a:ext cx="1149229" cy="1760375"/>
                    <a:chOff x="420610" y="2062884"/>
                    <a:chExt cx="1149229" cy="1760375"/>
                  </a:xfrm>
                </p:grpSpPr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8C7EAC5F-3989-2A4D-853E-987F93F71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10" y="2062884"/>
                      <a:ext cx="830648" cy="176037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Pt</a:t>
                      </a:r>
                    </a:p>
                    <a:p>
                      <a:pPr algn="ctr"/>
                      <a:r>
                        <a:rPr lang="en-US" sz="1600" dirty="0"/>
                        <a:t>is</a:t>
                      </a:r>
                    </a:p>
                    <a:p>
                      <a:pPr algn="ctr"/>
                      <a:r>
                        <a:rPr lang="en-US" sz="1600" dirty="0"/>
                        <a:t>not </a:t>
                      </a:r>
                    </a:p>
                    <a:p>
                      <a:pPr algn="ctr"/>
                      <a:r>
                        <a:rPr lang="en-US" sz="1600" dirty="0"/>
                        <a:t>able</a:t>
                      </a:r>
                    </a:p>
                    <a:p>
                      <a:pPr algn="ctr"/>
                      <a:r>
                        <a:rPr lang="en-US" sz="1600" dirty="0"/>
                        <a:t>to</a:t>
                      </a:r>
                    </a:p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p:txBody>
                </p: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93991192-1CE8-CB43-AF18-DEA985B810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88116" y="2766055"/>
                      <a:ext cx="281723" cy="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8B76F067-4AF7-1C42-8E96-2750FE9550C6}"/>
                      </a:ext>
                    </a:extLst>
                  </p:cNvPr>
                  <p:cNvCxnSpPr>
                    <a:cxnSpLocks/>
                    <a:stCxn id="61" idx="0"/>
                    <a:endCxn id="78" idx="2"/>
                  </p:cNvCxnSpPr>
                  <p:nvPr/>
                </p:nvCxnSpPr>
                <p:spPr>
                  <a:xfrm flipV="1">
                    <a:off x="5440790" y="2413283"/>
                    <a:ext cx="1289436" cy="146213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EBAA83A-2578-7246-B504-32CC290C3369}"/>
                      </a:ext>
                    </a:extLst>
                  </p:cNvPr>
                  <p:cNvCxnSpPr>
                    <a:cxnSpLocks/>
                    <a:stCxn id="61" idx="2"/>
                    <a:endCxn id="80" idx="2"/>
                  </p:cNvCxnSpPr>
                  <p:nvPr/>
                </p:nvCxnSpPr>
                <p:spPr>
                  <a:xfrm flipV="1">
                    <a:off x="5440790" y="2629040"/>
                    <a:ext cx="1289436" cy="146213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40394DF-55E8-4842-93D1-8B5680EE3DE6}"/>
                      </a:ext>
                    </a:extLst>
                  </p:cNvPr>
                  <p:cNvGrpSpPr/>
                  <p:nvPr/>
                </p:nvGrpSpPr>
                <p:grpSpPr>
                  <a:xfrm>
                    <a:off x="4326047" y="1696468"/>
                    <a:ext cx="1273992" cy="1726056"/>
                    <a:chOff x="5455578" y="2506895"/>
                    <a:chExt cx="1273992" cy="1726056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3791E066-7BC7-9343-AB43-B1B12E566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E232F1FF-95F9-D745-921E-A3BB1D3C5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25207AEB-A82A-F24C-987E-3FEBE3A0E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EAA2F5A2-70AB-BD4F-81EC-4EF6B338F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43EE2E10-DA4F-8C4B-9F29-9ED9E0D02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73B827B0-F729-8F41-B276-C9074CA52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5430488A-9E11-2A4C-8B01-96A76C109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A4E214B8-E9DD-6D48-8FEB-0AD5643E3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41953A76-CDC4-5F40-91FF-56BDE5B67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71A1A00B-91D2-6143-9302-A3F0160E5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9096F737-C21F-524C-A71C-F6B3A6970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175E2D28-128B-6642-AD92-14A71BA78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CF15DC8B-3420-0546-B027-724E5622F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C616B6A3-0E7E-2044-9F6F-B294744D5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50D9B20A-9351-F740-8EB9-616886EDA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6E165FC0-F81C-2D41-9232-DFDF7442D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0434288-B372-A543-A5E8-C3B2F90F95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CD4C6904-FA14-234C-872D-E810758EA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FDAB77E4-9AE8-2048-928F-B1DCD45FD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1062389F-0FE3-8C49-BB87-2FA1AE059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1C444ABA-2627-0F47-BE2B-777DC2BFA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2EDDDBA7-35DF-1045-9624-CB4B6CFE6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1461E40-BF65-924D-AEF8-E504B519A1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1212B9C7-7F05-5E4D-BC61-F9C0C56B9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5D94C5E6-D4F3-DD45-9856-51F55F9A50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1072" y="2506895"/>
                      <a:ext cx="318498" cy="1726056"/>
                      <a:chOff x="6411072" y="2506895"/>
                      <a:chExt cx="318498" cy="1726056"/>
                    </a:xfrm>
                  </p:grpSpPr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4E243934-126C-D447-ADFC-762208B76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506895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6DF88244-D7DA-1641-B8B0-6DF730C8A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722652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5E56828E-58F4-364D-9B25-445A31CED3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938409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0384C2A9-4858-E345-A207-5193C4D88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154166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51B6BD25-DE4B-9B44-A3DD-2DBB53F4AB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585680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A9D84C4-5240-7548-85E1-9B6A7B7B80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801437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A0CE8DB9-C0A0-3948-9851-A018FBA147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4017194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004A8128-81D4-4B4B-A4C3-C92D22123D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369923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41F51F2-2743-6A4C-84CD-73BCAA81833A}"/>
                    </a:ext>
                  </a:extLst>
                </p:cNvPr>
                <p:cNvGrpSpPr/>
                <p:nvPr/>
              </p:nvGrpSpPr>
              <p:grpSpPr>
                <a:xfrm>
                  <a:off x="5066517" y="3612944"/>
                  <a:ext cx="830648" cy="994123"/>
                  <a:chOff x="5066517" y="3612944"/>
                  <a:chExt cx="830648" cy="994123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002D3896-13BA-3346-BF86-F6D86A4C4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66517" y="3612944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DCA0BB91-9699-C545-B413-0C374A3D2CFE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607067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27788E27-E4AA-AB4B-AE7A-A07CCB92BFC5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3902841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5DED6054-8656-A74F-A027-00EC76EF106A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149655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CD7E90AC-DF20-574F-9F2D-0EE4771BD092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396952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70411FC-84ED-384A-8146-59BD1C1B4CC0}"/>
                  </a:ext>
                </a:extLst>
              </p:cNvPr>
              <p:cNvGrpSpPr/>
              <p:nvPr/>
            </p:nvGrpSpPr>
            <p:grpSpPr>
              <a:xfrm>
                <a:off x="2963903" y="3125465"/>
                <a:ext cx="830648" cy="1537497"/>
                <a:chOff x="1731956" y="4039868"/>
                <a:chExt cx="830648" cy="1537497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AB39FE9-92A1-3B4C-81D5-F81BDA8FBF49}"/>
                    </a:ext>
                  </a:extLst>
                </p:cNvPr>
                <p:cNvSpPr/>
                <p:nvPr/>
              </p:nvSpPr>
              <p:spPr>
                <a:xfrm>
                  <a:off x="1731956" y="4039868"/>
                  <a:ext cx="830648" cy="15374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274320" bIns="0" rtlCol="0" anchor="ctr"/>
                <a:lstStyle/>
                <a:p>
                  <a:pPr algn="ctr"/>
                  <a:r>
                    <a:rPr lang="en-US" sz="1600" dirty="0"/>
                    <a:t>walk</a:t>
                  </a:r>
                </a:p>
                <a:p>
                  <a:pPr algn="ctr"/>
                  <a:r>
                    <a:rPr lang="en-US" sz="1600" dirty="0"/>
                    <a:t>more</a:t>
                  </a:r>
                </a:p>
                <a:p>
                  <a:pPr algn="ctr"/>
                  <a:r>
                    <a:rPr lang="en-US" sz="1600" dirty="0"/>
                    <a:t>than </a:t>
                  </a:r>
                </a:p>
                <a:p>
                  <a:pPr algn="ctr"/>
                  <a:r>
                    <a:rPr lang="en-US" sz="1600" dirty="0"/>
                    <a:t>50</a:t>
                  </a:r>
                </a:p>
                <a:p>
                  <a:pPr algn="ctr"/>
                  <a:r>
                    <a:rPr lang="en-US" sz="1600" dirty="0"/>
                    <a:t>feet</a:t>
                  </a:r>
                </a:p>
                <a:p>
                  <a:pPr algn="ctr"/>
                  <a:endParaRPr lang="en-US" sz="16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6DAC4C5-677E-0D47-93D8-909AE4F31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1956" y="4956901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65CF728-6E5C-3A44-A88D-87F82C7C84D2}"/>
                    </a:ext>
                  </a:extLst>
                </p:cNvPr>
                <p:cNvCxnSpPr/>
                <p:nvPr/>
              </p:nvCxnSpPr>
              <p:spPr>
                <a:xfrm>
                  <a:off x="1731956" y="5205376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3EFEAC6-922E-004A-8132-61BFDE9131DF}"/>
                    </a:ext>
                  </a:extLst>
                </p:cNvPr>
                <p:cNvCxnSpPr/>
                <p:nvPr/>
              </p:nvCxnSpPr>
              <p:spPr>
                <a:xfrm>
                  <a:off x="1731956" y="4460484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51EB3A5-7EE5-CB45-9091-0F22A3198AA7}"/>
                    </a:ext>
                  </a:extLst>
                </p:cNvPr>
                <p:cNvCxnSpPr/>
                <p:nvPr/>
              </p:nvCxnSpPr>
              <p:spPr>
                <a:xfrm>
                  <a:off x="1731956" y="4712505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2C0C4C3-89E3-7D41-8FCE-CB6D916A6040}"/>
                  </a:ext>
                </a:extLst>
              </p:cNvPr>
              <p:cNvGrpSpPr/>
              <p:nvPr/>
            </p:nvGrpSpPr>
            <p:grpSpPr>
              <a:xfrm>
                <a:off x="2269561" y="3283147"/>
                <a:ext cx="834466" cy="2638191"/>
                <a:chOff x="2970195" y="3861463"/>
                <a:chExt cx="834466" cy="2638191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44A0712D-BE03-C440-A921-867339FDA2EF}"/>
                    </a:ext>
                  </a:extLst>
                </p:cNvPr>
                <p:cNvGrpSpPr/>
                <p:nvPr/>
              </p:nvGrpSpPr>
              <p:grpSpPr>
                <a:xfrm>
                  <a:off x="2970195" y="3861463"/>
                  <a:ext cx="834466" cy="2638191"/>
                  <a:chOff x="1728138" y="4039868"/>
                  <a:chExt cx="834466" cy="1537497"/>
                </a:xfrm>
                <a:grpFill/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6A6132D8-256C-0544-B182-F728937AC35B}"/>
                      </a:ext>
                    </a:extLst>
                  </p:cNvPr>
                  <p:cNvSpPr/>
                  <p:nvPr/>
                </p:nvSpPr>
                <p:spPr>
                  <a:xfrm>
                    <a:off x="1731956" y="4039868"/>
                    <a:ext cx="830648" cy="1537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40" tIns="274320" bIns="0" rtlCol="0" anchor="ctr"/>
                  <a:lstStyle/>
                  <a:p>
                    <a:pPr algn="ctr"/>
                    <a:r>
                      <a:rPr lang="en-US" sz="1600" dirty="0"/>
                      <a:t>Pt</a:t>
                    </a:r>
                  </a:p>
                  <a:p>
                    <a:pPr algn="ctr"/>
                    <a:r>
                      <a:rPr lang="en-US" sz="1600" dirty="0"/>
                      <a:t>is</a:t>
                    </a:r>
                  </a:p>
                  <a:p>
                    <a:pPr algn="ctr"/>
                    <a:r>
                      <a:rPr lang="en-US" sz="1600" dirty="0"/>
                      <a:t>not</a:t>
                    </a:r>
                  </a:p>
                  <a:p>
                    <a:pPr algn="ctr"/>
                    <a:r>
                      <a:rPr lang="en-US" sz="1600" dirty="0"/>
                      <a:t>able</a:t>
                    </a:r>
                  </a:p>
                  <a:p>
                    <a:pPr algn="ctr"/>
                    <a:r>
                      <a:rPr lang="en-US" sz="1600" dirty="0"/>
                      <a:t>to </a:t>
                    </a:r>
                  </a:p>
                  <a:p>
                    <a:pPr algn="ctr"/>
                    <a:r>
                      <a:rPr lang="en-US" sz="1600" dirty="0"/>
                      <a:t>walk</a:t>
                    </a:r>
                  </a:p>
                  <a:p>
                    <a:pPr algn="ctr"/>
                    <a:r>
                      <a:rPr lang="en-US" sz="1600" dirty="0"/>
                      <a:t>more</a:t>
                    </a:r>
                  </a:p>
                  <a:p>
                    <a:pPr algn="ctr"/>
                    <a:r>
                      <a:rPr lang="en-US" sz="1600" dirty="0"/>
                      <a:t>than</a:t>
                    </a:r>
                  </a:p>
                  <a:p>
                    <a:pPr algn="ctr"/>
                    <a:r>
                      <a:rPr lang="en-US" sz="1600" dirty="0"/>
                      <a:t>50</a:t>
                    </a:r>
                  </a:p>
                  <a:p>
                    <a:pPr algn="ctr"/>
                    <a:r>
                      <a:rPr lang="en-US" sz="1600" dirty="0"/>
                      <a:t>feet</a:t>
                    </a:r>
                  </a:p>
                  <a:p>
                    <a:pPr algn="ctr"/>
                    <a:endParaRPr lang="en-US" sz="1600" dirty="0"/>
                  </a:p>
                </p:txBody>
              </p: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083D7F6E-AC9F-8844-BDCE-3B12A9820A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1956" y="4956901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6DAB955A-A2B7-0E4C-A7C3-6C4BF6888A42}"/>
                      </a:ext>
                    </a:extLst>
                  </p:cNvPr>
                  <p:cNvCxnSpPr/>
                  <p:nvPr/>
                </p:nvCxnSpPr>
                <p:spPr>
                  <a:xfrm>
                    <a:off x="1731956" y="5111753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71F1C061-A2FD-1E47-AD25-C932EFC346C4}"/>
                      </a:ext>
                    </a:extLst>
                  </p:cNvPr>
                  <p:cNvCxnSpPr/>
                  <p:nvPr/>
                </p:nvCxnSpPr>
                <p:spPr>
                  <a:xfrm>
                    <a:off x="1728138" y="4234424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C4B11EE-B8C7-1644-83F2-152F23C39FDA}"/>
                      </a:ext>
                    </a:extLst>
                  </p:cNvPr>
                  <p:cNvCxnSpPr/>
                  <p:nvPr/>
                </p:nvCxnSpPr>
                <p:spPr>
                  <a:xfrm>
                    <a:off x="1731956" y="4539672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26C19FFA-7572-3441-B5AD-E71ADABA077E}"/>
                    </a:ext>
                  </a:extLst>
                </p:cNvPr>
                <p:cNvCxnSpPr/>
                <p:nvPr/>
              </p:nvCxnSpPr>
              <p:spPr>
                <a:xfrm>
                  <a:off x="2970195" y="4482569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AF8CB971-AF37-2245-A617-5DFDF266A76B}"/>
                    </a:ext>
                  </a:extLst>
                </p:cNvPr>
                <p:cNvCxnSpPr/>
                <p:nvPr/>
              </p:nvCxnSpPr>
              <p:spPr>
                <a:xfrm>
                  <a:off x="2970195" y="4969788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C3F7183-4CE4-204A-9D4E-09A4D8551616}"/>
                    </a:ext>
                  </a:extLst>
                </p:cNvPr>
                <p:cNvCxnSpPr/>
                <p:nvPr/>
              </p:nvCxnSpPr>
              <p:spPr>
                <a:xfrm>
                  <a:off x="2970195" y="5206386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F10034DB-6246-894E-B6A8-6F19050F2CAA}"/>
                    </a:ext>
                  </a:extLst>
                </p:cNvPr>
                <p:cNvCxnSpPr/>
                <p:nvPr/>
              </p:nvCxnSpPr>
              <p:spPr>
                <a:xfrm>
                  <a:off x="2970195" y="5941724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BBF66868-7767-6248-A4D1-5E355D7890FF}"/>
                    </a:ext>
                  </a:extLst>
                </p:cNvPr>
                <p:cNvCxnSpPr/>
                <p:nvPr/>
              </p:nvCxnSpPr>
              <p:spPr>
                <a:xfrm>
                  <a:off x="2970195" y="6188858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9DC5BA8-8125-CB4B-90A2-0249FA666765}"/>
                  </a:ext>
                </a:extLst>
              </p:cNvPr>
              <p:cNvSpPr txBox="1"/>
              <p:nvPr/>
            </p:nvSpPr>
            <p:spPr>
              <a:xfrm>
                <a:off x="3737384" y="254251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prev</a:t>
                </a:r>
                <a:endParaRPr lang="en-US" sz="1600" b="1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15560BB-0A1E-A241-909A-9E78EBC639C7}"/>
                  </a:ext>
                </a:extLst>
              </p:cNvPr>
              <p:cNvSpPr txBox="1"/>
              <p:nvPr/>
            </p:nvSpPr>
            <p:spPr>
              <a:xfrm>
                <a:off x="3047038" y="278120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next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9DAE55-DCAB-6040-A74D-54CA2D7F13CF}"/>
                  </a:ext>
                </a:extLst>
              </p:cNvPr>
              <p:cNvSpPr txBox="1"/>
              <p:nvPr/>
            </p:nvSpPr>
            <p:spPr>
              <a:xfrm>
                <a:off x="2332636" y="295486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full</a:t>
                </a: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D974981-7F9A-554E-9ECF-FCE7051445FE}"/>
                </a:ext>
              </a:extLst>
            </p:cNvPr>
            <p:cNvSpPr txBox="1"/>
            <p:nvPr/>
          </p:nvSpPr>
          <p:spPr>
            <a:xfrm>
              <a:off x="1600922" y="2237832"/>
              <a:ext cx="1846626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Context window</a:t>
              </a:r>
            </a:p>
          </p:txBody>
        </p:sp>
      </p:grpSp>
      <p:pic>
        <p:nvPicPr>
          <p:cNvPr id="13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225CCEB5-986D-C545-87EF-AC03CC0F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63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A7F4-5B82-9141-959F-2869E950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708C03C-001D-C74A-8F26-718895B71B73}"/>
              </a:ext>
            </a:extLst>
          </p:cNvPr>
          <p:cNvGrpSpPr/>
          <p:nvPr/>
        </p:nvGrpSpPr>
        <p:grpSpPr>
          <a:xfrm>
            <a:off x="7015613" y="1319153"/>
            <a:ext cx="4618679" cy="1645638"/>
            <a:chOff x="6970093" y="1220924"/>
            <a:chExt cx="4618679" cy="164563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5DB3AE7-6272-6045-A0A2-21235BEEC5E2}"/>
                </a:ext>
              </a:extLst>
            </p:cNvPr>
            <p:cNvSpPr txBox="1"/>
            <p:nvPr/>
          </p:nvSpPr>
          <p:spPr>
            <a:xfrm>
              <a:off x="6970093" y="1865493"/>
              <a:ext cx="461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 Pt is not able to walk    more than 50 feet ... </a:t>
              </a:r>
            </a:p>
          </p:txBody>
        </p:sp>
        <p:sp>
          <p:nvSpPr>
            <p:cNvPr id="104" name="Right Brace 103">
              <a:extLst>
                <a:ext uri="{FF2B5EF4-FFF2-40B4-BE49-F238E27FC236}">
                  <a16:creationId xmlns:a16="http://schemas.microsoft.com/office/drawing/2014/main" id="{43F8FFB0-8EEC-344B-A497-6325D7324F59}"/>
                </a:ext>
              </a:extLst>
            </p:cNvPr>
            <p:cNvSpPr/>
            <p:nvPr/>
          </p:nvSpPr>
          <p:spPr>
            <a:xfrm rot="16200000">
              <a:off x="8985047" y="-89802"/>
              <a:ext cx="302609" cy="3679374"/>
            </a:xfrm>
            <a:prstGeom prst="rightBrac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DDF53B-C467-D44A-9A6D-C051420FC5C1}"/>
                </a:ext>
              </a:extLst>
            </p:cNvPr>
            <p:cNvSpPr txBox="1"/>
            <p:nvPr/>
          </p:nvSpPr>
          <p:spPr>
            <a:xfrm>
              <a:off x="8002509" y="1220924"/>
              <a:ext cx="22567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Mobility description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88F9DB4-F08C-874D-A882-EFC0FEAE708C}"/>
                </a:ext>
              </a:extLst>
            </p:cNvPr>
            <p:cNvSpPr/>
            <p:nvPr/>
          </p:nvSpPr>
          <p:spPr>
            <a:xfrm>
              <a:off x="8746524" y="1899923"/>
              <a:ext cx="620486" cy="2963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walk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8B873F3-8D71-554E-85FB-4A1557DEB265}"/>
                </a:ext>
              </a:extLst>
            </p:cNvPr>
            <p:cNvSpPr txBox="1"/>
            <p:nvPr/>
          </p:nvSpPr>
          <p:spPr>
            <a:xfrm>
              <a:off x="8605745" y="2497230"/>
              <a:ext cx="90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Unable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DFDD4AB-C6A9-6243-AD02-1E80FCBB7BE1}"/>
                </a:ext>
              </a:extLst>
            </p:cNvPr>
            <p:cNvCxnSpPr>
              <a:endCxn id="113" idx="0"/>
            </p:cNvCxnSpPr>
            <p:nvPr/>
          </p:nvCxnSpPr>
          <p:spPr>
            <a:xfrm>
              <a:off x="9056767" y="2229589"/>
              <a:ext cx="0" cy="267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508E805-15B4-F345-80AE-6E86DBA7DAD1}"/>
              </a:ext>
            </a:extLst>
          </p:cNvPr>
          <p:cNvGrpSpPr/>
          <p:nvPr/>
        </p:nvGrpSpPr>
        <p:grpSpPr>
          <a:xfrm>
            <a:off x="1600922" y="2237832"/>
            <a:ext cx="7503930" cy="3683506"/>
            <a:chOff x="1600922" y="2237832"/>
            <a:chExt cx="7503930" cy="368350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29E475D-AF3B-AD44-BB9D-E572DF5966B3}"/>
                </a:ext>
              </a:extLst>
            </p:cNvPr>
            <p:cNvGrpSpPr/>
            <p:nvPr/>
          </p:nvGrpSpPr>
          <p:grpSpPr>
            <a:xfrm>
              <a:off x="1614640" y="2542516"/>
              <a:ext cx="7490212" cy="3378822"/>
              <a:chOff x="2269561" y="2542516"/>
              <a:chExt cx="7490212" cy="337882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31301F6-3337-E345-BF20-6DC1D43E2135}"/>
                  </a:ext>
                </a:extLst>
              </p:cNvPr>
              <p:cNvGrpSpPr/>
              <p:nvPr/>
            </p:nvGrpSpPr>
            <p:grpSpPr>
              <a:xfrm>
                <a:off x="3605408" y="2586493"/>
                <a:ext cx="6154365" cy="2940663"/>
                <a:chOff x="5066517" y="2954665"/>
                <a:chExt cx="6154365" cy="2940663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270707A-6A18-AC4D-AD24-323ED34FBD7A}"/>
                    </a:ext>
                  </a:extLst>
                </p:cNvPr>
                <p:cNvGrpSpPr/>
                <p:nvPr/>
              </p:nvGrpSpPr>
              <p:grpSpPr>
                <a:xfrm>
                  <a:off x="5066517" y="2954665"/>
                  <a:ext cx="6154365" cy="2940663"/>
                  <a:chOff x="3139747" y="1561293"/>
                  <a:chExt cx="6154365" cy="2940663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45CF44F1-7C42-2544-B71C-F769B88F3650}"/>
                      </a:ext>
                    </a:extLst>
                  </p:cNvPr>
                  <p:cNvCxnSpPr>
                    <a:cxnSpLocks/>
                    <a:endCxn id="84" idx="2"/>
                  </p:cNvCxnSpPr>
                  <p:nvPr/>
                </p:nvCxnSpPr>
                <p:spPr>
                  <a:xfrm flipV="1">
                    <a:off x="5772936" y="2684816"/>
                    <a:ext cx="781529" cy="602533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C3A3638E-413F-7C40-BE90-14F610DF65DB}"/>
                      </a:ext>
                    </a:extLst>
                  </p:cNvPr>
                  <p:cNvCxnSpPr>
                    <a:cxnSpLocks/>
                    <a:stCxn id="55" idx="3"/>
                    <a:endCxn id="82" idx="0"/>
                  </p:cNvCxnSpPr>
                  <p:nvPr/>
                </p:nvCxnSpPr>
                <p:spPr>
                  <a:xfrm>
                    <a:off x="5600039" y="2020104"/>
                    <a:ext cx="954426" cy="17441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B4140D4C-588D-6842-9BE7-0E86AD212A6A}"/>
                      </a:ext>
                    </a:extLst>
                  </p:cNvPr>
                  <p:cNvGrpSpPr/>
                  <p:nvPr/>
                </p:nvGrpSpPr>
                <p:grpSpPr>
                  <a:xfrm>
                    <a:off x="4498944" y="1561293"/>
                    <a:ext cx="1273992" cy="1726056"/>
                    <a:chOff x="8667552" y="1865065"/>
                    <a:chExt cx="1273992" cy="1726056"/>
                  </a:xfrm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97749117-7A64-E245-A026-0CD685FF4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67552" y="1865065"/>
                      <a:ext cx="955494" cy="431514"/>
                      <a:chOff x="7712058" y="2445783"/>
                      <a:chExt cx="955494" cy="431514"/>
                    </a:xfrm>
                  </p:grpSpPr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2AC80951-D5BE-0B46-9118-FE9C17A4F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2058" y="244578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393A83E3-8496-FA4F-9C6D-CFB25B437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2058" y="266154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285CB6A1-E9A7-BD4F-99CC-3CAB063C21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0556" y="2445783"/>
                        <a:ext cx="318498" cy="2157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7439AC24-30ED-FB47-B8C5-5D80242332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0556" y="2661540"/>
                        <a:ext cx="318498" cy="2157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6AEDA555-3F70-4845-A6F8-6B15232A6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9054" y="244578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6BB6D5D4-77BD-3F4A-A38C-0D94FE404F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9054" y="266154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EBDB2657-0FD1-EB49-BF29-3D1529D6F8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3046" y="1865065"/>
                      <a:ext cx="318498" cy="1726056"/>
                      <a:chOff x="6411072" y="2506895"/>
                      <a:chExt cx="318498" cy="1726056"/>
                    </a:xfrm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9B112562-7FA6-CA4B-A3D3-9D403E5BD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506895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21D53819-ED1C-0447-AE34-D0C1263FE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722652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01A39DD8-DFC1-C247-8DB6-D9CFB647C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938409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3DC526D4-8D5D-7D44-9A8A-D32CB49ABF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154166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F4C4F0CF-68FE-B34A-881D-25F83FECA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369923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3EC5F24-085D-0843-8489-0830D2543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585680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C967DBF9-BF94-2746-B088-E9556197D8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801437"/>
                        <a:ext cx="318498" cy="2157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DC43A5AA-74C2-034D-AE50-D40FDD3EA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4017194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843F4AED-261A-E042-8259-663BDA10EDC0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>
                    <a:off x="5600039" y="2235861"/>
                    <a:ext cx="1408780" cy="12994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B332CA83-2667-114A-9B65-F6B675814F0B}"/>
                      </a:ext>
                    </a:extLst>
                  </p:cNvPr>
                  <p:cNvCxnSpPr>
                    <a:cxnSpLocks/>
                    <a:stCxn id="96" idx="0"/>
                    <a:endCxn id="83" idx="2"/>
                  </p:cNvCxnSpPr>
                  <p:nvPr/>
                </p:nvCxnSpPr>
                <p:spPr>
                  <a:xfrm flipV="1">
                    <a:off x="5613687" y="2469059"/>
                    <a:ext cx="940778" cy="602533"/>
                  </a:xfrm>
                  <a:prstGeom prst="line">
                    <a:avLst/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3F189CE9-D779-E94A-A862-B64D2CB4DFE3}"/>
                      </a:ext>
                    </a:extLst>
                  </p:cNvPr>
                  <p:cNvCxnSpPr>
                    <a:cxnSpLocks/>
                    <a:endCxn id="70" idx="0"/>
                  </p:cNvCxnSpPr>
                  <p:nvPr/>
                </p:nvCxnSpPr>
                <p:spPr>
                  <a:xfrm flipH="1" flipV="1">
                    <a:off x="7802407" y="2162865"/>
                    <a:ext cx="672987" cy="1059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F91360C-018E-EE4B-9029-44EA3179D504}"/>
                      </a:ext>
                    </a:extLst>
                  </p:cNvPr>
                  <p:cNvCxnSpPr>
                    <a:cxnSpLocks/>
                    <a:stCxn id="81" idx="0"/>
                    <a:endCxn id="70" idx="0"/>
                  </p:cNvCxnSpPr>
                  <p:nvPr/>
                </p:nvCxnSpPr>
                <p:spPr>
                  <a:xfrm>
                    <a:off x="6554465" y="1821788"/>
                    <a:ext cx="1247942" cy="3410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002F57E1-3D98-A941-BE9D-5A21941AFFAB}"/>
                      </a:ext>
                    </a:extLst>
                  </p:cNvPr>
                  <p:cNvCxnSpPr>
                    <a:cxnSpLocks/>
                    <a:stCxn id="75" idx="3"/>
                    <a:endCxn id="70" idx="3"/>
                  </p:cNvCxnSpPr>
                  <p:nvPr/>
                </p:nvCxnSpPr>
                <p:spPr>
                  <a:xfrm flipV="1">
                    <a:off x="7042937" y="2270744"/>
                    <a:ext cx="918719" cy="4092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7D7E22-98CD-B441-B94F-39AA5DFB4C48}"/>
                      </a:ext>
                    </a:extLst>
                  </p:cNvPr>
                  <p:cNvCxnSpPr>
                    <a:cxnSpLocks/>
                    <a:stCxn id="73" idx="3"/>
                    <a:endCxn id="72" idx="3"/>
                  </p:cNvCxnSpPr>
                  <p:nvPr/>
                </p:nvCxnSpPr>
                <p:spPr>
                  <a:xfrm>
                    <a:off x="7042937" y="2248431"/>
                    <a:ext cx="918719" cy="45382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E30FCA4B-63E9-DE4D-8B83-CE7B3F212C25}"/>
                      </a:ext>
                    </a:extLst>
                  </p:cNvPr>
                  <p:cNvCxnSpPr>
                    <a:cxnSpLocks/>
                    <a:stCxn id="76" idx="2"/>
                    <a:endCxn id="72" idx="3"/>
                  </p:cNvCxnSpPr>
                  <p:nvPr/>
                </p:nvCxnSpPr>
                <p:spPr>
                  <a:xfrm flipV="1">
                    <a:off x="6883688" y="2702258"/>
                    <a:ext cx="1077968" cy="3013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FE19CFA0-42A8-1D46-91B6-79059CA06669}"/>
                      </a:ext>
                    </a:extLst>
                  </p:cNvPr>
                  <p:cNvGrpSpPr/>
                  <p:nvPr/>
                </p:nvGrpSpPr>
                <p:grpSpPr>
                  <a:xfrm>
                    <a:off x="8475393" y="2268822"/>
                    <a:ext cx="318498" cy="431514"/>
                    <a:chOff x="7712058" y="1329273"/>
                    <a:chExt cx="318498" cy="431514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8994345F-E007-AE43-A415-F7FD5BED3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2058" y="1329273"/>
                      <a:ext cx="318498" cy="21575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43CB8816-C19D-8D44-A4D1-935880F02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2058" y="1545030"/>
                      <a:ext cx="318498" cy="2157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D2AAC814-A08D-E647-8E7B-9919205741BC}"/>
                      </a:ext>
                    </a:extLst>
                  </p:cNvPr>
                  <p:cNvGrpSpPr/>
                  <p:nvPr/>
                </p:nvGrpSpPr>
                <p:grpSpPr>
                  <a:xfrm>
                    <a:off x="6395216" y="1821788"/>
                    <a:ext cx="318498" cy="863028"/>
                    <a:chOff x="4916536" y="2641735"/>
                    <a:chExt cx="318498" cy="863028"/>
                  </a:xfrm>
                </p:grpSpPr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C4B33B4D-9A9A-C446-B218-D81EA445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26417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E084DE6A-C74A-0643-AE1C-F7BE7E851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285749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68B5D8E1-0F50-CF4A-87F2-33C0A746C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3073249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2B160619-0DD5-D046-B2A1-4181E6EFE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536" y="3289006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6D7D168A-0C28-C748-A2F8-F373402B1A84}"/>
                      </a:ext>
                    </a:extLst>
                  </p:cNvPr>
                  <p:cNvGrpSpPr/>
                  <p:nvPr/>
                </p:nvGrpSpPr>
                <p:grpSpPr>
                  <a:xfrm>
                    <a:off x="6570977" y="1981769"/>
                    <a:ext cx="318498" cy="863028"/>
                    <a:chOff x="5560257" y="2794135"/>
                    <a:chExt cx="318498" cy="863028"/>
                  </a:xfrm>
                </p:grpSpPr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89D1C27D-1D76-BD47-AEAD-BE19B62DD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27941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8CA942D7-FCEA-1B42-BBCC-10D7DEFFD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009892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9417EA40-717A-0340-962F-0E72DC940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44140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67DB3E44-C2F0-F849-82D1-46A158A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257" y="322564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5CF3CE2-1531-1B40-ADEA-D246EB56A2F6}"/>
                      </a:ext>
                    </a:extLst>
                  </p:cNvPr>
                  <p:cNvGrpSpPr/>
                  <p:nvPr/>
                </p:nvGrpSpPr>
                <p:grpSpPr>
                  <a:xfrm>
                    <a:off x="6724439" y="2140552"/>
                    <a:ext cx="318498" cy="863028"/>
                    <a:chOff x="6228998" y="2794135"/>
                    <a:chExt cx="318498" cy="863028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E1CC070A-BD70-1744-A0C8-68209ED0A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279413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CF8341C3-EB52-2942-AFDE-61AFDD63E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009892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6CAC59F7-3955-F247-8EF8-D93B4E0BD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225649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545B4CBD-FCAF-C940-859E-12F5C0BB2F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44140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27BCBA1A-CE30-3947-835D-C9B742F5359A}"/>
                      </a:ext>
                    </a:extLst>
                  </p:cNvPr>
                  <p:cNvCxnSpPr>
                    <a:cxnSpLocks/>
                    <a:stCxn id="86" idx="2"/>
                    <a:endCxn id="72" idx="2"/>
                  </p:cNvCxnSpPr>
                  <p:nvPr/>
                </p:nvCxnSpPr>
                <p:spPr>
                  <a:xfrm flipH="1">
                    <a:off x="7802407" y="2700336"/>
                    <a:ext cx="832235" cy="109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61FEB58-9271-474A-B6FF-512139A7404C}"/>
                      </a:ext>
                    </a:extLst>
                  </p:cNvPr>
                  <p:cNvSpPr txBox="1"/>
                  <p:nvPr/>
                </p:nvSpPr>
                <p:spPr>
                  <a:xfrm>
                    <a:off x="4251814" y="3536793"/>
                    <a:ext cx="15211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Context representation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D8E4A30-BD8F-2A4B-A3A9-29A35F5158A7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681" y="3536308"/>
                    <a:ext cx="1293192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Convolutional layer with multiple filters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4262473-0867-EF45-9FCA-9163FCF3453A}"/>
                      </a:ext>
                    </a:extLst>
                  </p:cNvPr>
                  <p:cNvSpPr txBox="1"/>
                  <p:nvPr/>
                </p:nvSpPr>
                <p:spPr>
                  <a:xfrm>
                    <a:off x="7099054" y="3536308"/>
                    <a:ext cx="11312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Max pooling</a:t>
                    </a:r>
                  </a:p>
                </p:txBody>
              </p: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6BB2FCF2-921A-DC4E-A3C7-7022F7395427}"/>
                      </a:ext>
                    </a:extLst>
                  </p:cNvPr>
                  <p:cNvGrpSpPr/>
                  <p:nvPr/>
                </p:nvGrpSpPr>
                <p:grpSpPr>
                  <a:xfrm>
                    <a:off x="7643158" y="2162865"/>
                    <a:ext cx="318498" cy="647271"/>
                    <a:chOff x="6228998" y="2794135"/>
                    <a:chExt cx="318498" cy="647271"/>
                  </a:xfrm>
                  <a:solidFill>
                    <a:schemeClr val="bg1"/>
                  </a:solidFill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B409FD43-DB86-AB44-9489-6775EDAA4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2794135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5C4EF8F4-26BC-E94B-B6B3-05F5B94A6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009892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3A21C2B2-4C8C-A748-A9B4-3899C112F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98" y="3225649"/>
                      <a:ext cx="318498" cy="21575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CDD83FB-3A64-2D4F-B984-254B06A0C737}"/>
                      </a:ext>
                    </a:extLst>
                  </p:cNvPr>
                  <p:cNvSpPr txBox="1"/>
                  <p:nvPr/>
                </p:nvSpPr>
                <p:spPr>
                  <a:xfrm>
                    <a:off x="8060421" y="3547849"/>
                    <a:ext cx="1233691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Fully connected layer with </a:t>
                    </a:r>
                    <a:r>
                      <a:rPr lang="en-US" sz="1400" dirty="0" err="1"/>
                      <a:t>softmax</a:t>
                    </a:r>
                    <a:endParaRPr lang="en-US" sz="1400" dirty="0"/>
                  </a:p>
                </p:txBody>
              </p: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B06691C7-F8FF-ED4F-A2D9-41039067E004}"/>
                      </a:ext>
                    </a:extLst>
                  </p:cNvPr>
                  <p:cNvGrpSpPr/>
                  <p:nvPr/>
                </p:nvGrpSpPr>
                <p:grpSpPr>
                  <a:xfrm>
                    <a:off x="3139747" y="1856730"/>
                    <a:ext cx="1149229" cy="1760375"/>
                    <a:chOff x="420610" y="2062884"/>
                    <a:chExt cx="1149229" cy="1760375"/>
                  </a:xfrm>
                </p:grpSpPr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8C7EAC5F-3989-2A4D-853E-987F93F71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10" y="2062884"/>
                      <a:ext cx="830648" cy="176037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Pt</a:t>
                      </a:r>
                    </a:p>
                    <a:p>
                      <a:pPr algn="ctr"/>
                      <a:r>
                        <a:rPr lang="en-US" sz="1600" dirty="0"/>
                        <a:t>is</a:t>
                      </a:r>
                    </a:p>
                    <a:p>
                      <a:pPr algn="ctr"/>
                      <a:r>
                        <a:rPr lang="en-US" sz="1600" dirty="0"/>
                        <a:t>not </a:t>
                      </a:r>
                    </a:p>
                    <a:p>
                      <a:pPr algn="ctr"/>
                      <a:r>
                        <a:rPr lang="en-US" sz="1600" dirty="0"/>
                        <a:t>able</a:t>
                      </a:r>
                    </a:p>
                    <a:p>
                      <a:pPr algn="ctr"/>
                      <a:r>
                        <a:rPr lang="en-US" sz="1600" dirty="0"/>
                        <a:t>to</a:t>
                      </a:r>
                    </a:p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p:txBody>
                </p: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93991192-1CE8-CB43-AF18-DEA985B810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88116" y="2766055"/>
                      <a:ext cx="281723" cy="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8B76F067-4AF7-1C42-8E96-2750FE9550C6}"/>
                      </a:ext>
                    </a:extLst>
                  </p:cNvPr>
                  <p:cNvCxnSpPr>
                    <a:cxnSpLocks/>
                    <a:stCxn id="61" idx="0"/>
                    <a:endCxn id="78" idx="2"/>
                  </p:cNvCxnSpPr>
                  <p:nvPr/>
                </p:nvCxnSpPr>
                <p:spPr>
                  <a:xfrm flipV="1">
                    <a:off x="5440790" y="2413283"/>
                    <a:ext cx="1289436" cy="146213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EBAA83A-2578-7246-B504-32CC290C3369}"/>
                      </a:ext>
                    </a:extLst>
                  </p:cNvPr>
                  <p:cNvCxnSpPr>
                    <a:cxnSpLocks/>
                    <a:stCxn id="61" idx="2"/>
                    <a:endCxn id="80" idx="2"/>
                  </p:cNvCxnSpPr>
                  <p:nvPr/>
                </p:nvCxnSpPr>
                <p:spPr>
                  <a:xfrm flipV="1">
                    <a:off x="5440790" y="2629040"/>
                    <a:ext cx="1289436" cy="146213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40394DF-55E8-4842-93D1-8B5680EE3DE6}"/>
                      </a:ext>
                    </a:extLst>
                  </p:cNvPr>
                  <p:cNvGrpSpPr/>
                  <p:nvPr/>
                </p:nvGrpSpPr>
                <p:grpSpPr>
                  <a:xfrm>
                    <a:off x="4326047" y="1696468"/>
                    <a:ext cx="1273992" cy="1726056"/>
                    <a:chOff x="5455578" y="2506895"/>
                    <a:chExt cx="1273992" cy="1726056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3791E066-7BC7-9343-AB43-B1B12E566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E232F1FF-95F9-D745-921E-A3BB1D3C5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25207AEB-A82A-F24C-987E-3FEBE3A0E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EAA2F5A2-70AB-BD4F-81EC-4EF6B338F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43EE2E10-DA4F-8C4B-9F29-9ED9E0D02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73B827B0-F729-8F41-B276-C9074CA52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5430488A-9E11-2A4C-8B01-96A76C109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A4E214B8-E9DD-6D48-8FEB-0AD5643E3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5578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41953A76-CDC4-5F40-91FF-56BDE5B67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71A1A00B-91D2-6143-9302-A3F0160E5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9096F737-C21F-524C-A71C-F6B3A6970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175E2D28-128B-6642-AD92-14A71BA78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CF15DC8B-3420-0546-B027-724E5622F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C616B6A3-0E7E-2044-9F6F-B294744D5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50D9B20A-9351-F740-8EB9-616886EDA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6E165FC0-F81C-2D41-9232-DFDF7442D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076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0434288-B372-A543-A5E8-C3B2F90F95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506895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CD4C6904-FA14-234C-872D-E810758EA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722652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FDAB77E4-9AE8-2048-928F-B1DCD45FD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2938409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1062389F-0FE3-8C49-BB87-2FA1AE059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154166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1C444ABA-2627-0F47-BE2B-777DC2BFA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369923"/>
                      <a:ext cx="318498" cy="21575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2EDDDBA7-35DF-1045-9624-CB4B6CFE6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585680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1461E40-BF65-924D-AEF8-E504B519A1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3801437"/>
                      <a:ext cx="318498" cy="2157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1212B9C7-7F05-5E4D-BC61-F9C0C56B9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74" y="4017194"/>
                      <a:ext cx="318498" cy="21575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5D94C5E6-D4F3-DD45-9856-51F55F9A50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1072" y="2506895"/>
                      <a:ext cx="318498" cy="1726056"/>
                      <a:chOff x="6411072" y="2506895"/>
                      <a:chExt cx="318498" cy="1726056"/>
                    </a:xfrm>
                  </p:grpSpPr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4E243934-126C-D447-ADFC-762208B76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506895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6DF88244-D7DA-1641-B8B0-6DF730C8A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722652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5E56828E-58F4-364D-9B25-445A31CED3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2938409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0384C2A9-4858-E345-A207-5193C4D88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154166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51B6BD25-DE4B-9B44-A3DD-2DBB53F4AB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585680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A9D84C4-5240-7548-85E1-9B6A7B7B80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801437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A0CE8DB9-C0A0-3948-9851-A018FBA147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4017194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004A8128-81D4-4B4B-A4C3-C92D22123D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1072" y="3369923"/>
                        <a:ext cx="318498" cy="215757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41F51F2-2743-6A4C-84CD-73BCAA81833A}"/>
                    </a:ext>
                  </a:extLst>
                </p:cNvPr>
                <p:cNvGrpSpPr/>
                <p:nvPr/>
              </p:nvGrpSpPr>
              <p:grpSpPr>
                <a:xfrm>
                  <a:off x="5066517" y="3612944"/>
                  <a:ext cx="830648" cy="994123"/>
                  <a:chOff x="5066517" y="3612944"/>
                  <a:chExt cx="830648" cy="994123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002D3896-13BA-3346-BF86-F6D86A4C4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66517" y="3612944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DCA0BB91-9699-C545-B413-0C374A3D2CFE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607067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27788E27-E4AA-AB4B-AE7A-A07CCB92BFC5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3902841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5DED6054-8656-A74F-A027-00EC76EF106A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149655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CD7E90AC-DF20-574F-9F2D-0EE4771BD092}"/>
                      </a:ext>
                    </a:extLst>
                  </p:cNvPr>
                  <p:cNvCxnSpPr/>
                  <p:nvPr/>
                </p:nvCxnSpPr>
                <p:spPr>
                  <a:xfrm>
                    <a:off x="5066517" y="4396952"/>
                    <a:ext cx="8306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70411FC-84ED-384A-8146-59BD1C1B4CC0}"/>
                  </a:ext>
                </a:extLst>
              </p:cNvPr>
              <p:cNvGrpSpPr/>
              <p:nvPr/>
            </p:nvGrpSpPr>
            <p:grpSpPr>
              <a:xfrm>
                <a:off x="2963903" y="3125465"/>
                <a:ext cx="830648" cy="1537497"/>
                <a:chOff x="1731956" y="4039868"/>
                <a:chExt cx="830648" cy="1537497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AB39FE9-92A1-3B4C-81D5-F81BDA8FBF49}"/>
                    </a:ext>
                  </a:extLst>
                </p:cNvPr>
                <p:cNvSpPr/>
                <p:nvPr/>
              </p:nvSpPr>
              <p:spPr>
                <a:xfrm>
                  <a:off x="1731956" y="4039868"/>
                  <a:ext cx="830648" cy="15374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274320" bIns="0" rtlCol="0" anchor="ctr"/>
                <a:lstStyle/>
                <a:p>
                  <a:pPr algn="ctr"/>
                  <a:r>
                    <a:rPr lang="en-US" sz="1600" dirty="0"/>
                    <a:t>walk</a:t>
                  </a:r>
                </a:p>
                <a:p>
                  <a:pPr algn="ctr"/>
                  <a:r>
                    <a:rPr lang="en-US" sz="1600" dirty="0"/>
                    <a:t>more</a:t>
                  </a:r>
                </a:p>
                <a:p>
                  <a:pPr algn="ctr"/>
                  <a:r>
                    <a:rPr lang="en-US" sz="1600" dirty="0"/>
                    <a:t>than </a:t>
                  </a:r>
                </a:p>
                <a:p>
                  <a:pPr algn="ctr"/>
                  <a:r>
                    <a:rPr lang="en-US" sz="1600" dirty="0"/>
                    <a:t>50</a:t>
                  </a:r>
                </a:p>
                <a:p>
                  <a:pPr algn="ctr"/>
                  <a:r>
                    <a:rPr lang="en-US" sz="1600" dirty="0"/>
                    <a:t>feet</a:t>
                  </a:r>
                </a:p>
                <a:p>
                  <a:pPr algn="ctr"/>
                  <a:endParaRPr lang="en-US" sz="16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6DAC4C5-677E-0D47-93D8-909AE4F31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1956" y="4956901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65CF728-6E5C-3A44-A88D-87F82C7C84D2}"/>
                    </a:ext>
                  </a:extLst>
                </p:cNvPr>
                <p:cNvCxnSpPr/>
                <p:nvPr/>
              </p:nvCxnSpPr>
              <p:spPr>
                <a:xfrm>
                  <a:off x="1731956" y="5205376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3EFEAC6-922E-004A-8132-61BFDE9131DF}"/>
                    </a:ext>
                  </a:extLst>
                </p:cNvPr>
                <p:cNvCxnSpPr/>
                <p:nvPr/>
              </p:nvCxnSpPr>
              <p:spPr>
                <a:xfrm>
                  <a:off x="1731956" y="4460484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51EB3A5-7EE5-CB45-9091-0F22A3198AA7}"/>
                    </a:ext>
                  </a:extLst>
                </p:cNvPr>
                <p:cNvCxnSpPr/>
                <p:nvPr/>
              </p:nvCxnSpPr>
              <p:spPr>
                <a:xfrm>
                  <a:off x="1731956" y="4712505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2C0C4C3-89E3-7D41-8FCE-CB6D916A6040}"/>
                  </a:ext>
                </a:extLst>
              </p:cNvPr>
              <p:cNvGrpSpPr/>
              <p:nvPr/>
            </p:nvGrpSpPr>
            <p:grpSpPr>
              <a:xfrm>
                <a:off x="2269561" y="3283147"/>
                <a:ext cx="834466" cy="2638191"/>
                <a:chOff x="2970195" y="3861463"/>
                <a:chExt cx="834466" cy="2638191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44A0712D-BE03-C440-A921-867339FDA2EF}"/>
                    </a:ext>
                  </a:extLst>
                </p:cNvPr>
                <p:cNvGrpSpPr/>
                <p:nvPr/>
              </p:nvGrpSpPr>
              <p:grpSpPr>
                <a:xfrm>
                  <a:off x="2970195" y="3861463"/>
                  <a:ext cx="834466" cy="2638191"/>
                  <a:chOff x="1728138" y="4039868"/>
                  <a:chExt cx="834466" cy="1537497"/>
                </a:xfrm>
                <a:grpFill/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6A6132D8-256C-0544-B182-F728937AC35B}"/>
                      </a:ext>
                    </a:extLst>
                  </p:cNvPr>
                  <p:cNvSpPr/>
                  <p:nvPr/>
                </p:nvSpPr>
                <p:spPr>
                  <a:xfrm>
                    <a:off x="1731956" y="4039868"/>
                    <a:ext cx="830648" cy="1537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40" tIns="274320" bIns="0" rtlCol="0" anchor="ctr"/>
                  <a:lstStyle/>
                  <a:p>
                    <a:pPr algn="ctr"/>
                    <a:r>
                      <a:rPr lang="en-US" sz="1600" dirty="0"/>
                      <a:t>Pt</a:t>
                    </a:r>
                  </a:p>
                  <a:p>
                    <a:pPr algn="ctr"/>
                    <a:r>
                      <a:rPr lang="en-US" sz="1600" dirty="0"/>
                      <a:t>is</a:t>
                    </a:r>
                  </a:p>
                  <a:p>
                    <a:pPr algn="ctr"/>
                    <a:r>
                      <a:rPr lang="en-US" sz="1600" dirty="0"/>
                      <a:t>not</a:t>
                    </a:r>
                  </a:p>
                  <a:p>
                    <a:pPr algn="ctr"/>
                    <a:r>
                      <a:rPr lang="en-US" sz="1600" dirty="0"/>
                      <a:t>able</a:t>
                    </a:r>
                  </a:p>
                  <a:p>
                    <a:pPr algn="ctr"/>
                    <a:r>
                      <a:rPr lang="en-US" sz="1600" dirty="0"/>
                      <a:t>to </a:t>
                    </a:r>
                  </a:p>
                  <a:p>
                    <a:pPr algn="ctr"/>
                    <a:r>
                      <a:rPr lang="en-US" sz="1600" dirty="0"/>
                      <a:t>walk</a:t>
                    </a:r>
                  </a:p>
                  <a:p>
                    <a:pPr algn="ctr"/>
                    <a:r>
                      <a:rPr lang="en-US" sz="1600" dirty="0"/>
                      <a:t>more</a:t>
                    </a:r>
                  </a:p>
                  <a:p>
                    <a:pPr algn="ctr"/>
                    <a:r>
                      <a:rPr lang="en-US" sz="1600" dirty="0"/>
                      <a:t>than</a:t>
                    </a:r>
                  </a:p>
                  <a:p>
                    <a:pPr algn="ctr"/>
                    <a:r>
                      <a:rPr lang="en-US" sz="1600" dirty="0"/>
                      <a:t>50</a:t>
                    </a:r>
                  </a:p>
                  <a:p>
                    <a:pPr algn="ctr"/>
                    <a:r>
                      <a:rPr lang="en-US" sz="1600" dirty="0"/>
                      <a:t>feet</a:t>
                    </a:r>
                  </a:p>
                  <a:p>
                    <a:pPr algn="ctr"/>
                    <a:endParaRPr lang="en-US" sz="1600" dirty="0"/>
                  </a:p>
                </p:txBody>
              </p: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083D7F6E-AC9F-8844-BDCE-3B12A9820A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1956" y="4956901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6DAB955A-A2B7-0E4C-A7C3-6C4BF6888A42}"/>
                      </a:ext>
                    </a:extLst>
                  </p:cNvPr>
                  <p:cNvCxnSpPr/>
                  <p:nvPr/>
                </p:nvCxnSpPr>
                <p:spPr>
                  <a:xfrm>
                    <a:off x="1731956" y="5111753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71F1C061-A2FD-1E47-AD25-C932EFC346C4}"/>
                      </a:ext>
                    </a:extLst>
                  </p:cNvPr>
                  <p:cNvCxnSpPr/>
                  <p:nvPr/>
                </p:nvCxnSpPr>
                <p:spPr>
                  <a:xfrm>
                    <a:off x="1728138" y="4234424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C4B11EE-B8C7-1644-83F2-152F23C39FDA}"/>
                      </a:ext>
                    </a:extLst>
                  </p:cNvPr>
                  <p:cNvCxnSpPr/>
                  <p:nvPr/>
                </p:nvCxnSpPr>
                <p:spPr>
                  <a:xfrm>
                    <a:off x="1731956" y="4539672"/>
                    <a:ext cx="83064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26C19FFA-7572-3441-B5AD-E71ADABA077E}"/>
                    </a:ext>
                  </a:extLst>
                </p:cNvPr>
                <p:cNvCxnSpPr/>
                <p:nvPr/>
              </p:nvCxnSpPr>
              <p:spPr>
                <a:xfrm>
                  <a:off x="2970195" y="4482569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AF8CB971-AF37-2245-A617-5DFDF266A76B}"/>
                    </a:ext>
                  </a:extLst>
                </p:cNvPr>
                <p:cNvCxnSpPr/>
                <p:nvPr/>
              </p:nvCxnSpPr>
              <p:spPr>
                <a:xfrm>
                  <a:off x="2970195" y="4969788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C3F7183-4CE4-204A-9D4E-09A4D8551616}"/>
                    </a:ext>
                  </a:extLst>
                </p:cNvPr>
                <p:cNvCxnSpPr/>
                <p:nvPr/>
              </p:nvCxnSpPr>
              <p:spPr>
                <a:xfrm>
                  <a:off x="2970195" y="5206386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F10034DB-6246-894E-B6A8-6F19050F2CAA}"/>
                    </a:ext>
                  </a:extLst>
                </p:cNvPr>
                <p:cNvCxnSpPr/>
                <p:nvPr/>
              </p:nvCxnSpPr>
              <p:spPr>
                <a:xfrm>
                  <a:off x="2970195" y="5941724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BBF66868-7767-6248-A4D1-5E355D7890FF}"/>
                    </a:ext>
                  </a:extLst>
                </p:cNvPr>
                <p:cNvCxnSpPr/>
                <p:nvPr/>
              </p:nvCxnSpPr>
              <p:spPr>
                <a:xfrm>
                  <a:off x="2970195" y="6188858"/>
                  <a:ext cx="830648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9DC5BA8-8125-CB4B-90A2-0249FA666765}"/>
                  </a:ext>
                </a:extLst>
              </p:cNvPr>
              <p:cNvSpPr txBox="1"/>
              <p:nvPr/>
            </p:nvSpPr>
            <p:spPr>
              <a:xfrm>
                <a:off x="3737384" y="254251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prev</a:t>
                </a:r>
                <a:endParaRPr lang="en-US" sz="1600" b="1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15560BB-0A1E-A241-909A-9E78EBC639C7}"/>
                  </a:ext>
                </a:extLst>
              </p:cNvPr>
              <p:cNvSpPr txBox="1"/>
              <p:nvPr/>
            </p:nvSpPr>
            <p:spPr>
              <a:xfrm>
                <a:off x="3047038" y="278120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next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9DAE55-DCAB-6040-A74D-54CA2D7F13CF}"/>
                  </a:ext>
                </a:extLst>
              </p:cNvPr>
              <p:cNvSpPr txBox="1"/>
              <p:nvPr/>
            </p:nvSpPr>
            <p:spPr>
              <a:xfrm>
                <a:off x="2332636" y="2954866"/>
                <a:ext cx="610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full</a:t>
                </a: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D974981-7F9A-554E-9ECF-FCE7051445FE}"/>
                </a:ext>
              </a:extLst>
            </p:cNvPr>
            <p:cNvSpPr txBox="1"/>
            <p:nvPr/>
          </p:nvSpPr>
          <p:spPr>
            <a:xfrm>
              <a:off x="1600922" y="2237832"/>
              <a:ext cx="1846626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Context window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52425E0-8741-B848-88B9-EF8C794E8767}"/>
              </a:ext>
            </a:extLst>
          </p:cNvPr>
          <p:cNvSpPr/>
          <p:nvPr/>
        </p:nvSpPr>
        <p:spPr>
          <a:xfrm>
            <a:off x="9172288" y="3988913"/>
            <a:ext cx="2524097" cy="5120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Character embeddings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EC00461-99E7-BE47-B228-3B30BF5774AC}"/>
              </a:ext>
            </a:extLst>
          </p:cNvPr>
          <p:cNvSpPr/>
          <p:nvPr/>
        </p:nvSpPr>
        <p:spPr>
          <a:xfrm>
            <a:off x="9176427" y="3406245"/>
            <a:ext cx="2524097" cy="5120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 embeddings</a:t>
            </a:r>
          </a:p>
        </p:txBody>
      </p:sp>
      <p:pic>
        <p:nvPicPr>
          <p:cNvPr id="143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513EE393-6F1E-B542-9ED0-DD3207C5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92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F42B-A808-AC4E-B989-A8624F4A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424-CDC1-F748-9D6F-CEF77739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DNN Chooser</a:t>
            </a:r>
            <a:endParaRPr lang="en-US" dirty="0"/>
          </a:p>
          <a:p>
            <a:pPr marL="457200" indent="-292100"/>
            <a:r>
              <a:rPr lang="en-US" dirty="0"/>
              <a:t>Trained on disagreements to choose which model is right</a:t>
            </a:r>
          </a:p>
          <a:p>
            <a:pPr marL="457200" indent="-292100"/>
            <a:r>
              <a:rPr lang="en-US" dirty="0"/>
              <a:t>All three systems</a:t>
            </a:r>
          </a:p>
          <a:p>
            <a:pPr marL="457200" indent="-292100"/>
            <a:r>
              <a:rPr lang="en-US" dirty="0"/>
              <a:t>10-unit hidden layer</a:t>
            </a:r>
          </a:p>
          <a:p>
            <a:pPr marL="16510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Voting</a:t>
            </a:r>
            <a:endParaRPr lang="en-US" dirty="0"/>
          </a:p>
          <a:p>
            <a:pPr marL="457200" indent="-292100"/>
            <a:r>
              <a:rPr lang="en-US" dirty="0"/>
              <a:t>SVM and CNN only</a:t>
            </a:r>
          </a:p>
          <a:p>
            <a:pPr marL="457200" indent="-292100"/>
            <a:r>
              <a:rPr lang="en-US" dirty="0"/>
              <a:t>When disagree, choose </a:t>
            </a:r>
            <a:r>
              <a:rPr lang="en-US" i="1" dirty="0"/>
              <a:t>less frequent</a:t>
            </a:r>
            <a:r>
              <a:rPr lang="en-US" dirty="0"/>
              <a:t> of the 2 labels</a:t>
            </a:r>
          </a:p>
          <a:p>
            <a:pPr marL="165100" indent="0">
              <a:buNone/>
            </a:pPr>
            <a:endParaRPr lang="en-US" dirty="0"/>
          </a:p>
        </p:txBody>
      </p:sp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F6600820-1B15-854C-896E-72FD6E23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90E2-1D00-5142-A404-8AF8F16F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F-1 on Test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6EF4CD-79F1-D643-8792-FEA35CC20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778435"/>
              </p:ext>
            </p:extLst>
          </p:nvPr>
        </p:nvGraphicFramePr>
        <p:xfrm>
          <a:off x="1352550" y="1511300"/>
          <a:ext cx="94869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1CEC0A55-22FB-0A47-85FA-55D5FCB2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1E96A2-6D9A-5C47-BE71-CFE3984A3C2B}"/>
              </a:ext>
            </a:extLst>
          </p:cNvPr>
          <p:cNvSpPr/>
          <p:nvPr/>
        </p:nvSpPr>
        <p:spPr>
          <a:xfrm>
            <a:off x="9283700" y="2298700"/>
            <a:ext cx="1333500" cy="508000"/>
          </a:xfrm>
          <a:prstGeom prst="roundRect">
            <a:avLst/>
          </a:prstGeom>
          <a:noFill/>
          <a:ln w="889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B6DD1-8017-DB4B-B5DB-45B3804908C4}"/>
              </a:ext>
            </a:extLst>
          </p:cNvPr>
          <p:cNvSpPr txBox="1"/>
          <p:nvPr/>
        </p:nvSpPr>
        <p:spPr>
          <a:xfrm>
            <a:off x="10812555" y="2298700"/>
            <a:ext cx="14915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(</a:t>
            </a:r>
            <a:r>
              <a:rPr lang="en-US" i="1" dirty="0"/>
              <a:t>p</a:t>
            </a:r>
            <a:r>
              <a:rPr lang="en-US" dirty="0"/>
              <a:t>&gt;0.001; </a:t>
            </a:r>
            <a:r>
              <a:rPr lang="en-US" sz="1600" dirty="0"/>
              <a:t>Bonferroni-corrected bootstrapping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32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7481-426E-FA49-B45F-7856CF1B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6DB0-59C7-BB48-A925-6FFCDB4E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3391"/>
          </a:xfrm>
        </p:spPr>
        <p:txBody>
          <a:bodyPr>
            <a:normAutofit/>
          </a:bodyPr>
          <a:lstStyle/>
          <a:p>
            <a:r>
              <a:rPr lang="en-US" dirty="0"/>
              <a:t>Lower performance for Unable and Unclear</a:t>
            </a:r>
          </a:p>
          <a:p>
            <a:pPr lvl="1"/>
            <a:r>
              <a:rPr lang="en-US" dirty="0"/>
              <a:t>Minority categories with fewer training instances</a:t>
            </a:r>
          </a:p>
          <a:p>
            <a:pPr lvl="1"/>
            <a:r>
              <a:rPr lang="en-US" dirty="0"/>
              <a:t>Unclear is ambiguous even for humans </a:t>
            </a:r>
          </a:p>
          <a:p>
            <a:r>
              <a:rPr lang="en-US" dirty="0"/>
              <a:t>None class false negatives: emotions, plans, recommendations</a:t>
            </a:r>
          </a:p>
          <a:p>
            <a:pPr marL="914400" lvl="2" indent="0">
              <a:buNone/>
            </a:pPr>
            <a:r>
              <a:rPr lang="en-US" sz="2600" dirty="0"/>
              <a:t>She is fearful to </a:t>
            </a:r>
            <a:r>
              <a:rPr lang="en-US" sz="2600" dirty="0">
                <a:solidFill>
                  <a:srgbClr val="FF0000"/>
                </a:solidFill>
              </a:rPr>
              <a:t>walk</a:t>
            </a:r>
            <a:r>
              <a:rPr lang="en-US" sz="2600" dirty="0"/>
              <a:t> again</a:t>
            </a:r>
          </a:p>
          <a:p>
            <a:r>
              <a:rPr lang="en-US" dirty="0"/>
              <a:t>Assistive device can flip polarity from Unable to Able</a:t>
            </a:r>
          </a:p>
          <a:p>
            <a:pPr marL="914400" lvl="2" indent="0">
              <a:buNone/>
            </a:pPr>
            <a:r>
              <a:rPr lang="en-US" sz="2600" dirty="0"/>
              <a:t>She is unable to </a:t>
            </a:r>
            <a:r>
              <a:rPr lang="en-US" sz="2600" dirty="0">
                <a:solidFill>
                  <a:srgbClr val="FF0000"/>
                </a:solidFill>
              </a:rPr>
              <a:t>ambulate</a:t>
            </a:r>
            <a:r>
              <a:rPr lang="en-US" sz="2600" dirty="0"/>
              <a:t> more than a few feet without support</a:t>
            </a:r>
          </a:p>
          <a:p>
            <a:r>
              <a:rPr lang="en-US" dirty="0"/>
              <a:t>Multiple action mentions with different polarities in one mobility description</a:t>
            </a:r>
          </a:p>
          <a:p>
            <a:pPr marL="914400" lvl="2" indent="0">
              <a:buNone/>
            </a:pPr>
            <a:r>
              <a:rPr lang="en-US" sz="2600" dirty="0"/>
              <a:t>Pt can </a:t>
            </a:r>
            <a:r>
              <a:rPr lang="en-US" sz="2600" dirty="0">
                <a:solidFill>
                  <a:srgbClr val="FF0000"/>
                </a:solidFill>
              </a:rPr>
              <a:t>walk</a:t>
            </a:r>
            <a:r>
              <a:rPr lang="en-US" sz="2600" dirty="0"/>
              <a:t> but cannot </a:t>
            </a:r>
            <a:r>
              <a:rPr lang="en-US" sz="2600" dirty="0">
                <a:solidFill>
                  <a:srgbClr val="FF0000"/>
                </a:solidFill>
              </a:rPr>
              <a:t>run</a:t>
            </a:r>
            <a:r>
              <a:rPr lang="en-US" sz="2600" dirty="0"/>
              <a:t> and he dislikes </a:t>
            </a:r>
            <a:r>
              <a:rPr lang="en-US" sz="2600" dirty="0">
                <a:solidFill>
                  <a:srgbClr val="FF0000"/>
                </a:solidFill>
              </a:rPr>
              <a:t>running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E490B-51E3-C241-8390-448BD8F59AC9}"/>
              </a:ext>
            </a:extLst>
          </p:cNvPr>
          <p:cNvSpPr txBox="1"/>
          <p:nvPr/>
        </p:nvSpPr>
        <p:spPr>
          <a:xfrm>
            <a:off x="4830931" y="6129288"/>
            <a:ext cx="105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Unable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30063-03DF-A146-AB47-4BCAE71D66D6}"/>
              </a:ext>
            </a:extLst>
          </p:cNvPr>
          <p:cNvSpPr txBox="1"/>
          <p:nvPr/>
        </p:nvSpPr>
        <p:spPr>
          <a:xfrm>
            <a:off x="2609055" y="6129288"/>
            <a:ext cx="902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5736A-828D-DE4C-A319-69AF80C1343F}"/>
              </a:ext>
            </a:extLst>
          </p:cNvPr>
          <p:cNvSpPr txBox="1"/>
          <p:nvPr/>
        </p:nvSpPr>
        <p:spPr>
          <a:xfrm>
            <a:off x="7493848" y="6129288"/>
            <a:ext cx="902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None</a:t>
            </a:r>
          </a:p>
        </p:txBody>
      </p:sp>
      <p:pic>
        <p:nvPicPr>
          <p:cNvPr id="7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63ED7390-98AA-EA4F-81A6-0CE2FACB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4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Scoping failures</a:t>
            </a:r>
          </a:p>
          <a:p>
            <a:pPr lvl="1"/>
            <a:r>
              <a:rPr lang="en-US" dirty="0"/>
              <a:t>Patient was unable to sit or stand</a:t>
            </a:r>
          </a:p>
          <a:p>
            <a:pPr lvl="1"/>
            <a:r>
              <a:rPr lang="en-US" dirty="0"/>
              <a:t>It was impossible for the patient to sit, stand, or transfer</a:t>
            </a:r>
          </a:p>
          <a:p>
            <a:pPr lvl="1"/>
            <a:r>
              <a:rPr lang="en-US" dirty="0"/>
              <a:t>Difficulty with home management(chores, shopping, driving) : No</a:t>
            </a:r>
          </a:p>
          <a:p>
            <a:r>
              <a:rPr lang="en-US" dirty="0"/>
              <a:t>Poor Section Segmentation</a:t>
            </a:r>
          </a:p>
          <a:p>
            <a:pPr lvl="1"/>
            <a:r>
              <a:rPr lang="en-US" dirty="0"/>
              <a:t>Stairs/Steps: needs assistance   Walking : supervision w/cane </a:t>
            </a:r>
          </a:p>
          <a:p>
            <a:r>
              <a:rPr lang="en-US" dirty="0"/>
              <a:t>False Negative Negatives and Pertinent Negatives</a:t>
            </a:r>
          </a:p>
          <a:p>
            <a:pPr lvl="1"/>
            <a:r>
              <a:rPr lang="en-US" dirty="0"/>
              <a:t>Can walk with no assistance</a:t>
            </a:r>
          </a:p>
          <a:p>
            <a:pPr lvl="1"/>
            <a:r>
              <a:rPr lang="en-US" dirty="0"/>
              <a:t>No trouble walking</a:t>
            </a:r>
          </a:p>
          <a:p>
            <a:r>
              <a:rPr lang="en-US" dirty="0"/>
              <a:t>Mislabeled Sections</a:t>
            </a:r>
          </a:p>
          <a:p>
            <a:pPr lvl="1"/>
            <a:r>
              <a:rPr lang="en-US" dirty="0"/>
              <a:t>Goals\n\n Patient will stand without assist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489700" y="977900"/>
            <a:ext cx="5003800" cy="1384300"/>
          </a:xfrm>
          <a:prstGeom prst="wedgeRoundRectCallout">
            <a:avLst>
              <a:gd name="adj1" fmla="val -80731"/>
              <a:gd name="adj2" fmla="val 441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Assertion scoping algorithm is bounded by punctuation, conjunctions within a sentence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642100" y="3225800"/>
            <a:ext cx="5003800" cy="520700"/>
          </a:xfrm>
          <a:prstGeom prst="wedgeRoundRectCallout">
            <a:avLst>
              <a:gd name="adj1" fmla="val -76670"/>
              <a:gd name="adj2" fmla="val 68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slot values on a line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350000" y="5029200"/>
            <a:ext cx="5003800" cy="520700"/>
          </a:xfrm>
          <a:prstGeom prst="wedgeRoundRectCallout">
            <a:avLst>
              <a:gd name="adj1" fmla="val -76670"/>
              <a:gd name="adj2" fmla="val 68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\n’s caused missed line in Goals section</a:t>
            </a:r>
          </a:p>
        </p:txBody>
      </p:sp>
      <p:pic>
        <p:nvPicPr>
          <p:cNvPr id="8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AA0800B9-0AB4-A54D-B9BE-CCF5B7A2C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4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296" y="1690687"/>
            <a:ext cx="10515600" cy="5005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Rule evidences turned into feature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Emotion words, dependency structure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71170"/>
              </p:ext>
            </p:extLst>
          </p:nvPr>
        </p:nvGraphicFramePr>
        <p:xfrm>
          <a:off x="1600192" y="2169086"/>
          <a:ext cx="8559808" cy="353694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23499">
                  <a:extLst>
                    <a:ext uri="{9D8B030D-6E8A-4147-A177-3AD203B41FA5}">
                      <a16:colId xmlns:a16="http://schemas.microsoft.com/office/drawing/2014/main" val="1504621604"/>
                    </a:ext>
                  </a:extLst>
                </a:gridCol>
                <a:gridCol w="481046">
                  <a:extLst>
                    <a:ext uri="{9D8B030D-6E8A-4147-A177-3AD203B41FA5}">
                      <a16:colId xmlns:a16="http://schemas.microsoft.com/office/drawing/2014/main" val="3721368729"/>
                    </a:ext>
                  </a:extLst>
                </a:gridCol>
                <a:gridCol w="452750">
                  <a:extLst>
                    <a:ext uri="{9D8B030D-6E8A-4147-A177-3AD203B41FA5}">
                      <a16:colId xmlns:a16="http://schemas.microsoft.com/office/drawing/2014/main" val="3594152184"/>
                    </a:ext>
                  </a:extLst>
                </a:gridCol>
                <a:gridCol w="565937">
                  <a:extLst>
                    <a:ext uri="{9D8B030D-6E8A-4147-A177-3AD203B41FA5}">
                      <a16:colId xmlns:a16="http://schemas.microsoft.com/office/drawing/2014/main" val="120400202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2947230703"/>
                    </a:ext>
                  </a:extLst>
                </a:gridCol>
                <a:gridCol w="495195">
                  <a:extLst>
                    <a:ext uri="{9D8B030D-6E8A-4147-A177-3AD203B41FA5}">
                      <a16:colId xmlns:a16="http://schemas.microsoft.com/office/drawing/2014/main" val="1785446582"/>
                    </a:ext>
                  </a:extLst>
                </a:gridCol>
                <a:gridCol w="594234">
                  <a:extLst>
                    <a:ext uri="{9D8B030D-6E8A-4147-A177-3AD203B41FA5}">
                      <a16:colId xmlns:a16="http://schemas.microsoft.com/office/drawing/2014/main" val="2826030481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3882454332"/>
                    </a:ext>
                  </a:extLst>
                </a:gridCol>
                <a:gridCol w="636679">
                  <a:extLst>
                    <a:ext uri="{9D8B030D-6E8A-4147-A177-3AD203B41FA5}">
                      <a16:colId xmlns:a16="http://schemas.microsoft.com/office/drawing/2014/main" val="1820939380"/>
                    </a:ext>
                  </a:extLst>
                </a:gridCol>
                <a:gridCol w="721570">
                  <a:extLst>
                    <a:ext uri="{9D8B030D-6E8A-4147-A177-3AD203B41FA5}">
                      <a16:colId xmlns:a16="http://schemas.microsoft.com/office/drawing/2014/main" val="359932601"/>
                    </a:ext>
                  </a:extLst>
                </a:gridCol>
                <a:gridCol w="693273">
                  <a:extLst>
                    <a:ext uri="{9D8B030D-6E8A-4147-A177-3AD203B41FA5}">
                      <a16:colId xmlns:a16="http://schemas.microsoft.com/office/drawing/2014/main" val="3874959889"/>
                    </a:ext>
                  </a:extLst>
                </a:gridCol>
                <a:gridCol w="664976">
                  <a:extLst>
                    <a:ext uri="{9D8B030D-6E8A-4147-A177-3AD203B41FA5}">
                      <a16:colId xmlns:a16="http://schemas.microsoft.com/office/drawing/2014/main" val="1234705348"/>
                    </a:ext>
                  </a:extLst>
                </a:gridCol>
                <a:gridCol w="526181">
                  <a:extLst>
                    <a:ext uri="{9D8B030D-6E8A-4147-A177-3AD203B41FA5}">
                      <a16:colId xmlns:a16="http://schemas.microsoft.com/office/drawing/2014/main" val="5419931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92046"/>
                    </a:ext>
                  </a:extLst>
                </a:gridCol>
              </a:tblGrid>
              <a:tr h="2349471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Slot Value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Section Zone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Section Name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Sent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Slot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Value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Asserted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Negated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Conditional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Historical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Patient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Future Section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Patient reports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…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Asserted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Evidence before Mention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31817"/>
                  </a:ext>
                </a:extLst>
              </a:tr>
              <a:tr h="1187477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56073"/>
                  </a:ext>
                </a:extLst>
              </a:tr>
            </a:tbl>
          </a:graphicData>
        </a:graphic>
      </p:graphicFrame>
      <p:pic>
        <p:nvPicPr>
          <p:cNvPr id="5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3E27E783-AFAF-EE40-BA4C-BCC9235C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1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BC6A2-5EE1-054F-AAB2-E2BE88C58F7B}"/>
              </a:ext>
            </a:extLst>
          </p:cNvPr>
          <p:cNvSpPr txBox="1"/>
          <p:nvPr/>
        </p:nvSpPr>
        <p:spPr>
          <a:xfrm>
            <a:off x="728669" y="4923935"/>
            <a:ext cx="3536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Ongoing research support comes from the Intramural Research Program of the National Institutes of Health, Clinical Research Center and through an Inter-Agency Agreement with the US Social Security Administration.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26DBD-FCD7-5348-9E5B-EEF934D1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747" y="4923935"/>
            <a:ext cx="1498930" cy="1479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B87854-F1E1-B04A-8BF0-1C7BBD5C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80" y="5086465"/>
            <a:ext cx="3314700" cy="622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E89A6E-9A49-A84D-B29F-E9F5E515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80" y="5872370"/>
            <a:ext cx="3993522" cy="57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C1440D-09E1-7A4E-B757-02EDF1448A61}"/>
              </a:ext>
            </a:extLst>
          </p:cNvPr>
          <p:cNvSpPr txBox="1"/>
          <p:nvPr/>
        </p:nvSpPr>
        <p:spPr>
          <a:xfrm>
            <a:off x="3730752" y="1920240"/>
            <a:ext cx="435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7752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923A5D-C7D7-DD43-A8B7-252F5E30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4" y="240746"/>
            <a:ext cx="6722076" cy="6456618"/>
          </a:xfrm>
          <a:prstGeom prst="rect">
            <a:avLst/>
          </a:prstGeom>
        </p:spPr>
      </p:pic>
      <p:pic>
        <p:nvPicPr>
          <p:cNvPr id="3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319DF723-0355-4843-AE6F-1E1087FB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4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E8C674DB-C903-424C-9961-0E48DE6B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859C1-D9BB-2645-B4E9-0E8D79AFB151}"/>
              </a:ext>
            </a:extLst>
          </p:cNvPr>
          <p:cNvSpPr txBox="1"/>
          <p:nvPr/>
        </p:nvSpPr>
        <p:spPr>
          <a:xfrm>
            <a:off x="2313710" y="1704109"/>
            <a:ext cx="783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After coffee, is able to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deliver conference talk</a:t>
            </a:r>
            <a:r>
              <a:rPr lang="en-US" sz="3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D650B-CF96-9A41-AA53-4E6E16BED7CD}"/>
              </a:ext>
            </a:extLst>
          </p:cNvPr>
          <p:cNvSpPr txBox="1"/>
          <p:nvPr/>
        </p:nvSpPr>
        <p:spPr>
          <a:xfrm>
            <a:off x="738581" y="3165853"/>
            <a:ext cx="5854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Ability to perform a task is relevant to: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Measuring health outcomes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Assessing ability to meet work demands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Evaluating disability/functional impairment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16758-F6BC-B84E-96A9-2A464108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994" y="4411895"/>
            <a:ext cx="648594" cy="640279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DC82D788-59E9-704E-9DE7-3334A8A89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01051" y="2822009"/>
            <a:ext cx="570988" cy="105993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D6985-D013-E34F-BC76-BB6EC88D6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371" y="4694034"/>
            <a:ext cx="1362920" cy="1290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D688B5-3C0C-8442-92EF-887F4B023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284" y="3101006"/>
            <a:ext cx="1134039" cy="582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972BE03-238C-C74F-9308-467625D5FD33}"/>
              </a:ext>
            </a:extLst>
          </p:cNvPr>
          <p:cNvGrpSpPr/>
          <p:nvPr/>
        </p:nvGrpSpPr>
        <p:grpSpPr>
          <a:xfrm>
            <a:off x="7274599" y="4649642"/>
            <a:ext cx="1959370" cy="1211672"/>
            <a:chOff x="7274599" y="4649642"/>
            <a:chExt cx="1959370" cy="12116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EB14C9-CD39-E849-85F1-FC97F3D0E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7091" y="4649642"/>
              <a:ext cx="838909" cy="66413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3DF736-EF9B-3E49-B26E-3A659A1C6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90358" y="4774353"/>
              <a:ext cx="838909" cy="6641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FE8C2A-07DF-204B-B928-E32DE015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98756" y="5044066"/>
              <a:ext cx="838909" cy="6641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91E9E2-4F89-1448-B641-8469B0224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95060" y="5183421"/>
              <a:ext cx="838909" cy="66413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0D9B715-0BEB-AD4E-9EC7-1FFBD0BAF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4599" y="5197178"/>
              <a:ext cx="838909" cy="664136"/>
            </a:xfrm>
            <a:prstGeom prst="rect">
              <a:avLst/>
            </a:prstGeom>
          </p:spPr>
        </p:pic>
      </p:grp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C09AB93-59D2-7D42-876F-24BDC18BB6C2}"/>
              </a:ext>
            </a:extLst>
          </p:cNvPr>
          <p:cNvSpPr/>
          <p:nvPr/>
        </p:nvSpPr>
        <p:spPr>
          <a:xfrm>
            <a:off x="8709812" y="3253504"/>
            <a:ext cx="530326" cy="382218"/>
          </a:xfrm>
          <a:prstGeom prst="rightArrow">
            <a:avLst>
              <a:gd name="adj1" fmla="val 500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B231440-7C93-DC48-9E72-87356C01DCD2}"/>
              </a:ext>
            </a:extLst>
          </p:cNvPr>
          <p:cNvSpPr/>
          <p:nvPr/>
        </p:nvSpPr>
        <p:spPr>
          <a:xfrm rot="7731983">
            <a:off x="8968806" y="4104743"/>
            <a:ext cx="530326" cy="382218"/>
          </a:xfrm>
          <a:prstGeom prst="rightArrow">
            <a:avLst>
              <a:gd name="adj1" fmla="val 500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B7C69C4-9CB8-8F41-B584-EE828CCC25EB}"/>
              </a:ext>
            </a:extLst>
          </p:cNvPr>
          <p:cNvSpPr/>
          <p:nvPr/>
        </p:nvSpPr>
        <p:spPr>
          <a:xfrm>
            <a:off x="9196823" y="5082990"/>
            <a:ext cx="530326" cy="382218"/>
          </a:xfrm>
          <a:prstGeom prst="rightArrow">
            <a:avLst>
              <a:gd name="adj1" fmla="val 500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D234A-638D-294B-B6ED-F743C87CA74B}"/>
              </a:ext>
            </a:extLst>
          </p:cNvPr>
          <p:cNvSpPr txBox="1"/>
          <p:nvPr/>
        </p:nvSpPr>
        <p:spPr>
          <a:xfrm>
            <a:off x="10391305" y="3945892"/>
            <a:ext cx="553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34881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  <p:bldP spid="1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 Components</a:t>
            </a:r>
            <a:br>
              <a:rPr lang="en-US" dirty="0"/>
            </a:br>
            <a:r>
              <a:rPr lang="en-US" dirty="0"/>
              <a:t>Slot: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4445863"/>
            <a:ext cx="1828800" cy="1506154"/>
          </a:xfrm>
        </p:spPr>
        <p:txBody>
          <a:bodyPr/>
          <a:lstStyle/>
          <a:p>
            <a:r>
              <a:rPr lang="en-US" dirty="0"/>
              <a:t>Nursing Notes</a:t>
            </a:r>
          </a:p>
          <a:p>
            <a:r>
              <a:rPr lang="en-US" dirty="0"/>
              <a:t>Vitals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362201"/>
            <a:ext cx="31242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Content Heading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2362201"/>
            <a:ext cx="31242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Content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2362201"/>
            <a:ext cx="381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: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52800" y="4191000"/>
            <a:ext cx="2209800" cy="1524000"/>
          </a:xfrm>
          <a:prstGeom prst="wedgeRoundRectCallout">
            <a:avLst>
              <a:gd name="adj1" fmla="val -1686"/>
              <a:gd name="adj2" fmla="val -1017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Concepts in content headings only asserted if content value contains positive evidence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705600" y="3733800"/>
            <a:ext cx="1905000" cy="990600"/>
          </a:xfrm>
          <a:prstGeom prst="wedgeRoundRectCallout">
            <a:avLst>
              <a:gd name="adj1" fmla="val -40821"/>
              <a:gd name="adj2" fmla="val -806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Concepts not looked for here</a:t>
            </a:r>
          </a:p>
        </p:txBody>
      </p:sp>
      <p:pic>
        <p:nvPicPr>
          <p:cNvPr id="9" name="Picture 18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76" b="71429" l="26494" r="433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01" t="18433" r="57403" b="22331"/>
          <a:stretch/>
        </p:blipFill>
        <p:spPr bwMode="auto">
          <a:xfrm rot="11437362" flipH="1" flipV="1">
            <a:off x="8095561" y="4433378"/>
            <a:ext cx="1948831" cy="203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 rot="21371752">
            <a:off x="9139595" y="5135042"/>
            <a:ext cx="908843" cy="46166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pic>
        <p:nvPicPr>
          <p:cNvPr id="12" name="Picture 18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76" b="71429" l="26494" r="433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01" t="18433" r="57403" b="22331"/>
          <a:stretch/>
        </p:blipFill>
        <p:spPr bwMode="auto">
          <a:xfrm rot="11437362" flipH="1" flipV="1">
            <a:off x="7257361" y="4509578"/>
            <a:ext cx="1948831" cy="203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 rot="21340675">
            <a:off x="8365554" y="5226138"/>
            <a:ext cx="739198" cy="46166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Slot: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5862" y="2877010"/>
            <a:ext cx="2992358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Smoking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2877009"/>
            <a:ext cx="253511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6453" y="2903483"/>
            <a:ext cx="381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:</a:t>
            </a:r>
          </a:p>
        </p:txBody>
      </p:sp>
      <p:pic>
        <p:nvPicPr>
          <p:cNvPr id="17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F54194D4-CDA6-F846-95ED-CA03BB8AB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63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Pipeline Components: Question/Answer Identification </a:t>
            </a:r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81567" l="69091" r="97273">
                        <a14:foregroundMark x1="76234" y1="76959" x2="76234" y2="76959"/>
                        <a14:foregroundMark x1="71948" y1="71429" x2="71948" y2="71429"/>
                        <a14:foregroundMark x1="72987" y1="73272" x2="72987" y2="73272"/>
                        <a14:foregroundMark x1="87273" y1="27189" x2="87273" y2="27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43" t="18894" r="2753" b="11002"/>
          <a:stretch/>
        </p:blipFill>
        <p:spPr bwMode="auto">
          <a:xfrm rot="9375179" flipH="1">
            <a:off x="8122315" y="3904137"/>
            <a:ext cx="2478899" cy="2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2200" y="1772156"/>
            <a:ext cx="31242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Content Heading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1752601"/>
            <a:ext cx="312420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Content 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1772156"/>
            <a:ext cx="381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276600" y="3581400"/>
            <a:ext cx="2209800" cy="1524000"/>
          </a:xfrm>
          <a:prstGeom prst="wedgeRoundRectCallout">
            <a:avLst>
              <a:gd name="adj1" fmla="val -24992"/>
              <a:gd name="adj2" fmla="val -10309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Concepts in content headings only asserted if content value contains positive evidence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29400" y="3124200"/>
            <a:ext cx="1905000" cy="990600"/>
          </a:xfrm>
          <a:prstGeom prst="wedgeRoundRectCallout">
            <a:avLst>
              <a:gd name="adj1" fmla="val -51304"/>
              <a:gd name="adj2" fmla="val -9020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Evidence sought out</a:t>
            </a:r>
          </a:p>
        </p:txBody>
      </p:sp>
      <p:sp>
        <p:nvSpPr>
          <p:cNvPr id="13" name="TextBox 12"/>
          <p:cNvSpPr txBox="1"/>
          <p:nvPr/>
        </p:nvSpPr>
        <p:spPr>
          <a:xfrm rot="4005858">
            <a:off x="8622896" y="4692024"/>
            <a:ext cx="1472214" cy="83099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Question?</a:t>
            </a:r>
          </a:p>
          <a:p>
            <a:r>
              <a:rPr lang="en-US" sz="2400" dirty="0"/>
              <a:t>Answer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9366" y="2797632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(Question)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2586" y="263585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(Answer)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7966" y="2397522"/>
            <a:ext cx="31242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Do you want to hurt others?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7966" y="2377967"/>
            <a:ext cx="3124200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876" y="2362578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18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4154BA27-07B4-A147-B991-4017F6E5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81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 Components: Checkboxes</a:t>
            </a:r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81567" l="69091" r="97273">
                        <a14:foregroundMark x1="76234" y1="76959" x2="76234" y2="76959"/>
                        <a14:foregroundMark x1="71948" y1="71429" x2="71948" y2="71429"/>
                        <a14:foregroundMark x1="72987" y1="73272" x2="72987" y2="73272"/>
                        <a14:foregroundMark x1="87273" y1="27189" x2="87273" y2="27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43" t="18894" r="2753" b="11002"/>
          <a:stretch/>
        </p:blipFill>
        <p:spPr bwMode="auto">
          <a:xfrm rot="9375179" flipH="1">
            <a:off x="8122315" y="3904137"/>
            <a:ext cx="2478899" cy="2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2288626"/>
            <a:ext cx="2992358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Smoking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1770994"/>
            <a:ext cx="2535118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Content 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2288625"/>
            <a:ext cx="253511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Y [ ]   N [x]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276600" y="3581400"/>
            <a:ext cx="2209800" cy="1524000"/>
          </a:xfrm>
          <a:prstGeom prst="wedgeRoundRectCallout">
            <a:avLst>
              <a:gd name="adj1" fmla="val -20236"/>
              <a:gd name="adj2" fmla="val -9689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Concepts in content headings only asserted if content value contains positive evidence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422472" y="3697315"/>
            <a:ext cx="1905000" cy="990600"/>
          </a:xfrm>
          <a:prstGeom prst="wedgeRoundRectCallout">
            <a:avLst>
              <a:gd name="adj1" fmla="val -16545"/>
              <a:gd name="adj2" fmla="val -14219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Evidence sought out</a:t>
            </a:r>
          </a:p>
        </p:txBody>
      </p:sp>
      <p:sp>
        <p:nvSpPr>
          <p:cNvPr id="13" name="TextBox 12"/>
          <p:cNvSpPr txBox="1"/>
          <p:nvPr/>
        </p:nvSpPr>
        <p:spPr>
          <a:xfrm rot="4005858">
            <a:off x="8622896" y="4692024"/>
            <a:ext cx="1472214" cy="83099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Check Boxes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1781174"/>
            <a:ext cx="2992358" cy="50745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r>
              <a:rPr lang="en-US" sz="3200" dirty="0"/>
              <a:t>Content Heading</a:t>
            </a:r>
          </a:p>
        </p:txBody>
      </p:sp>
      <p:pic>
        <p:nvPicPr>
          <p:cNvPr id="1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93EEB6AE-725E-C548-9943-F97FB52B9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E8C674DB-C903-424C-9961-0E48DE6B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859C1-D9BB-2645-B4E9-0E8D79AFB151}"/>
              </a:ext>
            </a:extLst>
          </p:cNvPr>
          <p:cNvSpPr txBox="1"/>
          <p:nvPr/>
        </p:nvSpPr>
        <p:spPr>
          <a:xfrm>
            <a:off x="2313710" y="1704109"/>
            <a:ext cx="783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After coffee, is able to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deliver conference talk</a:t>
            </a:r>
            <a:r>
              <a:rPr lang="en-US" sz="3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D650B-CF96-9A41-AA53-4E6E16BED7CD}"/>
              </a:ext>
            </a:extLst>
          </p:cNvPr>
          <p:cNvSpPr txBox="1"/>
          <p:nvPr/>
        </p:nvSpPr>
        <p:spPr>
          <a:xfrm>
            <a:off x="738581" y="3165853"/>
            <a:ext cx="5854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Ability to perform a task is relevant to: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Measuring health outcomes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Assessing ability to meet work demands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/>
              <a:t>Evaluating disability/functional impairment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D3C08-277B-AF4A-B522-FB77C84F6580}"/>
              </a:ext>
            </a:extLst>
          </p:cNvPr>
          <p:cNvSpPr txBox="1"/>
          <p:nvPr/>
        </p:nvSpPr>
        <p:spPr>
          <a:xfrm>
            <a:off x="6941127" y="2904242"/>
            <a:ext cx="454429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u="sng" dirty="0"/>
              <a:t>Our question:</a:t>
            </a:r>
          </a:p>
          <a:p>
            <a:pPr algn="ctr">
              <a:spcBef>
                <a:spcPts val="600"/>
              </a:spcBef>
            </a:pPr>
            <a:r>
              <a:rPr lang="en-US" sz="3200" b="1" dirty="0"/>
              <a:t>Where do current methods succeed and fail at classifying ability to perform actions? </a:t>
            </a:r>
          </a:p>
        </p:txBody>
      </p:sp>
    </p:spTree>
    <p:extLst>
      <p:ext uri="{BB962C8B-B14F-4D97-AF65-F5344CB8AC3E}">
        <p14:creationId xmlns:p14="http://schemas.microsoft.com/office/powerpoint/2010/main" val="10942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E8C674DB-C903-424C-9961-0E48DE6B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D3C08-277B-AF4A-B522-FB77C84F6580}"/>
              </a:ext>
            </a:extLst>
          </p:cNvPr>
          <p:cNvSpPr txBox="1"/>
          <p:nvPr/>
        </p:nvSpPr>
        <p:spPr>
          <a:xfrm>
            <a:off x="1669613" y="2456007"/>
            <a:ext cx="879600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u="sng" dirty="0"/>
              <a:t>Our question:</a:t>
            </a:r>
          </a:p>
          <a:p>
            <a:pPr algn="ctr">
              <a:spcBef>
                <a:spcPts val="600"/>
              </a:spcBef>
            </a:pPr>
            <a:r>
              <a:rPr lang="en-US" sz="3200" b="1" dirty="0"/>
              <a:t>Where do current classification methods succeed and fail at classifying ability to perform mobility-related actions? </a:t>
            </a:r>
          </a:p>
        </p:txBody>
      </p:sp>
    </p:spTree>
    <p:extLst>
      <p:ext uri="{BB962C8B-B14F-4D97-AF65-F5344CB8AC3E}">
        <p14:creationId xmlns:p14="http://schemas.microsoft.com/office/powerpoint/2010/main" val="424510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12DF-8A1F-9949-B100-F8FC27A0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performance (Polarity)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64ED-290A-D44C-A9A5-080B1C5B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70920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r>
              <a:rPr lang="en-US" b="1" dirty="0"/>
              <a:t>Able</a:t>
            </a:r>
            <a:r>
              <a:rPr lang="en-US" dirty="0"/>
              <a:t> – activity could be completed in this environment</a:t>
            </a: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r>
              <a:rPr lang="en-US" b="1" dirty="0"/>
              <a:t>Unable</a:t>
            </a:r>
            <a:r>
              <a:rPr lang="en-US" dirty="0"/>
              <a:t> – activity could not be completed in this environment</a:t>
            </a: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r>
              <a:rPr lang="en-US" b="1" dirty="0"/>
              <a:t>Unclear</a:t>
            </a:r>
            <a:r>
              <a:rPr lang="en-US" dirty="0"/>
              <a:t> – some information, but not enough to decide</a:t>
            </a: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r>
              <a:rPr lang="en-US" b="1" dirty="0"/>
              <a:t>None</a:t>
            </a:r>
            <a:r>
              <a:rPr lang="en-US" dirty="0"/>
              <a:t> – no information provided</a:t>
            </a:r>
          </a:p>
        </p:txBody>
      </p:sp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5B6DB652-FB33-1940-A6E8-37F3AD85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E32A30-1B13-C442-B581-FE36747B0FB6}"/>
              </a:ext>
            </a:extLst>
          </p:cNvPr>
          <p:cNvSpPr txBox="1"/>
          <p:nvPr/>
        </p:nvSpPr>
        <p:spPr>
          <a:xfrm>
            <a:off x="4114801" y="2196254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Pt can walk 20 minutes in clinic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87416-D2F1-7140-8057-CBF7AFE90EB1}"/>
              </a:ext>
            </a:extLst>
          </p:cNvPr>
          <p:cNvSpPr txBox="1"/>
          <p:nvPr/>
        </p:nvSpPr>
        <p:spPr>
          <a:xfrm>
            <a:off x="4114801" y="348442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He is unable to walk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BB5FD-2119-FD47-8108-824FA39BC074}"/>
              </a:ext>
            </a:extLst>
          </p:cNvPr>
          <p:cNvSpPr txBox="1"/>
          <p:nvPr/>
        </p:nvSpPr>
        <p:spPr>
          <a:xfrm>
            <a:off x="4114801" y="4772591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The cane makes it difficult to walk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5BDDC-8C65-924B-A0F2-D8433029BBF7}"/>
              </a:ext>
            </a:extLst>
          </p:cNvPr>
          <p:cNvSpPr txBox="1"/>
          <p:nvPr/>
        </p:nvSpPr>
        <p:spPr>
          <a:xfrm>
            <a:off x="4114801" y="6060759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tendency during gait to quickly extend the leg 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FB72B0A-9380-044B-8C84-A09AC52BA219}"/>
              </a:ext>
            </a:extLst>
          </p:cNvPr>
          <p:cNvSpPr/>
          <p:nvPr/>
        </p:nvSpPr>
        <p:spPr>
          <a:xfrm>
            <a:off x="6424438" y="4516534"/>
            <a:ext cx="4648570" cy="963073"/>
          </a:xfrm>
          <a:prstGeom prst="wedgeRoundRectCallout">
            <a:avLst>
              <a:gd name="adj1" fmla="val -64302"/>
              <a:gd name="adj2" fmla="val 57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Includes goals, hypotheticals,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AA7D-09B6-E643-B4F1-C8133E19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B4E0-CA0B-7D48-B3F2-1FE049D9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Negation detection!</a:t>
            </a:r>
          </a:p>
          <a:p>
            <a:pPr marL="868363" lvl="1" indent="-347663">
              <a:buFont typeface="Courier New" panose="02070309020205020404" pitchFamily="49" charset="0"/>
              <a:buChar char="o"/>
            </a:pPr>
            <a:r>
              <a:rPr lang="en-US" dirty="0"/>
              <a:t>Identifying cues and scoping</a:t>
            </a:r>
          </a:p>
          <a:p>
            <a:pPr marL="868363" lvl="1" indent="-347663">
              <a:buFont typeface="Courier New" panose="02070309020205020404" pitchFamily="49" charset="0"/>
              <a:buChar char="o"/>
            </a:pPr>
            <a:r>
              <a:rPr lang="en-US" dirty="0"/>
              <a:t>General domain and clinical data</a:t>
            </a:r>
          </a:p>
          <a:p>
            <a:pPr marL="868363" lvl="1" indent="-347663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Early work on phrase-level semantic analysis</a:t>
            </a:r>
          </a:p>
          <a:p>
            <a:pPr marL="868363" lvl="1" indent="-347663">
              <a:buFont typeface="Courier New" panose="02070309020205020404" pitchFamily="49" charset="0"/>
              <a:buChar char="o"/>
            </a:pPr>
            <a:r>
              <a:rPr lang="en-US" dirty="0"/>
              <a:t>Wilson et al (2005, 2009)</a:t>
            </a:r>
          </a:p>
          <a:p>
            <a:pPr marL="293688" indent="-280988"/>
            <a:endParaRPr lang="en-US" dirty="0"/>
          </a:p>
          <a:p>
            <a:r>
              <a:rPr lang="en-US" dirty="0"/>
              <a:t>General contextual feature detection</a:t>
            </a:r>
          </a:p>
          <a:p>
            <a:pPr marL="868363" lvl="1" indent="-347663">
              <a:buFont typeface="Courier New" panose="02070309020205020404" pitchFamily="49" charset="0"/>
              <a:buChar char="o"/>
            </a:pPr>
            <a:r>
              <a:rPr lang="en-US" dirty="0" err="1"/>
              <a:t>ConText</a:t>
            </a:r>
            <a:r>
              <a:rPr lang="en-US" dirty="0"/>
              <a:t> (Chapman et al 2007)</a:t>
            </a:r>
          </a:p>
        </p:txBody>
      </p:sp>
      <p:pic>
        <p:nvPicPr>
          <p:cNvPr id="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E67B00AE-83D5-E145-8D3B-D6CB1753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49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62DB-F1AC-284F-880C-2E352A35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7B8A66-94D7-3C4D-9381-44C23D7C0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693109"/>
              </p:ext>
            </p:extLst>
          </p:nvPr>
        </p:nvGraphicFramePr>
        <p:xfrm>
          <a:off x="6830291" y="1952226"/>
          <a:ext cx="4994564" cy="349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69B373-5E89-2441-897F-248406006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23600"/>
              </p:ext>
            </p:extLst>
          </p:nvPr>
        </p:nvGraphicFramePr>
        <p:xfrm>
          <a:off x="5957454" y="5450064"/>
          <a:ext cx="5680364" cy="792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52400">
                  <a:extLst>
                    <a:ext uri="{9D8B030D-6E8A-4147-A177-3AD203B41FA5}">
                      <a16:colId xmlns:a16="http://schemas.microsoft.com/office/drawing/2014/main" val="3338720196"/>
                    </a:ext>
                  </a:extLst>
                </a:gridCol>
                <a:gridCol w="921006">
                  <a:extLst>
                    <a:ext uri="{9D8B030D-6E8A-4147-A177-3AD203B41FA5}">
                      <a16:colId xmlns:a16="http://schemas.microsoft.com/office/drawing/2014/main" val="800693481"/>
                    </a:ext>
                  </a:extLst>
                </a:gridCol>
                <a:gridCol w="1164947">
                  <a:extLst>
                    <a:ext uri="{9D8B030D-6E8A-4147-A177-3AD203B41FA5}">
                      <a16:colId xmlns:a16="http://schemas.microsoft.com/office/drawing/2014/main" val="3565598681"/>
                    </a:ext>
                  </a:extLst>
                </a:gridCol>
                <a:gridCol w="886157">
                  <a:extLst>
                    <a:ext uri="{9D8B030D-6E8A-4147-A177-3AD203B41FA5}">
                      <a16:colId xmlns:a16="http://schemas.microsoft.com/office/drawing/2014/main" val="4101620856"/>
                    </a:ext>
                  </a:extLst>
                </a:gridCol>
                <a:gridCol w="955854">
                  <a:extLst>
                    <a:ext uri="{9D8B030D-6E8A-4147-A177-3AD203B41FA5}">
                      <a16:colId xmlns:a16="http://schemas.microsoft.com/office/drawing/2014/main" val="286033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Train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1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682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5E5956-A9D0-4045-A577-F8F5C4F042EE}"/>
              </a:ext>
            </a:extLst>
          </p:cNvPr>
          <p:cNvSpPr txBox="1"/>
          <p:nvPr/>
        </p:nvSpPr>
        <p:spPr>
          <a:xfrm>
            <a:off x="685800" y="1574790"/>
            <a:ext cx="6657592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400 English-language Physical Therapy notes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Initial assessment/reassessment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From NIH Clinical Center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Annotated for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/>
              <a:t>Descriptions of mobility status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/>
              <a:t>Action in each description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/>
              <a:t>Polarity of each action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Thieu et al (2017)</a:t>
            </a:r>
          </a:p>
        </p:txBody>
      </p:sp>
      <p:pic>
        <p:nvPicPr>
          <p:cNvPr id="8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00961D6F-C438-4747-B1CF-D7FD32A2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8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87FE-D824-0745-AFC1-4CC6BEEA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55D3-B555-D743-A337-C2BA3C96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4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action in context, pick which of 4 Polarity labels applies.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32261-7619-7B48-9F90-138DE01DD796}"/>
              </a:ext>
            </a:extLst>
          </p:cNvPr>
          <p:cNvSpPr txBox="1"/>
          <p:nvPr/>
        </p:nvSpPr>
        <p:spPr>
          <a:xfrm>
            <a:off x="671945" y="3101444"/>
            <a:ext cx="33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Pt can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Andale Mono" panose="020B0509000000000004" pitchFamily="49" charset="0"/>
              </a:rPr>
              <a:t>walk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 20 minutes in clinic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9414E5E-077A-394F-9602-71EACA07D7B8}"/>
              </a:ext>
            </a:extLst>
          </p:cNvPr>
          <p:cNvSpPr/>
          <p:nvPr/>
        </p:nvSpPr>
        <p:spPr>
          <a:xfrm>
            <a:off x="5133109" y="2851921"/>
            <a:ext cx="2389909" cy="13300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80C62D-FD76-9146-8C4F-74F7FB839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6999"/>
              </p:ext>
            </p:extLst>
          </p:nvPr>
        </p:nvGraphicFramePr>
        <p:xfrm>
          <a:off x="8666018" y="2602541"/>
          <a:ext cx="2417618" cy="1828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21865">
                  <a:extLst>
                    <a:ext uri="{9D8B030D-6E8A-4147-A177-3AD203B41FA5}">
                      <a16:colId xmlns:a16="http://schemas.microsoft.com/office/drawing/2014/main" val="848017172"/>
                    </a:ext>
                  </a:extLst>
                </a:gridCol>
                <a:gridCol w="695753">
                  <a:extLst>
                    <a:ext uri="{9D8B030D-6E8A-4147-A177-3AD203B41FA5}">
                      <a16:colId xmlns:a16="http://schemas.microsoft.com/office/drawing/2014/main" val="180879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7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8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Unclear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1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80524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7843940A-BB8A-ED47-8AEB-EBC079717823}"/>
              </a:ext>
            </a:extLst>
          </p:cNvPr>
          <p:cNvSpPr/>
          <p:nvPr/>
        </p:nvSpPr>
        <p:spPr>
          <a:xfrm>
            <a:off x="4102677" y="3298731"/>
            <a:ext cx="685800" cy="436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153DD6F-E9F8-3940-8FF0-42274C3107C5}"/>
              </a:ext>
            </a:extLst>
          </p:cNvPr>
          <p:cNvSpPr/>
          <p:nvPr/>
        </p:nvSpPr>
        <p:spPr>
          <a:xfrm>
            <a:off x="7751618" y="3298731"/>
            <a:ext cx="685800" cy="436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302C7-486C-0242-8343-099ACA40069D}"/>
              </a:ext>
            </a:extLst>
          </p:cNvPr>
          <p:cNvSpPr txBox="1"/>
          <p:nvPr/>
        </p:nvSpPr>
        <p:spPr>
          <a:xfrm>
            <a:off x="1131743" y="5153891"/>
            <a:ext cx="2398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Rule-based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6A4EB-5C9F-8A42-8104-0772115FC680}"/>
              </a:ext>
            </a:extLst>
          </p:cNvPr>
          <p:cNvSpPr txBox="1"/>
          <p:nvPr/>
        </p:nvSpPr>
        <p:spPr>
          <a:xfrm>
            <a:off x="4788477" y="5153891"/>
            <a:ext cx="2772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Machine learning baselines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32739-46ED-6B42-B8F9-2D15453F5413}"/>
              </a:ext>
            </a:extLst>
          </p:cNvPr>
          <p:cNvSpPr txBox="1"/>
          <p:nvPr/>
        </p:nvSpPr>
        <p:spPr>
          <a:xfrm>
            <a:off x="8666018" y="5153126"/>
            <a:ext cx="2772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CNN with embeddings</a:t>
            </a:r>
          </a:p>
        </p:txBody>
      </p:sp>
      <p:pic>
        <p:nvPicPr>
          <p:cNvPr id="13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AB114DDA-F24E-DF47-AAB3-8675E56C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8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749AE9D8-D5CC-AD4B-BF9C-EB47348E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Polarity Pipeline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399277" y="1730482"/>
            <a:ext cx="8350291" cy="5010240"/>
            <a:chOff x="-417746" y="973987"/>
            <a:chExt cx="8350291" cy="5010240"/>
          </a:xfrm>
        </p:grpSpPr>
        <p:pic>
          <p:nvPicPr>
            <p:cNvPr id="7" name="Picture 10" descr="http://www.morrillinc.com/imgs/fittings-flanged-1527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6200000" flipH="1">
              <a:off x="6500631" y="3850770"/>
              <a:ext cx="1237957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8"/>
            <p:cNvPicPr>
              <a:picLocks noChangeAspect="1" noChangeArrowheads="1"/>
            </p:cNvPicPr>
            <p:nvPr/>
          </p:nvPicPr>
          <p:blipFill>
            <a:blip r:embed="rId4"/>
            <a:srcRect l="82416" t="20581" r="3191" b="30823"/>
            <a:stretch>
              <a:fillRect/>
            </a:stretch>
          </p:blipFill>
          <p:spPr bwMode="auto">
            <a:xfrm rot="19809608" flipV="1">
              <a:off x="6823098" y="4647592"/>
              <a:ext cx="1035050" cy="98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 rot="14610689">
              <a:off x="6977568" y="4623618"/>
              <a:ext cx="741286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899285">
              <a:off x="7270549" y="5062580"/>
              <a:ext cx="443512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pic>
          <p:nvPicPr>
            <p:cNvPr id="11" name="Picture 20" descr="http://www.morrillinc.com/imgs/pixprod-heatex.jpg"/>
            <p:cNvPicPr>
              <a:picLocks noChangeAspect="1" noChangeArrowheads="1"/>
            </p:cNvPicPr>
            <p:nvPr/>
          </p:nvPicPr>
          <p:blipFill>
            <a:blip r:embed="rId6"/>
            <a:srcRect l="22717" t="7310" r="22717" b="13338"/>
            <a:stretch>
              <a:fillRect/>
            </a:stretch>
          </p:blipFill>
          <p:spPr bwMode="auto">
            <a:xfrm rot="21308109">
              <a:off x="5018049" y="5141265"/>
              <a:ext cx="2057400" cy="842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 rot="21059070">
              <a:off x="5453678" y="5265877"/>
              <a:ext cx="1479633" cy="646331"/>
            </a:xfrm>
            <a:prstGeom prst="rect">
              <a:avLst/>
            </a:prstGeom>
            <a:solidFill>
              <a:schemeClr val="bg1"/>
            </a:solidFill>
            <a:ln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Action Polarity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20980561">
              <a:off x="7133539" y="5230027"/>
              <a:ext cx="424606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0980561">
              <a:off x="4532830" y="5675297"/>
              <a:ext cx="906360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8110373">
              <a:off x="5104168" y="2679195"/>
              <a:ext cx="3108192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Sectionizer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980561">
              <a:off x="6426434" y="5339259"/>
              <a:ext cx="906360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8153222">
              <a:off x="3931564" y="2579418"/>
              <a:ext cx="3247584" cy="687988"/>
            </a:xfrm>
            <a:prstGeom prst="rect">
              <a:avLst/>
            </a:prstGeom>
            <a:solidFill>
              <a:srgbClr val="BDB397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Dictionary Lookup</a:t>
              </a:r>
            </a:p>
          </p:txBody>
        </p:sp>
        <p:pic>
          <p:nvPicPr>
            <p:cNvPr id="27" name="Picture 17"/>
            <p:cNvPicPr>
              <a:picLocks noChangeAspect="1" noChangeArrowheads="1"/>
            </p:cNvPicPr>
            <p:nvPr/>
          </p:nvPicPr>
          <p:blipFill>
            <a:blip r:embed="rId7"/>
            <a:srcRect l="1726" t="9006" r="73232" b="19620"/>
            <a:stretch>
              <a:fillRect/>
            </a:stretch>
          </p:blipFill>
          <p:spPr bwMode="auto">
            <a:xfrm rot="492127">
              <a:off x="6159786" y="4141920"/>
              <a:ext cx="776209" cy="623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5862379" y="4161230"/>
              <a:ext cx="714650" cy="74581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29" name="Picture 17"/>
            <p:cNvPicPr>
              <a:picLocks noChangeAspect="1" noChangeArrowheads="1"/>
            </p:cNvPicPr>
            <p:nvPr/>
          </p:nvPicPr>
          <p:blipFill>
            <a:blip r:embed="rId7"/>
            <a:srcRect l="1726" t="9006" r="73232" b="19620"/>
            <a:stretch>
              <a:fillRect/>
            </a:stretch>
          </p:blipFill>
          <p:spPr bwMode="auto">
            <a:xfrm rot="496034">
              <a:off x="5301372" y="4145211"/>
              <a:ext cx="968540" cy="778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5067548" y="4205040"/>
              <a:ext cx="714650" cy="74581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4" name="Picture 17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rgbClr val="008080">
                  <a:tint val="45000"/>
                  <a:satMod val="400000"/>
                </a:srgbClr>
              </a:duotone>
            </a:blip>
            <a:srcRect l="1726" t="9006" r="73232" b="19620"/>
            <a:stretch>
              <a:fillRect/>
            </a:stretch>
          </p:blipFill>
          <p:spPr bwMode="auto">
            <a:xfrm rot="363016">
              <a:off x="3940566" y="4033303"/>
              <a:ext cx="1655519" cy="1077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7"/>
            <p:cNvPicPr>
              <a:picLocks noChangeAspect="1" noChangeArrowheads="1"/>
            </p:cNvPicPr>
            <p:nvPr/>
          </p:nvPicPr>
          <p:blipFill>
            <a:blip r:embed="rId7"/>
            <a:srcRect l="1726" t="9006" r="73232" b="19620"/>
            <a:stretch>
              <a:fillRect/>
            </a:stretch>
          </p:blipFill>
          <p:spPr bwMode="auto">
            <a:xfrm rot="492127">
              <a:off x="3549724" y="4216005"/>
              <a:ext cx="1147763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17"/>
            <p:cNvPicPr>
              <a:picLocks noChangeAspect="1" noChangeArrowheads="1"/>
            </p:cNvPicPr>
            <p:nvPr/>
          </p:nvPicPr>
          <p:blipFill>
            <a:blip r:embed="rId7"/>
            <a:srcRect l="1726" t="9006" r="73232" b="19620"/>
            <a:stretch>
              <a:fillRect/>
            </a:stretch>
          </p:blipFill>
          <p:spPr bwMode="auto">
            <a:xfrm rot="492127">
              <a:off x="2968061" y="4268156"/>
              <a:ext cx="1147763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2599578" y="4329830"/>
              <a:ext cx="958761" cy="10005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9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2218578" y="4346996"/>
              <a:ext cx="958761" cy="10005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40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1785731" y="4352313"/>
              <a:ext cx="1006431" cy="10503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41" name="Picture 18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rcRect l="26601" t="18433" r="57403" b="22331"/>
            <a:stretch/>
          </p:blipFill>
          <p:spPr bwMode="auto">
            <a:xfrm rot="11437362" flipH="1" flipV="1">
              <a:off x="1356809" y="4361432"/>
              <a:ext cx="1006431" cy="10503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42" name="Picture 18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rgbClr val="008000">
                  <a:tint val="45000"/>
                  <a:satMod val="400000"/>
                </a:srgbClr>
              </a:duotone>
              <a:extLst/>
            </a:blip>
            <a:srcRect l="82416" t="20581" r="3191" b="30822"/>
            <a:stretch/>
          </p:blipFill>
          <p:spPr bwMode="auto">
            <a:xfrm rot="15961652" flipH="1">
              <a:off x="290825" y="3808588"/>
              <a:ext cx="1632086" cy="155294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43" name="Picture 25"/>
            <p:cNvPicPr>
              <a:picLocks noChangeAspect="1" noChangeArrowheads="1"/>
            </p:cNvPicPr>
            <p:nvPr/>
          </p:nvPicPr>
          <p:blipFill>
            <a:blip r:embed="rId9"/>
            <a:srcRect l="38075" t="4207" r="38522"/>
            <a:stretch>
              <a:fillRect/>
            </a:stretch>
          </p:blipFill>
          <p:spPr bwMode="auto">
            <a:xfrm>
              <a:off x="-417746" y="973987"/>
              <a:ext cx="2934400" cy="3406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 rot="5400000">
              <a:off x="638208" y="4026389"/>
              <a:ext cx="415120" cy="253916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463" y="1987893"/>
              <a:ext cx="1258947" cy="926217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Medical Text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8152086">
              <a:off x="6039814" y="2546563"/>
              <a:ext cx="3323798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8155380">
              <a:off x="1150271" y="2962908"/>
              <a:ext cx="2955031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8155861">
              <a:off x="1569929" y="2892910"/>
              <a:ext cx="3084016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Regex Shapes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8160537">
              <a:off x="2033881" y="2980525"/>
              <a:ext cx="2955031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Tokenizer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8171424">
              <a:off x="2392344" y="2859421"/>
              <a:ext cx="3124284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Check Box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8182310">
              <a:off x="2776097" y="2901988"/>
              <a:ext cx="3139497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Slot: Value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8175071">
              <a:off x="3273711" y="2806715"/>
              <a:ext cx="3171471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Sentence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 rot="18179433">
            <a:off x="6443147" y="3370586"/>
            <a:ext cx="3289791" cy="461665"/>
          </a:xfrm>
          <a:prstGeom prst="rect">
            <a:avLst/>
          </a:prstGeom>
          <a:solidFill>
            <a:schemeClr val="bg1"/>
          </a:solidFill>
          <a:ln w="76200" cap="rnd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 Identification</a:t>
            </a:r>
          </a:p>
        </p:txBody>
      </p:sp>
      <p:sp>
        <p:nvSpPr>
          <p:cNvPr id="58" name="TextBox 57"/>
          <p:cNvSpPr txBox="1"/>
          <p:nvPr/>
        </p:nvSpPr>
        <p:spPr>
          <a:xfrm rot="18152086">
            <a:off x="7366613" y="3388182"/>
            <a:ext cx="3227323" cy="461665"/>
          </a:xfrm>
          <a:prstGeom prst="rect">
            <a:avLst/>
          </a:prstGeom>
          <a:solidFill>
            <a:schemeClr val="bg1"/>
          </a:solidFill>
          <a:ln w="76200" cap="rnd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Mobility Annotator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8660341" y="-72798"/>
            <a:ext cx="1088920" cy="2410251"/>
            <a:chOff x="2551408" y="2270838"/>
            <a:chExt cx="1442009" cy="3789183"/>
          </a:xfrm>
        </p:grpSpPr>
        <p:sp>
          <p:nvSpPr>
            <p:cNvPr id="78" name="TextBox 77"/>
            <p:cNvSpPr txBox="1"/>
            <p:nvPr/>
          </p:nvSpPr>
          <p:spPr>
            <a:xfrm rot="18152086">
              <a:off x="1938831" y="4005434"/>
              <a:ext cx="3701598" cy="407575"/>
            </a:xfrm>
            <a:prstGeom prst="rect">
              <a:avLst/>
            </a:prstGeom>
            <a:pattFill prst="ltHorz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  <a:scene3d>
              <a:camera prst="isometricOffAxis1Right"/>
              <a:lightRig rig="threePt" dir="t"/>
            </a:scene3d>
            <a:sp3d extrusionH="1885950" contourW="38100">
              <a:extrusionClr>
                <a:schemeClr val="accent4">
                  <a:lumMod val="20000"/>
                  <a:lumOff val="80000"/>
                </a:schemeClr>
              </a:extrusionClr>
              <a:contourClr>
                <a:srgbClr val="008080"/>
              </a:contourClr>
            </a:sp3d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Polarity Assertion Terms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8152086">
              <a:off x="1442816" y="3917849"/>
              <a:ext cx="3701598" cy="407575"/>
            </a:xfrm>
            <a:prstGeom prst="rect">
              <a:avLst/>
            </a:prstGeom>
            <a:pattFill prst="ltHorz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  <a:scene3d>
              <a:camera prst="isometricOffAxis1Right"/>
              <a:lightRig rig="threePt" dir="t"/>
            </a:scene3d>
            <a:sp3d extrusionH="1885950" contourW="38100">
              <a:extrusionClr>
                <a:schemeClr val="accent4">
                  <a:lumMod val="20000"/>
                  <a:lumOff val="80000"/>
                </a:schemeClr>
              </a:extrusionClr>
              <a:contourClr>
                <a:srgbClr val="008080"/>
              </a:contourClr>
            </a:sp3d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conTEXT Assertion Terms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8152086">
              <a:off x="904397" y="3943084"/>
              <a:ext cx="3701598" cy="407575"/>
            </a:xfrm>
            <a:prstGeom prst="rect">
              <a:avLst/>
            </a:prstGeom>
            <a:pattFill prst="ltHorz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  <a:scene3d>
              <a:camera prst="isometricOffAxis1Right"/>
              <a:lightRig rig="threePt" dir="t"/>
            </a:scene3d>
            <a:sp3d extrusionH="1885950" contourW="38100">
              <a:extrusionClr>
                <a:schemeClr val="accent4">
                  <a:lumMod val="20000"/>
                  <a:lumOff val="80000"/>
                </a:schemeClr>
              </a:extrusionClr>
              <a:contourClr>
                <a:srgbClr val="008080"/>
              </a:contourClr>
            </a:sp3d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Medical Terms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62555" y="3056731"/>
            <a:ext cx="1676401" cy="1880038"/>
            <a:chOff x="6019800" y="3574069"/>
            <a:chExt cx="1676401" cy="1880038"/>
          </a:xfrm>
        </p:grpSpPr>
        <p:grpSp>
          <p:nvGrpSpPr>
            <p:cNvPr id="29" name="Group 28"/>
            <p:cNvGrpSpPr/>
            <p:nvPr/>
          </p:nvGrpSpPr>
          <p:grpSpPr>
            <a:xfrm>
              <a:off x="6019800" y="3574069"/>
              <a:ext cx="1676401" cy="1880038"/>
              <a:chOff x="5867400" y="3581400"/>
              <a:chExt cx="1676401" cy="1880038"/>
            </a:xfrm>
          </p:grpSpPr>
          <p:sp>
            <p:nvSpPr>
              <p:cNvPr id="44" name="Snip Single Corner Rectangle 43"/>
              <p:cNvSpPr/>
              <p:nvPr/>
            </p:nvSpPr>
            <p:spPr>
              <a:xfrm>
                <a:off x="5867400" y="3581400"/>
                <a:ext cx="1676401" cy="1880038"/>
              </a:xfrm>
              <a:prstGeom prst="snip1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19801" y="3979505"/>
                <a:ext cx="12815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Clinical Text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6324600" y="4449918"/>
              <a:ext cx="38074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52946" y="4678518"/>
              <a:ext cx="38074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24346" y="4907118"/>
              <a:ext cx="380746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53200" y="5135718"/>
              <a:ext cx="380746" cy="1524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43573" y="4449918"/>
              <a:ext cx="190373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0400" y="4678518"/>
              <a:ext cx="380746" cy="152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81800" y="4907118"/>
              <a:ext cx="380746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346" y="4678518"/>
              <a:ext cx="15214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0146" y="4449918"/>
              <a:ext cx="15214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38746" y="4449918"/>
              <a:ext cx="15214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24346" y="5135718"/>
              <a:ext cx="152146" cy="1524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39000" y="4907118"/>
              <a:ext cx="152146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Action Polarity Annotator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855234" y="3436054"/>
            <a:ext cx="7218577" cy="607842"/>
            <a:chOff x="3741682" y="4435377"/>
            <a:chExt cx="7218577" cy="1019908"/>
          </a:xfrm>
        </p:grpSpPr>
        <p:sp>
          <p:nvSpPr>
            <p:cNvPr id="47" name="Rectangular Callout 46"/>
            <p:cNvSpPr/>
            <p:nvPr/>
          </p:nvSpPr>
          <p:spPr>
            <a:xfrm>
              <a:off x="3855234" y="4739786"/>
              <a:ext cx="2336530" cy="470922"/>
            </a:xfrm>
            <a:prstGeom prst="wedgeRectCallout">
              <a:avLst>
                <a:gd name="adj1" fmla="val -123954"/>
                <a:gd name="adj2" fmla="val 24329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41682" y="4435377"/>
              <a:ext cx="7218577" cy="10199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dirty="0"/>
                <a:t>Sentence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5234" y="4605069"/>
              <a:ext cx="1552575" cy="438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unable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5306" y="4605069"/>
              <a:ext cx="681154" cy="438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82204" y="4605069"/>
              <a:ext cx="806730" cy="4381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walk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36711" y="1867078"/>
            <a:ext cx="10088642" cy="461665"/>
            <a:chOff x="936711" y="1867078"/>
            <a:chExt cx="10088642" cy="461665"/>
          </a:xfrm>
        </p:grpSpPr>
        <p:sp>
          <p:nvSpPr>
            <p:cNvPr id="17" name="Rectangle 16"/>
            <p:cNvSpPr/>
            <p:nvPr/>
          </p:nvSpPr>
          <p:spPr>
            <a:xfrm>
              <a:off x="936711" y="1879047"/>
              <a:ext cx="1081714" cy="449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Rule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18425" y="1867078"/>
              <a:ext cx="900692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Polarity [Unable]= Action +  Negative Assertion Evidence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52270" y="2328743"/>
            <a:ext cx="3719962" cy="800867"/>
            <a:chOff x="8116438" y="2456917"/>
            <a:chExt cx="3719962" cy="800867"/>
          </a:xfrm>
        </p:grpSpPr>
        <p:sp>
          <p:nvSpPr>
            <p:cNvPr id="13" name="Rectangle 12"/>
            <p:cNvSpPr/>
            <p:nvPr/>
          </p:nvSpPr>
          <p:spPr>
            <a:xfrm>
              <a:off x="8116438" y="2456917"/>
              <a:ext cx="3719962" cy="3665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Negative Evidence Category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16438" y="2866536"/>
              <a:ext cx="3719962" cy="391248"/>
            </a:xfrm>
            <a:prstGeom prst="rect">
              <a:avLst/>
            </a:prstGeom>
            <a:solidFill>
              <a:srgbClr val="ED7D3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/>
                <a:t>Unable | cannot| impossible | …</a:t>
              </a:r>
            </a:p>
          </p:txBody>
        </p:sp>
      </p:grpSp>
      <p:sp>
        <p:nvSpPr>
          <p:cNvPr id="46" name="Rectangular Callout 45"/>
          <p:cNvSpPr/>
          <p:nvPr/>
        </p:nvSpPr>
        <p:spPr>
          <a:xfrm>
            <a:off x="542110" y="2765263"/>
            <a:ext cx="2593066" cy="470923"/>
          </a:xfrm>
          <a:prstGeom prst="wedgeRectCallout">
            <a:avLst>
              <a:gd name="adj1" fmla="val -14015"/>
              <a:gd name="adj2" fmla="val 29990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Unable to walk up stairs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62076" y="5742471"/>
            <a:ext cx="10987024" cy="461665"/>
            <a:chOff x="936711" y="1867078"/>
            <a:chExt cx="8564139" cy="830997"/>
          </a:xfrm>
        </p:grpSpPr>
        <p:sp>
          <p:nvSpPr>
            <p:cNvPr id="52" name="Rectangle 51"/>
            <p:cNvSpPr/>
            <p:nvPr/>
          </p:nvSpPr>
          <p:spPr>
            <a:xfrm>
              <a:off x="936711" y="1879046"/>
              <a:ext cx="1081714" cy="819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Rule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18425" y="1867078"/>
              <a:ext cx="748242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Polarity [Unable]= Slot contains Action + Value contains Negative Evidence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902486" y="3537187"/>
            <a:ext cx="806730" cy="2611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88170" y="3537187"/>
            <a:ext cx="806730" cy="261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855234" y="5073206"/>
            <a:ext cx="7218577" cy="607842"/>
            <a:chOff x="3741682" y="4435377"/>
            <a:chExt cx="7218577" cy="1019908"/>
          </a:xfr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60" name="Rectangular Callout 59"/>
            <p:cNvSpPr/>
            <p:nvPr/>
          </p:nvSpPr>
          <p:spPr>
            <a:xfrm>
              <a:off x="3855234" y="4739786"/>
              <a:ext cx="2336530" cy="470922"/>
            </a:xfrm>
            <a:prstGeom prst="wedgeRectCallout">
              <a:avLst>
                <a:gd name="adj1" fmla="val -136999"/>
                <a:gd name="adj2" fmla="val -254458"/>
              </a:avLst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741682" y="4435377"/>
              <a:ext cx="7218577" cy="1019908"/>
            </a:xfrm>
            <a:prstGeom prst="round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dirty="0"/>
                <a:t>Slot: Value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55234" y="4605069"/>
              <a:ext cx="1552575" cy="438150"/>
            </a:xfrm>
            <a:prstGeom prst="rect">
              <a:avLst/>
            </a:prstGeom>
            <a:solidFill>
              <a:srgbClr val="FFD78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Transfers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55306" y="4605069"/>
              <a:ext cx="681154" cy="43815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82204" y="4605070"/>
              <a:ext cx="1079992" cy="438149"/>
            </a:xfrm>
            <a:prstGeom prst="rect">
              <a:avLst/>
            </a:prstGeom>
            <a:solidFill>
              <a:srgbClr val="ED7D3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Unable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83" y="2475019"/>
            <a:ext cx="120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65" name="Rectangular Callout 64"/>
          <p:cNvSpPr/>
          <p:nvPr/>
        </p:nvSpPr>
        <p:spPr>
          <a:xfrm>
            <a:off x="70723" y="5098413"/>
            <a:ext cx="1853832" cy="470923"/>
          </a:xfrm>
          <a:prstGeom prst="wedgeRectCallout">
            <a:avLst>
              <a:gd name="adj1" fmla="val 26843"/>
              <a:gd name="adj2" fmla="val -115405"/>
            </a:avLst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Transfers: Unable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723" y="4801038"/>
            <a:ext cx="120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Slot:Value</a:t>
            </a:r>
            <a:endParaRPr lang="en-US" dirty="0"/>
          </a:p>
        </p:txBody>
      </p:sp>
      <p:pic>
        <p:nvPicPr>
          <p:cNvPr id="54" name="Picture 2" descr="T:\BBE\Virtual Functional Anatomy\Poster&amp; talks\ISB 2013\Hum Shape\NIH_CC_External_Master_Logo_2Color.jpg">
            <a:extLst>
              <a:ext uri="{FF2B5EF4-FFF2-40B4-BE49-F238E27FC236}">
                <a16:creationId xmlns:a16="http://schemas.microsoft.com/office/drawing/2014/main" id="{D5D85F22-21C8-9C4A-8E2F-4CABC570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46" y="72973"/>
            <a:ext cx="2345754" cy="44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038437"/>
      </p:ext>
    </p:extLst>
  </p:cSld>
  <p:clrMapOvr>
    <a:masterClrMapping/>
  </p:clrMapOvr>
</p:sld>
</file>

<file path=ppt/theme/theme1.xml><?xml version="1.0" encoding="utf-8"?>
<a:theme xmlns:a="http://schemas.openxmlformats.org/drawingml/2006/main" name="NIHCC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52DE993-BBAB-C34B-AE36-E156C1B9E772}" vid="{776E2D61-34A8-614D-9A3D-68BE15C13E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18B311E8EE614DB5361ED81C7F6730" ma:contentTypeVersion="1" ma:contentTypeDescription="Create a new document." ma:contentTypeScope="" ma:versionID="e00f4897878562054b5deb9711ff4b76">
  <xsd:schema xmlns:xsd="http://www.w3.org/2001/XMLSchema" xmlns:xs="http://www.w3.org/2001/XMLSchema" xmlns:p="http://schemas.microsoft.com/office/2006/metadata/properties" xmlns:ns2="13035a31-50c9-4126-a303-489fe38739f6" targetNamespace="http://schemas.microsoft.com/office/2006/metadata/properties" ma:root="true" ma:fieldsID="f7615c589225d2c3334d546f7e91cfd2" ns2:_="">
    <xsd:import namespace="13035a31-50c9-4126-a303-489fe38739f6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35a31-50c9-4126-a303-489fe38739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55472-D8DA-40AD-9973-DC57D3B24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035a31-50c9-4126-a303-489fe3873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E9C5C8-26F9-4443-ADCB-D9A5E96DEC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3A6B24-A8A6-48FC-AC57-98B1032E8F3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1057</Words>
  <Application>Microsoft Macintosh PowerPoint</Application>
  <PresentationFormat>Widescreen</PresentationFormat>
  <Paragraphs>311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Andale Mono</vt:lpstr>
      <vt:lpstr>Arial</vt:lpstr>
      <vt:lpstr>Calibri</vt:lpstr>
      <vt:lpstr>Calibri Light</vt:lpstr>
      <vt:lpstr>Courier New</vt:lpstr>
      <vt:lpstr>Wingdings</vt:lpstr>
      <vt:lpstr>NIHCC-template</vt:lpstr>
      <vt:lpstr>Classifying the Reported Ability in Clinical Mobility Descriptions</vt:lpstr>
      <vt:lpstr>PowerPoint Presentation</vt:lpstr>
      <vt:lpstr>PowerPoint Presentation</vt:lpstr>
      <vt:lpstr>Levels of performance (Polarity)</vt:lpstr>
      <vt:lpstr>Related work</vt:lpstr>
      <vt:lpstr>Dataset</vt:lpstr>
      <vt:lpstr>Study Design</vt:lpstr>
      <vt:lpstr>Rule-Based Polarity Pipeline</vt:lpstr>
      <vt:lpstr>Action Polarity Annotator</vt:lpstr>
      <vt:lpstr>Machine learning models</vt:lpstr>
      <vt:lpstr>CNN Model</vt:lpstr>
      <vt:lpstr>CNN Model</vt:lpstr>
      <vt:lpstr>Ensembling Methods</vt:lpstr>
      <vt:lpstr>Results – F-1 on Test</vt:lpstr>
      <vt:lpstr>Error Analysis</vt:lpstr>
      <vt:lpstr>Discussion: Failures</vt:lpstr>
      <vt:lpstr>Next Steps:</vt:lpstr>
      <vt:lpstr>PowerPoint Presentation</vt:lpstr>
      <vt:lpstr>PowerPoint Presentation</vt:lpstr>
      <vt:lpstr>Pipeline Components Slot: Value</vt:lpstr>
      <vt:lpstr>Pipeline Components: Question/Answer Identification </vt:lpstr>
      <vt:lpstr>Pipeline Components: Checkboxes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Zirikly, Ayah (NIH/CC/RMD) [C]</dc:creator>
  <cp:lastModifiedBy>Griffis, Denis (NIH/CC/RMD) [C]</cp:lastModifiedBy>
  <cp:revision>65</cp:revision>
  <dcterms:created xsi:type="dcterms:W3CDTF">2019-07-15T20:01:25Z</dcterms:created>
  <dcterms:modified xsi:type="dcterms:W3CDTF">2019-07-31T21:11:50Z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0x0101000D18B311E8EE614DB5361ED81C7F6730</vt:lpwstr>
  </property>
</Properties>
</file>