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4"/>
  </p:notesMasterIdLst>
  <p:sldIdLst>
    <p:sldId id="256" r:id="rId2"/>
    <p:sldId id="289" r:id="rId3"/>
    <p:sldId id="330" r:id="rId4"/>
    <p:sldId id="331" r:id="rId5"/>
    <p:sldId id="293" r:id="rId6"/>
    <p:sldId id="332" r:id="rId7"/>
    <p:sldId id="334" r:id="rId8"/>
    <p:sldId id="335" r:id="rId9"/>
    <p:sldId id="336" r:id="rId10"/>
    <p:sldId id="326" r:id="rId11"/>
    <p:sldId id="338" r:id="rId12"/>
    <p:sldId id="339" r:id="rId13"/>
    <p:sldId id="342" r:id="rId14"/>
    <p:sldId id="327" r:id="rId15"/>
    <p:sldId id="371" r:id="rId16"/>
    <p:sldId id="344" r:id="rId17"/>
    <p:sldId id="354" r:id="rId18"/>
    <p:sldId id="355" r:id="rId19"/>
    <p:sldId id="328" r:id="rId20"/>
    <p:sldId id="356" r:id="rId21"/>
    <p:sldId id="357" r:id="rId22"/>
    <p:sldId id="359" r:id="rId23"/>
    <p:sldId id="361" r:id="rId24"/>
    <p:sldId id="362" r:id="rId25"/>
    <p:sldId id="365" r:id="rId26"/>
    <p:sldId id="367" r:id="rId27"/>
    <p:sldId id="329" r:id="rId28"/>
    <p:sldId id="369" r:id="rId29"/>
    <p:sldId id="325" r:id="rId30"/>
    <p:sldId id="340" r:id="rId31"/>
    <p:sldId id="341" r:id="rId32"/>
    <p:sldId id="3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9"/>
    <p:restoredTop sz="94721"/>
  </p:normalViewPr>
  <p:slideViewPr>
    <p:cSldViewPr snapToGrid="0" snapToObjects="1">
      <p:cViewPr varScale="1">
        <p:scale>
          <a:sx n="64" d="100"/>
          <a:sy n="64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JET-subcorpus-analysis/clippers_2019-09-17/clippers_2019-09-17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JET-subcorpus-analysis/clippers_2019-09-17/clippers_2019-09-17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JET-subcorpus-analysis/clippers_2019-09-17/clippers_2019-09-17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# Concepts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Sheet1!$B$28:$B$42</c:f>
              <c:strCache>
                <c:ptCount val="15"/>
                <c:pt idx="0">
                  <c:v>Case Management</c:v>
                </c:pt>
                <c:pt idx="1">
                  <c:v>Consult</c:v>
                </c:pt>
                <c:pt idx="2">
                  <c:v>Discharge Summary</c:v>
                </c:pt>
                <c:pt idx="3">
                  <c:v>ECG</c:v>
                </c:pt>
                <c:pt idx="4">
                  <c:v>Echo</c:v>
                </c:pt>
                <c:pt idx="5">
                  <c:v>General</c:v>
                </c:pt>
                <c:pt idx="6">
                  <c:v>Nursing</c:v>
                </c:pt>
                <c:pt idx="7">
                  <c:v>Nursing/Other</c:v>
                </c:pt>
                <c:pt idx="8">
                  <c:v>Nutrition</c:v>
                </c:pt>
                <c:pt idx="9">
                  <c:v>Pharmacy</c:v>
                </c:pt>
                <c:pt idx="10">
                  <c:v>Physician</c:v>
                </c:pt>
                <c:pt idx="11">
                  <c:v>Radiology</c:v>
                </c:pt>
                <c:pt idx="12">
                  <c:v>Rehab Services</c:v>
                </c:pt>
                <c:pt idx="13">
                  <c:v>Respiratory</c:v>
                </c:pt>
                <c:pt idx="14">
                  <c:v>Social Work</c:v>
                </c:pt>
              </c:strCache>
            </c:strRef>
          </c:cat>
          <c:val>
            <c:numRef>
              <c:f>Sheet1!$C$28:$C$42</c:f>
              <c:numCache>
                <c:formatCode>General</c:formatCode>
                <c:ptCount val="15"/>
                <c:pt idx="0">
                  <c:v>557</c:v>
                </c:pt>
                <c:pt idx="1">
                  <c:v>812</c:v>
                </c:pt>
                <c:pt idx="2">
                  <c:v>6381</c:v>
                </c:pt>
                <c:pt idx="3">
                  <c:v>540</c:v>
                </c:pt>
                <c:pt idx="4">
                  <c:v>1233</c:v>
                </c:pt>
                <c:pt idx="5">
                  <c:v>2559</c:v>
                </c:pt>
                <c:pt idx="6">
                  <c:v>4912</c:v>
                </c:pt>
                <c:pt idx="7">
                  <c:v>5049</c:v>
                </c:pt>
                <c:pt idx="8">
                  <c:v>1911</c:v>
                </c:pt>
                <c:pt idx="9">
                  <c:v>376</c:v>
                </c:pt>
                <c:pt idx="10">
                  <c:v>5538</c:v>
                </c:pt>
                <c:pt idx="11">
                  <c:v>4126</c:v>
                </c:pt>
                <c:pt idx="12">
                  <c:v>2239</c:v>
                </c:pt>
                <c:pt idx="13">
                  <c:v>1039</c:v>
                </c:pt>
                <c:pt idx="14">
                  <c:v>1282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9-A14A-9EBD-2ED8CF2AF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6663040"/>
        <c:axId val="1896664720"/>
      </c:barChart>
      <c:catAx>
        <c:axId val="18966630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64720"/>
        <c:crosses val="autoZero"/>
        <c:auto val="1"/>
        <c:lblAlgn val="ctr"/>
        <c:lblOffset val="100"/>
        <c:noMultiLvlLbl val="0"/>
      </c:catAx>
      <c:valAx>
        <c:axId val="18966647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# Concepts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6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Sheet1!$B$4:$B$18</c:f>
              <c:strCache>
                <c:ptCount val="15"/>
                <c:pt idx="0">
                  <c:v>Case Management</c:v>
                </c:pt>
                <c:pt idx="1">
                  <c:v>Consult</c:v>
                </c:pt>
                <c:pt idx="2">
                  <c:v>Discharge Summary</c:v>
                </c:pt>
                <c:pt idx="3">
                  <c:v>ECG</c:v>
                </c:pt>
                <c:pt idx="4">
                  <c:v>Echo</c:v>
                </c:pt>
                <c:pt idx="5">
                  <c:v>General</c:v>
                </c:pt>
                <c:pt idx="6">
                  <c:v>Nursing</c:v>
                </c:pt>
                <c:pt idx="7">
                  <c:v>Nursing/Other</c:v>
                </c:pt>
                <c:pt idx="8">
                  <c:v>Nutrition</c:v>
                </c:pt>
                <c:pt idx="9">
                  <c:v>Pharmacy</c:v>
                </c:pt>
                <c:pt idx="10">
                  <c:v>Physician</c:v>
                </c:pt>
                <c:pt idx="11">
                  <c:v>Radiology</c:v>
                </c:pt>
                <c:pt idx="12">
                  <c:v>Rehab Services</c:v>
                </c:pt>
                <c:pt idx="13">
                  <c:v>Respiratory</c:v>
                </c:pt>
                <c:pt idx="14">
                  <c:v>Social Work</c:v>
                </c:pt>
              </c:strCache>
            </c:strRef>
          </c:cat>
          <c:val>
            <c:numRef>
              <c:f>Sheet1!$C$4:$C$18</c:f>
              <c:numCache>
                <c:formatCode>General</c:formatCode>
                <c:ptCount val="15"/>
                <c:pt idx="0">
                  <c:v>967</c:v>
                </c:pt>
                <c:pt idx="1">
                  <c:v>98</c:v>
                </c:pt>
                <c:pt idx="2">
                  <c:v>59652</c:v>
                </c:pt>
                <c:pt idx="3">
                  <c:v>209051</c:v>
                </c:pt>
                <c:pt idx="4">
                  <c:v>45794</c:v>
                </c:pt>
                <c:pt idx="5">
                  <c:v>8301</c:v>
                </c:pt>
                <c:pt idx="6">
                  <c:v>223586</c:v>
                </c:pt>
                <c:pt idx="7">
                  <c:v>822497</c:v>
                </c:pt>
                <c:pt idx="8">
                  <c:v>9418</c:v>
                </c:pt>
                <c:pt idx="9">
                  <c:v>103</c:v>
                </c:pt>
                <c:pt idx="10">
                  <c:v>141624</c:v>
                </c:pt>
                <c:pt idx="11">
                  <c:v>522279</c:v>
                </c:pt>
                <c:pt idx="12">
                  <c:v>5431</c:v>
                </c:pt>
                <c:pt idx="13">
                  <c:v>31739</c:v>
                </c:pt>
                <c:pt idx="14">
                  <c:v>2670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7-BB44-9AC5-3EA9AE000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32076752"/>
        <c:axId val="1832078432"/>
      </c:barChart>
      <c:catAx>
        <c:axId val="1832076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078432"/>
        <c:crosses val="autoZero"/>
        <c:auto val="1"/>
        <c:lblAlgn val="ctr"/>
        <c:lblOffset val="100"/>
        <c:noMultiLvlLbl val="0"/>
      </c:catAx>
      <c:valAx>
        <c:axId val="18320784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# Documents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07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High-confidence concepts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Sheet1!$C$66</c:f>
              <c:strCache>
                <c:ptCount val="1"/>
                <c:pt idx="0">
                  <c:v># Concepts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Sheet1!$B$67:$B$77</c:f>
              <c:strCache>
                <c:ptCount val="11"/>
                <c:pt idx="0">
                  <c:v>Case Management</c:v>
                </c:pt>
                <c:pt idx="1">
                  <c:v>Discharge Summary</c:v>
                </c:pt>
                <c:pt idx="2">
                  <c:v>ECG</c:v>
                </c:pt>
                <c:pt idx="3">
                  <c:v>Echo</c:v>
                </c:pt>
                <c:pt idx="4">
                  <c:v>Nursing</c:v>
                </c:pt>
                <c:pt idx="5">
                  <c:v>Nursing/Other</c:v>
                </c:pt>
                <c:pt idx="6">
                  <c:v>Nutrition</c:v>
                </c:pt>
                <c:pt idx="7">
                  <c:v>Physician</c:v>
                </c:pt>
                <c:pt idx="8">
                  <c:v>Radiology</c:v>
                </c:pt>
                <c:pt idx="9">
                  <c:v>Rehab Services</c:v>
                </c:pt>
                <c:pt idx="10">
                  <c:v>Respiratory</c:v>
                </c:pt>
              </c:strCache>
            </c:strRef>
          </c:cat>
          <c:val>
            <c:numRef>
              <c:f>Sheet1!$C$67:$C$77</c:f>
              <c:numCache>
                <c:formatCode>General</c:formatCode>
                <c:ptCount val="11"/>
                <c:pt idx="0">
                  <c:v>111</c:v>
                </c:pt>
                <c:pt idx="1">
                  <c:v>1599</c:v>
                </c:pt>
                <c:pt idx="2">
                  <c:v>14</c:v>
                </c:pt>
                <c:pt idx="3">
                  <c:v>157</c:v>
                </c:pt>
                <c:pt idx="4">
                  <c:v>2</c:v>
                </c:pt>
                <c:pt idx="5">
                  <c:v>83</c:v>
                </c:pt>
                <c:pt idx="6">
                  <c:v>198</c:v>
                </c:pt>
                <c:pt idx="7">
                  <c:v>122</c:v>
                </c:pt>
                <c:pt idx="8">
                  <c:v>599</c:v>
                </c:pt>
                <c:pt idx="9">
                  <c:v>9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C7-7F42-959B-D365CE35A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7601488"/>
        <c:axId val="1898516448"/>
      </c:barChart>
      <c:lineChart>
        <c:grouping val="standard"/>
        <c:varyColors val="0"/>
        <c:ser>
          <c:idx val="1"/>
          <c:order val="1"/>
          <c:tx>
            <c:strRef>
              <c:f>Sheet1!$D$66</c:f>
              <c:strCache>
                <c:ptCount val="1"/>
                <c:pt idx="0">
                  <c:v>% Consistency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Sheet1!$B$67:$B$77</c:f>
              <c:strCache>
                <c:ptCount val="11"/>
                <c:pt idx="0">
                  <c:v>Case Management</c:v>
                </c:pt>
                <c:pt idx="1">
                  <c:v>Discharge Summary</c:v>
                </c:pt>
                <c:pt idx="2">
                  <c:v>ECG</c:v>
                </c:pt>
                <c:pt idx="3">
                  <c:v>Echo</c:v>
                </c:pt>
                <c:pt idx="4">
                  <c:v>Nursing</c:v>
                </c:pt>
                <c:pt idx="5">
                  <c:v>Nursing/Other</c:v>
                </c:pt>
                <c:pt idx="6">
                  <c:v>Nutrition</c:v>
                </c:pt>
                <c:pt idx="7">
                  <c:v>Physician</c:v>
                </c:pt>
                <c:pt idx="8">
                  <c:v>Radiology</c:v>
                </c:pt>
                <c:pt idx="9">
                  <c:v>Rehab Services</c:v>
                </c:pt>
                <c:pt idx="10">
                  <c:v>Respiratory</c:v>
                </c:pt>
              </c:strCache>
            </c:strRef>
          </c:cat>
          <c:val>
            <c:numRef>
              <c:f>Sheet1!$D$67:$D$77</c:f>
              <c:numCache>
                <c:formatCode>General</c:formatCode>
                <c:ptCount val="11"/>
                <c:pt idx="0">
                  <c:v>75</c:v>
                </c:pt>
                <c:pt idx="1">
                  <c:v>67</c:v>
                </c:pt>
                <c:pt idx="2">
                  <c:v>56</c:v>
                </c:pt>
                <c:pt idx="3">
                  <c:v>65</c:v>
                </c:pt>
                <c:pt idx="4">
                  <c:v>58</c:v>
                </c:pt>
                <c:pt idx="5">
                  <c:v>60</c:v>
                </c:pt>
                <c:pt idx="6">
                  <c:v>73</c:v>
                </c:pt>
                <c:pt idx="7">
                  <c:v>57</c:v>
                </c:pt>
                <c:pt idx="8">
                  <c:v>63</c:v>
                </c:pt>
                <c:pt idx="9">
                  <c:v>62</c:v>
                </c:pt>
                <c:pt idx="10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C7-7F42-959B-D365CE35A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8797760"/>
        <c:axId val="1898795952"/>
      </c:lineChart>
      <c:catAx>
        <c:axId val="189760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516448"/>
        <c:crosses val="autoZero"/>
        <c:auto val="1"/>
        <c:lblAlgn val="ctr"/>
        <c:lblOffset val="100"/>
        <c:noMultiLvlLbl val="0"/>
      </c:catAx>
      <c:valAx>
        <c:axId val="189851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Concepts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601488"/>
        <c:crosses val="autoZero"/>
        <c:crossBetween val="between"/>
      </c:valAx>
      <c:valAx>
        <c:axId val="18987959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Consistency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797760"/>
        <c:crosses val="max"/>
        <c:crossBetween val="between"/>
      </c:valAx>
      <c:catAx>
        <c:axId val="1898797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98795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8611-A853-8741-AC9B-1BBE5FB24B83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3E2F4-4AC7-624A-AB45-A1FA244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3E2F4-4AC7-624A-AB45-A1FA2443D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3E2F4-4AC7-624A-AB45-A1FA2443D3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5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5509-6AC3-A449-98AA-450A3AAD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BBC51-06F7-A84A-8C68-8764C8D9C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490F-1B83-144A-B796-051FD240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FD91-6E9D-AD46-824A-12ED5385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4CF7-F9E3-314B-9E12-529F80C9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EC1E-8371-F240-ABEE-66FAC75F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ED60-B307-C647-B709-EC8F76D8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E9EA-9AEE-7F46-A1C3-BBBBDB88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2718-DF19-2540-99A7-953CCBC3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7AC2-2D56-4247-B18A-757F16DB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9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3681A-DDA1-0146-BC25-41FF7E06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CB9EC-4641-6446-A964-D0C6AC71C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148B-2993-3E45-AA44-5208821B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013BA-92D0-9B47-B4C5-B175D9A4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B36E-8DA4-1F4E-86B5-45F98A6F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E036-E3D9-6544-9C59-B2C413A8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E0D1-3C57-B84C-9B73-ECB53E2D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A72E-2A9C-D54D-8FF0-A75AB5BD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6657-04A2-BF49-B159-841397BF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D20AD-6A99-774E-9653-4C315537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54D4-36DD-9A4E-9EB1-D21BB651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8918-D1A9-CE48-B379-F9F3E354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85E9-CFCA-4645-BAEC-A5E055A2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15AC-C2DB-BB43-B8EC-E01BA99B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8D14-8885-C346-BBD2-3FE873D6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CC51-914D-2840-AF8E-BF809D24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674F-F229-DC4B-A627-26CFB0D2E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DA50-3E68-0C4F-B3FD-A7A4C9A07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5AFC-ED30-6B48-A04C-51306AD8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E1A8-66BC-6547-93DB-FECB261D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2DEC-C9BA-3046-9A5E-277ECE3C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7FB3-50C4-A342-B301-03659F72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50CD1-46F1-BA4E-A531-091BC6DD4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E98AB-DAD9-A14A-88A2-34B58B5F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CF919-3B80-4F43-93B8-F67DB3BC2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624FF-412D-4941-BA00-6711A2446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C20D4-5D12-7444-A5F2-757D8BAA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D3EF1-6ECF-FA47-9AFF-4545852D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E6C80-B370-8F40-80CC-31CDF93D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8402-6ECB-A448-84CC-C3DE28A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7F0D6-5275-7141-8C45-62D2F600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3CCEE-5D3F-0A48-B43D-CD54B5D9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1FBE5-4378-6E48-955E-8B258DEE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3DD7A-DA42-8E43-97B7-2533DBB9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8A67C-9627-524E-8D35-C04F52C7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8AE06-DD29-0D4D-BC11-20CD5530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CAA-F5D6-5A4F-9090-44A8B8EA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1CC2-E4D9-7E41-BF26-D2EB0415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BBA6B-E64F-D341-973E-7A1AC2B2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E12F-B97C-9D4C-A171-B751162E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2155-5B22-3446-9A99-8A8CC99E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5FDBA-F112-FD4E-AFEB-B85EA2D5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2660-733E-414F-99DB-840438D3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B1920-1BFB-284E-839E-1DBA371F4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DDBE-A11C-5F4B-BE18-D248D292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44FD3-5E96-BD44-B460-57D8FC8D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D470-B634-BF46-B7F6-30E745AF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BC2D1-CE64-C04B-85D7-021F8614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31139-B82B-1845-8017-3C88E164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86EB-A5D5-B04D-9EA8-FB8734AE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9520-9A03-8748-8F7F-8DB31E01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0159-7870-8A4E-AD3B-3C3F3959684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E71F-131B-C24C-B6F3-73CAAAC79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7492-6F13-C54D-AB92-826EDCDAA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6999-EA01-D749-848D-A5E5E2DA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ewman-griffis.1@osu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AE6CE6-3BD1-9E48-B62E-70F11E5F2D3F}"/>
              </a:ext>
            </a:extLst>
          </p:cNvPr>
          <p:cNvSpPr/>
          <p:nvPr/>
        </p:nvSpPr>
        <p:spPr>
          <a:xfrm>
            <a:off x="0" y="919035"/>
            <a:ext cx="12192000" cy="50139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BFB94-2555-434C-BEE8-6315577DD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19036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Writing habits and telltale neighbors: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analyzing clinical concept usage patterns with sublanguage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CB2F4-4A06-BE43-BEF5-0016223A7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4928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i="1" u="sng" dirty="0">
                <a:solidFill>
                  <a:schemeClr val="bg1"/>
                </a:solidFill>
              </a:rPr>
              <a:t>Denis Newman-Griffis</a:t>
            </a:r>
            <a:r>
              <a:rPr lang="en-US" i="1" baseline="30000" dirty="0">
                <a:solidFill>
                  <a:schemeClr val="bg1"/>
                </a:solidFill>
              </a:rPr>
              <a:t>1,2</a:t>
            </a:r>
            <a:r>
              <a:rPr lang="en-US" i="1" dirty="0">
                <a:solidFill>
                  <a:schemeClr val="bg1"/>
                </a:solidFill>
              </a:rPr>
              <a:t> and Eric Fosler-Lussier</a:t>
            </a:r>
            <a:r>
              <a:rPr lang="en-US" i="1" baseline="30000" dirty="0">
                <a:solidFill>
                  <a:schemeClr val="bg1"/>
                </a:solidFill>
              </a:rPr>
              <a:t>1</a:t>
            </a:r>
            <a:endParaRPr lang="en-US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LOUHI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November 2,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28FB1-557D-4843-B559-7C693FC3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748" y="5963752"/>
            <a:ext cx="905861" cy="894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18677-B7DD-EE45-90D5-A6E39BBB3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34" y="6099726"/>
            <a:ext cx="33147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9C0FA-82DD-D54C-8DF9-08BA3B08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4" y="6124576"/>
            <a:ext cx="3993522" cy="5725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58982-D955-1F4B-B9F4-47A754DD8A4E}"/>
              </a:ext>
            </a:extLst>
          </p:cNvPr>
          <p:cNvSpPr txBox="1"/>
          <p:nvPr/>
        </p:nvSpPr>
        <p:spPr>
          <a:xfrm>
            <a:off x="452618" y="5980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D263D-525A-4B49-8D50-D27FFB450FA7}"/>
              </a:ext>
            </a:extLst>
          </p:cNvPr>
          <p:cNvSpPr txBox="1"/>
          <p:nvPr/>
        </p:nvSpPr>
        <p:spPr>
          <a:xfrm>
            <a:off x="5477987" y="5980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455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136EB-D3A4-D544-A509-4D3277791E3B}"/>
              </a:ext>
            </a:extLst>
          </p:cNvPr>
          <p:cNvSpPr txBox="1"/>
          <p:nvPr/>
        </p:nvSpPr>
        <p:spPr>
          <a:xfrm>
            <a:off x="1801997" y="2881746"/>
            <a:ext cx="886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Identifying the profiling set</a:t>
            </a:r>
          </a:p>
        </p:txBody>
      </p:sp>
    </p:spTree>
    <p:extLst>
      <p:ext uri="{BB962C8B-B14F-4D97-AF65-F5344CB8AC3E}">
        <p14:creationId xmlns:p14="http://schemas.microsoft.com/office/powerpoint/2010/main" val="195510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0892-683F-384E-B047-FFD2D186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random noise in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83FB-1D64-C54F-B9FC-CC0289E0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007"/>
            <a:ext cx="5033211" cy="451100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Problem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en-US" dirty="0"/>
              <a:t>Nearest neighbors easiest/common way to compare embedding sets</a:t>
            </a:r>
          </a:p>
          <a:p>
            <a:pPr>
              <a:spcBef>
                <a:spcPts val="1600"/>
              </a:spcBef>
            </a:pPr>
            <a:r>
              <a:rPr lang="en-US" dirty="0"/>
              <a:t>But not reliable across replicates! (Wendlandt et al 2018)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61C031-644B-5A47-87CE-7D3A4CFD9E36}"/>
              </a:ext>
            </a:extLst>
          </p:cNvPr>
          <p:cNvSpPr txBox="1">
            <a:spLocks/>
          </p:cNvSpPr>
          <p:nvPr/>
        </p:nvSpPr>
        <p:spPr>
          <a:xfrm>
            <a:off x="6320589" y="2257006"/>
            <a:ext cx="5033211" cy="4511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Solution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en-US" dirty="0"/>
              <a:t>Train 10 sets of embeddings for each </a:t>
            </a:r>
            <a:r>
              <a:rPr lang="en-US" dirty="0" err="1"/>
              <a:t>subcorpus</a:t>
            </a:r>
            <a:endParaRPr lang="en-US" dirty="0"/>
          </a:p>
          <a:p>
            <a:pPr>
              <a:spcBef>
                <a:spcPts val="2200"/>
              </a:spcBef>
            </a:pPr>
            <a:r>
              <a:rPr lang="en-US" dirty="0"/>
              <a:t>Use all replicates in our analyses</a:t>
            </a:r>
          </a:p>
        </p:txBody>
      </p:sp>
    </p:spTree>
    <p:extLst>
      <p:ext uri="{BB962C8B-B14F-4D97-AF65-F5344CB8AC3E}">
        <p14:creationId xmlns:p14="http://schemas.microsoft.com/office/powerpoint/2010/main" val="412985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EAE0-A5FF-134D-899B-26E2D7AA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high-confidence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AA06-AF46-154D-BEB2-3A42C8F5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161"/>
            <a:ext cx="10515600" cy="226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Per-concept consistency</a:t>
            </a:r>
          </a:p>
          <a:p>
            <a:r>
              <a:rPr lang="en-US" dirty="0"/>
              <a:t>Use all pairs of embedding sets across the 10 replicates</a:t>
            </a:r>
          </a:p>
          <a:p>
            <a:r>
              <a:rPr lang="en-US" dirty="0"/>
              <a:t>For each concept, calculate overlap in 5 nearest neighbors</a:t>
            </a:r>
          </a:p>
          <a:p>
            <a:r>
              <a:rPr lang="en-US" dirty="0"/>
              <a:t>Average overlaps across all pairs as </a:t>
            </a:r>
            <a:r>
              <a:rPr lang="en-US" b="1" u="sng" dirty="0"/>
              <a:t>consistency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9A528E-B9CE-EB45-8267-DB929F82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65249"/>
              </p:ext>
            </p:extLst>
          </p:nvPr>
        </p:nvGraphicFramePr>
        <p:xfrm>
          <a:off x="8084407" y="4281741"/>
          <a:ext cx="3775244" cy="24906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7622">
                  <a:extLst>
                    <a:ext uri="{9D8B030D-6E8A-4147-A177-3AD203B41FA5}">
                      <a16:colId xmlns:a16="http://schemas.microsoft.com/office/drawing/2014/main" val="504324905"/>
                    </a:ext>
                  </a:extLst>
                </a:gridCol>
                <a:gridCol w="1887622">
                  <a:extLst>
                    <a:ext uri="{9D8B030D-6E8A-4147-A177-3AD203B41FA5}">
                      <a16:colId xmlns:a16="http://schemas.microsoft.com/office/drawing/2014/main" val="719924726"/>
                    </a:ext>
                  </a:extLst>
                </a:gridCol>
              </a:tblGrid>
              <a:tr h="415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7545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Cucumber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Squash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06397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Squash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Pumpkin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0597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Beans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Pasta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19421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Beans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3471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Pasta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Cheese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362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C24EA0-29FC-204B-9DEB-F57CE140C1B5}"/>
              </a:ext>
            </a:extLst>
          </p:cNvPr>
          <p:cNvSpPr txBox="1"/>
          <p:nvPr/>
        </p:nvSpPr>
        <p:spPr>
          <a:xfrm>
            <a:off x="689811" y="4789292"/>
            <a:ext cx="5919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Concepts with &gt;= 50% consistency are </a:t>
            </a:r>
            <a:r>
              <a:rPr lang="en-US" sz="3200" b="1" u="sng" dirty="0"/>
              <a:t>high-confidence</a:t>
            </a:r>
            <a:endParaRPr lang="en-US" sz="32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FA691-40C4-BE48-AE5B-21F1ED0BEE7E}"/>
              </a:ext>
            </a:extLst>
          </p:cNvPr>
          <p:cNvSpPr txBox="1"/>
          <p:nvPr/>
        </p:nvSpPr>
        <p:spPr>
          <a:xfrm>
            <a:off x="8974800" y="391240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Neighbors of </a:t>
            </a:r>
            <a:r>
              <a:rPr lang="en-US" i="1" u="sng" dirty="0"/>
              <a:t>Onion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838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8508A3-C302-D042-A655-EE8CBC8EA2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14011"/>
              </p:ext>
            </p:extLst>
          </p:nvPr>
        </p:nvGraphicFramePr>
        <p:xfrm>
          <a:off x="144379" y="112295"/>
          <a:ext cx="12192000" cy="6745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ACA616-8BAF-D941-93BA-45C6CF68F2E0}"/>
              </a:ext>
            </a:extLst>
          </p:cNvPr>
          <p:cNvCxnSpPr>
            <a:cxnSpLocks/>
          </p:cNvCxnSpPr>
          <p:nvPr/>
        </p:nvCxnSpPr>
        <p:spPr>
          <a:xfrm flipH="1">
            <a:off x="1363579" y="2454442"/>
            <a:ext cx="99781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4AFF48-52BE-4C43-AA86-1FDF28682411}"/>
              </a:ext>
            </a:extLst>
          </p:cNvPr>
          <p:cNvCxnSpPr>
            <a:cxnSpLocks/>
          </p:cNvCxnSpPr>
          <p:nvPr/>
        </p:nvCxnSpPr>
        <p:spPr>
          <a:xfrm flipH="1">
            <a:off x="1363579" y="4844716"/>
            <a:ext cx="997819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FC2BC2-CAE6-7C4B-B59E-A82BE94558BE}"/>
              </a:ext>
            </a:extLst>
          </p:cNvPr>
          <p:cNvSpPr/>
          <p:nvPr/>
        </p:nvSpPr>
        <p:spPr>
          <a:xfrm rot="18917821">
            <a:off x="-110762" y="5712915"/>
            <a:ext cx="2534653" cy="435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AA78E-FC64-6542-A3DD-EB65AEE4F7D4}"/>
              </a:ext>
            </a:extLst>
          </p:cNvPr>
          <p:cNvSpPr/>
          <p:nvPr/>
        </p:nvSpPr>
        <p:spPr>
          <a:xfrm rot="18917821">
            <a:off x="739470" y="5809169"/>
            <a:ext cx="2534653" cy="435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73F6A-D7EF-B140-9654-82B7CEEA21B8}"/>
              </a:ext>
            </a:extLst>
          </p:cNvPr>
          <p:cNvSpPr/>
          <p:nvPr/>
        </p:nvSpPr>
        <p:spPr>
          <a:xfrm rot="18917821">
            <a:off x="3791188" y="5197781"/>
            <a:ext cx="1161240" cy="435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E29E0-E562-0347-9600-05B6A0AB4C09}"/>
              </a:ext>
            </a:extLst>
          </p:cNvPr>
          <p:cNvSpPr/>
          <p:nvPr/>
        </p:nvSpPr>
        <p:spPr>
          <a:xfrm rot="18917821">
            <a:off x="4914112" y="5535252"/>
            <a:ext cx="1892686" cy="435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7C68D-99C8-AE45-86B5-9325E8A60B46}"/>
              </a:ext>
            </a:extLst>
          </p:cNvPr>
          <p:cNvSpPr/>
          <p:nvPr/>
        </p:nvSpPr>
        <p:spPr>
          <a:xfrm rot="18917821">
            <a:off x="6270017" y="5363160"/>
            <a:ext cx="1357782" cy="435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20E44C-E060-AB48-9C45-732ADE24CFB3}"/>
              </a:ext>
            </a:extLst>
          </p:cNvPr>
          <p:cNvSpPr/>
          <p:nvPr/>
        </p:nvSpPr>
        <p:spPr>
          <a:xfrm rot="18917821">
            <a:off x="7171349" y="5355340"/>
            <a:ext cx="1335549" cy="435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F5F008-F353-6A40-818C-758182C02037}"/>
              </a:ext>
            </a:extLst>
          </p:cNvPr>
          <p:cNvSpPr/>
          <p:nvPr/>
        </p:nvSpPr>
        <p:spPr>
          <a:xfrm rot="18917821">
            <a:off x="8062679" y="5339340"/>
            <a:ext cx="1381274" cy="435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136EB-D3A4-D544-A509-4D3277791E3B}"/>
              </a:ext>
            </a:extLst>
          </p:cNvPr>
          <p:cNvSpPr txBox="1"/>
          <p:nvPr/>
        </p:nvSpPr>
        <p:spPr>
          <a:xfrm>
            <a:off x="1731664" y="2881746"/>
            <a:ext cx="9002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Comparing document types</a:t>
            </a:r>
          </a:p>
        </p:txBody>
      </p:sp>
    </p:spTree>
    <p:extLst>
      <p:ext uri="{BB962C8B-B14F-4D97-AF65-F5344CB8AC3E}">
        <p14:creationId xmlns:p14="http://schemas.microsoft.com/office/powerpoint/2010/main" val="341140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56A3889-3A68-F043-8584-B9FE59A3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25" y="481264"/>
            <a:ext cx="7024764" cy="5824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594BEF-C459-474D-AF52-21349B80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1458" cy="2426201"/>
          </a:xfrm>
        </p:spPr>
        <p:txBody>
          <a:bodyPr/>
          <a:lstStyle/>
          <a:p>
            <a:r>
              <a:rPr lang="en-US" dirty="0"/>
              <a:t>Using shared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80F02-3E8A-AD44-83E4-FB272B2065FB}"/>
              </a:ext>
            </a:extLst>
          </p:cNvPr>
          <p:cNvSpPr txBox="1"/>
          <p:nvPr/>
        </p:nvSpPr>
        <p:spPr>
          <a:xfrm>
            <a:off x="7924800" y="6193006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Comparison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315A4-52C0-D449-BA95-8205964F514F}"/>
              </a:ext>
            </a:extLst>
          </p:cNvPr>
          <p:cNvSpPr txBox="1"/>
          <p:nvPr/>
        </p:nvSpPr>
        <p:spPr>
          <a:xfrm rot="16200000">
            <a:off x="4149757" y="2560493"/>
            <a:ext cx="1884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Reference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F136B-4C6F-1F4B-9F36-BFAC229956CE}"/>
              </a:ext>
            </a:extLst>
          </p:cNvPr>
          <p:cNvSpPr txBox="1"/>
          <p:nvPr/>
        </p:nvSpPr>
        <p:spPr>
          <a:xfrm>
            <a:off x="838200" y="2336128"/>
            <a:ext cx="425063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/>
              <a:t>Identify concepts shared between doctypes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/>
              <a:t>Compare using nearest neighbor consistency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/>
              <a:t>Use intersection of high-confidence sets from Reference and Comparison as </a:t>
            </a:r>
            <a:r>
              <a:rPr lang="en-US" sz="2400" u="sng" dirty="0"/>
              <a:t>Super High-Confidence</a:t>
            </a:r>
            <a:r>
              <a:rPr lang="en-US" sz="2400" dirty="0"/>
              <a:t> set (SHC)</a:t>
            </a:r>
          </a:p>
        </p:txBody>
      </p:sp>
    </p:spTree>
    <p:extLst>
      <p:ext uri="{BB962C8B-B14F-4D97-AF65-F5344CB8AC3E}">
        <p14:creationId xmlns:p14="http://schemas.microsoft.com/office/powerpoint/2010/main" val="11155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4BEF-4E87-8047-BA91-27A140C1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6491-2F36-1341-9087-720DBE1E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6747" cy="15592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Reference self-consistency</a:t>
            </a:r>
          </a:p>
          <a:p>
            <a:pPr marL="0" indent="0">
              <a:buNone/>
            </a:pPr>
            <a:r>
              <a:rPr lang="en-US" dirty="0"/>
              <a:t>NN overlap between pairs in the 10 reference replicates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F44478-4224-564C-B71B-FC378D7449FD}"/>
              </a:ext>
            </a:extLst>
          </p:cNvPr>
          <p:cNvSpPr txBox="1">
            <a:spLocks/>
          </p:cNvSpPr>
          <p:nvPr/>
        </p:nvSpPr>
        <p:spPr>
          <a:xfrm>
            <a:off x="838200" y="3962400"/>
            <a:ext cx="4856747" cy="155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Comparison self-consistency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NN overlap between pairs in the 10 comparison replicates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23FA52-8FA6-6F4C-87E3-1F03D7788058}"/>
              </a:ext>
            </a:extLst>
          </p:cNvPr>
          <p:cNvSpPr txBox="1">
            <a:spLocks/>
          </p:cNvSpPr>
          <p:nvPr/>
        </p:nvSpPr>
        <p:spPr>
          <a:xfrm>
            <a:off x="6817895" y="1825624"/>
            <a:ext cx="4856747" cy="213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Cross-set consistency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NN overlap between pairs in cross product of reference and comparison replicates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CA20B2-029D-5044-A750-E38C00DA7E66}"/>
              </a:ext>
            </a:extLst>
          </p:cNvPr>
          <p:cNvSpPr txBox="1">
            <a:spLocks/>
          </p:cNvSpPr>
          <p:nvPr/>
        </p:nvSpPr>
        <p:spPr>
          <a:xfrm>
            <a:off x="6817894" y="3962400"/>
            <a:ext cx="4856747" cy="213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Consistency deltas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Reference self-consistency </a:t>
            </a:r>
            <a:r>
              <a:rPr lang="en-US" i="1" dirty="0"/>
              <a:t>minus </a:t>
            </a:r>
            <a:r>
              <a:rPr lang="en-US" dirty="0"/>
              <a:t>cross-set consistency</a:t>
            </a:r>
          </a:p>
        </p:txBody>
      </p:sp>
    </p:spTree>
    <p:extLst>
      <p:ext uri="{BB962C8B-B14F-4D97-AF65-F5344CB8AC3E}">
        <p14:creationId xmlns:p14="http://schemas.microsoft.com/office/powerpoint/2010/main" val="327185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3805-53A6-C749-B066-7494C7DB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SHC: Self-consistency (symmetric)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38B99-3186-FB46-B803-F35B1D98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56" y="946484"/>
            <a:ext cx="6994542" cy="59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EB99D4-8080-9246-A6A8-5D64C0B5E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3"/>
          <a:stretch/>
        </p:blipFill>
        <p:spPr>
          <a:xfrm>
            <a:off x="6589221" y="1525660"/>
            <a:ext cx="4764577" cy="5332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6A050-3D19-5D46-B0EA-A448FE105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77"/>
          <a:stretch/>
        </p:blipFill>
        <p:spPr>
          <a:xfrm>
            <a:off x="596834" y="1533658"/>
            <a:ext cx="5593227" cy="5292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33805-53A6-C749-B066-7494C7DB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SHC: Cross-set consistency and deltas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48C2C-07F0-4E4B-A255-EB99D5B346A8}"/>
              </a:ext>
            </a:extLst>
          </p:cNvPr>
          <p:cNvSpPr txBox="1"/>
          <p:nvPr/>
        </p:nvSpPr>
        <p:spPr>
          <a:xfrm>
            <a:off x="3380373" y="1256811"/>
            <a:ext cx="1136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Cross-set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D8C88-3A3B-BE4E-A49B-F1BA4CFAABDA}"/>
              </a:ext>
            </a:extLst>
          </p:cNvPr>
          <p:cNvSpPr txBox="1"/>
          <p:nvPr/>
        </p:nvSpPr>
        <p:spPr>
          <a:xfrm>
            <a:off x="7670212" y="1256811"/>
            <a:ext cx="212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Consistency deltas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B2494-642F-C74A-89D5-1C9F272E9343}"/>
              </a:ext>
            </a:extLst>
          </p:cNvPr>
          <p:cNvSpPr/>
          <p:nvPr/>
        </p:nvSpPr>
        <p:spPr>
          <a:xfrm>
            <a:off x="612876" y="1719172"/>
            <a:ext cx="1523767" cy="435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79A73-6354-004C-AE9C-AFB9DDA453D4}"/>
              </a:ext>
            </a:extLst>
          </p:cNvPr>
          <p:cNvSpPr/>
          <p:nvPr/>
        </p:nvSpPr>
        <p:spPr>
          <a:xfrm>
            <a:off x="1254328" y="3769087"/>
            <a:ext cx="866274" cy="435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136EB-D3A4-D544-A509-4D3277791E3B}"/>
              </a:ext>
            </a:extLst>
          </p:cNvPr>
          <p:cNvSpPr txBox="1"/>
          <p:nvPr/>
        </p:nvSpPr>
        <p:spPr>
          <a:xfrm>
            <a:off x="2616590" y="2881746"/>
            <a:ext cx="7232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What does it capture?</a:t>
            </a:r>
          </a:p>
        </p:txBody>
      </p:sp>
    </p:spTree>
    <p:extLst>
      <p:ext uri="{BB962C8B-B14F-4D97-AF65-F5344CB8AC3E}">
        <p14:creationId xmlns:p14="http://schemas.microsoft.com/office/powerpoint/2010/main" val="178307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0600-D58C-F148-B4BB-73BE5699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document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03B7E7-D514-FE43-9E66-C99218F4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15400" cy="4351338"/>
          </a:xfrm>
        </p:spPr>
        <p:txBody>
          <a:bodyPr/>
          <a:lstStyle/>
          <a:p>
            <a:pPr marL="19050" indent="0">
              <a:buNone/>
            </a:pPr>
            <a:r>
              <a:rPr lang="en-US" dirty="0"/>
              <a:t>Document/section structural patterns inform meaning</a:t>
            </a:r>
          </a:p>
          <a:p>
            <a:pPr marL="531813" indent="-246063"/>
            <a:r>
              <a:rPr lang="en-US" dirty="0"/>
              <a:t>Field names </a:t>
            </a:r>
            <a:r>
              <a:rPr lang="en-US" i="1" dirty="0"/>
              <a:t>vs</a:t>
            </a:r>
            <a:r>
              <a:rPr lang="en-US" dirty="0"/>
              <a:t> observations</a:t>
            </a:r>
          </a:p>
          <a:p>
            <a:pPr marL="531813" indent="-246063"/>
            <a:r>
              <a:rPr lang="en-US" dirty="0"/>
              <a:t>Temporality (future/past/recurrent)</a:t>
            </a:r>
          </a:p>
          <a:p>
            <a:pPr marL="531813" indent="-246063"/>
            <a:r>
              <a:rPr lang="en-US" dirty="0"/>
              <a:t>Perceived importance (e.g. Chief Complaint)</a:t>
            </a:r>
          </a:p>
          <a:p>
            <a:pPr marL="531813" indent="-246063"/>
            <a:endParaRPr lang="en-US" dirty="0"/>
          </a:p>
          <a:p>
            <a:pPr marL="19050" indent="0">
              <a:buNone/>
            </a:pPr>
            <a:r>
              <a:rPr lang="en-US" dirty="0"/>
              <a:t>Document types change priors for disambiguation</a:t>
            </a:r>
          </a:p>
          <a:p>
            <a:pPr marL="531813" indent="-246063"/>
            <a:r>
              <a:rPr lang="en-US" dirty="0"/>
              <a:t>“Depression” in Psychiatric Consult vs GE Exam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3DCA2-0DA6-0F45-8C1C-D38DD5B79466}"/>
              </a:ext>
            </a:extLst>
          </p:cNvPr>
          <p:cNvSpPr txBox="1"/>
          <p:nvPr/>
        </p:nvSpPr>
        <p:spPr>
          <a:xfrm>
            <a:off x="8576533" y="3262630"/>
            <a:ext cx="3472874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sz="2800" dirty="0"/>
              <a:t>Discharge summaries</a:t>
            </a:r>
          </a:p>
          <a:p>
            <a:pPr algn="ctr"/>
            <a:r>
              <a:rPr lang="en-US" sz="2800" dirty="0"/>
              <a:t>!=</a:t>
            </a:r>
          </a:p>
          <a:p>
            <a:pPr algn="ctr"/>
            <a:r>
              <a:rPr lang="en-US" sz="2800" dirty="0"/>
              <a:t>Nursing notes</a:t>
            </a:r>
          </a:p>
        </p:txBody>
      </p:sp>
    </p:spTree>
    <p:extLst>
      <p:ext uri="{BB962C8B-B14F-4D97-AF65-F5344CB8AC3E}">
        <p14:creationId xmlns:p14="http://schemas.microsoft.com/office/powerpoint/2010/main" val="138931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B782D3-3736-8F4F-8810-88BE5E5D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67" y="2438400"/>
            <a:ext cx="3924717" cy="190901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We’re hoping for non-spurious correlations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B1B11-929D-4C42-B093-D1AA5FDE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367" y="1548899"/>
            <a:ext cx="6172200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questions</a:t>
            </a:r>
          </a:p>
          <a:p>
            <a:pPr marL="514350" indent="-514350">
              <a:spcBef>
                <a:spcPts val="2800"/>
              </a:spcBef>
              <a:buFont typeface="+mj-lt"/>
              <a:buAutoNum type="arabicParenR"/>
            </a:pPr>
            <a:r>
              <a:rPr lang="en-US" dirty="0"/>
              <a:t>Are we capturing clinically relevant differences in concept usage?</a:t>
            </a:r>
          </a:p>
          <a:p>
            <a:pPr marL="514350" indent="-514350">
              <a:spcBef>
                <a:spcPts val="2800"/>
              </a:spcBef>
              <a:buFont typeface="+mj-lt"/>
              <a:buAutoNum type="arabicParenR"/>
            </a:pPr>
            <a:r>
              <a:rPr lang="en-US" dirty="0"/>
              <a:t>What do they reveal about context patterns?</a:t>
            </a:r>
          </a:p>
        </p:txBody>
      </p:sp>
    </p:spTree>
    <p:extLst>
      <p:ext uri="{BB962C8B-B14F-4D97-AF65-F5344CB8AC3E}">
        <p14:creationId xmlns:p14="http://schemas.microsoft.com/office/powerpoint/2010/main" val="72729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91D46-29E5-F54B-BE86-C82F5180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NNs for qualitative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1898-6AC1-CD42-B344-E528F61C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6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Calculate </a:t>
            </a:r>
            <a:r>
              <a:rPr lang="en-US" u="sng" dirty="0"/>
              <a:t>qualitative</a:t>
            </a:r>
            <a:r>
              <a:rPr lang="en-US" dirty="0"/>
              <a:t> nearest neighbors for a document type:</a:t>
            </a:r>
          </a:p>
          <a:p>
            <a:pPr marL="746125" indent="-508000">
              <a:buAutoNum type="arabicParenBoth"/>
            </a:pPr>
            <a:r>
              <a:rPr lang="en-US" dirty="0"/>
              <a:t>Get pairwise cosine distances in all 10 replicates</a:t>
            </a:r>
          </a:p>
          <a:p>
            <a:pPr marL="746125" indent="-508000">
              <a:buAutoNum type="arabicParenBoth"/>
            </a:pPr>
            <a:r>
              <a:rPr lang="en-US" dirty="0"/>
              <a:t>Take 5 neighbors with lowest </a:t>
            </a:r>
            <a:r>
              <a:rPr lang="en-US" i="1" dirty="0"/>
              <a:t>average</a:t>
            </a:r>
            <a:r>
              <a:rPr lang="en-US" dirty="0"/>
              <a:t> distance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DA05C21-49A8-0A48-A33B-6606AC6DC739}"/>
              </a:ext>
            </a:extLst>
          </p:cNvPr>
          <p:cNvSpPr txBox="1">
            <a:spLocks/>
          </p:cNvSpPr>
          <p:nvPr/>
        </p:nvSpPr>
        <p:spPr>
          <a:xfrm>
            <a:off x="838200" y="4296109"/>
            <a:ext cx="10515600" cy="189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Which to review?</a:t>
            </a:r>
            <a:endParaRPr lang="en-US" dirty="0"/>
          </a:p>
          <a:p>
            <a:r>
              <a:rPr lang="en-US" dirty="0"/>
              <a:t>Queries: high-confidence concepts</a:t>
            </a:r>
          </a:p>
          <a:p>
            <a:r>
              <a:rPr lang="en-US" dirty="0"/>
              <a:t>Neighbors: no filtering</a:t>
            </a:r>
          </a:p>
        </p:txBody>
      </p:sp>
    </p:spTree>
    <p:extLst>
      <p:ext uri="{BB962C8B-B14F-4D97-AF65-F5344CB8AC3E}">
        <p14:creationId xmlns:p14="http://schemas.microsoft.com/office/powerpoint/2010/main" val="2851790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0F27-1A30-4144-AC8A-14D3409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71923" cy="1325563"/>
          </a:xfrm>
        </p:spPr>
        <p:txBody>
          <a:bodyPr>
            <a:normAutofit/>
          </a:bodyPr>
          <a:lstStyle/>
          <a:p>
            <a:r>
              <a:rPr lang="en-US" sz="4000" u="sng" dirty="0"/>
              <a:t>Concept neighbors</a:t>
            </a:r>
            <a:r>
              <a:rPr lang="en-US" sz="4000" dirty="0"/>
              <a:t>: Diabetes Mellitus (C0011849)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2F5E6-40A7-AB45-97BA-5F27421B4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79525"/>
              </p:ext>
            </p:extLst>
          </p:nvPr>
        </p:nvGraphicFramePr>
        <p:xfrm>
          <a:off x="1084848" y="1690688"/>
          <a:ext cx="10022304" cy="451760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40768">
                  <a:extLst>
                    <a:ext uri="{9D8B030D-6E8A-4147-A177-3AD203B41FA5}">
                      <a16:colId xmlns:a16="http://schemas.microsoft.com/office/drawing/2014/main" val="942256002"/>
                    </a:ext>
                  </a:extLst>
                </a:gridCol>
                <a:gridCol w="3340768">
                  <a:extLst>
                    <a:ext uri="{9D8B030D-6E8A-4147-A177-3AD203B41FA5}">
                      <a16:colId xmlns:a16="http://schemas.microsoft.com/office/drawing/2014/main" val="4184316496"/>
                    </a:ext>
                  </a:extLst>
                </a:gridCol>
                <a:gridCol w="3340768">
                  <a:extLst>
                    <a:ext uri="{9D8B030D-6E8A-4147-A177-3AD203B41FA5}">
                      <a16:colId xmlns:a16="http://schemas.microsoft.com/office/drawing/2014/main" val="4250828358"/>
                    </a:ext>
                  </a:extLst>
                </a:gridCol>
              </a:tblGrid>
              <a:tr h="4356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Discharge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Nursing/Other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Radiology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7126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Diabetes (C0011847)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Gestational Diabetes (C0085207)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Poorly controlled (C3853134)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974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2 (C0441730)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 immunologic symbol (C1443036)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Insulin (C0021641)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33636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1 (C0441729)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Diabetes Mellitus, Insulin-Dependent (C0011854)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Diabetes Mellitus, Insulin-Dependent (C0011854)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065554"/>
                  </a:ext>
                </a:extLst>
              </a:tr>
              <a:tr h="1074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Gestational Diabetes (C0085207)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Factor V (C0015498)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Diabetes Mellitus, Non-Insulin-Dependent (C0011860)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37015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Diabetes Mellitus, Insulin-Dependent (C0011854)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 immunologic symbol (C1443035)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Stage level 5 (C0441777)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205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6FE36C-D4F6-DD45-B77B-674B15A0AD00}"/>
              </a:ext>
            </a:extLst>
          </p:cNvPr>
          <p:cNvSpPr txBox="1"/>
          <p:nvPr/>
        </p:nvSpPr>
        <p:spPr>
          <a:xfrm>
            <a:off x="9471119" y="6245490"/>
            <a:ext cx="306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Strings: “diabetes mellitus”, “diabetes mellitus </a:t>
            </a:r>
            <a:r>
              <a:rPr lang="en-US" i="1" dirty="0" err="1"/>
              <a:t>dm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87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0F27-1A30-4144-AC8A-14D3409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226" cy="1325563"/>
          </a:xfrm>
        </p:spPr>
        <p:txBody>
          <a:bodyPr>
            <a:normAutofit/>
          </a:bodyPr>
          <a:lstStyle/>
          <a:p>
            <a:r>
              <a:rPr lang="en-US" sz="4000" u="sng" dirty="0"/>
              <a:t>Concept neighbors</a:t>
            </a:r>
            <a:r>
              <a:rPr lang="en-US" sz="4000" dirty="0"/>
              <a:t>: Mental state (C0278060)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2F5E6-40A7-AB45-97BA-5F27421B4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7752"/>
              </p:ext>
            </p:extLst>
          </p:nvPr>
        </p:nvGraphicFramePr>
        <p:xfrm>
          <a:off x="1084848" y="1690688"/>
          <a:ext cx="10022304" cy="451760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340768">
                  <a:extLst>
                    <a:ext uri="{9D8B030D-6E8A-4147-A177-3AD203B41FA5}">
                      <a16:colId xmlns:a16="http://schemas.microsoft.com/office/drawing/2014/main" val="942256002"/>
                    </a:ext>
                  </a:extLst>
                </a:gridCol>
                <a:gridCol w="3340768">
                  <a:extLst>
                    <a:ext uri="{9D8B030D-6E8A-4147-A177-3AD203B41FA5}">
                      <a16:colId xmlns:a16="http://schemas.microsoft.com/office/drawing/2014/main" val="4184316496"/>
                    </a:ext>
                  </a:extLst>
                </a:gridCol>
                <a:gridCol w="3340768">
                  <a:extLst>
                    <a:ext uri="{9D8B030D-6E8A-4147-A177-3AD203B41FA5}">
                      <a16:colId xmlns:a16="http://schemas.microsoft.com/office/drawing/2014/main" val="4250828358"/>
                    </a:ext>
                  </a:extLst>
                </a:gridCol>
              </a:tblGrid>
              <a:tr h="4356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Discharge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Echo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Radiology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7126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Coherent (C4068804)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Donor [LOINC] (C3263710)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Mental status changes (C0856054)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974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Confusion (C0009676)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Donor person (C0013018)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Abnormal mental state (C0278061)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33636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Respiratory status [LOINC] (C2598168)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Respiratory arrest (C0162297)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Level of consciousness (C0234425)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065554"/>
                  </a:ext>
                </a:extLst>
              </a:tr>
              <a:tr h="1074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Respiratory status (C1998827)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Organ donor [LOINC] (C1716004)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Level of consciousness [LOINC] (C4050479)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37015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Abnormal mental state (C0278061)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Swallowing (C4281783)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Mississippi (C0026221)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205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6FE36C-D4F6-DD45-B77B-674B15A0AD00}"/>
              </a:ext>
            </a:extLst>
          </p:cNvPr>
          <p:cNvSpPr txBox="1"/>
          <p:nvPr/>
        </p:nvSpPr>
        <p:spPr>
          <a:xfrm>
            <a:off x="9709659" y="6218985"/>
            <a:ext cx="306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Strings: “mental status”, “mental state”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3AC5D-2133-BD44-A7DC-ED5985889EA4}"/>
              </a:ext>
            </a:extLst>
          </p:cNvPr>
          <p:cNvSpPr/>
          <p:nvPr/>
        </p:nvSpPr>
        <p:spPr>
          <a:xfrm>
            <a:off x="7896726" y="5585320"/>
            <a:ext cx="3060032" cy="51068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60BEC-2320-E14C-93E1-92E82F7821B5}"/>
              </a:ext>
            </a:extLst>
          </p:cNvPr>
          <p:cNvSpPr/>
          <p:nvPr/>
        </p:nvSpPr>
        <p:spPr>
          <a:xfrm>
            <a:off x="4373478" y="2232520"/>
            <a:ext cx="3535279" cy="386348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2549-50F9-D34A-9A22-AC197802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pick up template patterns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08FA7D71-9178-4C43-9F8D-374811AD52AA}"/>
              </a:ext>
            </a:extLst>
          </p:cNvPr>
          <p:cNvSpPr/>
          <p:nvPr/>
        </p:nvSpPr>
        <p:spPr>
          <a:xfrm>
            <a:off x="613610" y="2887578"/>
            <a:ext cx="5338011" cy="184484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PATIENT/TEST INFORMATION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Indication: Pt presents with reduced </a:t>
            </a:r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mental status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B87EAF33-03F9-FA4C-AF5A-0C67A79E5E63}"/>
              </a:ext>
            </a:extLst>
          </p:cNvPr>
          <p:cNvSpPr/>
          <p:nvPr/>
        </p:nvSpPr>
        <p:spPr>
          <a:xfrm>
            <a:off x="6533147" y="2887577"/>
            <a:ext cx="5338011" cy="2374231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PATIENT/TEST INFORMATION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Indication: Pt presents in vegetative state, consider for </a:t>
            </a:r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organ donation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A23F5-16CC-AB4E-A55D-4D51BA40DB8E}"/>
              </a:ext>
            </a:extLst>
          </p:cNvPr>
          <p:cNvSpPr txBox="1"/>
          <p:nvPr/>
        </p:nvSpPr>
        <p:spPr>
          <a:xfrm>
            <a:off x="613610" y="1931270"/>
            <a:ext cx="421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Mental status</a:t>
            </a:r>
            <a:r>
              <a:rPr lang="en-US" sz="2800" dirty="0"/>
              <a:t> in Echo notes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58978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0F27-1A30-4144-AC8A-14D3409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3358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Surface form neighbors</a:t>
            </a:r>
            <a:r>
              <a:rPr lang="en-US" sz="3600" dirty="0"/>
              <a:t>: Blood pressure (C0005823)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2F5E6-40A7-AB45-97BA-5F27421B4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64738"/>
              </p:ext>
            </p:extLst>
          </p:nvPr>
        </p:nvGraphicFramePr>
        <p:xfrm>
          <a:off x="1084848" y="1690688"/>
          <a:ext cx="10022304" cy="451760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40768">
                  <a:extLst>
                    <a:ext uri="{9D8B030D-6E8A-4147-A177-3AD203B41FA5}">
                      <a16:colId xmlns:a16="http://schemas.microsoft.com/office/drawing/2014/main" val="942256002"/>
                    </a:ext>
                  </a:extLst>
                </a:gridCol>
                <a:gridCol w="3340768">
                  <a:extLst>
                    <a:ext uri="{9D8B030D-6E8A-4147-A177-3AD203B41FA5}">
                      <a16:colId xmlns:a16="http://schemas.microsoft.com/office/drawing/2014/main" val="4184316496"/>
                    </a:ext>
                  </a:extLst>
                </a:gridCol>
                <a:gridCol w="3340768">
                  <a:extLst>
                    <a:ext uri="{9D8B030D-6E8A-4147-A177-3AD203B41FA5}">
                      <a16:colId xmlns:a16="http://schemas.microsoft.com/office/drawing/2014/main" val="4250828358"/>
                    </a:ext>
                  </a:extLst>
                </a:gridCol>
              </a:tblGrid>
              <a:tr h="4356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Discharge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Nursing/Other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Radiology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7126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Blood pressure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974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Heart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33636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065554"/>
                  </a:ext>
                </a:extLst>
              </a:tr>
              <a:tr h="1074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Systolic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Exercise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37015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Exercise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20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71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0F27-1A30-4144-AC8A-14D3409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39401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Surface form neighbors</a:t>
            </a:r>
            <a:r>
              <a:rPr lang="en-US" sz="3600" dirty="0"/>
              <a:t>: Community (C0009462)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2F5E6-40A7-AB45-97BA-5F27421B4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5115"/>
              </p:ext>
            </p:extLst>
          </p:nvPr>
        </p:nvGraphicFramePr>
        <p:xfrm>
          <a:off x="1084848" y="1690688"/>
          <a:ext cx="10022304" cy="451760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340768">
                  <a:extLst>
                    <a:ext uri="{9D8B030D-6E8A-4147-A177-3AD203B41FA5}">
                      <a16:colId xmlns:a16="http://schemas.microsoft.com/office/drawing/2014/main" val="942256002"/>
                    </a:ext>
                  </a:extLst>
                </a:gridCol>
                <a:gridCol w="3340768">
                  <a:extLst>
                    <a:ext uri="{9D8B030D-6E8A-4147-A177-3AD203B41FA5}">
                      <a16:colId xmlns:a16="http://schemas.microsoft.com/office/drawing/2014/main" val="4184316496"/>
                    </a:ext>
                  </a:extLst>
                </a:gridCol>
                <a:gridCol w="3340768">
                  <a:extLst>
                    <a:ext uri="{9D8B030D-6E8A-4147-A177-3AD203B41FA5}">
                      <a16:colId xmlns:a16="http://schemas.microsoft.com/office/drawing/2014/main" val="4250828358"/>
                    </a:ext>
                  </a:extLst>
                </a:gridCol>
              </a:tblGrid>
              <a:tr h="4356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Discharge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Case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7126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Community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Dilute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Substance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974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Health 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Social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33636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Surgical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Somewhat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065554"/>
                  </a:ext>
                </a:extLst>
              </a:tr>
              <a:tr h="1074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Residence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 situ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Hearing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370156"/>
                  </a:ext>
                </a:extLst>
              </a:tr>
              <a:tr h="751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Nursing facility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Nephritis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Speech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20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90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136EB-D3A4-D544-A509-4D3277791E3B}"/>
              </a:ext>
            </a:extLst>
          </p:cNvPr>
          <p:cNvSpPr txBox="1"/>
          <p:nvPr/>
        </p:nvSpPr>
        <p:spPr>
          <a:xfrm>
            <a:off x="4315646" y="2881746"/>
            <a:ext cx="3834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223203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D1B1-2F8C-B648-89CE-2402930B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Downstream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5172-7CA5-8A4C-B086-E0FB7D4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947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Document/section classification</a:t>
            </a:r>
            <a:endParaRPr lang="en-US" dirty="0"/>
          </a:p>
          <a:p>
            <a:r>
              <a:rPr lang="en-US" dirty="0"/>
              <a:t>Build predictive models with high-confidence concepts</a:t>
            </a:r>
          </a:p>
          <a:p>
            <a:r>
              <a:rPr lang="en-US" dirty="0"/>
              <a:t>Classify document and section types in multi-institution clinical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007E1D-C0C0-1F4E-9F3D-3CADB3AE4459}"/>
              </a:ext>
            </a:extLst>
          </p:cNvPr>
          <p:cNvSpPr txBox="1">
            <a:spLocks/>
          </p:cNvSpPr>
          <p:nvPr/>
        </p:nvSpPr>
        <p:spPr>
          <a:xfrm>
            <a:off x="838200" y="3865076"/>
            <a:ext cx="10515600" cy="224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Comparing self-reports and expert assessments</a:t>
            </a:r>
            <a:endParaRPr lang="en-US" dirty="0"/>
          </a:p>
          <a:p>
            <a:r>
              <a:rPr lang="en-US" dirty="0"/>
              <a:t>Self-reports and clinicians refer to some of the same concepts</a:t>
            </a:r>
          </a:p>
          <a:p>
            <a:r>
              <a:rPr lang="en-US" dirty="0"/>
              <a:t>Do they use them in different contexts?</a:t>
            </a:r>
          </a:p>
          <a:p>
            <a:r>
              <a:rPr lang="en-US" dirty="0"/>
              <a:t>Different correlations with other medical concepts?</a:t>
            </a:r>
          </a:p>
        </p:txBody>
      </p:sp>
    </p:spTree>
    <p:extLst>
      <p:ext uri="{BB962C8B-B14F-4D97-AF65-F5344CB8AC3E}">
        <p14:creationId xmlns:p14="http://schemas.microsoft.com/office/powerpoint/2010/main" val="250490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4C5B-855E-7B4D-98E6-0039CE1B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86" y="2166799"/>
            <a:ext cx="7072423" cy="1325563"/>
          </a:xfrm>
        </p:spPr>
        <p:txBody>
          <a:bodyPr/>
          <a:lstStyle/>
          <a:p>
            <a:pPr algn="ctr"/>
            <a:r>
              <a:rPr lang="en-US" sz="5400" dirty="0"/>
              <a:t>Thanks</a:t>
            </a:r>
            <a:r>
              <a:rPr lang="en-US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5A950-26ED-4447-9271-BC56A5E4B7C6}"/>
              </a:ext>
            </a:extLst>
          </p:cNvPr>
          <p:cNvSpPr txBox="1"/>
          <p:nvPr/>
        </p:nvSpPr>
        <p:spPr>
          <a:xfrm>
            <a:off x="6675475" y="5507666"/>
            <a:ext cx="4999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research was supported by the Intramural Research Program of the National Institutes of Health and the US Social Security Administration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206E-6C13-FF4B-906B-6137828BCC3C}"/>
              </a:ext>
            </a:extLst>
          </p:cNvPr>
          <p:cNvSpPr txBox="1"/>
          <p:nvPr/>
        </p:nvSpPr>
        <p:spPr>
          <a:xfrm>
            <a:off x="3985707" y="3767025"/>
            <a:ext cx="422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newman-griffis.1@osu.edu</a:t>
            </a:r>
            <a:r>
              <a:rPr lang="en-US" sz="28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28D3D-4D8C-214B-B73F-D2608E05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56" y="5085115"/>
            <a:ext cx="1073342" cy="105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4E119-DEEC-9A4A-8B78-122112182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55" y="4924700"/>
            <a:ext cx="3314700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6EA95-826D-054E-AD81-28E346E10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5" y="5858397"/>
            <a:ext cx="3993522" cy="5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102C-40DF-4A4D-BEE5-9AEECE31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vs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1A70-8333-8F4C-8D9E-FF6604154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Prior work used lexical content to describe clinical sublanguages</a:t>
            </a:r>
          </a:p>
          <a:p>
            <a:pPr marL="469900" indent="-225425"/>
            <a:r>
              <a:rPr lang="en-US" sz="2400" dirty="0"/>
              <a:t>Feldman et al, 2016</a:t>
            </a:r>
          </a:p>
          <a:p>
            <a:pPr marL="469900" indent="-225425"/>
            <a:r>
              <a:rPr lang="en-US" sz="2400" dirty="0" err="1"/>
              <a:t>Grön</a:t>
            </a:r>
            <a:r>
              <a:rPr lang="en-US" sz="2400" dirty="0"/>
              <a:t> et al, 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Concepts</a:t>
            </a:r>
            <a:r>
              <a:rPr lang="en-US" dirty="0"/>
              <a:t> (symptoms, diseases, procedures,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r>
              <a:rPr lang="en-US" dirty="0"/>
              <a:t>) are stock in trade of clinical language</a:t>
            </a:r>
          </a:p>
          <a:p>
            <a:pPr marL="531813" indent="-287338"/>
            <a:r>
              <a:rPr lang="en-US" dirty="0"/>
              <a:t>Multiple surface forms</a:t>
            </a:r>
          </a:p>
          <a:p>
            <a:pPr marL="531813" indent="-287338"/>
            <a:r>
              <a:rPr lang="en-US" dirty="0"/>
              <a:t>Ambiguity (“Cold”)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6D114EB-9C80-974D-8A99-B31BBB2C3C4E}"/>
              </a:ext>
            </a:extLst>
          </p:cNvPr>
          <p:cNvSpPr txBox="1"/>
          <p:nvPr/>
        </p:nvSpPr>
        <p:spPr>
          <a:xfrm>
            <a:off x="7897090" y="3832810"/>
            <a:ext cx="1488399" cy="472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C0041327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32215B8-0A29-4D49-837A-E037B66EC74D}"/>
              </a:ext>
            </a:extLst>
          </p:cNvPr>
          <p:cNvSpPr txBox="1"/>
          <p:nvPr/>
        </p:nvSpPr>
        <p:spPr>
          <a:xfrm>
            <a:off x="7897090" y="4772738"/>
            <a:ext cx="1488399" cy="472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C0876973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B15DDB38-915F-9542-A0D9-73498E8449D2}"/>
              </a:ext>
            </a:extLst>
          </p:cNvPr>
          <p:cNvSpPr txBox="1"/>
          <p:nvPr/>
        </p:nvSpPr>
        <p:spPr>
          <a:xfrm>
            <a:off x="9728240" y="4317518"/>
            <a:ext cx="194970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Lung infection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8CC00911-BE08-734A-8EDA-85FD65E3CF4F}"/>
              </a:ext>
            </a:extLst>
          </p:cNvPr>
          <p:cNvSpPr txBox="1"/>
          <p:nvPr/>
        </p:nvSpPr>
        <p:spPr>
          <a:xfrm>
            <a:off x="9728240" y="3425177"/>
            <a:ext cx="173201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Tuberculosis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1B7975-9F60-9247-953C-2C75226C3485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9385489" y="5009234"/>
            <a:ext cx="342751" cy="58148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D28BAC-FD70-A348-A26F-593B5AE305B5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9385489" y="3656010"/>
            <a:ext cx="342751" cy="41329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DF97EA-4C7B-C042-BBA1-77A41D24182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9385489" y="4069306"/>
            <a:ext cx="342751" cy="4790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5B9052-9169-4A4C-93E0-5CE58C49B7A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9385489" y="4548351"/>
            <a:ext cx="342751" cy="4608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2">
            <a:extLst>
              <a:ext uri="{FF2B5EF4-FFF2-40B4-BE49-F238E27FC236}">
                <a16:creationId xmlns:a16="http://schemas.microsoft.com/office/drawing/2014/main" id="{7BAF7776-4C95-7749-82F0-04C0F2BEAC14}"/>
              </a:ext>
            </a:extLst>
          </p:cNvPr>
          <p:cNvSpPr txBox="1"/>
          <p:nvPr/>
        </p:nvSpPr>
        <p:spPr>
          <a:xfrm>
            <a:off x="9728240" y="5175223"/>
            <a:ext cx="2281461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Infectious lung disease</a:t>
            </a:r>
          </a:p>
        </p:txBody>
      </p:sp>
    </p:spTree>
    <p:extLst>
      <p:ext uri="{BB962C8B-B14F-4D97-AF65-F5344CB8AC3E}">
        <p14:creationId xmlns:p14="http://schemas.microsoft.com/office/powerpoint/2010/main" val="2588194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2D62-7350-1C4E-87F8-487745BA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Per-concept confidence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8791E-5A49-9B43-B8D4-856B3F94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709" y="1844843"/>
            <a:ext cx="9017311" cy="470033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CF9C1E-E384-E14C-8A26-8C72F37DD7B1}"/>
              </a:ext>
            </a:extLst>
          </p:cNvPr>
          <p:cNvCxnSpPr/>
          <p:nvPr/>
        </p:nvCxnSpPr>
        <p:spPr>
          <a:xfrm>
            <a:off x="1732547" y="3368842"/>
            <a:ext cx="8357937" cy="0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29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87758-3DC7-974D-ADBE-F974F79D3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518" y="562180"/>
            <a:ext cx="7854282" cy="53030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2FABD7-235A-E741-88A0-240D766EFFED}"/>
                  </a:ext>
                </a:extLst>
              </p:cNvPr>
              <p:cNvSpPr txBox="1"/>
              <p:nvPr/>
            </p:nvSpPr>
            <p:spPr>
              <a:xfrm>
                <a:off x="449179" y="1681662"/>
                <a:ext cx="268137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No real relationship between corpus size and mean consistency</a:t>
                </a:r>
              </a:p>
              <a:p>
                <a:pPr algn="ctr"/>
                <a:r>
                  <a:rPr lang="en-US" sz="2800" i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=0.011)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2FABD7-235A-E741-88A0-240D766E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" y="1681662"/>
                <a:ext cx="2681371" cy="3477875"/>
              </a:xfrm>
              <a:prstGeom prst="rect">
                <a:avLst/>
              </a:prstGeom>
              <a:blipFill>
                <a:blip r:embed="rId3"/>
                <a:stretch>
                  <a:fillRect t="-2190" b="-4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4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384B-F4E9-9745-9233-CBDBDEC4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47" y="1738282"/>
            <a:ext cx="4150895" cy="3436854"/>
          </a:xfrm>
        </p:spPr>
        <p:txBody>
          <a:bodyPr>
            <a:normAutofit/>
          </a:bodyPr>
          <a:lstStyle/>
          <a:p>
            <a:r>
              <a:rPr lang="en-US" sz="4000" dirty="0"/>
              <a:t>Cosine similarity to nearest neighbors varies widely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8B3E5-6451-7945-A361-4657CA3F2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307" y="55418"/>
            <a:ext cx="6941693" cy="6802582"/>
          </a:xfrm>
        </p:spPr>
      </p:pic>
    </p:spTree>
    <p:extLst>
      <p:ext uri="{BB962C8B-B14F-4D97-AF65-F5344CB8AC3E}">
        <p14:creationId xmlns:p14="http://schemas.microsoft.com/office/powerpoint/2010/main" val="264595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1A7C-8AD3-AD4F-A3C6-B223FFC6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conceptual context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3094-D48C-AF40-B238-95AC3D19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421"/>
            <a:ext cx="10515600" cy="216448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Hypotheses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Context patterns around concept mentions (via embeddings)</a:t>
            </a:r>
          </a:p>
          <a:p>
            <a:pPr marL="514350" indent="-514350">
              <a:buAutoNum type="alphaLcParenBoth"/>
            </a:pPr>
            <a:r>
              <a:rPr lang="en-US" dirty="0"/>
              <a:t>Are clearly distinct between different document types</a:t>
            </a:r>
          </a:p>
          <a:p>
            <a:pPr marL="514350" indent="-514350">
              <a:buAutoNum type="alphaLcParenBoth"/>
            </a:pPr>
            <a:r>
              <a:rPr lang="en-US" dirty="0"/>
              <a:t>Capture relevant differences in surface form contexts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8742B9-0EED-7348-8F98-957596567D78}"/>
              </a:ext>
            </a:extLst>
          </p:cNvPr>
          <p:cNvSpPr txBox="1">
            <a:spLocks/>
          </p:cNvSpPr>
          <p:nvPr/>
        </p:nvSpPr>
        <p:spPr>
          <a:xfrm>
            <a:off x="838200" y="4396847"/>
            <a:ext cx="10515600" cy="216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Applications</a:t>
            </a:r>
          </a:p>
          <a:p>
            <a:pPr marL="342900" indent="-238125"/>
            <a:r>
              <a:rPr lang="en-US" dirty="0"/>
              <a:t>Document/section type classification</a:t>
            </a:r>
          </a:p>
          <a:p>
            <a:pPr marL="342900" indent="-238125"/>
            <a:r>
              <a:rPr lang="en-US" dirty="0"/>
              <a:t>Descriptive analysis of clinical </a:t>
            </a:r>
            <a:r>
              <a:rPr lang="en-US" dirty="0" err="1"/>
              <a:t>subcorpora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722DB-C3FD-C243-80F3-09A5B510DEEC}"/>
              </a:ext>
            </a:extLst>
          </p:cNvPr>
          <p:cNvSpPr/>
          <p:nvPr/>
        </p:nvSpPr>
        <p:spPr>
          <a:xfrm>
            <a:off x="838200" y="5353878"/>
            <a:ext cx="7099852" cy="59634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136EB-D3A4-D544-A509-4D3277791E3B}"/>
              </a:ext>
            </a:extLst>
          </p:cNvPr>
          <p:cNvSpPr txBox="1"/>
          <p:nvPr/>
        </p:nvSpPr>
        <p:spPr>
          <a:xfrm>
            <a:off x="1750661" y="2881746"/>
            <a:ext cx="8964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Getting concepts: MIMIC-III</a:t>
            </a:r>
          </a:p>
        </p:txBody>
      </p:sp>
    </p:spTree>
    <p:extLst>
      <p:ext uri="{BB962C8B-B14F-4D97-AF65-F5344CB8AC3E}">
        <p14:creationId xmlns:p14="http://schemas.microsoft.com/office/powerpoint/2010/main" val="10793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E2B1-9B6B-7241-9751-7FE87E1C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MIMIC-III clinical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391D-296F-D04E-B24D-E30BF362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534"/>
            <a:ext cx="10515600" cy="855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Johnson et al, “MIMIC-III, a freely accessible critical care database.” </a:t>
            </a:r>
            <a:r>
              <a:rPr lang="en-US" i="1" dirty="0"/>
              <a:t>Scientific Data</a:t>
            </a:r>
            <a:r>
              <a:rPr lang="en-US" dirty="0"/>
              <a:t>, 2016.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5557D-5BEF-FE4D-A630-C532FAC196C1}"/>
              </a:ext>
            </a:extLst>
          </p:cNvPr>
          <p:cNvSpPr txBox="1"/>
          <p:nvPr/>
        </p:nvSpPr>
        <p:spPr>
          <a:xfrm>
            <a:off x="838200" y="3408217"/>
            <a:ext cx="396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2 million free-text 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DB25E-D20D-A04C-A512-B5DBC14426F9}"/>
              </a:ext>
            </a:extLst>
          </p:cNvPr>
          <p:cNvSpPr txBox="1"/>
          <p:nvPr/>
        </p:nvSpPr>
        <p:spPr>
          <a:xfrm>
            <a:off x="1877290" y="4031670"/>
            <a:ext cx="6406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~50k individuals in Boston-area hospitals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879D9-DF7C-384E-871B-4F89D7DF2B62}"/>
              </a:ext>
            </a:extLst>
          </p:cNvPr>
          <p:cNvSpPr txBox="1"/>
          <p:nvPr/>
        </p:nvSpPr>
        <p:spPr>
          <a:xfrm>
            <a:off x="7868075" y="5801796"/>
            <a:ext cx="328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15 document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FE818-2BFF-8348-A636-2DA66C684DA5}"/>
              </a:ext>
            </a:extLst>
          </p:cNvPr>
          <p:cNvSpPr txBox="1"/>
          <p:nvPr/>
        </p:nvSpPr>
        <p:spPr>
          <a:xfrm>
            <a:off x="3165150" y="4785928"/>
            <a:ext cx="6870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Critical care admissions (11% mortality rate)</a:t>
            </a:r>
          </a:p>
        </p:txBody>
      </p:sp>
    </p:spTree>
    <p:extLst>
      <p:ext uri="{BB962C8B-B14F-4D97-AF65-F5344CB8AC3E}">
        <p14:creationId xmlns:p14="http://schemas.microsoft.com/office/powerpoint/2010/main" val="65347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24A0-5738-3F44-81A4-D9CB5DF1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Sub-corpus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D97C-F614-6940-8B90-EC7DF855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735"/>
            <a:ext cx="10515600" cy="3390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document of a specific type:</a:t>
            </a:r>
          </a:p>
          <a:p>
            <a:pPr marL="757238" indent="-635000">
              <a:buFont typeface="+mj-lt"/>
              <a:buAutoNum type="arabicPeriod"/>
            </a:pPr>
            <a:r>
              <a:rPr lang="en-US" dirty="0"/>
              <a:t>Split at </a:t>
            </a:r>
            <a:r>
              <a:rPr lang="en-US" dirty="0" err="1"/>
              <a:t>linebreaks</a:t>
            </a:r>
            <a:r>
              <a:rPr lang="en-US" dirty="0"/>
              <a:t> (pseudo-“sentences”)</a:t>
            </a:r>
          </a:p>
          <a:p>
            <a:pPr marL="757238" indent="-635000">
              <a:buFont typeface="+mj-lt"/>
              <a:buAutoNum type="arabicPeriod"/>
            </a:pPr>
            <a:r>
              <a:rPr lang="en-US" dirty="0"/>
              <a:t>Tokenize with </a:t>
            </a:r>
            <a:r>
              <a:rPr lang="en-US" dirty="0" err="1"/>
              <a:t>SpaCy</a:t>
            </a:r>
            <a:endParaRPr lang="en-US" dirty="0"/>
          </a:p>
          <a:p>
            <a:pPr marL="757238" indent="-635000">
              <a:buFont typeface="+mj-lt"/>
              <a:buAutoNum type="arabicPeriod"/>
            </a:pPr>
            <a:r>
              <a:rPr lang="en-US" dirty="0"/>
              <a:t>Lowercase all tokens</a:t>
            </a:r>
          </a:p>
          <a:p>
            <a:pPr marL="514350" indent="-514350">
              <a:buFont typeface="+mj-lt"/>
              <a:buAutoNum type="arabicPeriod"/>
            </a:pPr>
            <a:endParaRPr lang="en-US" sz="105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Concatenate all documents to a single (sub)corpus file</a:t>
            </a:r>
          </a:p>
        </p:txBody>
      </p:sp>
    </p:spTree>
    <p:extLst>
      <p:ext uri="{BB962C8B-B14F-4D97-AF65-F5344CB8AC3E}">
        <p14:creationId xmlns:p14="http://schemas.microsoft.com/office/powerpoint/2010/main" val="306059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D6B3-B42B-174C-AB7F-6F1B55ED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concept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3D5AE-BE2C-BA45-AC7A-9D0B26700051}"/>
              </a:ext>
            </a:extLst>
          </p:cNvPr>
          <p:cNvSpPr txBox="1"/>
          <p:nvPr/>
        </p:nvSpPr>
        <p:spPr>
          <a:xfrm>
            <a:off x="7069156" y="2893658"/>
            <a:ext cx="524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Hx</a:t>
            </a:r>
            <a:r>
              <a:rPr lang="en-US" sz="2800" dirty="0"/>
              <a:t> [ of </a:t>
            </a:r>
            <a:r>
              <a:rPr lang="en-US" sz="2800" b="1" dirty="0">
                <a:solidFill>
                  <a:schemeClr val="accent1"/>
                </a:solidFill>
              </a:rPr>
              <a:t>lung infection</a:t>
            </a:r>
            <a:r>
              <a:rPr lang="en-US" sz="2800" dirty="0"/>
              <a:t> and ]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fever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8C5C8A-6755-E642-A895-BD911E546505}"/>
              </a:ext>
            </a:extLst>
          </p:cNvPr>
          <p:cNvSpPr txBox="1"/>
          <p:nvPr/>
        </p:nvSpPr>
        <p:spPr>
          <a:xfrm>
            <a:off x="8807605" y="2282587"/>
            <a:ext cx="141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Current word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CCDB3E9-2780-234E-92C5-54418D3D80A8}"/>
              </a:ext>
            </a:extLst>
          </p:cNvPr>
          <p:cNvSpPr/>
          <p:nvPr/>
        </p:nvSpPr>
        <p:spPr>
          <a:xfrm>
            <a:off x="8486274" y="2630906"/>
            <a:ext cx="385011" cy="352926"/>
          </a:xfrm>
          <a:custGeom>
            <a:avLst/>
            <a:gdLst>
              <a:gd name="connsiteX0" fmla="*/ 704035 w 704035"/>
              <a:gd name="connsiteY0" fmla="*/ 0 h 1110343"/>
              <a:gd name="connsiteX1" fmla="*/ 50892 w 704035"/>
              <a:gd name="connsiteY1" fmla="*/ 391886 h 1110343"/>
              <a:gd name="connsiteX2" fmla="*/ 50892 w 704035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035" h="1110343">
                <a:moveTo>
                  <a:pt x="704035" y="0"/>
                </a:moveTo>
                <a:cubicBezTo>
                  <a:pt x="431892" y="103414"/>
                  <a:pt x="159749" y="206829"/>
                  <a:pt x="50892" y="391886"/>
                </a:cubicBezTo>
                <a:cubicBezTo>
                  <a:pt x="-57965" y="576943"/>
                  <a:pt x="40006" y="979715"/>
                  <a:pt x="50892" y="1110343"/>
                </a:cubicBezTo>
              </a:path>
            </a:pathLst>
          </a:custGeom>
          <a:noFill/>
          <a:ln w="317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F6BBB1B-D379-F548-ACF1-A00BDCC3188E}"/>
              </a:ext>
            </a:extLst>
          </p:cNvPr>
          <p:cNvSpPr/>
          <p:nvPr/>
        </p:nvSpPr>
        <p:spPr>
          <a:xfrm>
            <a:off x="10106527" y="2614863"/>
            <a:ext cx="481263" cy="336885"/>
          </a:xfrm>
          <a:custGeom>
            <a:avLst/>
            <a:gdLst>
              <a:gd name="connsiteX0" fmla="*/ 0 w 1306286"/>
              <a:gd name="connsiteY0" fmla="*/ 0 h 914400"/>
              <a:gd name="connsiteX1" fmla="*/ 979715 w 1306286"/>
              <a:gd name="connsiteY1" fmla="*/ 326572 h 914400"/>
              <a:gd name="connsiteX2" fmla="*/ 1306286 w 1306286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6" h="914400">
                <a:moveTo>
                  <a:pt x="0" y="0"/>
                </a:moveTo>
                <a:cubicBezTo>
                  <a:pt x="381000" y="87086"/>
                  <a:pt x="762001" y="174172"/>
                  <a:pt x="979715" y="326572"/>
                </a:cubicBezTo>
                <a:cubicBezTo>
                  <a:pt x="1197429" y="478972"/>
                  <a:pt x="1251858" y="827314"/>
                  <a:pt x="1306286" y="914400"/>
                </a:cubicBezTo>
              </a:path>
            </a:pathLst>
          </a:custGeom>
          <a:noFill/>
          <a:ln w="317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132D2E-4AC7-8845-9287-2DD64ABEEE6C}"/>
              </a:ext>
            </a:extLst>
          </p:cNvPr>
          <p:cNvSpPr txBox="1"/>
          <p:nvPr/>
        </p:nvSpPr>
        <p:spPr>
          <a:xfrm>
            <a:off x="7927036" y="3904139"/>
            <a:ext cx="25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Current term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C0193D0-D797-C848-82F2-AA31BA185AAB}"/>
              </a:ext>
            </a:extLst>
          </p:cNvPr>
          <p:cNvSpPr/>
          <p:nvPr/>
        </p:nvSpPr>
        <p:spPr>
          <a:xfrm>
            <a:off x="7927036" y="3539990"/>
            <a:ext cx="459144" cy="597640"/>
          </a:xfrm>
          <a:custGeom>
            <a:avLst/>
            <a:gdLst>
              <a:gd name="connsiteX0" fmla="*/ 326571 w 326571"/>
              <a:gd name="connsiteY0" fmla="*/ 555171 h 564915"/>
              <a:gd name="connsiteX1" fmla="*/ 65314 w 326571"/>
              <a:gd name="connsiteY1" fmla="*/ 489857 h 564915"/>
              <a:gd name="connsiteX2" fmla="*/ 0 w 326571"/>
              <a:gd name="connsiteY2" fmla="*/ 0 h 56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571" h="564915">
                <a:moveTo>
                  <a:pt x="326571" y="555171"/>
                </a:moveTo>
                <a:cubicBezTo>
                  <a:pt x="223156" y="568778"/>
                  <a:pt x="119742" y="582385"/>
                  <a:pt x="65314" y="489857"/>
                </a:cubicBezTo>
                <a:cubicBezTo>
                  <a:pt x="10886" y="397329"/>
                  <a:pt x="16329" y="54428"/>
                  <a:pt x="0" y="0"/>
                </a:cubicBezTo>
              </a:path>
            </a:pathLst>
          </a:custGeom>
          <a:noFill/>
          <a:ln w="3175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180513C-8095-034C-99A5-3395A87724D9}"/>
              </a:ext>
            </a:extLst>
          </p:cNvPr>
          <p:cNvSpPr/>
          <p:nvPr/>
        </p:nvSpPr>
        <p:spPr>
          <a:xfrm>
            <a:off x="9880471" y="3594733"/>
            <a:ext cx="925037" cy="568056"/>
          </a:xfrm>
          <a:custGeom>
            <a:avLst/>
            <a:gdLst>
              <a:gd name="connsiteX0" fmla="*/ 0 w 1632858"/>
              <a:gd name="connsiteY0" fmla="*/ 489857 h 489857"/>
              <a:gd name="connsiteX1" fmla="*/ 1110343 w 1632858"/>
              <a:gd name="connsiteY1" fmla="*/ 391886 h 489857"/>
              <a:gd name="connsiteX2" fmla="*/ 1632858 w 1632858"/>
              <a:gd name="connsiteY2" fmla="*/ 0 h 48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2858" h="489857">
                <a:moveTo>
                  <a:pt x="0" y="489857"/>
                </a:moveTo>
                <a:cubicBezTo>
                  <a:pt x="419100" y="481693"/>
                  <a:pt x="838200" y="473529"/>
                  <a:pt x="1110343" y="391886"/>
                </a:cubicBezTo>
                <a:cubicBezTo>
                  <a:pt x="1382486" y="310243"/>
                  <a:pt x="1507672" y="155121"/>
                  <a:pt x="1632858" y="0"/>
                </a:cubicBezTo>
              </a:path>
            </a:pathLst>
          </a:custGeom>
          <a:noFill/>
          <a:ln w="3175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86AE17DB-4D5D-5D42-9E8E-07B008EC00A6}"/>
              </a:ext>
            </a:extLst>
          </p:cNvPr>
          <p:cNvSpPr/>
          <p:nvPr/>
        </p:nvSpPr>
        <p:spPr>
          <a:xfrm rot="16200000">
            <a:off x="9041088" y="2598469"/>
            <a:ext cx="386460" cy="2209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7020B-7896-BA49-A413-7C7865D7E59D}"/>
              </a:ext>
            </a:extLst>
          </p:cNvPr>
          <p:cNvSpPr txBox="1"/>
          <p:nvPr/>
        </p:nvSpPr>
        <p:spPr>
          <a:xfrm>
            <a:off x="9178395" y="4727414"/>
            <a:ext cx="236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[[C0041327]]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15A0F-0C28-1249-A4A0-CEAB36A3A021}"/>
              </a:ext>
            </a:extLst>
          </p:cNvPr>
          <p:cNvSpPr txBox="1"/>
          <p:nvPr/>
        </p:nvSpPr>
        <p:spPr>
          <a:xfrm>
            <a:off x="7200418" y="4727414"/>
            <a:ext cx="23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[[C0876973]]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723557-3708-CF47-9079-724631F28E7B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flipV="1">
            <a:off x="8386180" y="4273471"/>
            <a:ext cx="792215" cy="453943"/>
          </a:xfrm>
          <a:prstGeom prst="straightConnector1">
            <a:avLst/>
          </a:prstGeom>
          <a:ln w="34925">
            <a:solidFill>
              <a:schemeClr val="accent6">
                <a:lumMod val="75000"/>
                <a:alpha val="6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5B0DF8-C40D-0A43-88D4-F37E2B7E8442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H="1" flipV="1">
            <a:off x="9178395" y="4273471"/>
            <a:ext cx="1180173" cy="453943"/>
          </a:xfrm>
          <a:prstGeom prst="straightConnector1">
            <a:avLst/>
          </a:prstGeom>
          <a:ln w="34925">
            <a:solidFill>
              <a:schemeClr val="accent6">
                <a:lumMod val="75000"/>
                <a:alpha val="6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C98E7E-C85D-B446-BD88-C2A6C28232F4}"/>
              </a:ext>
            </a:extLst>
          </p:cNvPr>
          <p:cNvCxnSpPr>
            <a:cxnSpLocks/>
          </p:cNvCxnSpPr>
          <p:nvPr/>
        </p:nvCxnSpPr>
        <p:spPr>
          <a:xfrm>
            <a:off x="8903857" y="3395697"/>
            <a:ext cx="1321756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50FCB5-E310-AA46-A68A-28B29EC96E29}"/>
              </a:ext>
            </a:extLst>
          </p:cNvPr>
          <p:cNvSpPr txBox="1"/>
          <p:nvPr/>
        </p:nvSpPr>
        <p:spPr>
          <a:xfrm>
            <a:off x="560555" y="2057480"/>
            <a:ext cx="6389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JET toolkit (Newman-</a:t>
            </a:r>
            <a:r>
              <a:rPr lang="en-US" sz="2400" dirty="0" err="1"/>
              <a:t>Griffis</a:t>
            </a:r>
            <a:r>
              <a:rPr lang="en-US" sz="2400" dirty="0"/>
              <a:t> et al, 2018)</a:t>
            </a:r>
          </a:p>
          <a:p>
            <a:pPr marL="523875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Train word/term/concept embeddings jointly</a:t>
            </a:r>
          </a:p>
          <a:p>
            <a:pPr marL="523875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Distant supervision using known terminology</a:t>
            </a:r>
          </a:p>
          <a:p>
            <a:pPr marL="523875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Noisy, but good quality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A9FA0-A79F-924B-A216-112628DABAB9}"/>
              </a:ext>
            </a:extLst>
          </p:cNvPr>
          <p:cNvSpPr txBox="1"/>
          <p:nvPr/>
        </p:nvSpPr>
        <p:spPr>
          <a:xfrm>
            <a:off x="560554" y="4455597"/>
            <a:ext cx="501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Terminologies</a:t>
            </a:r>
            <a:r>
              <a:rPr lang="en-US" sz="2400" dirty="0"/>
              <a:t>: SNOMED-CT and LOINC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B362A9-180A-1845-96D4-10820213B2EE}"/>
              </a:ext>
            </a:extLst>
          </p:cNvPr>
          <p:cNvSpPr txBox="1"/>
          <p:nvPr/>
        </p:nvSpPr>
        <p:spPr>
          <a:xfrm>
            <a:off x="560554" y="5942448"/>
            <a:ext cx="7925720" cy="1200329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Window size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 </a:t>
            </a:r>
            <a:r>
              <a:rPr lang="en-US" sz="2400" dirty="0" err="1"/>
              <a:t>freq</a:t>
            </a:r>
            <a:r>
              <a:rPr lang="en-US" sz="2400" dirty="0"/>
              <a:t>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 iterations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B04454-E2E0-9344-B3CC-08BD7AF7B9F3}"/>
              </a:ext>
            </a:extLst>
          </p:cNvPr>
          <p:cNvSpPr txBox="1"/>
          <p:nvPr/>
        </p:nvSpPr>
        <p:spPr>
          <a:xfrm>
            <a:off x="560554" y="5429222"/>
            <a:ext cx="117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Settings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19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33781B-B81F-CC42-ABED-EE366FB76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788629"/>
              </p:ext>
            </p:extLst>
          </p:nvPr>
        </p:nvGraphicFramePr>
        <p:xfrm>
          <a:off x="6188765" y="212034"/>
          <a:ext cx="5791200" cy="640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6EC8A9-B22A-444E-AA95-78377DC43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894990"/>
              </p:ext>
            </p:extLst>
          </p:nvPr>
        </p:nvGraphicFramePr>
        <p:xfrm>
          <a:off x="238540" y="212034"/>
          <a:ext cx="5950225" cy="6355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278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9209</TotalTime>
  <Words>1027</Words>
  <Application>Microsoft Macintosh PowerPoint</Application>
  <PresentationFormat>Widescreen</PresentationFormat>
  <Paragraphs>240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Writing habits and telltale neighbors: analyzing clinical concept usage patterns with sublanguage embeddings</vt:lpstr>
      <vt:lpstr>Characterizing document types</vt:lpstr>
      <vt:lpstr>Conceptual vs lexical analysis</vt:lpstr>
      <vt:lpstr>Developing conceptual context profiles</vt:lpstr>
      <vt:lpstr>PowerPoint Presentation</vt:lpstr>
      <vt:lpstr>MIMIC-III clinical dataset</vt:lpstr>
      <vt:lpstr>Sub-corpus construction</vt:lpstr>
      <vt:lpstr>Learning concept embeddings</vt:lpstr>
      <vt:lpstr>PowerPoint Presentation</vt:lpstr>
      <vt:lpstr>PowerPoint Presentation</vt:lpstr>
      <vt:lpstr>Mitigating random noise in embeddings</vt:lpstr>
      <vt:lpstr>Identifying high-confidence concepts</vt:lpstr>
      <vt:lpstr>PowerPoint Presentation</vt:lpstr>
      <vt:lpstr>PowerPoint Presentation</vt:lpstr>
      <vt:lpstr>Using shared concepts</vt:lpstr>
      <vt:lpstr>Consistency statistics</vt:lpstr>
      <vt:lpstr>SHC: Self-consistency (symmetric)</vt:lpstr>
      <vt:lpstr>SHC: Cross-set consistency and deltas</vt:lpstr>
      <vt:lpstr>PowerPoint Presentation</vt:lpstr>
      <vt:lpstr>We’re hoping for non-spurious correlations</vt:lpstr>
      <vt:lpstr>NNs for qualitative review</vt:lpstr>
      <vt:lpstr>Concept neighbors: Diabetes Mellitus (C0011849)</vt:lpstr>
      <vt:lpstr>Concept neighbors: Mental state (C0278060)</vt:lpstr>
      <vt:lpstr>Embeddings pick up template patterns</vt:lpstr>
      <vt:lpstr>Surface form neighbors: Blood pressure (C0005823)</vt:lpstr>
      <vt:lpstr>Surface form neighbors: Community (C0009462)</vt:lpstr>
      <vt:lpstr>PowerPoint Presentation</vt:lpstr>
      <vt:lpstr>Downstream applications</vt:lpstr>
      <vt:lpstr>Thanks!</vt:lpstr>
      <vt:lpstr>Per-concept confidence distributions</vt:lpstr>
      <vt:lpstr>PowerPoint Presentation</vt:lpstr>
      <vt:lpstr>Cosine similarity to nearest neighbors varies widely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Diving for Pearls: Indexing Mobility Information in Clinical Records with a Neural Relevance Tagger</dc:title>
  <dc:creator>Griffis, Denis (NIH/CC/RMD) [C]</dc:creator>
  <cp:lastModifiedBy>Griffis, Denis (NIH/CC/RMD) [C]</cp:lastModifiedBy>
  <cp:revision>201</cp:revision>
  <dcterms:created xsi:type="dcterms:W3CDTF">2019-09-10T19:17:52Z</dcterms:created>
  <dcterms:modified xsi:type="dcterms:W3CDTF">2019-11-03T13:45:31Z</dcterms:modified>
</cp:coreProperties>
</file>