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88" r:id="rId3"/>
    <p:sldId id="259" r:id="rId4"/>
    <p:sldId id="260" r:id="rId5"/>
    <p:sldId id="261" r:id="rId6"/>
    <p:sldId id="283" r:id="rId7"/>
    <p:sldId id="289" r:id="rId8"/>
    <p:sldId id="265" r:id="rId9"/>
    <p:sldId id="267" r:id="rId10"/>
    <p:sldId id="275" r:id="rId11"/>
    <p:sldId id="290" r:id="rId12"/>
    <p:sldId id="293" r:id="rId13"/>
    <p:sldId id="291" r:id="rId14"/>
    <p:sldId id="273" r:id="rId15"/>
    <p:sldId id="292" r:id="rId16"/>
    <p:sldId id="285" r:id="rId17"/>
    <p:sldId id="286" r:id="rId18"/>
    <p:sldId id="262" r:id="rId19"/>
    <p:sldId id="281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6528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04"/>
    <p:restoredTop sz="86432"/>
  </p:normalViewPr>
  <p:slideViewPr>
    <p:cSldViewPr snapToGrid="0" snapToObjects="1">
      <p:cViewPr varScale="1">
        <p:scale>
          <a:sx n="91" d="100"/>
          <a:sy n="91" d="100"/>
        </p:scale>
        <p:origin x="224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mobility-ner/deeplo-2018-poster/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mobility-ner/deeplo-2018-poster/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mobility-ner/deeplo-2018-poster/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Sheet1!$B$4:$B$8</c:f>
              <c:strCache>
                <c:ptCount val="5"/>
                <c:pt idx="0">
                  <c:v>WikiNews</c:v>
                </c:pt>
                <c:pt idx="1">
                  <c:v>PubMed</c:v>
                </c:pt>
                <c:pt idx="2">
                  <c:v>MIMIC</c:v>
                </c:pt>
                <c:pt idx="3">
                  <c:v>BTRIS</c:v>
                </c:pt>
                <c:pt idx="4">
                  <c:v>PT-OT</c:v>
                </c:pt>
              </c:strCache>
            </c:strRef>
          </c:cat>
          <c:val>
            <c:numRef>
              <c:f>Sheet1!$C$4:$C$8</c:f>
              <c:numCache>
                <c:formatCode>General</c:formatCode>
                <c:ptCount val="5"/>
                <c:pt idx="0">
                  <c:v>67</c:v>
                </c:pt>
                <c:pt idx="1">
                  <c:v>68.7</c:v>
                </c:pt>
                <c:pt idx="2">
                  <c:v>71.900000000000006</c:v>
                </c:pt>
                <c:pt idx="3">
                  <c:v>69.7</c:v>
                </c:pt>
                <c:pt idx="4">
                  <c:v>70.8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A-444A-A4B8-D021D8AE21BA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Sheet1!$B$4:$B$8</c:f>
              <c:strCache>
                <c:ptCount val="5"/>
                <c:pt idx="0">
                  <c:v>WikiNews</c:v>
                </c:pt>
                <c:pt idx="1">
                  <c:v>PubMed</c:v>
                </c:pt>
                <c:pt idx="2">
                  <c:v>MIMIC</c:v>
                </c:pt>
                <c:pt idx="3">
                  <c:v>BTRIS</c:v>
                </c:pt>
                <c:pt idx="4">
                  <c:v>PT-OT</c:v>
                </c:pt>
              </c:strCache>
            </c:strRef>
          </c:cat>
          <c:val>
            <c:numRef>
              <c:f>Sheet1!$D$4:$D$8</c:f>
              <c:numCache>
                <c:formatCode>General</c:formatCode>
                <c:ptCount val="5"/>
                <c:pt idx="0">
                  <c:v>64</c:v>
                </c:pt>
                <c:pt idx="1">
                  <c:v>65.900000000000006</c:v>
                </c:pt>
                <c:pt idx="2">
                  <c:v>64.900000000000006</c:v>
                </c:pt>
                <c:pt idx="3">
                  <c:v>63.7</c:v>
                </c:pt>
                <c:pt idx="4">
                  <c:v>63.4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A-444A-A4B8-D021D8AE21BA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Sheet1!$B$4:$B$8</c:f>
              <c:strCache>
                <c:ptCount val="5"/>
                <c:pt idx="0">
                  <c:v>WikiNews</c:v>
                </c:pt>
                <c:pt idx="1">
                  <c:v>PubMed</c:v>
                </c:pt>
                <c:pt idx="2">
                  <c:v>MIMIC</c:v>
                </c:pt>
                <c:pt idx="3">
                  <c:v>BTRIS</c:v>
                </c:pt>
                <c:pt idx="4">
                  <c:v>PT-OT</c:v>
                </c:pt>
              </c:strCache>
            </c:strRef>
          </c:cat>
          <c:val>
            <c:numRef>
              <c:f>Sheet1!$E$4:$E$8</c:f>
              <c:numCache>
                <c:formatCode>General</c:formatCode>
                <c:ptCount val="5"/>
                <c:pt idx="0">
                  <c:v>65.400000000000006</c:v>
                </c:pt>
                <c:pt idx="1">
                  <c:v>67.2</c:v>
                </c:pt>
                <c:pt idx="2">
                  <c:v>68.2</c:v>
                </c:pt>
                <c:pt idx="3">
                  <c:v>66.7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A-444A-A4B8-D021D8A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overlap val="-27"/>
        <c:axId val="593413519"/>
        <c:axId val="593415679"/>
      </c:barChart>
      <c:catAx>
        <c:axId val="59341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415679"/>
        <c:crosses val="autoZero"/>
        <c:auto val="1"/>
        <c:lblAlgn val="ctr"/>
        <c:lblOffset val="100"/>
        <c:noMultiLvlLbl val="0"/>
      </c:catAx>
      <c:valAx>
        <c:axId val="59341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413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Sheet1!$B$4:$B$8</c:f>
              <c:strCache>
                <c:ptCount val="5"/>
                <c:pt idx="0">
                  <c:v>WikiNews</c:v>
                </c:pt>
                <c:pt idx="1">
                  <c:v>PubMed</c:v>
                </c:pt>
                <c:pt idx="2">
                  <c:v>MIMIC</c:v>
                </c:pt>
                <c:pt idx="3">
                  <c:v>BTRIS</c:v>
                </c:pt>
                <c:pt idx="4">
                  <c:v>PT-OT</c:v>
                </c:pt>
              </c:strCache>
            </c:strRef>
          </c:cat>
          <c:val>
            <c:numRef>
              <c:f>Sheet1!$C$4:$C$8</c:f>
              <c:numCache>
                <c:formatCode>General</c:formatCode>
                <c:ptCount val="5"/>
                <c:pt idx="0">
                  <c:v>67</c:v>
                </c:pt>
                <c:pt idx="1">
                  <c:v>68.7</c:v>
                </c:pt>
                <c:pt idx="2">
                  <c:v>71.900000000000006</c:v>
                </c:pt>
                <c:pt idx="3">
                  <c:v>69.7</c:v>
                </c:pt>
                <c:pt idx="4">
                  <c:v>70.8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A-444A-A4B8-D021D8AE21BA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Sheet1!$B$4:$B$8</c:f>
              <c:strCache>
                <c:ptCount val="5"/>
                <c:pt idx="0">
                  <c:v>WikiNews</c:v>
                </c:pt>
                <c:pt idx="1">
                  <c:v>PubMed</c:v>
                </c:pt>
                <c:pt idx="2">
                  <c:v>MIMIC</c:v>
                </c:pt>
                <c:pt idx="3">
                  <c:v>BTRIS</c:v>
                </c:pt>
                <c:pt idx="4">
                  <c:v>PT-OT</c:v>
                </c:pt>
              </c:strCache>
            </c:strRef>
          </c:cat>
          <c:val>
            <c:numRef>
              <c:f>Sheet1!$D$4:$D$8</c:f>
              <c:numCache>
                <c:formatCode>General</c:formatCode>
                <c:ptCount val="5"/>
                <c:pt idx="0">
                  <c:v>64</c:v>
                </c:pt>
                <c:pt idx="1">
                  <c:v>65.900000000000006</c:v>
                </c:pt>
                <c:pt idx="2">
                  <c:v>64.900000000000006</c:v>
                </c:pt>
                <c:pt idx="3">
                  <c:v>63.7</c:v>
                </c:pt>
                <c:pt idx="4">
                  <c:v>63.4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A-444A-A4B8-D021D8AE21BA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Sheet1!$B$4:$B$8</c:f>
              <c:strCache>
                <c:ptCount val="5"/>
                <c:pt idx="0">
                  <c:v>WikiNews</c:v>
                </c:pt>
                <c:pt idx="1">
                  <c:v>PubMed</c:v>
                </c:pt>
                <c:pt idx="2">
                  <c:v>MIMIC</c:v>
                </c:pt>
                <c:pt idx="3">
                  <c:v>BTRIS</c:v>
                </c:pt>
                <c:pt idx="4">
                  <c:v>PT-OT</c:v>
                </c:pt>
              </c:strCache>
            </c:strRef>
          </c:cat>
          <c:val>
            <c:numRef>
              <c:f>Sheet1!$E$4:$E$8</c:f>
              <c:numCache>
                <c:formatCode>General</c:formatCode>
                <c:ptCount val="5"/>
                <c:pt idx="0">
                  <c:v>65.400000000000006</c:v>
                </c:pt>
                <c:pt idx="1">
                  <c:v>67.2</c:v>
                </c:pt>
                <c:pt idx="2">
                  <c:v>68.2</c:v>
                </c:pt>
                <c:pt idx="3">
                  <c:v>66.7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A-444A-A4B8-D021D8A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overlap val="-27"/>
        <c:axId val="593413519"/>
        <c:axId val="593415679"/>
      </c:barChart>
      <c:catAx>
        <c:axId val="59341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415679"/>
        <c:crosses val="autoZero"/>
        <c:auto val="1"/>
        <c:lblAlgn val="ctr"/>
        <c:lblOffset val="100"/>
        <c:noMultiLvlLbl val="0"/>
      </c:catAx>
      <c:valAx>
        <c:axId val="59341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413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Sheet1!$G$4:$G$7</c:f>
              <c:strCache>
                <c:ptCount val="4"/>
                <c:pt idx="0">
                  <c:v>Concat</c:v>
                </c:pt>
                <c:pt idx="1">
                  <c:v>Preinit</c:v>
                </c:pt>
                <c:pt idx="2">
                  <c:v>Linear</c:v>
                </c:pt>
                <c:pt idx="3">
                  <c:v>5-layer tanh</c:v>
                </c:pt>
              </c:strCache>
            </c:strRef>
          </c:cat>
          <c:val>
            <c:numRef>
              <c:f>Sheet1!$H$4:$H$7</c:f>
              <c:numCache>
                <c:formatCode>General</c:formatCode>
                <c:ptCount val="4"/>
                <c:pt idx="0">
                  <c:v>67.400000000000006</c:v>
                </c:pt>
                <c:pt idx="1">
                  <c:v>68.5</c:v>
                </c:pt>
                <c:pt idx="2">
                  <c:v>66.8</c:v>
                </c:pt>
                <c:pt idx="3">
                  <c:v>69.2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80-4042-A5FA-5AA7BFCE2A88}"/>
            </c:ext>
          </c:extLst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Sheet1!$G$4:$G$7</c:f>
              <c:strCache>
                <c:ptCount val="4"/>
                <c:pt idx="0">
                  <c:v>Concat</c:v>
                </c:pt>
                <c:pt idx="1">
                  <c:v>Preinit</c:v>
                </c:pt>
                <c:pt idx="2">
                  <c:v>Linear</c:v>
                </c:pt>
                <c:pt idx="3">
                  <c:v>5-layer tanh</c:v>
                </c:pt>
              </c:strCache>
            </c:strRef>
          </c:cat>
          <c:val>
            <c:numRef>
              <c:f>Sheet1!$I$4:$I$7</c:f>
              <c:numCache>
                <c:formatCode>General</c:formatCode>
                <c:ptCount val="4"/>
                <c:pt idx="0">
                  <c:v>67.599999999999994</c:v>
                </c:pt>
                <c:pt idx="1">
                  <c:v>64.599999999999994</c:v>
                </c:pt>
                <c:pt idx="2">
                  <c:v>60.3</c:v>
                </c:pt>
                <c:pt idx="3">
                  <c:v>64.3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80-4042-A5FA-5AA7BFCE2A88}"/>
            </c:ext>
          </c:extLst>
        </c:ser>
        <c:ser>
          <c:idx val="2"/>
          <c:order val="2"/>
          <c:tx>
            <c:strRef>
              <c:f>Sheet1!$J$3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Sheet1!$G$4:$G$7</c:f>
              <c:strCache>
                <c:ptCount val="4"/>
                <c:pt idx="0">
                  <c:v>Concat</c:v>
                </c:pt>
                <c:pt idx="1">
                  <c:v>Preinit</c:v>
                </c:pt>
                <c:pt idx="2">
                  <c:v>Linear</c:v>
                </c:pt>
                <c:pt idx="3">
                  <c:v>5-layer tanh</c:v>
                </c:pt>
              </c:strCache>
            </c:strRef>
          </c:cat>
          <c:val>
            <c:numRef>
              <c:f>Sheet1!$J$4:$J$7</c:f>
              <c:numCache>
                <c:formatCode>General</c:formatCode>
                <c:ptCount val="4"/>
                <c:pt idx="0">
                  <c:v>67.5</c:v>
                </c:pt>
                <c:pt idx="1">
                  <c:v>66.5</c:v>
                </c:pt>
                <c:pt idx="2">
                  <c:v>63.4</c:v>
                </c:pt>
                <c:pt idx="3">
                  <c:v>66.7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80-4042-A5FA-5AA7BFCE2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overlap val="-27"/>
        <c:axId val="596261983"/>
        <c:axId val="596246895"/>
      </c:barChart>
      <c:catAx>
        <c:axId val="59626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46895"/>
        <c:crosses val="autoZero"/>
        <c:auto val="1"/>
        <c:lblAlgn val="ctr"/>
        <c:lblOffset val="100"/>
        <c:noMultiLvlLbl val="0"/>
      </c:catAx>
      <c:valAx>
        <c:axId val="59624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6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drgriffis/NeuralVec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yah.zirikly@nih.gov" TargetMode="External"/><Relationship Id="rId5" Type="http://schemas.openxmlformats.org/officeDocument/2006/relationships/hyperlink" Target="mailto:newman-griffis.1@osu.edu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8930-9486-F945-820B-B7B8748AD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41" y="991891"/>
            <a:ext cx="9604661" cy="1394812"/>
          </a:xfrm>
        </p:spPr>
        <p:txBody>
          <a:bodyPr>
            <a:noAutofit/>
          </a:bodyPr>
          <a:lstStyle/>
          <a:p>
            <a:pPr>
              <a:spcBef>
                <a:spcPts val="4800"/>
              </a:spcBef>
              <a:spcAft>
                <a:spcPts val="1200"/>
              </a:spcAft>
            </a:pPr>
            <a:r>
              <a:rPr lang="en-US" sz="4000" dirty="0"/>
              <a:t>Embedding Transfer for Low-Resource Medical Named Entity Recognition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1B3D0-756A-CA46-9E62-2169BC6B9E4C}"/>
              </a:ext>
            </a:extLst>
          </p:cNvPr>
          <p:cNvSpPr txBox="1"/>
          <p:nvPr/>
        </p:nvSpPr>
        <p:spPr>
          <a:xfrm>
            <a:off x="3414213" y="3846371"/>
            <a:ext cx="5388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Denis Newman-Griffis</a:t>
            </a:r>
            <a:r>
              <a:rPr lang="en-US" sz="2400" baseline="30000" dirty="0"/>
              <a:t>1,2</a:t>
            </a:r>
            <a:r>
              <a:rPr lang="en-US" sz="2400" dirty="0"/>
              <a:t> and Ayah Zirikly</a:t>
            </a:r>
            <a:r>
              <a:rPr lang="en-US" sz="2400" baseline="30000" dirty="0"/>
              <a:t>1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BAE3C8-BDE3-A648-986F-10142F5679FE}"/>
              </a:ext>
            </a:extLst>
          </p:cNvPr>
          <p:cNvSpPr/>
          <p:nvPr/>
        </p:nvSpPr>
        <p:spPr>
          <a:xfrm>
            <a:off x="3344603" y="2449258"/>
            <a:ext cx="5589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i="1" dirty="0"/>
              <a:t>A Case Study on Patient Mobility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C033E-FE2E-004B-8A1F-B3D4C1F7EBC2}"/>
              </a:ext>
            </a:extLst>
          </p:cNvPr>
          <p:cNvSpPr txBox="1"/>
          <p:nvPr/>
        </p:nvSpPr>
        <p:spPr>
          <a:xfrm>
            <a:off x="1476623" y="4477313"/>
            <a:ext cx="932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30000" dirty="0"/>
              <a:t>1 </a:t>
            </a:r>
            <a:r>
              <a:rPr lang="en-US" sz="2000" dirty="0"/>
              <a:t>National Institutes of Health, Clinical Center         </a:t>
            </a:r>
            <a:r>
              <a:rPr lang="en-US" sz="2000" baseline="30000" dirty="0"/>
              <a:t>2 </a:t>
            </a:r>
            <a:r>
              <a:rPr lang="en-US" sz="2000" dirty="0"/>
              <a:t>The Ohio State University</a:t>
            </a:r>
            <a:endParaRPr lang="en-US" sz="2000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D8838-113D-FA47-85E7-31D42472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058" y="5898562"/>
            <a:ext cx="3567244" cy="511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645CC7-4691-4640-9532-36914C47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80" y="5843152"/>
            <a:ext cx="33147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4207F-B489-D143-8959-1491A2A5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044" y="5715568"/>
            <a:ext cx="811478" cy="8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Domain Adaptation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4AF5A-E3D8-5847-B6AE-6A76017CFBA5}"/>
              </a:ext>
            </a:extLst>
          </p:cNvPr>
          <p:cNvSpPr txBox="1"/>
          <p:nvPr/>
        </p:nvSpPr>
        <p:spPr>
          <a:xfrm>
            <a:off x="3124201" y="2455820"/>
            <a:ext cx="82295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indent="-925513">
              <a:spcAft>
                <a:spcPts val="2400"/>
              </a:spcAft>
            </a:pPr>
            <a:r>
              <a:rPr lang="en-US" sz="2400" b="1" dirty="0"/>
              <a:t>Concatenation</a:t>
            </a:r>
            <a:r>
              <a:rPr lang="en-US" sz="2400" dirty="0"/>
              <a:t> – concatenate 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Target</a:t>
            </a:r>
          </a:p>
          <a:p>
            <a:pPr marL="925513" indent="-925513">
              <a:spcAft>
                <a:spcPts val="2400"/>
              </a:spcAft>
            </a:pPr>
            <a:r>
              <a:rPr lang="en-US" sz="2400" b="1" dirty="0" err="1"/>
              <a:t>Preinitialization</a:t>
            </a:r>
            <a:r>
              <a:rPr lang="en-US" sz="2400" dirty="0"/>
              <a:t> – retrain 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 embeddings on </a:t>
            </a:r>
            <a:r>
              <a:rPr lang="en-US" sz="2400" dirty="0">
                <a:solidFill>
                  <a:schemeClr val="accent1"/>
                </a:solidFill>
              </a:rPr>
              <a:t>Target</a:t>
            </a:r>
            <a:r>
              <a:rPr lang="en-US" sz="2400" dirty="0"/>
              <a:t> documents</a:t>
            </a:r>
          </a:p>
          <a:p>
            <a:pPr marL="925513" indent="-925513">
              <a:spcAft>
                <a:spcPts val="2400"/>
              </a:spcAft>
            </a:pPr>
            <a:r>
              <a:rPr lang="en-US" sz="2400" b="1" dirty="0"/>
              <a:t>Linear transform</a:t>
            </a:r>
            <a:r>
              <a:rPr lang="en-US" sz="2400" dirty="0"/>
              <a:t> – learn linear projection </a:t>
            </a:r>
            <a:r>
              <a:rPr lang="en-US" sz="2400" i="1" dirty="0"/>
              <a:t>f</a:t>
            </a:r>
            <a:r>
              <a:rPr lang="en-US" sz="2400" dirty="0"/>
              <a:t> to minimize MSE between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and </a:t>
            </a:r>
            <a:r>
              <a:rPr lang="en-US" sz="2400" dirty="0">
                <a:solidFill>
                  <a:schemeClr val="accent1"/>
                </a:solidFill>
              </a:rPr>
              <a:t>Target</a:t>
            </a:r>
          </a:p>
          <a:p>
            <a:pPr marL="925513" indent="-925513">
              <a:spcAft>
                <a:spcPts val="2400"/>
              </a:spcAft>
            </a:pPr>
            <a:r>
              <a:rPr lang="en-US" sz="2400" b="1" dirty="0"/>
              <a:t>Nonlinear transform</a:t>
            </a:r>
            <a:r>
              <a:rPr lang="en-US" sz="2400" dirty="0"/>
              <a:t> – learn a deep neural net </a:t>
            </a:r>
            <a:r>
              <a:rPr lang="en-US" sz="2400" i="1" dirty="0"/>
              <a:t>g</a:t>
            </a:r>
            <a:r>
              <a:rPr lang="en-US" sz="2400" dirty="0"/>
              <a:t> to minimize MSE between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and </a:t>
            </a:r>
            <a:r>
              <a:rPr lang="en-US" sz="2400" dirty="0">
                <a:solidFill>
                  <a:schemeClr val="accent1"/>
                </a:solidFill>
              </a:rPr>
              <a:t>Target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2EF1C-7C79-CE42-BA1A-CD0A73D91F81}"/>
              </a:ext>
            </a:extLst>
          </p:cNvPr>
          <p:cNvSpPr txBox="1"/>
          <p:nvPr/>
        </p:nvSpPr>
        <p:spPr>
          <a:xfrm>
            <a:off x="1351729" y="2433788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Simpler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5762-3930-D443-9D02-5F669A260A3B}"/>
              </a:ext>
            </a:extLst>
          </p:cNvPr>
          <p:cNvSpPr txBox="1"/>
          <p:nvPr/>
        </p:nvSpPr>
        <p:spPr>
          <a:xfrm>
            <a:off x="1293334" y="5351352"/>
            <a:ext cx="125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Complex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DA33D-9DFB-9D4B-ABA3-DE51BD979A7D}"/>
              </a:ext>
            </a:extLst>
          </p:cNvPr>
          <p:cNvCxnSpPr>
            <a:cxnSpLocks/>
          </p:cNvCxnSpPr>
          <p:nvPr/>
        </p:nvCxnSpPr>
        <p:spPr>
          <a:xfrm>
            <a:off x="2830286" y="2395688"/>
            <a:ext cx="0" cy="3661118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8BC164-F9DB-C446-B96A-493723EFB900}"/>
              </a:ext>
            </a:extLst>
          </p:cNvPr>
          <p:cNvSpPr txBox="1"/>
          <p:nvPr/>
        </p:nvSpPr>
        <p:spPr>
          <a:xfrm>
            <a:off x="718458" y="1515115"/>
            <a:ext cx="983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 high-resource 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 embeddings to look like low-resource </a:t>
            </a:r>
            <a:r>
              <a:rPr lang="en-US" sz="2400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80778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9FB2FCD-6411-424D-8D83-4A26AC5769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267002"/>
              </p:ext>
            </p:extLst>
          </p:nvPr>
        </p:nvGraphicFramePr>
        <p:xfrm>
          <a:off x="569185" y="1277502"/>
          <a:ext cx="11092541" cy="403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PT-OT &gt; </a:t>
            </a:r>
            <a:r>
              <a:rPr lang="en-US" sz="3600" dirty="0" err="1"/>
              <a:t>WikiNews</a:t>
            </a:r>
            <a:r>
              <a:rPr lang="en-US" sz="3600" dirty="0"/>
              <a:t>;    = PubMed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0E905-C46C-4E41-AD53-2B965631FFB8}"/>
              </a:ext>
            </a:extLst>
          </p:cNvPr>
          <p:cNvSpPr txBox="1"/>
          <p:nvPr/>
        </p:nvSpPr>
        <p:spPr>
          <a:xfrm>
            <a:off x="1560893" y="5525521"/>
            <a:ext cx="92089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err="1"/>
              <a:t>CoNLL</a:t>
            </a:r>
            <a:r>
              <a:rPr lang="en-US" sz="2400" dirty="0"/>
              <a:t> exact match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Mobility </a:t>
            </a:r>
            <a:r>
              <a:rPr lang="en-US" sz="2400" dirty="0"/>
              <a:t>only)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/>
              <a:t>Token-level partial match 15-20% higher</a:t>
            </a:r>
          </a:p>
        </p:txBody>
      </p:sp>
    </p:spTree>
    <p:extLst>
      <p:ext uri="{BB962C8B-B14F-4D97-AF65-F5344CB8AC3E}">
        <p14:creationId xmlns:p14="http://schemas.microsoft.com/office/powerpoint/2010/main" val="289077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9FB2FCD-6411-424D-8D83-4A26AC5769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9185" y="1277502"/>
          <a:ext cx="11092541" cy="403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Best </a:t>
            </a:r>
            <a:r>
              <a:rPr lang="en-US" sz="3600" dirty="0">
                <a:solidFill>
                  <a:srgbClr val="C00000"/>
                </a:solidFill>
              </a:rPr>
              <a:t>Source</a:t>
            </a:r>
            <a:r>
              <a:rPr lang="en-US" sz="3600" dirty="0"/>
              <a:t> results from mid-size clinical data (MIMIC)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0E905-C46C-4E41-AD53-2B965631FFB8}"/>
              </a:ext>
            </a:extLst>
          </p:cNvPr>
          <p:cNvSpPr txBox="1"/>
          <p:nvPr/>
        </p:nvSpPr>
        <p:spPr>
          <a:xfrm>
            <a:off x="1560893" y="5525521"/>
            <a:ext cx="92089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err="1"/>
              <a:t>CoNLL</a:t>
            </a:r>
            <a:r>
              <a:rPr lang="en-US" sz="2400" dirty="0"/>
              <a:t> exact match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Mobility </a:t>
            </a:r>
            <a:r>
              <a:rPr lang="en-US" sz="2400" dirty="0"/>
              <a:t>only)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/>
              <a:t>Token-level partial match 15-20% higher</a:t>
            </a:r>
          </a:p>
        </p:txBody>
      </p:sp>
    </p:spTree>
    <p:extLst>
      <p:ext uri="{BB962C8B-B14F-4D97-AF65-F5344CB8AC3E}">
        <p14:creationId xmlns:p14="http://schemas.microsoft.com/office/powerpoint/2010/main" val="244702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Side note: </a:t>
            </a:r>
            <a:r>
              <a:rPr lang="en-US" sz="3600" b="1" dirty="0" err="1">
                <a:solidFill>
                  <a:schemeClr val="accent5"/>
                </a:solidFill>
              </a:rPr>
              <a:t>ScoreDefinitions</a:t>
            </a:r>
            <a:r>
              <a:rPr lang="en-US" sz="3600" dirty="0"/>
              <a:t> basically solved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9AAB60-51D7-2D46-9BAE-E2D02FE71FF6}"/>
              </a:ext>
            </a:extLst>
          </p:cNvPr>
          <p:cNvGrpSpPr/>
          <p:nvPr/>
        </p:nvGrpSpPr>
        <p:grpSpPr>
          <a:xfrm>
            <a:off x="6473535" y="3044057"/>
            <a:ext cx="4118265" cy="2291235"/>
            <a:chOff x="1173343" y="1837055"/>
            <a:chExt cx="5355772" cy="1820544"/>
          </a:xfrm>
        </p:grpSpPr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47C12A88-D0A9-204F-99F0-3B8061E19992}"/>
                </a:ext>
              </a:extLst>
            </p:cNvPr>
            <p:cNvSpPr/>
            <p:nvPr/>
          </p:nvSpPr>
          <p:spPr>
            <a:xfrm>
              <a:off x="1173343" y="1837055"/>
              <a:ext cx="5355772" cy="182054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F7681E-A0D7-3244-AE11-A57D12B7C4D5}"/>
                </a:ext>
              </a:extLst>
            </p:cNvPr>
            <p:cNvSpPr txBox="1"/>
            <p:nvPr/>
          </p:nvSpPr>
          <p:spPr>
            <a:xfrm>
              <a:off x="1412829" y="1930202"/>
              <a:ext cx="46396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dale Mono" panose="020B0509000000000004" pitchFamily="49" charset="0"/>
                </a:rPr>
                <a:t>Evaluation:</a:t>
              </a:r>
            </a:p>
            <a:p>
              <a:r>
                <a:rPr lang="en-US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[Scoring: 1=totally dependent, 2=requires assistance, 3=requires appliances, 4=totally independent]</a:t>
              </a:r>
              <a:r>
                <a:rPr lang="en-US" baseline="-25000" dirty="0" err="1">
                  <a:solidFill>
                    <a:schemeClr val="accent1"/>
                  </a:solidFill>
                  <a:latin typeface="Andale Mono" panose="020B0509000000000004" pitchFamily="49" charset="0"/>
                </a:rPr>
                <a:t>ScoreDefinition</a:t>
              </a:r>
              <a:r>
                <a:rPr lang="en-US" dirty="0">
                  <a:latin typeface="Andale Mono" panose="020B0509000000000004" pitchFamily="49" charset="0"/>
                </a:rPr>
                <a:t>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90E905-C46C-4E41-AD53-2B965631FFB8}"/>
              </a:ext>
            </a:extLst>
          </p:cNvPr>
          <p:cNvSpPr txBox="1"/>
          <p:nvPr/>
        </p:nvSpPr>
        <p:spPr>
          <a:xfrm>
            <a:off x="706967" y="1840788"/>
            <a:ext cx="92089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Exact match F1 values in low 90s</a:t>
            </a:r>
          </a:p>
          <a:p>
            <a:pPr marL="342900" indent="-342900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Token-level F1 above 97%</a:t>
            </a:r>
          </a:p>
        </p:txBody>
      </p:sp>
    </p:spTree>
    <p:extLst>
      <p:ext uri="{BB962C8B-B14F-4D97-AF65-F5344CB8AC3E}">
        <p14:creationId xmlns:p14="http://schemas.microsoft.com/office/powerpoint/2010/main" val="360410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Corpus effects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09823-169B-8149-AB78-965F82D34B56}"/>
              </a:ext>
            </a:extLst>
          </p:cNvPr>
          <p:cNvSpPr txBox="1"/>
          <p:nvPr/>
        </p:nvSpPr>
        <p:spPr>
          <a:xfrm>
            <a:off x="1045028" y="1678710"/>
            <a:ext cx="766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Out-of-domain corpora add symptomatic language, miss relevant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77DE6-22DD-FD47-AA3B-A067DFB410FB}"/>
              </a:ext>
            </a:extLst>
          </p:cNvPr>
          <p:cNvSpPr txBox="1"/>
          <p:nvPr/>
        </p:nvSpPr>
        <p:spPr>
          <a:xfrm>
            <a:off x="1533753" y="3024842"/>
            <a:ext cx="9286647" cy="2069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Pubmed</a:t>
            </a:r>
            <a:r>
              <a:rPr lang="en-US" sz="2400" dirty="0"/>
              <a:t>/MIMIC miss words like “</a:t>
            </a:r>
            <a:r>
              <a:rPr lang="en-US" sz="2000" dirty="0">
                <a:latin typeface="Andale Mono" panose="020B0509000000000004" pitchFamily="49" charset="0"/>
              </a:rPr>
              <a:t>fatigue</a:t>
            </a:r>
            <a:r>
              <a:rPr lang="en-US" sz="2400" dirty="0"/>
              <a:t>” at end of Mobility mentions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Clinical corpora add things like “</a:t>
            </a:r>
            <a:r>
              <a:rPr lang="en-US" sz="2000" dirty="0">
                <a:latin typeface="Andale Mono" panose="020B0509000000000004" pitchFamily="49" charset="0"/>
              </a:rPr>
              <a:t>and chronic pain</a:t>
            </a:r>
            <a:r>
              <a:rPr lang="en-US" sz="2400" dirty="0"/>
              <a:t>”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WikiNews</a:t>
            </a:r>
            <a:r>
              <a:rPr lang="en-US" sz="2400" dirty="0"/>
              <a:t> oversensitive to common Mobility words, many irrelevant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7361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Domain adaptation methods vary in 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0E905-C46C-4E41-AD53-2B965631FFB8}"/>
              </a:ext>
            </a:extLst>
          </p:cNvPr>
          <p:cNvSpPr txBox="1"/>
          <p:nvPr/>
        </p:nvSpPr>
        <p:spPr>
          <a:xfrm>
            <a:off x="1560893" y="5525521"/>
            <a:ext cx="92089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/>
              <a:t>Nonlinear transforms give high precision, but drop recall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err="1"/>
              <a:t>Preinit</a:t>
            </a:r>
            <a:r>
              <a:rPr lang="en-US" sz="2400" dirty="0"/>
              <a:t>/</a:t>
            </a:r>
            <a:r>
              <a:rPr lang="en-US" sz="2400" dirty="0" err="1"/>
              <a:t>Concat</a:t>
            </a:r>
            <a:r>
              <a:rPr lang="en-US" sz="2400" dirty="0"/>
              <a:t> give high recall, but more susceptible to noise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97A7E2-3B9C-194A-8DBD-66B9D1574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649769"/>
              </p:ext>
            </p:extLst>
          </p:nvPr>
        </p:nvGraphicFramePr>
        <p:xfrm>
          <a:off x="304799" y="1600200"/>
          <a:ext cx="11544301" cy="392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F774C1-4A07-144C-BBE0-9402CDE1AE20}"/>
              </a:ext>
            </a:extLst>
          </p:cNvPr>
          <p:cNvSpPr txBox="1"/>
          <p:nvPr/>
        </p:nvSpPr>
        <p:spPr>
          <a:xfrm>
            <a:off x="304799" y="1031827"/>
            <a:ext cx="1008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results from BTRIS </a:t>
            </a:r>
            <a:r>
              <a:rPr lang="en-US" sz="2400" dirty="0" err="1"/>
              <a:t>FastText</a:t>
            </a:r>
            <a:r>
              <a:rPr lang="en-US" sz="2400" dirty="0"/>
              <a:t> -&gt; MIMIC word2vec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Mobility </a:t>
            </a:r>
            <a:r>
              <a:rPr lang="en-US" sz="2400" dirty="0"/>
              <a:t>exact match)</a:t>
            </a:r>
          </a:p>
        </p:txBody>
      </p:sp>
    </p:spTree>
    <p:extLst>
      <p:ext uri="{BB962C8B-B14F-4D97-AF65-F5344CB8AC3E}">
        <p14:creationId xmlns:p14="http://schemas.microsoft.com/office/powerpoint/2010/main" val="43355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Errors from domain adaptation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09823-169B-8149-AB78-965F82D34B56}"/>
              </a:ext>
            </a:extLst>
          </p:cNvPr>
          <p:cNvSpPr txBox="1"/>
          <p:nvPr/>
        </p:nvSpPr>
        <p:spPr>
          <a:xfrm>
            <a:off x="1132114" y="2090058"/>
            <a:ext cx="609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Preinitialization</a:t>
            </a:r>
            <a:r>
              <a:rPr lang="en-US" sz="2800" dirty="0"/>
              <a:t> leads to long predictions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74284-59F5-7F46-B135-3A6817DEFDC4}"/>
              </a:ext>
            </a:extLst>
          </p:cNvPr>
          <p:cNvSpPr txBox="1"/>
          <p:nvPr/>
        </p:nvSpPr>
        <p:spPr>
          <a:xfrm>
            <a:off x="2398109" y="306225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Gold: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5A556-4896-5645-9B29-AD29E3967747}"/>
              </a:ext>
            </a:extLst>
          </p:cNvPr>
          <p:cNvSpPr txBox="1"/>
          <p:nvPr/>
        </p:nvSpPr>
        <p:spPr>
          <a:xfrm>
            <a:off x="2398109" y="4136573"/>
            <a:ext cx="84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Pred</a:t>
            </a:r>
            <a:r>
              <a:rPr lang="en-US" sz="24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56293-D3EB-E645-874A-E0B15EDD4D81}"/>
              </a:ext>
            </a:extLst>
          </p:cNvPr>
          <p:cNvSpPr txBox="1"/>
          <p:nvPr/>
        </p:nvSpPr>
        <p:spPr>
          <a:xfrm>
            <a:off x="3786408" y="2939144"/>
            <a:ext cx="730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panose="020B0509000000000004" pitchFamily="49" charset="0"/>
              </a:rPr>
              <a:t>…is healed </a:t>
            </a:r>
            <a:r>
              <a:rPr lang="en-US" sz="2000" dirty="0">
                <a:solidFill>
                  <a:srgbClr val="C16528"/>
                </a:solidFill>
                <a:latin typeface="Andale Mono" panose="020B0509000000000004" pitchFamily="49" charset="0"/>
              </a:rPr>
              <a:t>[</a:t>
            </a:r>
            <a:r>
              <a:rPr lang="en-US" sz="2000" dirty="0">
                <a:latin typeface="Andale Mono" panose="020B0509000000000004" pitchFamily="49" charset="0"/>
              </a:rPr>
              <a:t>she is independent with wheelchair transfer</a:t>
            </a:r>
            <a:r>
              <a:rPr lang="en-US" sz="2000" dirty="0">
                <a:solidFill>
                  <a:srgbClr val="C16528"/>
                </a:solidFill>
                <a:latin typeface="Andale Mono" panose="020B0509000000000004" pitchFamily="49" charset="0"/>
              </a:rPr>
              <a:t>]</a:t>
            </a:r>
            <a:r>
              <a:rPr lang="en-US" sz="2000" baseline="-25000" dirty="0">
                <a:solidFill>
                  <a:srgbClr val="C16528"/>
                </a:solidFill>
                <a:latin typeface="Andale Mono" panose="020B0509000000000004" pitchFamily="49" charset="0"/>
              </a:rPr>
              <a:t>Mobility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panose="020B0509000000000004" pitchFamily="49" charset="0"/>
              </a:rPr>
              <a:t>and using her shower bench</a:t>
            </a:r>
            <a:endParaRPr lang="en-US" sz="2000" baseline="-25000" dirty="0">
              <a:solidFill>
                <a:srgbClr val="C16528"/>
              </a:solidFill>
              <a:latin typeface="Andale Mono" panose="020B050900000000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E6272-7A77-FF46-AA8B-255B3B3D2023}"/>
              </a:ext>
            </a:extLst>
          </p:cNvPr>
          <p:cNvSpPr txBox="1"/>
          <p:nvPr/>
        </p:nvSpPr>
        <p:spPr>
          <a:xfrm>
            <a:off x="3786408" y="3972896"/>
            <a:ext cx="730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panose="020B0509000000000004" pitchFamily="49" charset="0"/>
              </a:rPr>
              <a:t>…</a:t>
            </a:r>
            <a:r>
              <a:rPr lang="en-US" sz="2000" dirty="0">
                <a:solidFill>
                  <a:srgbClr val="C16528"/>
                </a:solidFill>
                <a:latin typeface="Andale Mono" panose="020B0509000000000004" pitchFamily="49" charset="0"/>
              </a:rPr>
              <a:t>[</a:t>
            </a:r>
            <a:r>
              <a:rPr lang="en-US" sz="2000" dirty="0">
                <a:latin typeface="Andale Mono" panose="020B0509000000000004" pitchFamily="49" charset="0"/>
              </a:rPr>
              <a:t>is healed she is independent with wheelchair transfer and using her shower bench</a:t>
            </a:r>
            <a:r>
              <a:rPr lang="en-US" sz="2000" dirty="0">
                <a:solidFill>
                  <a:srgbClr val="C16528"/>
                </a:solidFill>
                <a:latin typeface="Andale Mono" panose="020B0509000000000004" pitchFamily="49" charset="0"/>
              </a:rPr>
              <a:t>]</a:t>
            </a:r>
            <a:r>
              <a:rPr lang="en-US" sz="2000" baseline="-25000" dirty="0">
                <a:solidFill>
                  <a:srgbClr val="C16528"/>
                </a:solidFill>
                <a:latin typeface="Andale Mono" panose="020B0509000000000004" pitchFamily="49" charset="0"/>
              </a:rPr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13353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Errors from domain adaptation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09823-169B-8149-AB78-965F82D34B56}"/>
              </a:ext>
            </a:extLst>
          </p:cNvPr>
          <p:cNvSpPr txBox="1"/>
          <p:nvPr/>
        </p:nvSpPr>
        <p:spPr>
          <a:xfrm>
            <a:off x="1045028" y="2058273"/>
            <a:ext cx="766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Nonlinear mappings vary in effect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77DE6-22DD-FD47-AA3B-A067DFB410FB}"/>
              </a:ext>
            </a:extLst>
          </p:cNvPr>
          <p:cNvSpPr txBox="1"/>
          <p:nvPr/>
        </p:nvSpPr>
        <p:spPr>
          <a:xfrm>
            <a:off x="1533753" y="3024842"/>
            <a:ext cx="92866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1-layer tanh mapping means fewer predicted entities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Difference disappears with 5-layer mapping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Generally reintroduce several errors of more general terminology (missing</a:t>
            </a:r>
            <a:r>
              <a:rPr lang="en-US" sz="2800" dirty="0"/>
              <a:t> </a:t>
            </a:r>
            <a:r>
              <a:rPr lang="en-US" sz="2000" dirty="0">
                <a:latin typeface="Andale Mono" panose="020B0509000000000004" pitchFamily="49" charset="0"/>
              </a:rPr>
              <a:t>fatigue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229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NER formulation: square peg in a round hole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931CD0-4096-7D43-8527-74CE63FD4C3B}"/>
              </a:ext>
            </a:extLst>
          </p:cNvPr>
          <p:cNvGrpSpPr/>
          <p:nvPr/>
        </p:nvGrpSpPr>
        <p:grpSpPr>
          <a:xfrm>
            <a:off x="890515" y="1614978"/>
            <a:ext cx="4811488" cy="1915885"/>
            <a:chOff x="1023256" y="4354286"/>
            <a:chExt cx="4811488" cy="1915885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D4D0353-065A-0F47-A42F-ACF45FAAA5B9}"/>
                </a:ext>
              </a:extLst>
            </p:cNvPr>
            <p:cNvSpPr/>
            <p:nvPr/>
          </p:nvSpPr>
          <p:spPr>
            <a:xfrm>
              <a:off x="1023256" y="4354286"/>
              <a:ext cx="4811488" cy="1915885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EE630A-CC68-4E4D-AB56-7AB5D7A5C3F3}"/>
                </a:ext>
              </a:extLst>
            </p:cNvPr>
            <p:cNvSpPr txBox="1"/>
            <p:nvPr/>
          </p:nvSpPr>
          <p:spPr>
            <a:xfrm>
              <a:off x="1262743" y="4593772"/>
              <a:ext cx="45500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dale Mono" panose="020B0509000000000004" pitchFamily="49" charset="0"/>
                </a:rPr>
                <a:t>There has been removal of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ndale Mono" panose="020B0509000000000004" pitchFamily="49" charset="0"/>
                </a:rPr>
                <a:t>[a swan-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Andale Mono" panose="020B0509000000000004" pitchFamily="49" charset="0"/>
                </a:rPr>
                <a:t>ganz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ndale Mono" panose="020B0509000000000004" pitchFamily="49" charset="0"/>
                </a:rPr>
                <a:t> catheter]</a:t>
              </a:r>
              <a:r>
                <a:rPr lang="en-US" baseline="-25000" dirty="0">
                  <a:solidFill>
                    <a:schemeClr val="accent6">
                      <a:lumMod val="75000"/>
                    </a:schemeClr>
                  </a:solidFill>
                  <a:latin typeface="Andale Mono" panose="020B0509000000000004" pitchFamily="49" charset="0"/>
                </a:rPr>
                <a:t>Treatment</a:t>
              </a:r>
              <a:r>
                <a:rPr lang="en-US" dirty="0">
                  <a:latin typeface="Andale Mono" panose="020B0509000000000004" pitchFamily="49" charset="0"/>
                </a:rPr>
                <a:t> and placement of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ndale Mono" panose="020B0509000000000004" pitchFamily="49" charset="0"/>
                </a:rPr>
                <a:t>[a right internal jugular vascular catheter]</a:t>
              </a:r>
              <a:r>
                <a:rPr lang="en-US" baseline="-25000" dirty="0">
                  <a:solidFill>
                    <a:schemeClr val="accent6">
                      <a:lumMod val="75000"/>
                    </a:schemeClr>
                  </a:solidFill>
                  <a:latin typeface="Andale Mono" panose="020B0509000000000004" pitchFamily="49" charset="0"/>
                </a:rPr>
                <a:t>Treatment</a:t>
              </a:r>
              <a:r>
                <a:rPr lang="en-US" dirty="0">
                  <a:latin typeface="Andale Mono" panose="020B0509000000000004" pitchFamily="49" charset="0"/>
                </a:rPr>
                <a:t>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4D6F05-595F-0545-858F-139741B05FB1}"/>
              </a:ext>
            </a:extLst>
          </p:cNvPr>
          <p:cNvSpPr txBox="1"/>
          <p:nvPr/>
        </p:nvSpPr>
        <p:spPr>
          <a:xfrm>
            <a:off x="526473" y="109948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i2b2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083BC-42C3-BA4E-BB27-91FEFCEC4191}"/>
              </a:ext>
            </a:extLst>
          </p:cNvPr>
          <p:cNvSpPr txBox="1"/>
          <p:nvPr/>
        </p:nvSpPr>
        <p:spPr>
          <a:xfrm>
            <a:off x="6490339" y="3916392"/>
            <a:ext cx="5324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</a:t>
            </a:r>
          </a:p>
          <a:p>
            <a:pPr marL="407988" indent="-236538">
              <a:buFont typeface="Arial" panose="020B0604020202020204" pitchFamily="34" charset="0"/>
              <a:buChar char="•"/>
            </a:pPr>
            <a:r>
              <a:rPr lang="en-US" sz="2400" dirty="0"/>
              <a:t>Assumption mismatch with “normal” NER:</a:t>
            </a:r>
          </a:p>
          <a:p>
            <a:pPr marL="865188" lvl="1" indent="-236538">
              <a:buFont typeface="Arial" panose="020B0604020202020204" pitchFamily="34" charset="0"/>
              <a:buChar char="•"/>
            </a:pPr>
            <a:r>
              <a:rPr lang="en-US" sz="2400" dirty="0"/>
              <a:t>Syntactically complex info</a:t>
            </a:r>
          </a:p>
          <a:p>
            <a:pPr marL="865188" lvl="1" indent="-236538">
              <a:buFont typeface="Arial" panose="020B0604020202020204" pitchFamily="34" charset="0"/>
              <a:buChar char="•"/>
            </a:pPr>
            <a:r>
              <a:rPr lang="en-US" sz="2400" dirty="0"/>
              <a:t>Long descriptions</a:t>
            </a:r>
          </a:p>
          <a:p>
            <a:pPr marL="865188" lvl="1" indent="-236538">
              <a:buFont typeface="Arial" panose="020B0604020202020204" pitchFamily="34" charset="0"/>
              <a:buChar char="•"/>
            </a:pPr>
            <a:r>
              <a:rPr lang="en-US" sz="2400" dirty="0"/>
              <a:t>Don’t refer to canonical entities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F98F9-8BBE-BD4A-AB5A-AA06B82B6EBC}"/>
              </a:ext>
            </a:extLst>
          </p:cNvPr>
          <p:cNvSpPr txBox="1"/>
          <p:nvPr/>
        </p:nvSpPr>
        <p:spPr>
          <a:xfrm>
            <a:off x="6490339" y="1710141"/>
            <a:ext cx="4942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Pros</a:t>
            </a:r>
          </a:p>
          <a:p>
            <a:pPr marL="407988" indent="-236538">
              <a:buFont typeface="Arial" panose="020B0604020202020204" pitchFamily="34" charset="0"/>
              <a:buChar char="•"/>
            </a:pPr>
            <a:r>
              <a:rPr lang="en-US" sz="2400" dirty="0"/>
              <a:t>Robust models/evaluation to use</a:t>
            </a:r>
          </a:p>
          <a:p>
            <a:pPr marL="407988" indent="-236538">
              <a:buFont typeface="Arial" panose="020B0604020202020204" pitchFamily="34" charset="0"/>
              <a:buChar char="•"/>
            </a:pPr>
            <a:r>
              <a:rPr lang="en-US" sz="2400" dirty="0"/>
              <a:t>Measures capturing exactly the desired text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A47AAD-C2A2-D545-9416-12B49D319E7A}"/>
              </a:ext>
            </a:extLst>
          </p:cNvPr>
          <p:cNvGrpSpPr/>
          <p:nvPr/>
        </p:nvGrpSpPr>
        <p:grpSpPr>
          <a:xfrm>
            <a:off x="890515" y="4414157"/>
            <a:ext cx="5355772" cy="2102367"/>
            <a:chOff x="1088571" y="1894114"/>
            <a:chExt cx="5355772" cy="3897086"/>
          </a:xfrm>
        </p:grpSpPr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46F5B613-7DFE-5047-884D-CE4EBBFD683F}"/>
                </a:ext>
              </a:extLst>
            </p:cNvPr>
            <p:cNvSpPr/>
            <p:nvPr/>
          </p:nvSpPr>
          <p:spPr>
            <a:xfrm>
              <a:off x="1088571" y="1894114"/>
              <a:ext cx="5355772" cy="389708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9DEF10-B39C-A44E-ABCE-0385F074E3A8}"/>
                </a:ext>
              </a:extLst>
            </p:cNvPr>
            <p:cNvSpPr txBox="1"/>
            <p:nvPr/>
          </p:nvSpPr>
          <p:spPr>
            <a:xfrm>
              <a:off x="1328057" y="2133600"/>
              <a:ext cx="4985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[Ambulation: 4]</a:t>
              </a:r>
              <a:r>
                <a:rPr lang="en-US" baseline="-25000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Mobility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Observations: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Pt is weight bearing: </a:t>
              </a:r>
              <a:r>
                <a:rPr lang="en-US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[she ambulates independently w/o use of assistive device]</a:t>
              </a:r>
              <a:r>
                <a:rPr lang="en-US" baseline="-25000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Mobility</a:t>
              </a:r>
              <a:r>
                <a:rPr lang="en-US" dirty="0">
                  <a:latin typeface="Andale Mono" panose="020B0509000000000004" pitchFamily="49" charset="0"/>
                </a:rPr>
                <a:t>. Limited to very brief examination.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CDF12C-21DA-254D-BF34-413CD71A919A}"/>
              </a:ext>
            </a:extLst>
          </p:cNvPr>
          <p:cNvSpPr txBox="1"/>
          <p:nvPr/>
        </p:nvSpPr>
        <p:spPr>
          <a:xfrm>
            <a:off x="526473" y="3884203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280777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4FE5F-CF66-9144-AAA4-AE9FB346270C}"/>
              </a:ext>
            </a:extLst>
          </p:cNvPr>
          <p:cNvSpPr txBox="1"/>
          <p:nvPr/>
        </p:nvSpPr>
        <p:spPr>
          <a:xfrm>
            <a:off x="783772" y="1502228"/>
            <a:ext cx="5159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Recurrent neural model works surprisingly well on Mobility data!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CF8D25-76C3-F545-9589-06C98DAD69CC}"/>
              </a:ext>
            </a:extLst>
          </p:cNvPr>
          <p:cNvGrpSpPr/>
          <p:nvPr/>
        </p:nvGrpSpPr>
        <p:grpSpPr>
          <a:xfrm>
            <a:off x="6899229" y="1793513"/>
            <a:ext cx="4770258" cy="3562258"/>
            <a:chOff x="1088571" y="1894114"/>
            <a:chExt cx="5355772" cy="3897086"/>
          </a:xfrm>
        </p:grpSpPr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FE87B6B2-DD16-A549-B8D8-FBF105847CF1}"/>
                </a:ext>
              </a:extLst>
            </p:cNvPr>
            <p:cNvSpPr/>
            <p:nvPr/>
          </p:nvSpPr>
          <p:spPr>
            <a:xfrm>
              <a:off x="1088571" y="1894114"/>
              <a:ext cx="5355772" cy="389708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FE3892-F7FA-A741-85C1-8F002FC9955F}"/>
                </a:ext>
              </a:extLst>
            </p:cNvPr>
            <p:cNvSpPr txBox="1"/>
            <p:nvPr/>
          </p:nvSpPr>
          <p:spPr>
            <a:xfrm>
              <a:off x="1328057" y="2133600"/>
              <a:ext cx="498565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dale Mono" panose="020B0509000000000004" pitchFamily="49" charset="0"/>
                </a:rPr>
                <a:t>Evaluation:</a:t>
              </a:r>
            </a:p>
            <a:p>
              <a:r>
                <a:rPr lang="en-US" sz="1600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[Scoring: 1=totally dependent, 2=requires assistance, 3=requires appliances, 4=totally independent]</a:t>
              </a:r>
              <a:r>
                <a:rPr lang="en-US" sz="1600" baseline="-25000" dirty="0" err="1">
                  <a:solidFill>
                    <a:schemeClr val="accent1"/>
                  </a:solidFill>
                  <a:latin typeface="Andale Mono" panose="020B0509000000000004" pitchFamily="49" charset="0"/>
                </a:rPr>
                <a:t>ScoreDefinition</a:t>
              </a:r>
              <a:r>
                <a:rPr lang="en-US" sz="1600" dirty="0">
                  <a:latin typeface="Andale Mono" panose="020B0509000000000004" pitchFamily="49" charset="0"/>
                </a:rPr>
                <a:t>.</a:t>
              </a:r>
            </a:p>
            <a:p>
              <a:endParaRPr lang="en-US" sz="1600" dirty="0">
                <a:latin typeface="Andale Mono" panose="020B0509000000000004" pitchFamily="49" charset="0"/>
              </a:endParaRPr>
            </a:p>
            <a:p>
              <a:r>
                <a:rPr lang="en-US" sz="1600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[Ambulation: 4]</a:t>
              </a:r>
              <a:r>
                <a:rPr lang="en-US" sz="1600" baseline="-25000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Mobility</a:t>
              </a:r>
            </a:p>
            <a:p>
              <a:r>
                <a:rPr lang="en-US" sz="1600" dirty="0">
                  <a:latin typeface="Andale Mono" panose="020B0509000000000004" pitchFamily="49" charset="0"/>
                </a:rPr>
                <a:t>Observations:</a:t>
              </a:r>
            </a:p>
            <a:p>
              <a:r>
                <a:rPr lang="en-US" sz="1600" dirty="0">
                  <a:latin typeface="Andale Mono" panose="020B0509000000000004" pitchFamily="49" charset="0"/>
                </a:rPr>
                <a:t>Pt is weight bearing: </a:t>
              </a:r>
              <a:r>
                <a:rPr lang="en-US" sz="1600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[she ambulates independently w/o use of assistive device]</a:t>
              </a:r>
              <a:r>
                <a:rPr lang="en-US" sz="1600" baseline="-25000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Mobility</a:t>
              </a:r>
              <a:r>
                <a:rPr lang="en-US" sz="1600" dirty="0">
                  <a:latin typeface="Andale Mono" panose="020B0509000000000004" pitchFamily="49" charset="0"/>
                </a:rPr>
                <a:t>. Limited to very brief examination.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760862-BB91-4640-956C-89BF05A6C976}"/>
              </a:ext>
            </a:extLst>
          </p:cNvPr>
          <p:cNvSpPr txBox="1"/>
          <p:nvPr/>
        </p:nvSpPr>
        <p:spPr>
          <a:xfrm>
            <a:off x="780307" y="3133543"/>
            <a:ext cx="5159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Super low-resource in-domain embeddings match high-resource out-of-domain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70E30-E576-744A-B8F3-A37E9D935DD7}"/>
              </a:ext>
            </a:extLst>
          </p:cNvPr>
          <p:cNvSpPr txBox="1"/>
          <p:nvPr/>
        </p:nvSpPr>
        <p:spPr>
          <a:xfrm>
            <a:off x="783772" y="5049428"/>
            <a:ext cx="5420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Embedding adaptation qualitatively improves results, but needs to be combined with model adaptation</a:t>
            </a:r>
          </a:p>
        </p:txBody>
      </p:sp>
    </p:spTree>
    <p:extLst>
      <p:ext uri="{BB962C8B-B14F-4D97-AF65-F5344CB8AC3E}">
        <p14:creationId xmlns:p14="http://schemas.microsoft.com/office/powerpoint/2010/main" val="147214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251B5CF-0DB2-C342-A0F5-CD2D8A9F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341" y="1237852"/>
            <a:ext cx="1134039" cy="582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Motivation: Applying for disability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0B2829-E1AC-4549-AC34-E48EAE2BC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219" y="1274418"/>
            <a:ext cx="570988" cy="10599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FD684-820E-5348-97DE-E1F5666E974D}"/>
              </a:ext>
            </a:extLst>
          </p:cNvPr>
          <p:cNvSpPr txBox="1"/>
          <p:nvPr/>
        </p:nvSpPr>
        <p:spPr>
          <a:xfrm>
            <a:off x="5805117" y="1790337"/>
            <a:ext cx="5548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Wolverine has chronic liver disease, and needs to apply for disability.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AB88B-CE34-594D-8AD9-D3B29D53BB3B}"/>
              </a:ext>
            </a:extLst>
          </p:cNvPr>
          <p:cNvSpPr txBox="1"/>
          <p:nvPr/>
        </p:nvSpPr>
        <p:spPr>
          <a:xfrm>
            <a:off x="5805117" y="3114357"/>
            <a:ext cx="5548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</a:t>
            </a:r>
            <a:r>
              <a:rPr lang="en-US" sz="2400" dirty="0"/>
              <a:t> – Sends application to Social Security Administration (SSA), with</a:t>
            </a:r>
          </a:p>
          <a:p>
            <a:pPr marL="457200" indent="-166688">
              <a:buFont typeface="Arial" panose="020B0604020202020204" pitchFamily="34" charset="0"/>
              <a:buChar char="•"/>
            </a:pPr>
            <a:r>
              <a:rPr lang="en-US" sz="2400" dirty="0"/>
              <a:t>Allegations </a:t>
            </a:r>
            <a:r>
              <a:rPr lang="en-US" sz="2400" i="1" dirty="0"/>
              <a:t>(liver disease)</a:t>
            </a:r>
          </a:p>
          <a:p>
            <a:pPr marL="457200" indent="-166688">
              <a:buFont typeface="Arial" panose="020B0604020202020204" pitchFamily="34" charset="0"/>
              <a:buChar char="•"/>
            </a:pPr>
            <a:r>
              <a:rPr lang="en-US" sz="2400" dirty="0"/>
              <a:t>Info about work, etc.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BE6899-D50A-2A45-AB95-B7EB62FC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56" y="3305686"/>
            <a:ext cx="838909" cy="66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FED2B-1AF3-BB43-AE20-358FF177E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827" y="4793498"/>
            <a:ext cx="1362920" cy="1290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272B62-1D16-C44E-827C-8B7568AC0BCA}"/>
              </a:ext>
            </a:extLst>
          </p:cNvPr>
          <p:cNvSpPr txBox="1"/>
          <p:nvPr/>
        </p:nvSpPr>
        <p:spPr>
          <a:xfrm>
            <a:off x="5805116" y="4793498"/>
            <a:ext cx="5548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36563"/>
            <a:r>
              <a:rPr lang="en-US" sz="2400" b="1" dirty="0"/>
              <a:t>Step 2</a:t>
            </a:r>
            <a:r>
              <a:rPr lang="en-US" sz="2400" dirty="0"/>
              <a:t> – SSA collects medical evidence from health providers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8FE214C-8D95-1849-8438-7062B4F67AF9}"/>
              </a:ext>
            </a:extLst>
          </p:cNvPr>
          <p:cNvSpPr/>
          <p:nvPr/>
        </p:nvSpPr>
        <p:spPr>
          <a:xfrm rot="5400000">
            <a:off x="826352" y="2613756"/>
            <a:ext cx="612722" cy="382218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E11C0D2-F839-734C-975B-C8F70BC96152}"/>
              </a:ext>
            </a:extLst>
          </p:cNvPr>
          <p:cNvSpPr/>
          <p:nvPr/>
        </p:nvSpPr>
        <p:spPr>
          <a:xfrm rot="3493521">
            <a:off x="1210941" y="4207853"/>
            <a:ext cx="712385" cy="38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732EB4-D367-514E-9333-C30D635A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53" y="1536332"/>
            <a:ext cx="1134039" cy="582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654775-5490-DE41-B73B-11173EE64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838" y="2996787"/>
            <a:ext cx="838909" cy="6641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8CF11F-E2A1-D346-ADB6-7B1A28407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027" y="2916936"/>
            <a:ext cx="838909" cy="664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C058FD-B4EB-6B40-B35D-46A819C1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800" y="3186515"/>
            <a:ext cx="838909" cy="6641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A4F055-66DC-3547-9689-3927FB9D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465" y="3003954"/>
            <a:ext cx="838909" cy="664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7CD849-AF76-E041-8A49-6210DA6CC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231" y="3249004"/>
            <a:ext cx="838909" cy="664136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86BF180D-B3B6-3E48-B9E9-F0DF1E856B58}"/>
              </a:ext>
            </a:extLst>
          </p:cNvPr>
          <p:cNvSpPr/>
          <p:nvPr/>
        </p:nvSpPr>
        <p:spPr>
          <a:xfrm rot="5400000">
            <a:off x="2565959" y="2325565"/>
            <a:ext cx="530326" cy="382218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32EF487-359C-3E4D-9AC8-A1E4B36C08AE}"/>
              </a:ext>
            </a:extLst>
          </p:cNvPr>
          <p:cNvSpPr/>
          <p:nvPr/>
        </p:nvSpPr>
        <p:spPr>
          <a:xfrm rot="6849440">
            <a:off x="2389142" y="4122622"/>
            <a:ext cx="712385" cy="38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92A902-D5E8-6146-A74B-387D1BB51C22}"/>
              </a:ext>
            </a:extLst>
          </p:cNvPr>
          <p:cNvSpPr txBox="1"/>
          <p:nvPr/>
        </p:nvSpPr>
        <p:spPr>
          <a:xfrm>
            <a:off x="10430145" y="6539224"/>
            <a:ext cx="1739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Images from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openclipart.org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  <p:bldP spid="15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AEAFD-3A4F-D34D-A334-D2C3D283736D}"/>
              </a:ext>
            </a:extLst>
          </p:cNvPr>
          <p:cNvSpPr txBox="1"/>
          <p:nvPr/>
        </p:nvSpPr>
        <p:spPr>
          <a:xfrm>
            <a:off x="897147" y="1036959"/>
            <a:ext cx="353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Ongoing research support comes from the Intramural Research Program of the National Institutes of Health, Clinical Research Center and through an Inter-Agency Agreement with the US Social Security Administration.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88116-AF15-474B-B1AA-A28730E5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7" y="5832175"/>
            <a:ext cx="3879970" cy="556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0807A-180D-6C47-9CE0-4F53E61F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47" y="4756869"/>
            <a:ext cx="3314700" cy="62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E92FD-E9C2-B04E-996C-BCA38382A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3" y="3338032"/>
            <a:ext cx="990600" cy="97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A928AB-081C-CB4F-87B6-83170E29A77C}"/>
              </a:ext>
            </a:extLst>
          </p:cNvPr>
          <p:cNvSpPr txBox="1"/>
          <p:nvPr/>
        </p:nvSpPr>
        <p:spPr>
          <a:xfrm>
            <a:off x="7021902" y="1222518"/>
            <a:ext cx="2799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D8FBB-85E7-A64A-AE8A-DAD5840CF53D}"/>
              </a:ext>
            </a:extLst>
          </p:cNvPr>
          <p:cNvSpPr txBox="1"/>
          <p:nvPr/>
        </p:nvSpPr>
        <p:spPr>
          <a:xfrm>
            <a:off x="6600312" y="2875644"/>
            <a:ext cx="3642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newman-griffis.1@osu.edu</a:t>
            </a:r>
            <a:r>
              <a:rPr lang="en-US" sz="2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73DC4-4762-854F-8BAB-7973C3DF3EEE}"/>
              </a:ext>
            </a:extLst>
          </p:cNvPr>
          <p:cNvSpPr txBox="1"/>
          <p:nvPr/>
        </p:nvSpPr>
        <p:spPr>
          <a:xfrm>
            <a:off x="7006545" y="3540192"/>
            <a:ext cx="2830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hlinkClick r:id="rId6"/>
              </a:rPr>
              <a:t>ayah.zirikly@nih.gov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3E8AC-1A72-D143-ABC2-1315C1514D91}"/>
              </a:ext>
            </a:extLst>
          </p:cNvPr>
          <p:cNvSpPr txBox="1"/>
          <p:nvPr/>
        </p:nvSpPr>
        <p:spPr>
          <a:xfrm>
            <a:off x="6072763" y="4714076"/>
            <a:ext cx="4697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Nonlinear transform code at</a:t>
            </a:r>
          </a:p>
          <a:p>
            <a:pPr algn="ctr"/>
            <a:r>
              <a:rPr lang="en-US" sz="2000" dirty="0">
                <a:hlinkClick r:id="rId7"/>
              </a:rPr>
              <a:t>https://github.com/drgriffis/NeuralVecmap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2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0B1AB71-D84E-084E-A78D-C5FC515A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89" y="2069175"/>
            <a:ext cx="1350327" cy="1069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77CE0-76C7-3D4D-8C15-F5F6A95B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1" y="1861425"/>
            <a:ext cx="1350327" cy="1069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Motivation: Applying for disability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FD684-820E-5348-97DE-E1F5666E974D}"/>
              </a:ext>
            </a:extLst>
          </p:cNvPr>
          <p:cNvSpPr txBox="1"/>
          <p:nvPr/>
        </p:nvSpPr>
        <p:spPr>
          <a:xfrm>
            <a:off x="5805117" y="1790337"/>
            <a:ext cx="554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SSA has all necessary information!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FED2B-1AF3-BB43-AE20-358FF177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4" y="4231020"/>
            <a:ext cx="1901690" cy="1800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1D7A12-1C15-FD4E-AACF-6D9E6EA0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5" y="2460846"/>
            <a:ext cx="1350327" cy="106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E167C4-E143-424B-ADC3-479F6FEC2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01" y="2460845"/>
            <a:ext cx="1350327" cy="1069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7CC10A-0B00-E948-8515-415B7D9A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33" y="2493303"/>
            <a:ext cx="1350327" cy="10690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2E01F5-0B26-9445-80E6-65E6A3A0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46" y="2811428"/>
            <a:ext cx="1350327" cy="10690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CA7A01-5911-0D4A-8DC4-648CFB460F11}"/>
              </a:ext>
            </a:extLst>
          </p:cNvPr>
          <p:cNvSpPr txBox="1"/>
          <p:nvPr/>
        </p:nvSpPr>
        <p:spPr>
          <a:xfrm>
            <a:off x="5805115" y="2514131"/>
            <a:ext cx="554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BUT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67BCCB-E9F5-F84D-AD9F-9C5BF85E63D2}"/>
              </a:ext>
            </a:extLst>
          </p:cNvPr>
          <p:cNvSpPr txBox="1"/>
          <p:nvPr/>
        </p:nvSpPr>
        <p:spPr>
          <a:xfrm>
            <a:off x="5805116" y="3360808"/>
            <a:ext cx="5548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Hundreds of pages of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a small subset are relevant!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5B65F-8685-A749-8F9A-862698B093DB}"/>
              </a:ext>
            </a:extLst>
          </p:cNvPr>
          <p:cNvSpPr txBox="1"/>
          <p:nvPr/>
        </p:nvSpPr>
        <p:spPr>
          <a:xfrm>
            <a:off x="1994366" y="3181040"/>
            <a:ext cx="7360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6FBBAA-17EE-D14E-9E1C-829191F63F78}"/>
              </a:ext>
            </a:extLst>
          </p:cNvPr>
          <p:cNvSpPr txBox="1"/>
          <p:nvPr/>
        </p:nvSpPr>
        <p:spPr>
          <a:xfrm>
            <a:off x="5805116" y="4646356"/>
            <a:ext cx="5842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(Broad) Research Question</a:t>
            </a:r>
          </a:p>
          <a:p>
            <a:r>
              <a:rPr lang="en-US" sz="2800" dirty="0"/>
              <a:t>How to effectively identify the relevant subset of documents for the decision?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C09CD-4B3E-D444-80F8-CEB76C615868}"/>
              </a:ext>
            </a:extLst>
          </p:cNvPr>
          <p:cNvSpPr txBox="1"/>
          <p:nvPr/>
        </p:nvSpPr>
        <p:spPr>
          <a:xfrm>
            <a:off x="10430145" y="6539224"/>
            <a:ext cx="1739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Images from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openclipart.org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39E83D-A9E1-E048-8639-254219DF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35" y="3473687"/>
            <a:ext cx="4968801" cy="22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Functioning and Mobility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6BA32-8CF6-6842-8968-32FF01FE81C5}"/>
              </a:ext>
            </a:extLst>
          </p:cNvPr>
          <p:cNvSpPr txBox="1"/>
          <p:nvPr/>
        </p:nvSpPr>
        <p:spPr>
          <a:xfrm>
            <a:off x="923584" y="1797509"/>
            <a:ext cx="623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“Relevant” means describing patient </a:t>
            </a:r>
            <a:r>
              <a:rPr lang="en-US" sz="2400" i="1" dirty="0"/>
              <a:t>functioning</a:t>
            </a:r>
            <a:endParaRPr lang="en-US" sz="2400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94EEE95-88D1-FB47-A5C4-BF99F6BA3161}"/>
              </a:ext>
            </a:extLst>
          </p:cNvPr>
          <p:cNvSpPr/>
          <p:nvPr/>
        </p:nvSpPr>
        <p:spPr>
          <a:xfrm>
            <a:off x="7497398" y="1679618"/>
            <a:ext cx="3337379" cy="1182194"/>
          </a:xfrm>
          <a:prstGeom prst="wedgeRoundRectCallout">
            <a:avLst>
              <a:gd name="adj1" fmla="val -63602"/>
              <a:gd name="adj2" fmla="val -1917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BD860-135C-3541-895E-6F163E0BA6DA}"/>
              </a:ext>
            </a:extLst>
          </p:cNvPr>
          <p:cNvSpPr txBox="1"/>
          <p:nvPr/>
        </p:nvSpPr>
        <p:spPr>
          <a:xfrm>
            <a:off x="7846898" y="1813531"/>
            <a:ext cx="319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Describing </a:t>
            </a:r>
            <a:r>
              <a:rPr lang="en-US" sz="2400" b="1" dirty="0"/>
              <a:t>impact</a:t>
            </a:r>
            <a:r>
              <a:rPr lang="en-US" sz="2400" dirty="0"/>
              <a:t> of health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884F7-DF52-6C45-A7BA-E2A89E0F7FE8}"/>
              </a:ext>
            </a:extLst>
          </p:cNvPr>
          <p:cNvSpPr txBox="1"/>
          <p:nvPr/>
        </p:nvSpPr>
        <p:spPr>
          <a:xfrm>
            <a:off x="3962371" y="2824839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BE54D-51B2-F64F-B4BB-415267BC32BD}"/>
              </a:ext>
            </a:extLst>
          </p:cNvPr>
          <p:cNvSpPr txBox="1"/>
          <p:nvPr/>
        </p:nvSpPr>
        <p:spPr>
          <a:xfrm>
            <a:off x="706967" y="375365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Mobility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4BD3F-BEBC-354D-A3FD-FC62E385071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463512" y="3286504"/>
            <a:ext cx="325368" cy="928811"/>
          </a:xfrm>
          <a:prstGeom prst="straightConnector1">
            <a:avLst/>
          </a:prstGeom>
          <a:ln w="920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59DCA0-E96A-1142-A352-174DB03B1B9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319475" y="4215315"/>
            <a:ext cx="612507" cy="682149"/>
          </a:xfrm>
          <a:prstGeom prst="straightConnector1">
            <a:avLst/>
          </a:prstGeom>
          <a:ln w="920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3EFE86-7BDB-8248-802C-FEE5C84A5C07}"/>
              </a:ext>
            </a:extLst>
          </p:cNvPr>
          <p:cNvSpPr txBox="1"/>
          <p:nvPr/>
        </p:nvSpPr>
        <p:spPr>
          <a:xfrm>
            <a:off x="6943655" y="3498587"/>
            <a:ext cx="468007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Focus on </a:t>
            </a:r>
            <a:r>
              <a:rPr lang="en-US" sz="2400" b="1" dirty="0"/>
              <a:t>Mobility</a:t>
            </a:r>
            <a:endParaRPr lang="en-US" sz="2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One aspect of functioning activity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Correlations with work disability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Describes different kinds of motion (changing position, walking, using transport,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0D586-8767-AE4F-BA34-63C5DEB85D52}"/>
              </a:ext>
            </a:extLst>
          </p:cNvPr>
          <p:cNvSpPr txBox="1"/>
          <p:nvPr/>
        </p:nvSpPr>
        <p:spPr>
          <a:xfrm>
            <a:off x="8088921" y="6538069"/>
            <a:ext cx="4160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Image from https://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User:Evan-Amos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/Food</a:t>
            </a:r>
          </a:p>
        </p:txBody>
      </p:sp>
    </p:spTree>
    <p:extLst>
      <p:ext uri="{BB962C8B-B14F-4D97-AF65-F5344CB8AC3E}">
        <p14:creationId xmlns:p14="http://schemas.microsoft.com/office/powerpoint/2010/main" val="361620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Mobility data examples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6725AD-F153-A54C-8034-A9020AC62EDE}"/>
              </a:ext>
            </a:extLst>
          </p:cNvPr>
          <p:cNvGrpSpPr/>
          <p:nvPr/>
        </p:nvGrpSpPr>
        <p:grpSpPr>
          <a:xfrm>
            <a:off x="1088571" y="1894114"/>
            <a:ext cx="5355772" cy="4049486"/>
            <a:chOff x="1088571" y="1894114"/>
            <a:chExt cx="5355772" cy="4049486"/>
          </a:xfrm>
        </p:grpSpPr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2161C993-84EA-544B-9118-9892A885AC5B}"/>
                </a:ext>
              </a:extLst>
            </p:cNvPr>
            <p:cNvSpPr/>
            <p:nvPr/>
          </p:nvSpPr>
          <p:spPr>
            <a:xfrm>
              <a:off x="1088571" y="1894114"/>
              <a:ext cx="5355772" cy="404948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2B062E-AC14-9D4E-B83A-249AFF10259F}"/>
                </a:ext>
              </a:extLst>
            </p:cNvPr>
            <p:cNvSpPr txBox="1"/>
            <p:nvPr/>
          </p:nvSpPr>
          <p:spPr>
            <a:xfrm>
              <a:off x="1328057" y="2133600"/>
              <a:ext cx="4985657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dale Mono" panose="020B0509000000000004" pitchFamily="49" charset="0"/>
                </a:rPr>
                <a:t>Observations: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Pt is weight bearing: </a:t>
              </a:r>
              <a:r>
                <a:rPr lang="en-US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[she ambulates independently w/o use of assistive device]</a:t>
              </a:r>
              <a:r>
                <a:rPr lang="en-US" baseline="-25000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Mobility</a:t>
              </a:r>
              <a:r>
                <a:rPr lang="en-US" dirty="0">
                  <a:latin typeface="Andale Mono" panose="020B0509000000000004" pitchFamily="49" charset="0"/>
                </a:rPr>
                <a:t>. Limited to very brief examination.</a:t>
              </a:r>
            </a:p>
            <a:p>
              <a:endParaRPr lang="en-US" dirty="0">
                <a:latin typeface="Andale Mono" panose="020B0509000000000004" pitchFamily="49" charset="0"/>
              </a:endParaRPr>
            </a:p>
            <a:p>
              <a:r>
                <a:rPr lang="en-US" dirty="0">
                  <a:latin typeface="Andale Mono" panose="020B0509000000000004" pitchFamily="49" charset="0"/>
                </a:rPr>
                <a:t>Evaluation:</a:t>
              </a:r>
            </a:p>
            <a:p>
              <a:r>
                <a:rPr lang="en-US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[Scoring: 1=totally dependent, 2=requires assistance, 3=requires appliances, 4=totally independent]</a:t>
              </a:r>
              <a:r>
                <a:rPr lang="en-US" baseline="-25000" dirty="0" err="1">
                  <a:solidFill>
                    <a:schemeClr val="accent1"/>
                  </a:solidFill>
                  <a:latin typeface="Andale Mono" panose="020B0509000000000004" pitchFamily="49" charset="0"/>
                </a:rPr>
                <a:t>ScoreDefinition</a:t>
              </a:r>
              <a:r>
                <a:rPr lang="en-US" dirty="0">
                  <a:latin typeface="Andale Mono" panose="020B0509000000000004" pitchFamily="49" charset="0"/>
                </a:rPr>
                <a:t>.</a:t>
              </a:r>
            </a:p>
            <a:p>
              <a:endParaRPr lang="en-US" dirty="0"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[Ambulation: 4]</a:t>
              </a:r>
              <a:r>
                <a:rPr lang="en-US" baseline="-25000" dirty="0">
                  <a:solidFill>
                    <a:srgbClr val="C16528"/>
                  </a:solidFill>
                  <a:latin typeface="Andale Mono" panose="020B0509000000000004" pitchFamily="49" charset="0"/>
                </a:rPr>
                <a:t>Mobility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8F66F7-3BBE-6F47-89D1-70A94E82EAE7}"/>
              </a:ext>
            </a:extLst>
          </p:cNvPr>
          <p:cNvSpPr txBox="1"/>
          <p:nvPr/>
        </p:nvSpPr>
        <p:spPr>
          <a:xfrm>
            <a:off x="700094" y="1279255"/>
            <a:ext cx="3700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document content: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A31C-1D01-7A4C-AA14-B0101F21B3F7}"/>
              </a:ext>
            </a:extLst>
          </p:cNvPr>
          <p:cNvSpPr txBox="1"/>
          <p:nvPr/>
        </p:nvSpPr>
        <p:spPr>
          <a:xfrm>
            <a:off x="7249886" y="2002177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kinds of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16528"/>
                </a:solidFill>
              </a:rPr>
              <a:t>Mobility</a:t>
            </a:r>
            <a:r>
              <a:rPr lang="en-US" sz="2000" dirty="0"/>
              <a:t>: descriptions of patient mobility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/>
                </a:solidFill>
              </a:rPr>
              <a:t>ScoreDefinition</a:t>
            </a:r>
            <a:r>
              <a:rPr lang="en-US" sz="2000" dirty="0"/>
              <a:t>: scales (with explanation) for measuring mobility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4AA25-ED66-2C49-9521-B35AFC92C1E2}"/>
              </a:ext>
            </a:extLst>
          </p:cNvPr>
          <p:cNvSpPr txBox="1"/>
          <p:nvPr/>
        </p:nvSpPr>
        <p:spPr>
          <a:xfrm>
            <a:off x="7249886" y="437394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Task:</a:t>
            </a:r>
          </a:p>
          <a:p>
            <a:r>
              <a:rPr lang="en-US" sz="2400" dirty="0"/>
              <a:t>Given a new document, find every Mobility and </a:t>
            </a:r>
            <a:r>
              <a:rPr lang="en-US" sz="2400" dirty="0" err="1"/>
              <a:t>ScoreDefinition</a:t>
            </a:r>
            <a:r>
              <a:rPr lang="en-US" sz="2400" dirty="0"/>
              <a:t> description in it.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AE27585-0BF4-AD40-A049-0B340579EEE4}"/>
              </a:ext>
            </a:extLst>
          </p:cNvPr>
          <p:cNvSpPr/>
          <p:nvPr/>
        </p:nvSpPr>
        <p:spPr>
          <a:xfrm>
            <a:off x="4767138" y="2696952"/>
            <a:ext cx="2696635" cy="1739597"/>
          </a:xfrm>
          <a:prstGeom prst="wedgeRoundRectCallout">
            <a:avLst>
              <a:gd name="adj1" fmla="val 47897"/>
              <a:gd name="adj2" fmla="val 91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Here</a:t>
            </a:r>
            <a:r>
              <a:rPr lang="en-US" sz="2400" dirty="0">
                <a:solidFill>
                  <a:schemeClr val="tx1"/>
                </a:solidFill>
              </a:rPr>
              <a:t>: formulate as NER</a:t>
            </a:r>
          </a:p>
        </p:txBody>
      </p:sp>
    </p:spTree>
    <p:extLst>
      <p:ext uri="{BB962C8B-B14F-4D97-AF65-F5344CB8AC3E}">
        <p14:creationId xmlns:p14="http://schemas.microsoft.com/office/powerpoint/2010/main" val="14834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Annotated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45D23-2CF2-6541-9FB7-7E716B4AFAB3}"/>
              </a:ext>
            </a:extLst>
          </p:cNvPr>
          <p:cNvSpPr txBox="1"/>
          <p:nvPr/>
        </p:nvSpPr>
        <p:spPr>
          <a:xfrm>
            <a:off x="948905" y="1362928"/>
            <a:ext cx="7988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250 Physical Therapy notes</a:t>
            </a:r>
          </a:p>
          <a:p>
            <a:pPr marL="582613" indent="-2746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From NIH Clinical Center</a:t>
            </a:r>
          </a:p>
          <a:p>
            <a:pPr marL="582613" indent="-2746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Annotated for </a:t>
            </a:r>
            <a:r>
              <a:rPr lang="en-US" sz="2400" b="1" dirty="0">
                <a:solidFill>
                  <a:srgbClr val="C16528"/>
                </a:solidFill>
              </a:rPr>
              <a:t>Mobility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chemeClr val="accent5"/>
                </a:solidFill>
              </a:rPr>
              <a:t>ScoreDefinition</a:t>
            </a:r>
            <a:r>
              <a:rPr lang="en-US" sz="2400" dirty="0"/>
              <a:t> mentions</a:t>
            </a:r>
          </a:p>
          <a:p>
            <a:pPr marL="582613" indent="-2746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Randomly split by document into train/dev/test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451168-8142-5547-813D-32A682902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17514"/>
              </p:ext>
            </p:extLst>
          </p:nvPr>
        </p:nvGraphicFramePr>
        <p:xfrm>
          <a:off x="4806943" y="4102618"/>
          <a:ext cx="6816786" cy="171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570">
                  <a:extLst>
                    <a:ext uri="{9D8B030D-6E8A-4147-A177-3AD203B41FA5}">
                      <a16:colId xmlns:a16="http://schemas.microsoft.com/office/drawing/2014/main" val="933028838"/>
                    </a:ext>
                  </a:extLst>
                </a:gridCol>
                <a:gridCol w="1649534">
                  <a:extLst>
                    <a:ext uri="{9D8B030D-6E8A-4147-A177-3AD203B41FA5}">
                      <a16:colId xmlns:a16="http://schemas.microsoft.com/office/drawing/2014/main" val="3091002730"/>
                    </a:ext>
                  </a:extLst>
                </a:gridCol>
                <a:gridCol w="1287794">
                  <a:extLst>
                    <a:ext uri="{9D8B030D-6E8A-4147-A177-3AD203B41FA5}">
                      <a16:colId xmlns:a16="http://schemas.microsoft.com/office/drawing/2014/main" val="2114945683"/>
                    </a:ext>
                  </a:extLst>
                </a:gridCol>
                <a:gridCol w="1057888">
                  <a:extLst>
                    <a:ext uri="{9D8B030D-6E8A-4147-A177-3AD203B41FA5}">
                      <a16:colId xmlns:a16="http://schemas.microsoft.com/office/drawing/2014/main" val="3646885577"/>
                    </a:ext>
                  </a:extLst>
                </a:gridCol>
              </a:tblGrid>
              <a:tr h="5706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74572"/>
                  </a:ext>
                </a:extLst>
              </a:tr>
              <a:tr h="57060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16528"/>
                          </a:solidFill>
                        </a:rPr>
                        <a:t>Mobility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1,533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21139"/>
                  </a:ext>
                </a:extLst>
              </a:tr>
              <a:tr h="57060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accent5"/>
                          </a:solidFill>
                        </a:rPr>
                        <a:t>ScoreDefinition</a:t>
                      </a:r>
                      <a:endParaRPr lang="en-US" sz="28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0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3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Our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45D23-2CF2-6541-9FB7-7E716B4AFAB3}"/>
              </a:ext>
            </a:extLst>
          </p:cNvPr>
          <p:cNvSpPr txBox="1"/>
          <p:nvPr/>
        </p:nvSpPr>
        <p:spPr>
          <a:xfrm>
            <a:off x="1004388" y="1750639"/>
            <a:ext cx="987149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7200"/>
              </a:spcBef>
              <a:buAutoNum type="arabicParenBoth"/>
            </a:pPr>
            <a:r>
              <a:rPr lang="en-US" sz="3200" dirty="0"/>
              <a:t>How well do off-the-shelf neural models for NER work?</a:t>
            </a:r>
          </a:p>
          <a:p>
            <a:pPr marL="571500" indent="-571500">
              <a:spcBef>
                <a:spcPts val="7200"/>
              </a:spcBef>
              <a:buAutoNum type="arabicParenBoth"/>
            </a:pPr>
            <a:r>
              <a:rPr lang="en-US" sz="3200" dirty="0"/>
              <a:t>Where should we get pretrained embeddings from?</a:t>
            </a:r>
          </a:p>
          <a:p>
            <a:pPr marL="571500" indent="-571500">
              <a:spcBef>
                <a:spcPts val="7200"/>
              </a:spcBef>
              <a:buAutoNum type="arabicParenBoth"/>
            </a:pPr>
            <a:r>
              <a:rPr lang="en-US" sz="3200" dirty="0"/>
              <a:t>Can domain adaptation (of embeddings) help us use more information?</a:t>
            </a:r>
          </a:p>
        </p:txBody>
      </p:sp>
    </p:spTree>
    <p:extLst>
      <p:ext uri="{BB962C8B-B14F-4D97-AF65-F5344CB8AC3E}">
        <p14:creationId xmlns:p14="http://schemas.microsoft.com/office/powerpoint/2010/main" val="9888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3D7B1B-3C8B-FA4C-960F-01806318CCC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458280" y="3643841"/>
            <a:ext cx="2403958" cy="9316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C82A7-2121-C948-971D-9F66B432762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3458280" y="5373858"/>
            <a:ext cx="2928453" cy="67103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Model: </a:t>
            </a:r>
            <a:r>
              <a:rPr lang="en-US" sz="3600" dirty="0" err="1"/>
              <a:t>bLSTM</a:t>
            </a:r>
            <a:r>
              <a:rPr lang="en-US" sz="3600" dirty="0"/>
              <a:t>-CRF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CE116-6D25-AC49-A1FD-C72E004DDA6D}"/>
              </a:ext>
            </a:extLst>
          </p:cNvPr>
          <p:cNvSpPr txBox="1"/>
          <p:nvPr/>
        </p:nvSpPr>
        <p:spPr>
          <a:xfrm>
            <a:off x="2201176" y="6044892"/>
            <a:ext cx="83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Pt is weight bearing: she ambulates independently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B315A-FA71-A541-A416-36B8A4630D06}"/>
              </a:ext>
            </a:extLst>
          </p:cNvPr>
          <p:cNvSpPr/>
          <p:nvPr/>
        </p:nvSpPr>
        <p:spPr>
          <a:xfrm>
            <a:off x="1894393" y="4575504"/>
            <a:ext cx="3127774" cy="798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Character </a:t>
            </a:r>
            <a:r>
              <a:rPr lang="en-US" dirty="0" err="1">
                <a:solidFill>
                  <a:schemeClr val="tx1"/>
                </a:solidFill>
              </a:rPr>
              <a:t>bLSTM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(learned)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04182-2C1C-F748-82BD-06D1D2800D3D}"/>
              </a:ext>
            </a:extLst>
          </p:cNvPr>
          <p:cNvSpPr/>
          <p:nvPr/>
        </p:nvSpPr>
        <p:spPr>
          <a:xfrm>
            <a:off x="7012996" y="4512613"/>
            <a:ext cx="3129811" cy="86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embeddings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(pretrained)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CA36B9-B918-CA4E-BEA7-422BF45DBED4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6386733" y="5373858"/>
            <a:ext cx="2191169" cy="67103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DD6D1-6660-8241-98D4-1C56720BE65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386733" y="3657600"/>
            <a:ext cx="2191169" cy="85501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1D83F1-88B2-7045-AC97-D7948E4BD1CF}"/>
              </a:ext>
            </a:extLst>
          </p:cNvPr>
          <p:cNvSpPr txBox="1"/>
          <p:nvPr/>
        </p:nvSpPr>
        <p:spPr>
          <a:xfrm>
            <a:off x="7482317" y="2373930"/>
            <a:ext cx="1305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bearing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she</a:t>
            </a:r>
          </a:p>
          <a:p>
            <a:pPr algn="ctr"/>
            <a:r>
              <a:rPr lang="en-US" dirty="0"/>
              <a:t>[ambulates]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FBA2CB-D781-7C4A-B029-CC21E8B239B0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6057862" y="2160009"/>
            <a:ext cx="0" cy="82058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2AAE5CD-9796-CF44-BD58-D93E7D9899AF}"/>
              </a:ext>
            </a:extLst>
          </p:cNvPr>
          <p:cNvSpPr/>
          <p:nvPr/>
        </p:nvSpPr>
        <p:spPr>
          <a:xfrm>
            <a:off x="4764958" y="1496762"/>
            <a:ext cx="2585808" cy="663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CRF decoding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C62F6-9458-024F-8CCF-2DE750E0D2EB}"/>
              </a:ext>
            </a:extLst>
          </p:cNvPr>
          <p:cNvSpPr txBox="1"/>
          <p:nvPr/>
        </p:nvSpPr>
        <p:spPr>
          <a:xfrm>
            <a:off x="7763672" y="6549579"/>
            <a:ext cx="4428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References: </a:t>
            </a:r>
            <a:r>
              <a:rPr lang="en-US" sz="1400" i="1" dirty="0" err="1"/>
              <a:t>Lample</a:t>
            </a:r>
            <a:r>
              <a:rPr lang="en-US" sz="1400" i="1" dirty="0"/>
              <a:t> et al. (2016); </a:t>
            </a:r>
            <a:r>
              <a:rPr lang="en-US" sz="1400" i="1" dirty="0" err="1"/>
              <a:t>Dernoncourt</a:t>
            </a:r>
            <a:r>
              <a:rPr lang="en-US" sz="1400" i="1" dirty="0"/>
              <a:t> et al. (2017)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3FE000-A73E-2D40-8AF1-87CFDB855019}"/>
              </a:ext>
            </a:extLst>
          </p:cNvPr>
          <p:cNvSpPr/>
          <p:nvPr/>
        </p:nvSpPr>
        <p:spPr>
          <a:xfrm>
            <a:off x="6878090" y="4345932"/>
            <a:ext cx="3405394" cy="1140468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5C301-648D-AB4A-A683-D152BABC533C}"/>
              </a:ext>
            </a:extLst>
          </p:cNvPr>
          <p:cNvSpPr/>
          <p:nvPr/>
        </p:nvSpPr>
        <p:spPr>
          <a:xfrm>
            <a:off x="4764958" y="2980594"/>
            <a:ext cx="2585808" cy="663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</a:t>
            </a:r>
            <a:r>
              <a:rPr lang="en-US" dirty="0" err="1">
                <a:solidFill>
                  <a:schemeClr val="tx1"/>
                </a:solidFill>
              </a:rPr>
              <a:t>bLSTM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179596"/>
            <a:ext cx="10827327" cy="481885"/>
          </a:xfrm>
        </p:spPr>
        <p:txBody>
          <a:bodyPr>
            <a:noAutofit/>
          </a:bodyPr>
          <a:lstStyle/>
          <a:p>
            <a:r>
              <a:rPr lang="en-US" sz="3600" dirty="0"/>
              <a:t>Data 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77A77-339B-124D-A18D-7A4161340B9E}"/>
              </a:ext>
            </a:extLst>
          </p:cNvPr>
          <p:cNvSpPr txBox="1"/>
          <p:nvPr/>
        </p:nvSpPr>
        <p:spPr>
          <a:xfrm>
            <a:off x="936171" y="1371247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423E72-2D70-7E45-AA98-A1D14B3A5085}"/>
              </a:ext>
            </a:extLst>
          </p:cNvPr>
          <p:cNvSpPr txBox="1"/>
          <p:nvPr/>
        </p:nvSpPr>
        <p:spPr>
          <a:xfrm>
            <a:off x="5940136" y="1371247"/>
            <a:ext cx="2337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Out-of-domain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5C87C-7314-BA4D-9A4C-6EB885D77CF4}"/>
              </a:ext>
            </a:extLst>
          </p:cNvPr>
          <p:cNvSpPr txBox="1"/>
          <p:nvPr/>
        </p:nvSpPr>
        <p:spPr>
          <a:xfrm>
            <a:off x="805543" y="2307771"/>
            <a:ext cx="42236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7988" indent="-407988"/>
            <a:r>
              <a:rPr lang="en-US" sz="2400" b="1" dirty="0"/>
              <a:t>BTRIS</a:t>
            </a:r>
            <a:r>
              <a:rPr lang="en-US" sz="2400" dirty="0"/>
              <a:t> – 155k clinical documents, ~50% rehab medicine</a:t>
            </a:r>
          </a:p>
          <a:p>
            <a:pPr marL="407988" indent="-407988">
              <a:spcBef>
                <a:spcPts val="1200"/>
              </a:spcBef>
            </a:pPr>
            <a:r>
              <a:rPr lang="en-US" sz="2400" b="1" dirty="0"/>
              <a:t>PT-OT</a:t>
            </a:r>
            <a:r>
              <a:rPr lang="en-US" sz="2400" dirty="0"/>
              <a:t> – 18k physical and occupational therapy docs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CEE77-FE97-BF4E-8CEB-4CBBCE34C43D}"/>
              </a:ext>
            </a:extLst>
          </p:cNvPr>
          <p:cNvSpPr txBox="1"/>
          <p:nvPr/>
        </p:nvSpPr>
        <p:spPr>
          <a:xfrm>
            <a:off x="5940136" y="2307771"/>
            <a:ext cx="42236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7988" indent="-407988"/>
            <a:r>
              <a:rPr lang="en-US" sz="2400" b="1" dirty="0" err="1"/>
              <a:t>WikiNews</a:t>
            </a:r>
            <a:r>
              <a:rPr lang="en-US" sz="2400" dirty="0"/>
              <a:t> – 16 billion miscellaneous documents (Wikipedia, web, news)</a:t>
            </a:r>
          </a:p>
          <a:p>
            <a:pPr marL="407988" indent="-407988">
              <a:spcBef>
                <a:spcPts val="1200"/>
              </a:spcBef>
            </a:pPr>
            <a:r>
              <a:rPr lang="en-US" sz="2400" b="1" dirty="0" err="1"/>
              <a:t>Pubmed</a:t>
            </a:r>
            <a:r>
              <a:rPr lang="en-US" sz="2400" dirty="0"/>
              <a:t> – 15 million biomedical literature abstracts</a:t>
            </a:r>
          </a:p>
          <a:p>
            <a:pPr marL="407988" indent="-407988">
              <a:spcBef>
                <a:spcPts val="1200"/>
              </a:spcBef>
            </a:pPr>
            <a:r>
              <a:rPr lang="en-US" sz="2400" b="1" dirty="0"/>
              <a:t>MIMIC – </a:t>
            </a:r>
            <a:r>
              <a:rPr lang="en-US" sz="2400" dirty="0"/>
              <a:t>2 million critical care clinical notes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3CC7F-BF94-FC4E-B331-4E9B05EABA1B}"/>
              </a:ext>
            </a:extLst>
          </p:cNvPr>
          <p:cNvSpPr txBox="1"/>
          <p:nvPr/>
        </p:nvSpPr>
        <p:spPr>
          <a:xfrm>
            <a:off x="2373086" y="5878286"/>
            <a:ext cx="665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Used word2vec and </a:t>
            </a:r>
            <a:r>
              <a:rPr lang="en-US" sz="2400" dirty="0" err="1"/>
              <a:t>FastText</a:t>
            </a:r>
            <a:r>
              <a:rPr lang="en-US" sz="2400" dirty="0"/>
              <a:t> to learn embeddings</a:t>
            </a:r>
          </a:p>
        </p:txBody>
      </p:sp>
    </p:spTree>
    <p:extLst>
      <p:ext uri="{BB962C8B-B14F-4D97-AF65-F5344CB8AC3E}">
        <p14:creationId xmlns:p14="http://schemas.microsoft.com/office/powerpoint/2010/main" val="305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F196000-CB44-CE4C-AE04-2F51310B598D}" vid="{1AE72786-7270-4D4E-A238-1913A198B9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</TotalTime>
  <Words>1057</Words>
  <Application>Microsoft Macintosh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Andale Mono</vt:lpstr>
      <vt:lpstr>Arial</vt:lpstr>
      <vt:lpstr>Calibri</vt:lpstr>
      <vt:lpstr>Calibri Light</vt:lpstr>
      <vt:lpstr>Wingdings</vt:lpstr>
      <vt:lpstr>Office Theme</vt:lpstr>
      <vt:lpstr>Embedding Transfer for Low-Resource Medical Named Entity Recognition</vt:lpstr>
      <vt:lpstr>Motivation: Applying for disability</vt:lpstr>
      <vt:lpstr>Motivation: Applying for disability</vt:lpstr>
      <vt:lpstr>Functioning and Mobility</vt:lpstr>
      <vt:lpstr>Mobility data examples</vt:lpstr>
      <vt:lpstr>Annotated data</vt:lpstr>
      <vt:lpstr>Our questions</vt:lpstr>
      <vt:lpstr>Model: bLSTM-CRF</vt:lpstr>
      <vt:lpstr>Data sources</vt:lpstr>
      <vt:lpstr>Domain Adaptation methods</vt:lpstr>
      <vt:lpstr>PT-OT &gt; WikiNews;    = PubMed</vt:lpstr>
      <vt:lpstr>Best Source results from mid-size clinical data (MIMIC)</vt:lpstr>
      <vt:lpstr>Side note: ScoreDefinitions basically solved</vt:lpstr>
      <vt:lpstr>Corpus effects</vt:lpstr>
      <vt:lpstr>Domain adaptation methods vary in effect</vt:lpstr>
      <vt:lpstr>Errors from domain adaptation</vt:lpstr>
      <vt:lpstr>Errors from domain adaptation</vt:lpstr>
      <vt:lpstr>NER formulation: square peg in a round hole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Motivation: Applying for disability</dc:title>
  <dc:creator>Newman-Griffis, Denis R.</dc:creator>
  <cp:lastModifiedBy>Newman-Griffis, Denis R.</cp:lastModifiedBy>
  <cp:revision>121</cp:revision>
  <dcterms:created xsi:type="dcterms:W3CDTF">2018-04-19T20:47:29Z</dcterms:created>
  <dcterms:modified xsi:type="dcterms:W3CDTF">2018-07-19T08:47:13Z</dcterms:modified>
</cp:coreProperties>
</file>