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68" y="-13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D6191-46C3-4C7D-A9C0-727DE818C99C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91DB51B7-AE78-4D39-BE46-EE12D320A3D2}">
      <dgm:prSet phldrT="[Text]"/>
      <dgm:spPr/>
      <dgm:t>
        <a:bodyPr/>
        <a:lstStyle/>
        <a:p>
          <a:r>
            <a:rPr lang="en-US" smtClean="0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4670471-FD65-4FCF-B451-0A20F4321B49}" type="par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C55F18-9859-488E-A031-B2A88CE06BB1}" type="sib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F26736-91A5-4F26-A82A-243F037C7EED}">
      <dgm:prSet/>
      <dgm:spPr/>
      <dgm:t>
        <a:bodyPr/>
        <a:lstStyle/>
        <a:p>
          <a:r>
            <a:rPr lang="en-US" smtClean="0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B7E50E-8A56-46CC-990E-C3CC7E6106BA}" type="par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F69C5F8-D18F-4EFF-81E5-AF0F26E9CCC0}" type="sib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36E7216-F464-45E8-99F5-F7FA68384876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4F43D4E-03FF-493F-9BF8-F31E159E6885}" type="par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614C14-1394-4EF9-A53B-8464135E452D}" type="sib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4A5D329-3B65-41DE-AA52-F1D49203816E}" type="pres">
      <dgm:prSet presAssocID="{FFAD6191-46C3-4C7D-A9C0-727DE818C99C}" presName="compositeShape" presStyleCnt="0">
        <dgm:presLayoutVars>
          <dgm:chMax val="7"/>
          <dgm:dir/>
          <dgm:resizeHandles val="exact"/>
        </dgm:presLayoutVars>
      </dgm:prSet>
      <dgm:spPr/>
    </dgm:pt>
    <dgm:pt modelId="{88E51031-DA78-4D8B-9C62-1914994045E5}" type="pres">
      <dgm:prSet presAssocID="{91DB51B7-AE78-4D39-BE46-EE12D320A3D2}" presName="circ1" presStyleLbl="vennNode1" presStyleIdx="0" presStyleCnt="3"/>
      <dgm:spPr/>
      <dgm:t>
        <a:bodyPr/>
        <a:lstStyle/>
        <a:p>
          <a:endParaRPr lang="en-US"/>
        </a:p>
      </dgm:t>
    </dgm:pt>
    <dgm:pt modelId="{F2AE5986-159B-4602-890E-2BF0496FD6DF}" type="pres">
      <dgm:prSet presAssocID="{91DB51B7-AE78-4D39-BE46-EE12D320A3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C9573-D577-4D7D-A197-D27FB2EA5628}" type="pres">
      <dgm:prSet presAssocID="{D5F26736-91A5-4F26-A82A-243F037C7EED}" presName="circ2" presStyleLbl="vennNode1" presStyleIdx="1" presStyleCnt="3"/>
      <dgm:spPr/>
    </dgm:pt>
    <dgm:pt modelId="{21ADC28C-2BF1-4C28-AD76-002C083E0942}" type="pres">
      <dgm:prSet presAssocID="{D5F26736-91A5-4F26-A82A-243F037C7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7BFDED-5537-48E0-A5B3-C0E89F458E3C}" type="pres">
      <dgm:prSet presAssocID="{536E7216-F464-45E8-99F5-F7FA68384876}" presName="circ3" presStyleLbl="vennNode1" presStyleIdx="2" presStyleCnt="3"/>
      <dgm:spPr/>
      <dgm:t>
        <a:bodyPr/>
        <a:lstStyle/>
        <a:p>
          <a:endParaRPr lang="en-US"/>
        </a:p>
      </dgm:t>
    </dgm:pt>
    <dgm:pt modelId="{F619E579-24D7-435A-A414-DB1240153699}" type="pres">
      <dgm:prSet presAssocID="{536E7216-F464-45E8-99F5-F7FA683848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43187-825D-4066-8D6F-799CBDB0B351}" type="presOf" srcId="{FFAD6191-46C3-4C7D-A9C0-727DE818C99C}" destId="{84A5D329-3B65-41DE-AA52-F1D49203816E}" srcOrd="0" destOrd="0" presId="urn:microsoft.com/office/officeart/2005/8/layout/venn1"/>
    <dgm:cxn modelId="{084630F6-EF54-4C4B-AD79-51A5A1E5084F}" type="presOf" srcId="{536E7216-F464-45E8-99F5-F7FA68384876}" destId="{F619E579-24D7-435A-A414-DB1240153699}" srcOrd="1" destOrd="0" presId="urn:microsoft.com/office/officeart/2005/8/layout/venn1"/>
    <dgm:cxn modelId="{FA50D323-D4D2-4F78-B0E7-F17B65EBD1A7}" type="presOf" srcId="{91DB51B7-AE78-4D39-BE46-EE12D320A3D2}" destId="{88E51031-DA78-4D8B-9C62-1914994045E5}" srcOrd="0" destOrd="0" presId="urn:microsoft.com/office/officeart/2005/8/layout/venn1"/>
    <dgm:cxn modelId="{DA1BA576-1AA5-4FAC-B01F-ED099A1FBA0B}" srcId="{FFAD6191-46C3-4C7D-A9C0-727DE818C99C}" destId="{91DB51B7-AE78-4D39-BE46-EE12D320A3D2}" srcOrd="0" destOrd="0" parTransId="{E4670471-FD65-4FCF-B451-0A20F4321B49}" sibTransId="{1AC55F18-9859-488E-A031-B2A88CE06BB1}"/>
    <dgm:cxn modelId="{59DD7EB1-B980-4C6C-B9A5-FA0E18AC7FC6}" srcId="{FFAD6191-46C3-4C7D-A9C0-727DE818C99C}" destId="{536E7216-F464-45E8-99F5-F7FA68384876}" srcOrd="2" destOrd="0" parTransId="{14F43D4E-03FF-493F-9BF8-F31E159E6885}" sibTransId="{B1614C14-1394-4EF9-A53B-8464135E452D}"/>
    <dgm:cxn modelId="{5B8D3392-E945-4BEE-9CE1-7DE8BDB80333}" type="presOf" srcId="{D5F26736-91A5-4F26-A82A-243F037C7EED}" destId="{CE3C9573-D577-4D7D-A197-D27FB2EA5628}" srcOrd="0" destOrd="0" presId="urn:microsoft.com/office/officeart/2005/8/layout/venn1"/>
    <dgm:cxn modelId="{A9B137EA-7850-4B94-937A-4E72339679EE}" type="presOf" srcId="{91DB51B7-AE78-4D39-BE46-EE12D320A3D2}" destId="{F2AE5986-159B-4602-890E-2BF0496FD6DF}" srcOrd="1" destOrd="0" presId="urn:microsoft.com/office/officeart/2005/8/layout/venn1"/>
    <dgm:cxn modelId="{8C34C45B-FE32-42E9-94F7-96C54C773BB3}" type="presOf" srcId="{D5F26736-91A5-4F26-A82A-243F037C7EED}" destId="{21ADC28C-2BF1-4C28-AD76-002C083E0942}" srcOrd="1" destOrd="0" presId="urn:microsoft.com/office/officeart/2005/8/layout/venn1"/>
    <dgm:cxn modelId="{9F743B65-ADF3-4D10-A826-523A73E2BFD6}" srcId="{FFAD6191-46C3-4C7D-A9C0-727DE818C99C}" destId="{D5F26736-91A5-4F26-A82A-243F037C7EED}" srcOrd="1" destOrd="0" parTransId="{3FB7E50E-8A56-46CC-990E-C3CC7E6106BA}" sibTransId="{2F69C5F8-D18F-4EFF-81E5-AF0F26E9CCC0}"/>
    <dgm:cxn modelId="{D4E55452-8450-4FA9-9CCD-DBA81F84CAE6}" type="presOf" srcId="{536E7216-F464-45E8-99F5-F7FA68384876}" destId="{B57BFDED-5537-48E0-A5B3-C0E89F458E3C}" srcOrd="0" destOrd="0" presId="urn:microsoft.com/office/officeart/2005/8/layout/venn1"/>
    <dgm:cxn modelId="{CBC79672-BFF8-4517-ABED-F85236CF4158}" type="presParOf" srcId="{84A5D329-3B65-41DE-AA52-F1D49203816E}" destId="{88E51031-DA78-4D8B-9C62-1914994045E5}" srcOrd="0" destOrd="0" presId="urn:microsoft.com/office/officeart/2005/8/layout/venn1"/>
    <dgm:cxn modelId="{5BF7A2AB-7CD6-4786-97D6-1EDDFA528235}" type="presParOf" srcId="{84A5D329-3B65-41DE-AA52-F1D49203816E}" destId="{F2AE5986-159B-4602-890E-2BF0496FD6DF}" srcOrd="1" destOrd="0" presId="urn:microsoft.com/office/officeart/2005/8/layout/venn1"/>
    <dgm:cxn modelId="{6C63B9D2-1EB3-4C16-8BF5-16CABBCBD59E}" type="presParOf" srcId="{84A5D329-3B65-41DE-AA52-F1D49203816E}" destId="{CE3C9573-D577-4D7D-A197-D27FB2EA5628}" srcOrd="2" destOrd="0" presId="urn:microsoft.com/office/officeart/2005/8/layout/venn1"/>
    <dgm:cxn modelId="{5EDB6D4E-CE1F-481A-A983-E01372578F99}" type="presParOf" srcId="{84A5D329-3B65-41DE-AA52-F1D49203816E}" destId="{21ADC28C-2BF1-4C28-AD76-002C083E0942}" srcOrd="3" destOrd="0" presId="urn:microsoft.com/office/officeart/2005/8/layout/venn1"/>
    <dgm:cxn modelId="{52AA7A29-F068-44A8-83DA-736554B187EC}" type="presParOf" srcId="{84A5D329-3B65-41DE-AA52-F1D49203816E}" destId="{B57BFDED-5537-48E0-A5B3-C0E89F458E3C}" srcOrd="4" destOrd="0" presId="urn:microsoft.com/office/officeart/2005/8/layout/venn1"/>
    <dgm:cxn modelId="{2ED35A23-B644-47F7-BEEF-B3AA96FBA4DA}" type="presParOf" srcId="{84A5D329-3B65-41DE-AA52-F1D49203816E}" destId="{F619E579-24D7-435A-A414-DB124015369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51031-DA78-4D8B-9C62-1914994045E5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  <a:endParaRPr lang="en-US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153920" y="477519"/>
        <a:ext cx="1788160" cy="1097280"/>
      </dsp:txXfrm>
    </dsp:sp>
    <dsp:sp modelId="{CE3C9573-D577-4D7D-A197-D27FB2EA5628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454400" y="2204720"/>
        <a:ext cx="1463040" cy="1341120"/>
      </dsp:txXfrm>
    </dsp:sp>
    <dsp:sp modelId="{B57BFDED-5537-48E0-A5B3-C0E89F458E3C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BAAB-D098-4701-95EB-C20ECDA6992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112395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the </a:t>
            </a:r>
            <a:r>
              <a:rPr lang="en-US" sz="3600" b="1" dirty="0" smtClean="0">
                <a:solidFill>
                  <a:schemeClr val="accent4"/>
                </a:solidFill>
                <a:latin typeface="+mj-lt"/>
              </a:rPr>
              <a:t>Low-Income Housing Tax Credit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Machine Learning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2000" y="3409950"/>
            <a:ext cx="952500" cy="95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636864"/>
            <a:ext cx="648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David </a:t>
            </a:r>
            <a:r>
              <a:rPr lang="en-US" b="1" dirty="0" err="1" smtClean="0">
                <a:solidFill>
                  <a:schemeClr val="accent4"/>
                </a:solidFill>
              </a:rPr>
              <a:t>Grubman</a:t>
            </a:r>
            <a:r>
              <a:rPr lang="en-US" b="1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General Assembly Data Science Spring 2017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4" y="3562666"/>
            <a:ext cx="623318" cy="6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733121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73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for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for MSE and P-Values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validate with K-folds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Attempts at Lasso and Ridge, but not entirely necessary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/>
          <a:srcRect l="4198"/>
          <a:stretch/>
        </p:blipFill>
        <p:spPr>
          <a:xfrm>
            <a:off x="4157074" y="1428750"/>
            <a:ext cx="4986926" cy="26047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1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30884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Run and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8569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nation overall, R-square of 86%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 produced the same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Predictor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Income in 2010,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Low-Income Units,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Development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591" y="3211998"/>
            <a:ext cx="637281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~~~~~Linear Model Metrics~~~~~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Values: [ 0.          0.40916979  0.05365917  0.20943458]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Coefficients: [   0.96592574   -1.70825366   57.12010828 -180.70513562]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y-intercept: 1427.14184909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R-Squared: 0.865103832571</a:t>
            </a:r>
          </a:p>
        </p:txBody>
      </p:sp>
    </p:spTree>
    <p:extLst>
      <p:ext uri="{BB962C8B-B14F-4D97-AF65-F5344CB8AC3E}">
        <p14:creationId xmlns:p14="http://schemas.microsoft.com/office/powerpoint/2010/main" val="18994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1544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4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54" y="1885950"/>
            <a:ext cx="1932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Normally distributed residuals for predicted 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28" y="711144"/>
            <a:ext cx="6900672" cy="44323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53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05928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05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60" y="1273569"/>
            <a:ext cx="3216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prediction on income in 2014, is income in 2010. Obvious, yes. 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interesting that a family project and a senior project has a meaningful coefficient….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9" y="573741"/>
            <a:ext cx="5106641" cy="456975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14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28595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5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 vs. Actual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63" y="838200"/>
            <a:ext cx="6622274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Target Population or Difficult Development Area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3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30992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0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by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59" y="1123950"/>
            <a:ext cx="3735899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NY ~~~~~~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  0.98125875   -3.00640495  391.27344875  426.05064422]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0.8923228691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MSE 14901269.8204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NM ~~~~~~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 8.30867590e-01  -8.89398920e+00  -3.07435794e+03   0.00000000e+00]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0.638055525286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MSE 12835158.2509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OH ~~~~~~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  0.92278446   -4.79071584 -181.14698245    0.        ]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0.783105539363</a:t>
            </a:r>
          </a:p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MSE 10128773.8414</a:t>
            </a:r>
          </a:p>
        </p:txBody>
      </p:sp>
      <p:pic>
        <p:nvPicPr>
          <p:cNvPr id="12" name="Picture 11" descr="C:\Users\Dave\Documents\GitHub\LIHTC-Project-Distribution\State Predi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8" y="1301690"/>
            <a:ext cx="4973496" cy="261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5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86007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Considerations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8092883"/>
              </p:ext>
            </p:extLst>
          </p:nvPr>
        </p:nvGraphicFramePr>
        <p:xfrm>
          <a:off x="1524000" y="793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Steps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2040" y="1486256"/>
            <a:ext cx="242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web app for planners to test the viability of the proposed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3534" y="1558826"/>
            <a:ext cx="264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how to best place low income housing developments and use a tool for advocacy</a:t>
            </a:r>
          </a:p>
        </p:txBody>
      </p:sp>
    </p:spTree>
    <p:extLst>
      <p:ext uri="{BB962C8B-B14F-4D97-AF65-F5344CB8AC3E}">
        <p14:creationId xmlns:p14="http://schemas.microsoft.com/office/powerpoint/2010/main" val="10567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6805646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680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of the Low-Income Housing Tax Credit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760" y="2431018"/>
            <a:ext cx="2394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in 1986 under President Reagan to further the development of affordable housing (Section 42 of the 1986 Tax Reform Act).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8816" y="2431018"/>
            <a:ext cx="2029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Tax credits are exchanged on an open marketplace.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3872" y="2431018"/>
            <a:ext cx="2394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allocation of tax credits is handled through each state agency, meaning the state decides which projects will be afforded tax credits.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0136" y="2431018"/>
            <a:ext cx="2089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program allows for the leverage of private equity in previously underserved areas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1" y="1933133"/>
            <a:ext cx="2159667" cy="496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94" y="1471342"/>
            <a:ext cx="874372" cy="959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23" y="1572290"/>
            <a:ext cx="1548577" cy="8362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54" y="1460313"/>
            <a:ext cx="932244" cy="9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Credits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HUDUser.org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 Census American Community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Colleagues at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Novogradac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Company LLP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Assembly DC!</a:t>
            </a:r>
          </a:p>
        </p:txBody>
      </p:sp>
    </p:spTree>
    <p:extLst>
      <p:ext uri="{BB962C8B-B14F-4D97-AF65-F5344CB8AC3E}">
        <p14:creationId xmlns:p14="http://schemas.microsoft.com/office/powerpoint/2010/main" val="27381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 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114" y="2190750"/>
            <a:ext cx="483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find me at: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David </a:t>
            </a:r>
            <a:r>
              <a:rPr lang="en-US" sz="2000" dirty="0" err="1" smtClean="0">
                <a:solidFill>
                  <a:schemeClr val="accent4"/>
                </a:solidFill>
              </a:rPr>
              <a:t>Grubman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|  drgrubman@gmail.com</a:t>
            </a:r>
          </a:p>
        </p:txBody>
      </p:sp>
    </p:spTree>
    <p:extLst>
      <p:ext uri="{BB962C8B-B14F-4D97-AF65-F5344CB8AC3E}">
        <p14:creationId xmlns:p14="http://schemas.microsoft.com/office/powerpoint/2010/main" val="38629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2400" y="614850"/>
            <a:ext cx="3913800" cy="3913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4" name="Oval 3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7" name="Shape 184"/>
          <p:cNvSpPr txBox="1">
            <a:spLocks/>
          </p:cNvSpPr>
          <p:nvPr/>
        </p:nvSpPr>
        <p:spPr>
          <a:xfrm>
            <a:off x="4566300" y="1316623"/>
            <a:ext cx="4501500" cy="11598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" sz="7200" b="1" dirty="0" smtClean="0">
                <a:solidFill>
                  <a:schemeClr val="accent4"/>
                </a:solidFill>
              </a:rPr>
              <a:t>38,365 </a:t>
            </a:r>
            <a:endParaRPr lang="en" sz="7200" b="1" dirty="0">
              <a:solidFill>
                <a:schemeClr val="accent4"/>
              </a:solidFill>
            </a:endParaRPr>
          </a:p>
        </p:txBody>
      </p:sp>
      <p:sp>
        <p:nvSpPr>
          <p:cNvPr id="8" name="Shape 185"/>
          <p:cNvSpPr txBox="1">
            <a:spLocks/>
          </p:cNvSpPr>
          <p:nvPr/>
        </p:nvSpPr>
        <p:spPr>
          <a:xfrm>
            <a:off x="2321225" y="2763854"/>
            <a:ext cx="4501500" cy="28558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9" name="TextBox 8"/>
          <p:cNvSpPr txBox="1"/>
          <p:nvPr/>
        </p:nvSpPr>
        <p:spPr>
          <a:xfrm>
            <a:off x="4566300" y="23431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Low-Income Housing Tax Credit Properties placed in service since 1987 scattered nationwide</a:t>
            </a:r>
          </a:p>
        </p:txBody>
      </p:sp>
    </p:spTree>
    <p:extLst>
      <p:ext uri="{BB962C8B-B14F-4D97-AF65-F5344CB8AC3E}">
        <p14:creationId xmlns:p14="http://schemas.microsoft.com/office/powerpoint/2010/main" val="34775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354436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Criticisms of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040" y="2224920"/>
            <a:ext cx="2427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 much power is concentrated at the state agency level.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3534" y="2224920"/>
            <a:ext cx="2646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developments are contributing to the concentration of poverty.</a:t>
            </a:r>
          </a:p>
        </p:txBody>
      </p:sp>
    </p:spTree>
    <p:extLst>
      <p:ext uri="{BB962C8B-B14F-4D97-AF65-F5344CB8AC3E}">
        <p14:creationId xmlns:p14="http://schemas.microsoft.com/office/powerpoint/2010/main" val="13396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"/>
            <a:ext cx="9144000" cy="5139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40055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229100" y="4049154"/>
            <a:ext cx="685800" cy="685800"/>
            <a:chOff x="762000" y="647700"/>
            <a:chExt cx="952500" cy="952500"/>
          </a:xfrm>
        </p:grpSpPr>
        <p:sp>
          <p:nvSpPr>
            <p:cNvPr id="6" name="Oval 5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2057400" y="976015"/>
            <a:ext cx="5029200" cy="1976735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6900" y="36195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Question: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2" y="1128415"/>
            <a:ext cx="472439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Does a LIHTC project have a negative impact on the neighborhood, in terms of income growth?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601" y="2994796"/>
            <a:ext cx="5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Can we predict a change in income based on the characteristics of a low-income housing project?</a:t>
            </a:r>
          </a:p>
        </p:txBody>
      </p:sp>
    </p:spTree>
    <p:extLst>
      <p:ext uri="{BB962C8B-B14F-4D97-AF65-F5344CB8AC3E}">
        <p14:creationId xmlns:p14="http://schemas.microsoft.com/office/powerpoint/2010/main" val="20715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493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 by Housing And Urban Development and is geocoded.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 subset included only data from 2006-2014, and was about 10,000 properties.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00" y="819150"/>
            <a:ext cx="3310100" cy="21226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85" y="2941843"/>
            <a:ext cx="3430915" cy="2201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759" y="2571750"/>
            <a:ext cx="54243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['FID', 'OBJECTID', 'HUD_ID', 'PROJECT', 'PROJ_ADD', 'PROJ_CTY', 'PROJ_ST', 'PROJ_ZIP', 'STATE_ID', 'CONTACT', 'COMPANY', 'CO_ADD', 'CO_CTY', 'CO_ST', 'CO_ZIP', 'CO_TEL', 'ALLOCAMT', 'N_UNITS', 'LI_UNITS', 'N_0BR', 'N_1BR', 'N_2BR', 'N_3BR', 'N_4BR', 'INC_CEIL', 'LOW_CEIL', 'CEILUNIT', 'YR_PIS', 'YR_ALLOC', 'NON_PROF', 'BASIS', 'BOND', 'MFF_RA', 'MFF_RA_ID', 'FMHA_514', 'RDNUM_514', 'FMHA_515', 'RDNUM_515', 'FMHA_538', 'RDNUM_538', 'HOME', 'HOME_AMT', 'HOME_IDISI', 'TCAP', 'TCAP_AMT', 'TCAP_IDISI', 'CDBG', 'CDBG_AMT', 'CDBG_IDISI', 'FHA', 'FHA_NUM', 'HOPEVI', 'HPVI_AMT', 'TCEP', 'TCEP_AMT', 'RENTASSIST', 'TRGT_POP', 'TRGT_FAM', 'TRGT_ELD', 'TRGT_DIS', 'TRGT_HML', 'TRGT_OTHER', 'TRGT_SPC', 'TYPE', 'CREDIT', 'N_UNITSR', 'LI_UNITR', 'DDA', 'QCT', 'NONPROG', 'DATANOTE', 'METRO_TRAC', 'STATE2KX', 'CNTY_NM2KX', 'CNTY2KX', 'TRACT2KX', 'BG2KX', 'BLOCK2KX', 'CURCNTY_NM', 'CURCNTY', 'CURCOSUB', 'CURCOSUB_N', 'PLACE2KX', 'PLACE_NM2K', 'PLACE_CC2K', 'PLACE_INC2', 'MSA_NM', 'CBSA_NM', 'NECTA', 'NECTA_NM', 'METRO', 'MICRO', 'FCD_FIPS91', 'HLC', 'DPV', 'DPVRC', 'STD_ADDR', 'URB_OUT', 'STD_CITY', 'STD_ST', 'STD_ZIP5', 'STD_ZIP9', 'ZIP_CLASS', 'ZCTA2KX', 'DPBC', 'DPBC_CKSUM', 'STD_ZIP11', 'ADDR_TYPE', 'APT_NO', 'APT_TYPE', 'C1PGRC', 'C1PPRB', 'C1PDRC', 'C1PSRC', 'C1PARC', 'C1PRC9', 'MSGUSPS', 'LAT', 'LON', 'RC2KX', 'STM2KX', 'LVL2KX', 'UR', 'MSG2KX', 'COUNTY_LEV', 'PLACE_LEVE', 'TRACT_LEVE', 'BLKGRP_LEV', 'MSA', 'CBSA']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6367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856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American Community Survey 5-Year Estimates are only available at Tract level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an API to append Census Data at the Tract Level.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3"/>
          <a:srcRect t="20685" b="23918"/>
          <a:stretch/>
        </p:blipFill>
        <p:spPr>
          <a:xfrm>
            <a:off x="19050" y="2974825"/>
            <a:ext cx="9124950" cy="21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insight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2010 and 2014 income, stratified by Targeted Population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48922"/>
            <a:ext cx="4876800" cy="436408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10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3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Approach</a:t>
            </a:r>
          </a:p>
        </p:txBody>
      </p:sp>
      <p:sp>
        <p:nvSpPr>
          <p:cNvPr id="6" name="Oval 5"/>
          <p:cNvSpPr/>
          <p:nvPr/>
        </p:nvSpPr>
        <p:spPr>
          <a:xfrm>
            <a:off x="28876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03907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9054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00440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5587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734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418300" y="2152980"/>
            <a:ext cx="175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Establish question and hypothesis.</a:t>
            </a:r>
            <a:endParaRPr lang="en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5270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Mine, clean, and visualize data from Housing and Urban Development.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8594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and test linear regression model. Substitute variables as necessary.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3740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through dummy projects nationwide and by state to interpret results.</a:t>
            </a:r>
          </a:p>
        </p:txBody>
      </p:sp>
    </p:spTree>
    <p:extLst>
      <p:ext uri="{BB962C8B-B14F-4D97-AF65-F5344CB8AC3E}">
        <p14:creationId xmlns:p14="http://schemas.microsoft.com/office/powerpoint/2010/main" val="31579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2017-04-27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090CD"/>
      </a:accent1>
      <a:accent2>
        <a:srgbClr val="4ADAD4"/>
      </a:accent2>
      <a:accent3>
        <a:srgbClr val="4E73E4"/>
      </a:accent3>
      <a:accent4>
        <a:srgbClr val="4C4ADA"/>
      </a:accent4>
      <a:accent5>
        <a:srgbClr val="4EC2D4"/>
      </a:accent5>
      <a:accent6>
        <a:srgbClr val="C8C824"/>
      </a:accent6>
      <a:hlink>
        <a:srgbClr val="6B9F25"/>
      </a:hlink>
      <a:folHlink>
        <a:srgbClr val="9F6715"/>
      </a:folHlink>
    </a:clrScheme>
    <a:fontScheme name="BYB2017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883</Words>
  <Application>Microsoft Office PowerPoint</Application>
  <PresentationFormat>On-screen Show (16:9)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Biggs</dc:creator>
  <cp:lastModifiedBy>Brittany Biggs</cp:lastModifiedBy>
  <cp:revision>6</cp:revision>
  <dcterms:created xsi:type="dcterms:W3CDTF">2017-05-04T22:11:17Z</dcterms:created>
  <dcterms:modified xsi:type="dcterms:W3CDTF">2017-05-04T22:58:20Z</dcterms:modified>
</cp:coreProperties>
</file>