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2" r:id="rId19"/>
    <p:sldId id="273" r:id="rId20"/>
    <p:sldId id="274" r:id="rId21"/>
    <p:sldId id="275" r:id="rId22"/>
    <p:sldId id="276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6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AD6191-46C3-4C7D-A9C0-727DE818C99C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91DB51B7-AE78-4D39-BE46-EE12D320A3D2}">
      <dgm:prSet phldrT="[Text]"/>
      <dgm:spPr/>
      <dgm:t>
        <a:bodyPr/>
        <a:lstStyle/>
        <a:p>
          <a:r>
            <a:rPr lang="en-US">
              <a:solidFill>
                <a:schemeClr val="tx1">
                  <a:lumMod val="75000"/>
                  <a:lumOff val="25000"/>
                </a:schemeClr>
              </a:solidFill>
            </a:rPr>
            <a:t>More up-to-date income statistics</a:t>
          </a:r>
        </a:p>
      </dgm:t>
    </dgm:pt>
    <dgm:pt modelId="{E4670471-FD65-4FCF-B451-0A20F4321B49}" type="parTrans" cxnId="{DA1BA576-1AA5-4FAC-B01F-ED099A1FBA0B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AC55F18-9859-488E-A031-B2A88CE06BB1}" type="sibTrans" cxnId="{DA1BA576-1AA5-4FAC-B01F-ED099A1FBA0B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D5F26736-91A5-4F26-A82A-243F037C7EED}">
      <dgm:prSet/>
      <dgm:spPr/>
      <dgm:t>
        <a:bodyPr/>
        <a:lstStyle/>
        <a:p>
          <a:r>
            <a:rPr lang="en-US">
              <a:solidFill>
                <a:schemeClr val="tx1">
                  <a:lumMod val="75000"/>
                  <a:lumOff val="25000"/>
                </a:schemeClr>
              </a:solidFill>
            </a:rPr>
            <a:t>Time to test every polynomial or log transformation of the data for the best result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3FB7E50E-8A56-46CC-990E-C3CC7E6106BA}" type="parTrans" cxnId="{9F743B65-ADF3-4D10-A826-523A73E2BFD6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2F69C5F8-D18F-4EFF-81E5-AF0F26E9CCC0}" type="sibTrans" cxnId="{9F743B65-ADF3-4D10-A826-523A73E2BFD6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536E7216-F464-45E8-99F5-F7FA68384876}">
      <dgm:prSet/>
      <dgm:spPr/>
      <dgm:t>
        <a:bodyPr/>
        <a:lstStyle/>
        <a:p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</a:rPr>
            <a:t>Pull additional data from Census: educational attainment, employment by industry, etc.</a:t>
          </a:r>
        </a:p>
      </dgm:t>
    </dgm:pt>
    <dgm:pt modelId="{14F43D4E-03FF-493F-9BF8-F31E159E6885}" type="parTrans" cxnId="{59DD7EB1-B980-4C6C-B9A5-FA0E18AC7FC6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1614C14-1394-4EF9-A53B-8464135E452D}" type="sibTrans" cxnId="{59DD7EB1-B980-4C6C-B9A5-FA0E18AC7FC6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4A5D329-3B65-41DE-AA52-F1D49203816E}" type="pres">
      <dgm:prSet presAssocID="{FFAD6191-46C3-4C7D-A9C0-727DE818C99C}" presName="compositeShape" presStyleCnt="0">
        <dgm:presLayoutVars>
          <dgm:chMax val="7"/>
          <dgm:dir/>
          <dgm:resizeHandles val="exact"/>
        </dgm:presLayoutVars>
      </dgm:prSet>
      <dgm:spPr/>
    </dgm:pt>
    <dgm:pt modelId="{88E51031-DA78-4D8B-9C62-1914994045E5}" type="pres">
      <dgm:prSet presAssocID="{91DB51B7-AE78-4D39-BE46-EE12D320A3D2}" presName="circ1" presStyleLbl="vennNode1" presStyleIdx="0" presStyleCnt="3"/>
      <dgm:spPr/>
    </dgm:pt>
    <dgm:pt modelId="{F2AE5986-159B-4602-890E-2BF0496FD6DF}" type="pres">
      <dgm:prSet presAssocID="{91DB51B7-AE78-4D39-BE46-EE12D320A3D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E3C9573-D577-4D7D-A197-D27FB2EA5628}" type="pres">
      <dgm:prSet presAssocID="{D5F26736-91A5-4F26-A82A-243F037C7EED}" presName="circ2" presStyleLbl="vennNode1" presStyleIdx="1" presStyleCnt="3"/>
      <dgm:spPr/>
    </dgm:pt>
    <dgm:pt modelId="{21ADC28C-2BF1-4C28-AD76-002C083E0942}" type="pres">
      <dgm:prSet presAssocID="{D5F26736-91A5-4F26-A82A-243F037C7EE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57BFDED-5537-48E0-A5B3-C0E89F458E3C}" type="pres">
      <dgm:prSet presAssocID="{536E7216-F464-45E8-99F5-F7FA68384876}" presName="circ3" presStyleLbl="vennNode1" presStyleIdx="2" presStyleCnt="3"/>
      <dgm:spPr/>
    </dgm:pt>
    <dgm:pt modelId="{F619E579-24D7-435A-A414-DB1240153699}" type="pres">
      <dgm:prSet presAssocID="{536E7216-F464-45E8-99F5-F7FA6838487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A50D323-D4D2-4F78-B0E7-F17B65EBD1A7}" type="presOf" srcId="{91DB51B7-AE78-4D39-BE46-EE12D320A3D2}" destId="{88E51031-DA78-4D8B-9C62-1914994045E5}" srcOrd="0" destOrd="0" presId="urn:microsoft.com/office/officeart/2005/8/layout/venn1"/>
    <dgm:cxn modelId="{8C34C45B-FE32-42E9-94F7-96C54C773BB3}" type="presOf" srcId="{D5F26736-91A5-4F26-A82A-243F037C7EED}" destId="{21ADC28C-2BF1-4C28-AD76-002C083E0942}" srcOrd="1" destOrd="0" presId="urn:microsoft.com/office/officeart/2005/8/layout/venn1"/>
    <dgm:cxn modelId="{9F743B65-ADF3-4D10-A826-523A73E2BFD6}" srcId="{FFAD6191-46C3-4C7D-A9C0-727DE818C99C}" destId="{D5F26736-91A5-4F26-A82A-243F037C7EED}" srcOrd="1" destOrd="0" parTransId="{3FB7E50E-8A56-46CC-990E-C3CC7E6106BA}" sibTransId="{2F69C5F8-D18F-4EFF-81E5-AF0F26E9CCC0}"/>
    <dgm:cxn modelId="{D4E55452-8450-4FA9-9CCD-DBA81F84CAE6}" type="presOf" srcId="{536E7216-F464-45E8-99F5-F7FA68384876}" destId="{B57BFDED-5537-48E0-A5B3-C0E89F458E3C}" srcOrd="0" destOrd="0" presId="urn:microsoft.com/office/officeart/2005/8/layout/venn1"/>
    <dgm:cxn modelId="{DA1BA576-1AA5-4FAC-B01F-ED099A1FBA0B}" srcId="{FFAD6191-46C3-4C7D-A9C0-727DE818C99C}" destId="{91DB51B7-AE78-4D39-BE46-EE12D320A3D2}" srcOrd="0" destOrd="0" parTransId="{E4670471-FD65-4FCF-B451-0A20F4321B49}" sibTransId="{1AC55F18-9859-488E-A031-B2A88CE06BB1}"/>
    <dgm:cxn modelId="{07C43187-825D-4066-8D6F-799CBDB0B351}" type="presOf" srcId="{FFAD6191-46C3-4C7D-A9C0-727DE818C99C}" destId="{84A5D329-3B65-41DE-AA52-F1D49203816E}" srcOrd="0" destOrd="0" presId="urn:microsoft.com/office/officeart/2005/8/layout/venn1"/>
    <dgm:cxn modelId="{5B8D3392-E945-4BEE-9CE1-7DE8BDB80333}" type="presOf" srcId="{D5F26736-91A5-4F26-A82A-243F037C7EED}" destId="{CE3C9573-D577-4D7D-A197-D27FB2EA5628}" srcOrd="0" destOrd="0" presId="urn:microsoft.com/office/officeart/2005/8/layout/venn1"/>
    <dgm:cxn modelId="{59DD7EB1-B980-4C6C-B9A5-FA0E18AC7FC6}" srcId="{FFAD6191-46C3-4C7D-A9C0-727DE818C99C}" destId="{536E7216-F464-45E8-99F5-F7FA68384876}" srcOrd="2" destOrd="0" parTransId="{14F43D4E-03FF-493F-9BF8-F31E159E6885}" sibTransId="{B1614C14-1394-4EF9-A53B-8464135E452D}"/>
    <dgm:cxn modelId="{A9B137EA-7850-4B94-937A-4E72339679EE}" type="presOf" srcId="{91DB51B7-AE78-4D39-BE46-EE12D320A3D2}" destId="{F2AE5986-159B-4602-890E-2BF0496FD6DF}" srcOrd="1" destOrd="0" presId="urn:microsoft.com/office/officeart/2005/8/layout/venn1"/>
    <dgm:cxn modelId="{084630F6-EF54-4C4B-AD79-51A5A1E5084F}" type="presOf" srcId="{536E7216-F464-45E8-99F5-F7FA68384876}" destId="{F619E579-24D7-435A-A414-DB1240153699}" srcOrd="1" destOrd="0" presId="urn:microsoft.com/office/officeart/2005/8/layout/venn1"/>
    <dgm:cxn modelId="{CBC79672-BFF8-4517-ABED-F85236CF4158}" type="presParOf" srcId="{84A5D329-3B65-41DE-AA52-F1D49203816E}" destId="{88E51031-DA78-4D8B-9C62-1914994045E5}" srcOrd="0" destOrd="0" presId="urn:microsoft.com/office/officeart/2005/8/layout/venn1"/>
    <dgm:cxn modelId="{5BF7A2AB-7CD6-4786-97D6-1EDDFA528235}" type="presParOf" srcId="{84A5D329-3B65-41DE-AA52-F1D49203816E}" destId="{F2AE5986-159B-4602-890E-2BF0496FD6DF}" srcOrd="1" destOrd="0" presId="urn:microsoft.com/office/officeart/2005/8/layout/venn1"/>
    <dgm:cxn modelId="{6C63B9D2-1EB3-4C16-8BF5-16CABBCBD59E}" type="presParOf" srcId="{84A5D329-3B65-41DE-AA52-F1D49203816E}" destId="{CE3C9573-D577-4D7D-A197-D27FB2EA5628}" srcOrd="2" destOrd="0" presId="urn:microsoft.com/office/officeart/2005/8/layout/venn1"/>
    <dgm:cxn modelId="{5EDB6D4E-CE1F-481A-A983-E01372578F99}" type="presParOf" srcId="{84A5D329-3B65-41DE-AA52-F1D49203816E}" destId="{21ADC28C-2BF1-4C28-AD76-002C083E0942}" srcOrd="3" destOrd="0" presId="urn:microsoft.com/office/officeart/2005/8/layout/venn1"/>
    <dgm:cxn modelId="{52AA7A29-F068-44A8-83DA-736554B187EC}" type="presParOf" srcId="{84A5D329-3B65-41DE-AA52-F1D49203816E}" destId="{B57BFDED-5537-48E0-A5B3-C0E89F458E3C}" srcOrd="4" destOrd="0" presId="urn:microsoft.com/office/officeart/2005/8/layout/venn1"/>
    <dgm:cxn modelId="{2ED35A23-B644-47F7-BEEF-B3AA96FBA4DA}" type="presParOf" srcId="{84A5D329-3B65-41DE-AA52-F1D49203816E}" destId="{F619E579-24D7-435A-A414-DB1240153699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51031-DA78-4D8B-9C62-1914994045E5}">
      <dsp:nvSpPr>
        <dsp:cNvPr id="0" name=""/>
        <dsp:cNvSpPr/>
      </dsp:nvSpPr>
      <dsp:spPr>
        <a:xfrm>
          <a:off x="1828799" y="50799"/>
          <a:ext cx="2438400" cy="243840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>
                  <a:lumMod val="75000"/>
                  <a:lumOff val="25000"/>
                </a:schemeClr>
              </a:solidFill>
            </a:rPr>
            <a:t>More up-to-date income statistics</a:t>
          </a:r>
        </a:p>
      </dsp:txBody>
      <dsp:txXfrm>
        <a:off x="2153920" y="477519"/>
        <a:ext cx="1788160" cy="1097280"/>
      </dsp:txXfrm>
    </dsp:sp>
    <dsp:sp modelId="{CE3C9573-D577-4D7D-A197-D27FB2EA5628}">
      <dsp:nvSpPr>
        <dsp:cNvPr id="0" name=""/>
        <dsp:cNvSpPr/>
      </dsp:nvSpPr>
      <dsp:spPr>
        <a:xfrm>
          <a:off x="2708656" y="1574800"/>
          <a:ext cx="2438400" cy="243840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>
                  <a:lumMod val="75000"/>
                  <a:lumOff val="25000"/>
                </a:schemeClr>
              </a:solidFill>
            </a:rPr>
            <a:t>Time to test every polynomial or log transformation of the data for the best result</a:t>
          </a:r>
          <a:endParaRPr lang="en-US" sz="14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3454400" y="2204720"/>
        <a:ext cx="1463040" cy="1341120"/>
      </dsp:txXfrm>
    </dsp:sp>
    <dsp:sp modelId="{B57BFDED-5537-48E0-A5B3-C0E89F458E3C}">
      <dsp:nvSpPr>
        <dsp:cNvPr id="0" name=""/>
        <dsp:cNvSpPr/>
      </dsp:nvSpPr>
      <dsp:spPr>
        <a:xfrm>
          <a:off x="948943" y="1574800"/>
          <a:ext cx="2438400" cy="243840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>
                  <a:lumMod val="75000"/>
                  <a:lumOff val="25000"/>
                </a:schemeClr>
              </a:solidFill>
            </a:rPr>
            <a:t>Pull additional data from Census: educational attainment, employment by industry, etc.</a:t>
          </a:r>
        </a:p>
      </dsp:txBody>
      <dsp:txXfrm>
        <a:off x="1178560" y="2204720"/>
        <a:ext cx="1463040" cy="134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BAAB-D098-4701-95EB-C20ECDA6992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1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BAAB-D098-4701-95EB-C20ECDA6992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3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BAAB-D098-4701-95EB-C20ECDA6992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1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BAAB-D098-4701-95EB-C20ECDA6992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4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BAAB-D098-4701-95EB-C20ECDA6992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2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BAAB-D098-4701-95EB-C20ECDA6992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9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BAAB-D098-4701-95EB-C20ECDA6992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2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BAAB-D098-4701-95EB-C20ECDA6992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5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BAAB-D098-4701-95EB-C20ECDA6992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2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BAAB-D098-4701-95EB-C20ECDA6992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5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BAAB-D098-4701-95EB-C20ECDA6992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0BAAB-D098-4701-95EB-C20ECDA6992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886200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62000" y="1123950"/>
            <a:ext cx="5562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Assessing the </a:t>
            </a:r>
            <a:r>
              <a:rPr lang="en-US" sz="3600" b="1" dirty="0">
                <a:solidFill>
                  <a:schemeClr val="accent4"/>
                </a:solidFill>
                <a:latin typeface="+mj-lt"/>
              </a:rPr>
              <a:t>Low-Income Housing Tax Credit 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Machine Learning</a:t>
            </a:r>
          </a:p>
        </p:txBody>
      </p:sp>
      <p:sp>
        <p:nvSpPr>
          <p:cNvPr id="7" name="Oval 6"/>
          <p:cNvSpPr/>
          <p:nvPr/>
        </p:nvSpPr>
        <p:spPr>
          <a:xfrm>
            <a:off x="762000" y="3409950"/>
            <a:ext cx="952500" cy="952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0" y="2636864"/>
            <a:ext cx="648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David </a:t>
            </a:r>
            <a:r>
              <a:rPr lang="en-US" b="1" dirty="0" err="1">
                <a:solidFill>
                  <a:schemeClr val="accent4"/>
                </a:solidFill>
              </a:rPr>
              <a:t>Grubman</a:t>
            </a:r>
            <a:r>
              <a:rPr lang="en-US" b="1" dirty="0">
                <a:solidFill>
                  <a:schemeClr val="accent4"/>
                </a:solidFill>
              </a:rPr>
              <a:t>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 General Assembly Data Science Spring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74" y="3562666"/>
            <a:ext cx="623318" cy="62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1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2733121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273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 Approach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711" y="1030873"/>
            <a:ext cx="323548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Regression in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sklearn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Optimize for R-squared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for MSE and P-Values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Cross validate with K-folds technique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Attempts at Lasso and Ridge, but not entirely necessary</a:t>
            </a: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 rotWithShape="1">
          <a:blip r:embed="rId3"/>
          <a:srcRect l="4198"/>
          <a:stretch/>
        </p:blipFill>
        <p:spPr>
          <a:xfrm>
            <a:off x="4157074" y="1428750"/>
            <a:ext cx="4986926" cy="2604746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2157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3230884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3230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Run and Results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711" y="1030873"/>
            <a:ext cx="85694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nation overall, R-square of 86%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Cross validation produced the same R-Squared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Final Predictor variables: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Income in 2010,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 of Low-Income Units,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Targeted Population, and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Difficult Development Area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5591" y="3211998"/>
            <a:ext cx="6372818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~~~~~Linear Model Metrics~~~~~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 Values: [ 0.          0.40916979  0.05365917  0.20943458]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Coefficients: [   0.96592574   -1.70825366   57.12010828 -180.70513562]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y-intercept: 1427.14184909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R-Squared: 0.865103832571</a:t>
            </a:r>
          </a:p>
        </p:txBody>
      </p:sp>
    </p:spTree>
    <p:extLst>
      <p:ext uri="{BB962C8B-B14F-4D97-AF65-F5344CB8AC3E}">
        <p14:creationId xmlns:p14="http://schemas.microsoft.com/office/powerpoint/2010/main" val="1899406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1615442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1468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Residuals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2854" y="1885950"/>
            <a:ext cx="19326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Normally distributed residuals for predicted data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328" y="711144"/>
            <a:ext cx="6900672" cy="443235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25376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2059282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2059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 Variables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8760" y="1273569"/>
            <a:ext cx="32164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best prediction on income in 2014, is income in 2010. Obvious, yes. 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interesting that a family project and a senior project has a meaningful coefficient….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659" y="573741"/>
            <a:ext cx="5106641" cy="456975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01443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199" y="152400"/>
            <a:ext cx="2859565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2859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Prediction vs. Actual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863" y="838200"/>
            <a:ext cx="6622274" cy="4305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8386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199" y="152400"/>
            <a:ext cx="3085013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3085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Nationwide Prediction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8760" y="1273569"/>
            <a:ext cx="321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Target Population or Difficult Development Area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844550"/>
            <a:ext cx="4476750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8077200" y="958514"/>
            <a:ext cx="0" cy="38221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465401" y="931082"/>
            <a:ext cx="305874" cy="3822192"/>
            <a:chOff x="7246201" y="585216"/>
            <a:chExt cx="305874" cy="3822192"/>
          </a:xfrm>
        </p:grpSpPr>
        <p:grpSp>
          <p:nvGrpSpPr>
            <p:cNvPr id="15" name="Shape 411"/>
            <p:cNvGrpSpPr/>
            <p:nvPr/>
          </p:nvGrpSpPr>
          <p:grpSpPr>
            <a:xfrm>
              <a:off x="7246201" y="585216"/>
              <a:ext cx="305854" cy="305854"/>
              <a:chOff x="1278900" y="2333250"/>
              <a:chExt cx="381175" cy="381175"/>
            </a:xfrm>
          </p:grpSpPr>
          <p:sp>
            <p:nvSpPr>
              <p:cNvPr id="21" name="Shape 412"/>
              <p:cNvSpPr/>
              <p:nvPr/>
            </p:nvSpPr>
            <p:spPr>
              <a:xfrm>
                <a:off x="1278900" y="2333250"/>
                <a:ext cx="381175" cy="381175"/>
              </a:xfrm>
              <a:custGeom>
                <a:avLst/>
                <a:gdLst/>
                <a:ahLst/>
                <a:cxnLst/>
                <a:rect l="0" t="0" r="0" b="0"/>
                <a:pathLst>
                  <a:path w="15247" h="15247" fill="none" extrusionOk="0">
                    <a:moveTo>
                      <a:pt x="7623" y="0"/>
                    </a:moveTo>
                    <a:lnTo>
                      <a:pt x="7623" y="0"/>
                    </a:lnTo>
                    <a:lnTo>
                      <a:pt x="7233" y="0"/>
                    </a:lnTo>
                    <a:lnTo>
                      <a:pt x="6844" y="49"/>
                    </a:lnTo>
                    <a:lnTo>
                      <a:pt x="6454" y="98"/>
                    </a:lnTo>
                    <a:lnTo>
                      <a:pt x="6089" y="147"/>
                    </a:lnTo>
                    <a:lnTo>
                      <a:pt x="5723" y="244"/>
                    </a:lnTo>
                    <a:lnTo>
                      <a:pt x="5358" y="341"/>
                    </a:lnTo>
                    <a:lnTo>
                      <a:pt x="4993" y="463"/>
                    </a:lnTo>
                    <a:lnTo>
                      <a:pt x="4652" y="609"/>
                    </a:lnTo>
                    <a:lnTo>
                      <a:pt x="4311" y="755"/>
                    </a:lnTo>
                    <a:lnTo>
                      <a:pt x="3994" y="926"/>
                    </a:lnTo>
                    <a:lnTo>
                      <a:pt x="3678" y="1096"/>
                    </a:lnTo>
                    <a:lnTo>
                      <a:pt x="3361" y="1291"/>
                    </a:lnTo>
                    <a:lnTo>
                      <a:pt x="3069" y="1510"/>
                    </a:lnTo>
                    <a:lnTo>
                      <a:pt x="2777" y="1730"/>
                    </a:lnTo>
                    <a:lnTo>
                      <a:pt x="2509" y="1973"/>
                    </a:lnTo>
                    <a:lnTo>
                      <a:pt x="2241" y="2241"/>
                    </a:lnTo>
                    <a:lnTo>
                      <a:pt x="1973" y="2509"/>
                    </a:lnTo>
                    <a:lnTo>
                      <a:pt x="1729" y="2777"/>
                    </a:lnTo>
                    <a:lnTo>
                      <a:pt x="1510" y="3069"/>
                    </a:lnTo>
                    <a:lnTo>
                      <a:pt x="1291" y="3361"/>
                    </a:lnTo>
                    <a:lnTo>
                      <a:pt x="1096" y="3678"/>
                    </a:lnTo>
                    <a:lnTo>
                      <a:pt x="926" y="3995"/>
                    </a:lnTo>
                    <a:lnTo>
                      <a:pt x="755" y="4311"/>
                    </a:lnTo>
                    <a:lnTo>
                      <a:pt x="609" y="4652"/>
                    </a:lnTo>
                    <a:lnTo>
                      <a:pt x="463" y="4993"/>
                    </a:lnTo>
                    <a:lnTo>
                      <a:pt x="341" y="5358"/>
                    </a:lnTo>
                    <a:lnTo>
                      <a:pt x="244" y="5724"/>
                    </a:lnTo>
                    <a:lnTo>
                      <a:pt x="146" y="6089"/>
                    </a:lnTo>
                    <a:lnTo>
                      <a:pt x="97" y="6454"/>
                    </a:lnTo>
                    <a:lnTo>
                      <a:pt x="49" y="6844"/>
                    </a:lnTo>
                    <a:lnTo>
                      <a:pt x="0" y="7234"/>
                    </a:lnTo>
                    <a:lnTo>
                      <a:pt x="0" y="7623"/>
                    </a:lnTo>
                    <a:lnTo>
                      <a:pt x="0" y="7623"/>
                    </a:lnTo>
                    <a:lnTo>
                      <a:pt x="0" y="8013"/>
                    </a:lnTo>
                    <a:lnTo>
                      <a:pt x="49" y="8403"/>
                    </a:lnTo>
                    <a:lnTo>
                      <a:pt x="97" y="8793"/>
                    </a:lnTo>
                    <a:lnTo>
                      <a:pt x="146" y="9158"/>
                    </a:lnTo>
                    <a:lnTo>
                      <a:pt x="244" y="9523"/>
                    </a:lnTo>
                    <a:lnTo>
                      <a:pt x="341" y="9889"/>
                    </a:lnTo>
                    <a:lnTo>
                      <a:pt x="463" y="10254"/>
                    </a:lnTo>
                    <a:lnTo>
                      <a:pt x="609" y="10595"/>
                    </a:lnTo>
                    <a:lnTo>
                      <a:pt x="755" y="10936"/>
                    </a:lnTo>
                    <a:lnTo>
                      <a:pt x="926" y="11252"/>
                    </a:lnTo>
                    <a:lnTo>
                      <a:pt x="1096" y="11569"/>
                    </a:lnTo>
                    <a:lnTo>
                      <a:pt x="1291" y="11886"/>
                    </a:lnTo>
                    <a:lnTo>
                      <a:pt x="1510" y="12178"/>
                    </a:lnTo>
                    <a:lnTo>
                      <a:pt x="1729" y="12470"/>
                    </a:lnTo>
                    <a:lnTo>
                      <a:pt x="1973" y="12738"/>
                    </a:lnTo>
                    <a:lnTo>
                      <a:pt x="2241" y="13006"/>
                    </a:lnTo>
                    <a:lnTo>
                      <a:pt x="2509" y="13274"/>
                    </a:lnTo>
                    <a:lnTo>
                      <a:pt x="2777" y="13517"/>
                    </a:lnTo>
                    <a:lnTo>
                      <a:pt x="3069" y="13737"/>
                    </a:lnTo>
                    <a:lnTo>
                      <a:pt x="3361" y="13956"/>
                    </a:lnTo>
                    <a:lnTo>
                      <a:pt x="3678" y="14151"/>
                    </a:lnTo>
                    <a:lnTo>
                      <a:pt x="3994" y="14321"/>
                    </a:lnTo>
                    <a:lnTo>
                      <a:pt x="4311" y="14492"/>
                    </a:lnTo>
                    <a:lnTo>
                      <a:pt x="4652" y="14638"/>
                    </a:lnTo>
                    <a:lnTo>
                      <a:pt x="4993" y="14784"/>
                    </a:lnTo>
                    <a:lnTo>
                      <a:pt x="5358" y="14906"/>
                    </a:lnTo>
                    <a:lnTo>
                      <a:pt x="5723" y="15003"/>
                    </a:lnTo>
                    <a:lnTo>
                      <a:pt x="6089" y="15100"/>
                    </a:lnTo>
                    <a:lnTo>
                      <a:pt x="6454" y="15149"/>
                    </a:lnTo>
                    <a:lnTo>
                      <a:pt x="6844" y="15198"/>
                    </a:lnTo>
                    <a:lnTo>
                      <a:pt x="7233" y="15247"/>
                    </a:lnTo>
                    <a:lnTo>
                      <a:pt x="7623" y="15247"/>
                    </a:lnTo>
                    <a:lnTo>
                      <a:pt x="7623" y="15247"/>
                    </a:lnTo>
                    <a:lnTo>
                      <a:pt x="8013" y="15247"/>
                    </a:lnTo>
                    <a:lnTo>
                      <a:pt x="8403" y="15198"/>
                    </a:lnTo>
                    <a:lnTo>
                      <a:pt x="8792" y="15149"/>
                    </a:lnTo>
                    <a:lnTo>
                      <a:pt x="9158" y="15100"/>
                    </a:lnTo>
                    <a:lnTo>
                      <a:pt x="9523" y="15003"/>
                    </a:lnTo>
                    <a:lnTo>
                      <a:pt x="9888" y="14906"/>
                    </a:lnTo>
                    <a:lnTo>
                      <a:pt x="10253" y="14784"/>
                    </a:lnTo>
                    <a:lnTo>
                      <a:pt x="10594" y="14638"/>
                    </a:lnTo>
                    <a:lnTo>
                      <a:pt x="10935" y="14492"/>
                    </a:lnTo>
                    <a:lnTo>
                      <a:pt x="11252" y="14321"/>
                    </a:lnTo>
                    <a:lnTo>
                      <a:pt x="11569" y="14151"/>
                    </a:lnTo>
                    <a:lnTo>
                      <a:pt x="11885" y="13956"/>
                    </a:lnTo>
                    <a:lnTo>
                      <a:pt x="12178" y="13737"/>
                    </a:lnTo>
                    <a:lnTo>
                      <a:pt x="12470" y="13517"/>
                    </a:lnTo>
                    <a:lnTo>
                      <a:pt x="12738" y="13274"/>
                    </a:lnTo>
                    <a:lnTo>
                      <a:pt x="13006" y="13006"/>
                    </a:lnTo>
                    <a:lnTo>
                      <a:pt x="13273" y="12738"/>
                    </a:lnTo>
                    <a:lnTo>
                      <a:pt x="13517" y="12470"/>
                    </a:lnTo>
                    <a:lnTo>
                      <a:pt x="13736" y="12178"/>
                    </a:lnTo>
                    <a:lnTo>
                      <a:pt x="13955" y="11886"/>
                    </a:lnTo>
                    <a:lnTo>
                      <a:pt x="14150" y="11569"/>
                    </a:lnTo>
                    <a:lnTo>
                      <a:pt x="14321" y="11252"/>
                    </a:lnTo>
                    <a:lnTo>
                      <a:pt x="14491" y="10936"/>
                    </a:lnTo>
                    <a:lnTo>
                      <a:pt x="14637" y="10595"/>
                    </a:lnTo>
                    <a:lnTo>
                      <a:pt x="14783" y="10254"/>
                    </a:lnTo>
                    <a:lnTo>
                      <a:pt x="14905" y="9889"/>
                    </a:lnTo>
                    <a:lnTo>
                      <a:pt x="15003" y="9523"/>
                    </a:lnTo>
                    <a:lnTo>
                      <a:pt x="15100" y="9158"/>
                    </a:lnTo>
                    <a:lnTo>
                      <a:pt x="15149" y="8793"/>
                    </a:lnTo>
                    <a:lnTo>
                      <a:pt x="15198" y="8403"/>
                    </a:lnTo>
                    <a:lnTo>
                      <a:pt x="15246" y="8013"/>
                    </a:lnTo>
                    <a:lnTo>
                      <a:pt x="15246" y="7623"/>
                    </a:lnTo>
                    <a:lnTo>
                      <a:pt x="15246" y="7623"/>
                    </a:lnTo>
                    <a:lnTo>
                      <a:pt x="15246" y="7234"/>
                    </a:lnTo>
                    <a:lnTo>
                      <a:pt x="15198" y="6844"/>
                    </a:lnTo>
                    <a:lnTo>
                      <a:pt x="15149" y="6454"/>
                    </a:lnTo>
                    <a:lnTo>
                      <a:pt x="15100" y="6089"/>
                    </a:lnTo>
                    <a:lnTo>
                      <a:pt x="15003" y="5724"/>
                    </a:lnTo>
                    <a:lnTo>
                      <a:pt x="14905" y="5358"/>
                    </a:lnTo>
                    <a:lnTo>
                      <a:pt x="14783" y="4993"/>
                    </a:lnTo>
                    <a:lnTo>
                      <a:pt x="14637" y="4652"/>
                    </a:lnTo>
                    <a:lnTo>
                      <a:pt x="14491" y="4311"/>
                    </a:lnTo>
                    <a:lnTo>
                      <a:pt x="14321" y="3995"/>
                    </a:lnTo>
                    <a:lnTo>
                      <a:pt x="14150" y="3678"/>
                    </a:lnTo>
                    <a:lnTo>
                      <a:pt x="13955" y="3361"/>
                    </a:lnTo>
                    <a:lnTo>
                      <a:pt x="13736" y="3069"/>
                    </a:lnTo>
                    <a:lnTo>
                      <a:pt x="13517" y="2777"/>
                    </a:lnTo>
                    <a:lnTo>
                      <a:pt x="13273" y="2509"/>
                    </a:lnTo>
                    <a:lnTo>
                      <a:pt x="13006" y="2241"/>
                    </a:lnTo>
                    <a:lnTo>
                      <a:pt x="12738" y="1973"/>
                    </a:lnTo>
                    <a:lnTo>
                      <a:pt x="12470" y="1730"/>
                    </a:lnTo>
                    <a:lnTo>
                      <a:pt x="12178" y="1510"/>
                    </a:lnTo>
                    <a:lnTo>
                      <a:pt x="11885" y="1291"/>
                    </a:lnTo>
                    <a:lnTo>
                      <a:pt x="11569" y="1096"/>
                    </a:lnTo>
                    <a:lnTo>
                      <a:pt x="11252" y="926"/>
                    </a:lnTo>
                    <a:lnTo>
                      <a:pt x="10935" y="755"/>
                    </a:lnTo>
                    <a:lnTo>
                      <a:pt x="10594" y="609"/>
                    </a:lnTo>
                    <a:lnTo>
                      <a:pt x="10253" y="463"/>
                    </a:lnTo>
                    <a:lnTo>
                      <a:pt x="9888" y="341"/>
                    </a:lnTo>
                    <a:lnTo>
                      <a:pt x="9523" y="244"/>
                    </a:lnTo>
                    <a:lnTo>
                      <a:pt x="9158" y="147"/>
                    </a:lnTo>
                    <a:lnTo>
                      <a:pt x="8792" y="98"/>
                    </a:lnTo>
                    <a:lnTo>
                      <a:pt x="8403" y="49"/>
                    </a:lnTo>
                    <a:lnTo>
                      <a:pt x="8013" y="0"/>
                    </a:lnTo>
                    <a:lnTo>
                      <a:pt x="7623" y="0"/>
                    </a:lnTo>
                    <a:lnTo>
                      <a:pt x="7623" y="0"/>
                    </a:lnTo>
                  </a:path>
                </a:pathLst>
              </a:custGeom>
              <a:noFill/>
              <a:ln w="12175" cap="rnd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" name="Shape 413"/>
              <p:cNvSpPr/>
              <p:nvPr/>
            </p:nvSpPr>
            <p:spPr>
              <a:xfrm>
                <a:off x="1525475" y="2503125"/>
                <a:ext cx="438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1755" h="1901" fill="none" extrusionOk="0">
                    <a:moveTo>
                      <a:pt x="878" y="0"/>
                    </a:moveTo>
                    <a:lnTo>
                      <a:pt x="878" y="0"/>
                    </a:lnTo>
                    <a:lnTo>
                      <a:pt x="1048" y="25"/>
                    </a:lnTo>
                    <a:lnTo>
                      <a:pt x="1219" y="73"/>
                    </a:lnTo>
                    <a:lnTo>
                      <a:pt x="1365" y="171"/>
                    </a:lnTo>
                    <a:lnTo>
                      <a:pt x="1511" y="268"/>
                    </a:lnTo>
                    <a:lnTo>
                      <a:pt x="1608" y="414"/>
                    </a:lnTo>
                    <a:lnTo>
                      <a:pt x="1681" y="585"/>
                    </a:lnTo>
                    <a:lnTo>
                      <a:pt x="1730" y="755"/>
                    </a:lnTo>
                    <a:lnTo>
                      <a:pt x="1754" y="950"/>
                    </a:lnTo>
                    <a:lnTo>
                      <a:pt x="1754" y="950"/>
                    </a:lnTo>
                    <a:lnTo>
                      <a:pt x="1730" y="1145"/>
                    </a:lnTo>
                    <a:lnTo>
                      <a:pt x="1681" y="1316"/>
                    </a:lnTo>
                    <a:lnTo>
                      <a:pt x="1608" y="1486"/>
                    </a:lnTo>
                    <a:lnTo>
                      <a:pt x="1511" y="1632"/>
                    </a:lnTo>
                    <a:lnTo>
                      <a:pt x="1365" y="1730"/>
                    </a:lnTo>
                    <a:lnTo>
                      <a:pt x="1219" y="1827"/>
                    </a:lnTo>
                    <a:lnTo>
                      <a:pt x="1048" y="1876"/>
                    </a:lnTo>
                    <a:lnTo>
                      <a:pt x="878" y="1900"/>
                    </a:lnTo>
                    <a:lnTo>
                      <a:pt x="878" y="1900"/>
                    </a:lnTo>
                    <a:lnTo>
                      <a:pt x="707" y="1876"/>
                    </a:lnTo>
                    <a:lnTo>
                      <a:pt x="537" y="1827"/>
                    </a:lnTo>
                    <a:lnTo>
                      <a:pt x="390" y="1730"/>
                    </a:lnTo>
                    <a:lnTo>
                      <a:pt x="244" y="1632"/>
                    </a:lnTo>
                    <a:lnTo>
                      <a:pt x="147" y="1486"/>
                    </a:lnTo>
                    <a:lnTo>
                      <a:pt x="74" y="1316"/>
                    </a:lnTo>
                    <a:lnTo>
                      <a:pt x="25" y="1145"/>
                    </a:lnTo>
                    <a:lnTo>
                      <a:pt x="1" y="950"/>
                    </a:lnTo>
                    <a:lnTo>
                      <a:pt x="1" y="950"/>
                    </a:lnTo>
                    <a:lnTo>
                      <a:pt x="25" y="755"/>
                    </a:lnTo>
                    <a:lnTo>
                      <a:pt x="74" y="585"/>
                    </a:lnTo>
                    <a:lnTo>
                      <a:pt x="147" y="414"/>
                    </a:lnTo>
                    <a:lnTo>
                      <a:pt x="244" y="268"/>
                    </a:lnTo>
                    <a:lnTo>
                      <a:pt x="390" y="171"/>
                    </a:lnTo>
                    <a:lnTo>
                      <a:pt x="537" y="73"/>
                    </a:lnTo>
                    <a:lnTo>
                      <a:pt x="707" y="25"/>
                    </a:lnTo>
                    <a:lnTo>
                      <a:pt x="878" y="0"/>
                    </a:lnTo>
                    <a:lnTo>
                      <a:pt x="878" y="0"/>
                    </a:lnTo>
                  </a:path>
                </a:pathLst>
              </a:custGeom>
              <a:noFill/>
              <a:ln w="12175" cap="rnd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" name="Shape 414"/>
              <p:cNvSpPr/>
              <p:nvPr/>
            </p:nvSpPr>
            <p:spPr>
              <a:xfrm>
                <a:off x="1369600" y="2503125"/>
                <a:ext cx="438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1755" h="1901" fill="none" extrusionOk="0">
                    <a:moveTo>
                      <a:pt x="878" y="0"/>
                    </a:moveTo>
                    <a:lnTo>
                      <a:pt x="878" y="0"/>
                    </a:lnTo>
                    <a:lnTo>
                      <a:pt x="1048" y="25"/>
                    </a:lnTo>
                    <a:lnTo>
                      <a:pt x="1219" y="73"/>
                    </a:lnTo>
                    <a:lnTo>
                      <a:pt x="1365" y="171"/>
                    </a:lnTo>
                    <a:lnTo>
                      <a:pt x="1511" y="268"/>
                    </a:lnTo>
                    <a:lnTo>
                      <a:pt x="1608" y="414"/>
                    </a:lnTo>
                    <a:lnTo>
                      <a:pt x="1681" y="585"/>
                    </a:lnTo>
                    <a:lnTo>
                      <a:pt x="1730" y="755"/>
                    </a:lnTo>
                    <a:lnTo>
                      <a:pt x="1754" y="950"/>
                    </a:lnTo>
                    <a:lnTo>
                      <a:pt x="1754" y="950"/>
                    </a:lnTo>
                    <a:lnTo>
                      <a:pt x="1730" y="1145"/>
                    </a:lnTo>
                    <a:lnTo>
                      <a:pt x="1681" y="1316"/>
                    </a:lnTo>
                    <a:lnTo>
                      <a:pt x="1608" y="1486"/>
                    </a:lnTo>
                    <a:lnTo>
                      <a:pt x="1511" y="1632"/>
                    </a:lnTo>
                    <a:lnTo>
                      <a:pt x="1365" y="1730"/>
                    </a:lnTo>
                    <a:lnTo>
                      <a:pt x="1219" y="1827"/>
                    </a:lnTo>
                    <a:lnTo>
                      <a:pt x="1048" y="1876"/>
                    </a:lnTo>
                    <a:lnTo>
                      <a:pt x="878" y="1900"/>
                    </a:lnTo>
                    <a:lnTo>
                      <a:pt x="878" y="1900"/>
                    </a:lnTo>
                    <a:lnTo>
                      <a:pt x="707" y="1876"/>
                    </a:lnTo>
                    <a:lnTo>
                      <a:pt x="537" y="1827"/>
                    </a:lnTo>
                    <a:lnTo>
                      <a:pt x="391" y="1730"/>
                    </a:lnTo>
                    <a:lnTo>
                      <a:pt x="244" y="1632"/>
                    </a:lnTo>
                    <a:lnTo>
                      <a:pt x="147" y="1486"/>
                    </a:lnTo>
                    <a:lnTo>
                      <a:pt x="74" y="1316"/>
                    </a:lnTo>
                    <a:lnTo>
                      <a:pt x="25" y="1145"/>
                    </a:lnTo>
                    <a:lnTo>
                      <a:pt x="1" y="950"/>
                    </a:lnTo>
                    <a:lnTo>
                      <a:pt x="1" y="950"/>
                    </a:lnTo>
                    <a:lnTo>
                      <a:pt x="25" y="755"/>
                    </a:lnTo>
                    <a:lnTo>
                      <a:pt x="74" y="585"/>
                    </a:lnTo>
                    <a:lnTo>
                      <a:pt x="147" y="414"/>
                    </a:lnTo>
                    <a:lnTo>
                      <a:pt x="244" y="268"/>
                    </a:lnTo>
                    <a:lnTo>
                      <a:pt x="391" y="171"/>
                    </a:lnTo>
                    <a:lnTo>
                      <a:pt x="537" y="73"/>
                    </a:lnTo>
                    <a:lnTo>
                      <a:pt x="707" y="25"/>
                    </a:lnTo>
                    <a:lnTo>
                      <a:pt x="878" y="0"/>
                    </a:lnTo>
                    <a:lnTo>
                      <a:pt x="878" y="0"/>
                    </a:lnTo>
                  </a:path>
                </a:pathLst>
              </a:custGeom>
              <a:noFill/>
              <a:ln w="12175" cap="rnd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" name="Shape 415"/>
              <p:cNvSpPr/>
              <p:nvPr/>
            </p:nvSpPr>
            <p:spPr>
              <a:xfrm>
                <a:off x="1369600" y="2604200"/>
                <a:ext cx="199750" cy="40825"/>
              </a:xfrm>
              <a:custGeom>
                <a:avLst/>
                <a:gdLst/>
                <a:ahLst/>
                <a:cxnLst/>
                <a:rect l="0" t="0" r="0" b="0"/>
                <a:pathLst>
                  <a:path w="7990" h="1633" fill="none" extrusionOk="0">
                    <a:moveTo>
                      <a:pt x="7989" y="0"/>
                    </a:moveTo>
                    <a:lnTo>
                      <a:pt x="7989" y="0"/>
                    </a:lnTo>
                    <a:lnTo>
                      <a:pt x="7575" y="366"/>
                    </a:lnTo>
                    <a:lnTo>
                      <a:pt x="7137" y="707"/>
                    </a:lnTo>
                    <a:lnTo>
                      <a:pt x="6650" y="975"/>
                    </a:lnTo>
                    <a:lnTo>
                      <a:pt x="6163" y="1218"/>
                    </a:lnTo>
                    <a:lnTo>
                      <a:pt x="5627" y="1389"/>
                    </a:lnTo>
                    <a:lnTo>
                      <a:pt x="5115" y="1535"/>
                    </a:lnTo>
                    <a:lnTo>
                      <a:pt x="4555" y="1608"/>
                    </a:lnTo>
                    <a:lnTo>
                      <a:pt x="3995" y="1632"/>
                    </a:lnTo>
                    <a:lnTo>
                      <a:pt x="3995" y="1632"/>
                    </a:lnTo>
                    <a:lnTo>
                      <a:pt x="3435" y="1608"/>
                    </a:lnTo>
                    <a:lnTo>
                      <a:pt x="2875" y="1535"/>
                    </a:lnTo>
                    <a:lnTo>
                      <a:pt x="2363" y="1389"/>
                    </a:lnTo>
                    <a:lnTo>
                      <a:pt x="1828" y="1218"/>
                    </a:lnTo>
                    <a:lnTo>
                      <a:pt x="1340" y="975"/>
                    </a:lnTo>
                    <a:lnTo>
                      <a:pt x="853" y="707"/>
                    </a:lnTo>
                    <a:lnTo>
                      <a:pt x="415" y="366"/>
                    </a:lnTo>
                    <a:lnTo>
                      <a:pt x="1" y="0"/>
                    </a:lnTo>
                  </a:path>
                </a:pathLst>
              </a:custGeom>
              <a:noFill/>
              <a:ln w="12175" cap="rnd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" name="Shape 416"/>
            <p:cNvGrpSpPr/>
            <p:nvPr/>
          </p:nvGrpSpPr>
          <p:grpSpPr>
            <a:xfrm>
              <a:off x="7246201" y="4101554"/>
              <a:ext cx="305874" cy="305854"/>
              <a:chOff x="1951075" y="2333250"/>
              <a:chExt cx="381200" cy="381175"/>
            </a:xfrm>
          </p:grpSpPr>
          <p:sp>
            <p:nvSpPr>
              <p:cNvPr id="17" name="Shape 417"/>
              <p:cNvSpPr/>
              <p:nvPr/>
            </p:nvSpPr>
            <p:spPr>
              <a:xfrm>
                <a:off x="1951075" y="2333250"/>
                <a:ext cx="381200" cy="381175"/>
              </a:xfrm>
              <a:custGeom>
                <a:avLst/>
                <a:gdLst/>
                <a:ahLst/>
                <a:cxnLst/>
                <a:rect l="0" t="0" r="0" b="0"/>
                <a:pathLst>
                  <a:path w="15248" h="15247" fill="none" extrusionOk="0">
                    <a:moveTo>
                      <a:pt x="7624" y="0"/>
                    </a:moveTo>
                    <a:lnTo>
                      <a:pt x="7624" y="0"/>
                    </a:lnTo>
                    <a:lnTo>
                      <a:pt x="7234" y="0"/>
                    </a:lnTo>
                    <a:lnTo>
                      <a:pt x="6845" y="49"/>
                    </a:lnTo>
                    <a:lnTo>
                      <a:pt x="6455" y="98"/>
                    </a:lnTo>
                    <a:lnTo>
                      <a:pt x="6090" y="147"/>
                    </a:lnTo>
                    <a:lnTo>
                      <a:pt x="5724" y="244"/>
                    </a:lnTo>
                    <a:lnTo>
                      <a:pt x="5359" y="341"/>
                    </a:lnTo>
                    <a:lnTo>
                      <a:pt x="4994" y="463"/>
                    </a:lnTo>
                    <a:lnTo>
                      <a:pt x="4653" y="609"/>
                    </a:lnTo>
                    <a:lnTo>
                      <a:pt x="4312" y="755"/>
                    </a:lnTo>
                    <a:lnTo>
                      <a:pt x="3995" y="926"/>
                    </a:lnTo>
                    <a:lnTo>
                      <a:pt x="3678" y="1096"/>
                    </a:lnTo>
                    <a:lnTo>
                      <a:pt x="3362" y="1291"/>
                    </a:lnTo>
                    <a:lnTo>
                      <a:pt x="3070" y="1510"/>
                    </a:lnTo>
                    <a:lnTo>
                      <a:pt x="2777" y="1730"/>
                    </a:lnTo>
                    <a:lnTo>
                      <a:pt x="2509" y="1973"/>
                    </a:lnTo>
                    <a:lnTo>
                      <a:pt x="2242" y="2241"/>
                    </a:lnTo>
                    <a:lnTo>
                      <a:pt x="1974" y="2509"/>
                    </a:lnTo>
                    <a:lnTo>
                      <a:pt x="1730" y="2777"/>
                    </a:lnTo>
                    <a:lnTo>
                      <a:pt x="1511" y="3069"/>
                    </a:lnTo>
                    <a:lnTo>
                      <a:pt x="1292" y="3361"/>
                    </a:lnTo>
                    <a:lnTo>
                      <a:pt x="1097" y="3678"/>
                    </a:lnTo>
                    <a:lnTo>
                      <a:pt x="926" y="3995"/>
                    </a:lnTo>
                    <a:lnTo>
                      <a:pt x="756" y="4311"/>
                    </a:lnTo>
                    <a:lnTo>
                      <a:pt x="610" y="4652"/>
                    </a:lnTo>
                    <a:lnTo>
                      <a:pt x="464" y="4993"/>
                    </a:lnTo>
                    <a:lnTo>
                      <a:pt x="342" y="5358"/>
                    </a:lnTo>
                    <a:lnTo>
                      <a:pt x="244" y="5724"/>
                    </a:lnTo>
                    <a:lnTo>
                      <a:pt x="147" y="6089"/>
                    </a:lnTo>
                    <a:lnTo>
                      <a:pt x="98" y="6454"/>
                    </a:lnTo>
                    <a:lnTo>
                      <a:pt x="50" y="6844"/>
                    </a:lnTo>
                    <a:lnTo>
                      <a:pt x="1" y="7234"/>
                    </a:lnTo>
                    <a:lnTo>
                      <a:pt x="1" y="7623"/>
                    </a:lnTo>
                    <a:lnTo>
                      <a:pt x="1" y="7623"/>
                    </a:lnTo>
                    <a:lnTo>
                      <a:pt x="1" y="8013"/>
                    </a:lnTo>
                    <a:lnTo>
                      <a:pt x="50" y="8403"/>
                    </a:lnTo>
                    <a:lnTo>
                      <a:pt x="98" y="8793"/>
                    </a:lnTo>
                    <a:lnTo>
                      <a:pt x="147" y="9158"/>
                    </a:lnTo>
                    <a:lnTo>
                      <a:pt x="244" y="9523"/>
                    </a:lnTo>
                    <a:lnTo>
                      <a:pt x="342" y="9889"/>
                    </a:lnTo>
                    <a:lnTo>
                      <a:pt x="464" y="10254"/>
                    </a:lnTo>
                    <a:lnTo>
                      <a:pt x="610" y="10595"/>
                    </a:lnTo>
                    <a:lnTo>
                      <a:pt x="756" y="10936"/>
                    </a:lnTo>
                    <a:lnTo>
                      <a:pt x="926" y="11252"/>
                    </a:lnTo>
                    <a:lnTo>
                      <a:pt x="1097" y="11569"/>
                    </a:lnTo>
                    <a:lnTo>
                      <a:pt x="1292" y="11886"/>
                    </a:lnTo>
                    <a:lnTo>
                      <a:pt x="1511" y="12178"/>
                    </a:lnTo>
                    <a:lnTo>
                      <a:pt x="1730" y="12470"/>
                    </a:lnTo>
                    <a:lnTo>
                      <a:pt x="1974" y="12738"/>
                    </a:lnTo>
                    <a:lnTo>
                      <a:pt x="2242" y="13006"/>
                    </a:lnTo>
                    <a:lnTo>
                      <a:pt x="2509" y="13274"/>
                    </a:lnTo>
                    <a:lnTo>
                      <a:pt x="2777" y="13517"/>
                    </a:lnTo>
                    <a:lnTo>
                      <a:pt x="3070" y="13737"/>
                    </a:lnTo>
                    <a:lnTo>
                      <a:pt x="3362" y="13956"/>
                    </a:lnTo>
                    <a:lnTo>
                      <a:pt x="3678" y="14151"/>
                    </a:lnTo>
                    <a:lnTo>
                      <a:pt x="3995" y="14321"/>
                    </a:lnTo>
                    <a:lnTo>
                      <a:pt x="4312" y="14492"/>
                    </a:lnTo>
                    <a:lnTo>
                      <a:pt x="4653" y="14638"/>
                    </a:lnTo>
                    <a:lnTo>
                      <a:pt x="4994" y="14784"/>
                    </a:lnTo>
                    <a:lnTo>
                      <a:pt x="5359" y="14906"/>
                    </a:lnTo>
                    <a:lnTo>
                      <a:pt x="5724" y="15003"/>
                    </a:lnTo>
                    <a:lnTo>
                      <a:pt x="6090" y="15100"/>
                    </a:lnTo>
                    <a:lnTo>
                      <a:pt x="6455" y="15149"/>
                    </a:lnTo>
                    <a:lnTo>
                      <a:pt x="6845" y="15198"/>
                    </a:lnTo>
                    <a:lnTo>
                      <a:pt x="7234" y="15247"/>
                    </a:lnTo>
                    <a:lnTo>
                      <a:pt x="7624" y="15247"/>
                    </a:lnTo>
                    <a:lnTo>
                      <a:pt x="7624" y="15247"/>
                    </a:lnTo>
                    <a:lnTo>
                      <a:pt x="8014" y="15247"/>
                    </a:lnTo>
                    <a:lnTo>
                      <a:pt x="8403" y="15198"/>
                    </a:lnTo>
                    <a:lnTo>
                      <a:pt x="8793" y="15149"/>
                    </a:lnTo>
                    <a:lnTo>
                      <a:pt x="9158" y="15100"/>
                    </a:lnTo>
                    <a:lnTo>
                      <a:pt x="9524" y="15003"/>
                    </a:lnTo>
                    <a:lnTo>
                      <a:pt x="9889" y="14906"/>
                    </a:lnTo>
                    <a:lnTo>
                      <a:pt x="10254" y="14784"/>
                    </a:lnTo>
                    <a:lnTo>
                      <a:pt x="10595" y="14638"/>
                    </a:lnTo>
                    <a:lnTo>
                      <a:pt x="10936" y="14492"/>
                    </a:lnTo>
                    <a:lnTo>
                      <a:pt x="11253" y="14321"/>
                    </a:lnTo>
                    <a:lnTo>
                      <a:pt x="11569" y="14151"/>
                    </a:lnTo>
                    <a:lnTo>
                      <a:pt x="11886" y="13956"/>
                    </a:lnTo>
                    <a:lnTo>
                      <a:pt x="12178" y="13737"/>
                    </a:lnTo>
                    <a:lnTo>
                      <a:pt x="12471" y="13517"/>
                    </a:lnTo>
                    <a:lnTo>
                      <a:pt x="12739" y="13274"/>
                    </a:lnTo>
                    <a:lnTo>
                      <a:pt x="13006" y="13006"/>
                    </a:lnTo>
                    <a:lnTo>
                      <a:pt x="13274" y="12738"/>
                    </a:lnTo>
                    <a:lnTo>
                      <a:pt x="13518" y="12470"/>
                    </a:lnTo>
                    <a:lnTo>
                      <a:pt x="13737" y="12178"/>
                    </a:lnTo>
                    <a:lnTo>
                      <a:pt x="13956" y="11886"/>
                    </a:lnTo>
                    <a:lnTo>
                      <a:pt x="14151" y="11569"/>
                    </a:lnTo>
                    <a:lnTo>
                      <a:pt x="14322" y="11252"/>
                    </a:lnTo>
                    <a:lnTo>
                      <a:pt x="14492" y="10936"/>
                    </a:lnTo>
                    <a:lnTo>
                      <a:pt x="14638" y="10595"/>
                    </a:lnTo>
                    <a:lnTo>
                      <a:pt x="14784" y="10254"/>
                    </a:lnTo>
                    <a:lnTo>
                      <a:pt x="14906" y="9889"/>
                    </a:lnTo>
                    <a:lnTo>
                      <a:pt x="15004" y="9523"/>
                    </a:lnTo>
                    <a:lnTo>
                      <a:pt x="15101" y="9158"/>
                    </a:lnTo>
                    <a:lnTo>
                      <a:pt x="15150" y="8793"/>
                    </a:lnTo>
                    <a:lnTo>
                      <a:pt x="15198" y="8403"/>
                    </a:lnTo>
                    <a:lnTo>
                      <a:pt x="15247" y="8013"/>
                    </a:lnTo>
                    <a:lnTo>
                      <a:pt x="15247" y="7623"/>
                    </a:lnTo>
                    <a:lnTo>
                      <a:pt x="15247" y="7623"/>
                    </a:lnTo>
                    <a:lnTo>
                      <a:pt x="15247" y="7234"/>
                    </a:lnTo>
                    <a:lnTo>
                      <a:pt x="15198" y="6844"/>
                    </a:lnTo>
                    <a:lnTo>
                      <a:pt x="15150" y="6454"/>
                    </a:lnTo>
                    <a:lnTo>
                      <a:pt x="15101" y="6089"/>
                    </a:lnTo>
                    <a:lnTo>
                      <a:pt x="15004" y="5724"/>
                    </a:lnTo>
                    <a:lnTo>
                      <a:pt x="14906" y="5358"/>
                    </a:lnTo>
                    <a:lnTo>
                      <a:pt x="14784" y="4993"/>
                    </a:lnTo>
                    <a:lnTo>
                      <a:pt x="14638" y="4652"/>
                    </a:lnTo>
                    <a:lnTo>
                      <a:pt x="14492" y="4311"/>
                    </a:lnTo>
                    <a:lnTo>
                      <a:pt x="14322" y="3995"/>
                    </a:lnTo>
                    <a:lnTo>
                      <a:pt x="14151" y="3678"/>
                    </a:lnTo>
                    <a:lnTo>
                      <a:pt x="13956" y="3361"/>
                    </a:lnTo>
                    <a:lnTo>
                      <a:pt x="13737" y="3069"/>
                    </a:lnTo>
                    <a:lnTo>
                      <a:pt x="13518" y="2777"/>
                    </a:lnTo>
                    <a:lnTo>
                      <a:pt x="13274" y="2509"/>
                    </a:lnTo>
                    <a:lnTo>
                      <a:pt x="13006" y="2241"/>
                    </a:lnTo>
                    <a:lnTo>
                      <a:pt x="12739" y="1973"/>
                    </a:lnTo>
                    <a:lnTo>
                      <a:pt x="12471" y="1730"/>
                    </a:lnTo>
                    <a:lnTo>
                      <a:pt x="12178" y="1510"/>
                    </a:lnTo>
                    <a:lnTo>
                      <a:pt x="11886" y="1291"/>
                    </a:lnTo>
                    <a:lnTo>
                      <a:pt x="11569" y="1096"/>
                    </a:lnTo>
                    <a:lnTo>
                      <a:pt x="11253" y="926"/>
                    </a:lnTo>
                    <a:lnTo>
                      <a:pt x="10936" y="755"/>
                    </a:lnTo>
                    <a:lnTo>
                      <a:pt x="10595" y="609"/>
                    </a:lnTo>
                    <a:lnTo>
                      <a:pt x="10254" y="463"/>
                    </a:lnTo>
                    <a:lnTo>
                      <a:pt x="9889" y="341"/>
                    </a:lnTo>
                    <a:lnTo>
                      <a:pt x="9524" y="244"/>
                    </a:lnTo>
                    <a:lnTo>
                      <a:pt x="9158" y="147"/>
                    </a:lnTo>
                    <a:lnTo>
                      <a:pt x="8793" y="98"/>
                    </a:lnTo>
                    <a:lnTo>
                      <a:pt x="8403" y="49"/>
                    </a:lnTo>
                    <a:lnTo>
                      <a:pt x="8014" y="0"/>
                    </a:lnTo>
                    <a:lnTo>
                      <a:pt x="7624" y="0"/>
                    </a:lnTo>
                    <a:lnTo>
                      <a:pt x="7624" y="0"/>
                    </a:lnTo>
                  </a:path>
                </a:pathLst>
              </a:custGeom>
              <a:noFill/>
              <a:ln w="12175" cap="rnd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" name="Shape 418"/>
              <p:cNvSpPr/>
              <p:nvPr/>
            </p:nvSpPr>
            <p:spPr>
              <a:xfrm>
                <a:off x="2197675" y="2503125"/>
                <a:ext cx="438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1755" h="1901" fill="none" extrusionOk="0">
                    <a:moveTo>
                      <a:pt x="877" y="0"/>
                    </a:moveTo>
                    <a:lnTo>
                      <a:pt x="877" y="0"/>
                    </a:lnTo>
                    <a:lnTo>
                      <a:pt x="1048" y="25"/>
                    </a:lnTo>
                    <a:lnTo>
                      <a:pt x="1218" y="73"/>
                    </a:lnTo>
                    <a:lnTo>
                      <a:pt x="1365" y="171"/>
                    </a:lnTo>
                    <a:lnTo>
                      <a:pt x="1511" y="268"/>
                    </a:lnTo>
                    <a:lnTo>
                      <a:pt x="1608" y="414"/>
                    </a:lnTo>
                    <a:lnTo>
                      <a:pt x="1681" y="585"/>
                    </a:lnTo>
                    <a:lnTo>
                      <a:pt x="1730" y="755"/>
                    </a:lnTo>
                    <a:lnTo>
                      <a:pt x="1754" y="950"/>
                    </a:lnTo>
                    <a:lnTo>
                      <a:pt x="1754" y="950"/>
                    </a:lnTo>
                    <a:lnTo>
                      <a:pt x="1730" y="1145"/>
                    </a:lnTo>
                    <a:lnTo>
                      <a:pt x="1681" y="1316"/>
                    </a:lnTo>
                    <a:lnTo>
                      <a:pt x="1608" y="1486"/>
                    </a:lnTo>
                    <a:lnTo>
                      <a:pt x="1511" y="1632"/>
                    </a:lnTo>
                    <a:lnTo>
                      <a:pt x="1365" y="1730"/>
                    </a:lnTo>
                    <a:lnTo>
                      <a:pt x="1218" y="1827"/>
                    </a:lnTo>
                    <a:lnTo>
                      <a:pt x="1048" y="1876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07" y="1876"/>
                    </a:lnTo>
                    <a:lnTo>
                      <a:pt x="536" y="1827"/>
                    </a:lnTo>
                    <a:lnTo>
                      <a:pt x="390" y="1730"/>
                    </a:lnTo>
                    <a:lnTo>
                      <a:pt x="244" y="1632"/>
                    </a:lnTo>
                    <a:lnTo>
                      <a:pt x="147" y="1486"/>
                    </a:lnTo>
                    <a:lnTo>
                      <a:pt x="74" y="1316"/>
                    </a:lnTo>
                    <a:lnTo>
                      <a:pt x="25" y="1145"/>
                    </a:lnTo>
                    <a:lnTo>
                      <a:pt x="1" y="950"/>
                    </a:lnTo>
                    <a:lnTo>
                      <a:pt x="1" y="950"/>
                    </a:lnTo>
                    <a:lnTo>
                      <a:pt x="25" y="755"/>
                    </a:lnTo>
                    <a:lnTo>
                      <a:pt x="74" y="585"/>
                    </a:lnTo>
                    <a:lnTo>
                      <a:pt x="147" y="414"/>
                    </a:lnTo>
                    <a:lnTo>
                      <a:pt x="244" y="268"/>
                    </a:lnTo>
                    <a:lnTo>
                      <a:pt x="390" y="171"/>
                    </a:lnTo>
                    <a:lnTo>
                      <a:pt x="536" y="73"/>
                    </a:lnTo>
                    <a:lnTo>
                      <a:pt x="707" y="25"/>
                    </a:lnTo>
                    <a:lnTo>
                      <a:pt x="877" y="0"/>
                    </a:lnTo>
                    <a:lnTo>
                      <a:pt x="877" y="0"/>
                    </a:lnTo>
                  </a:path>
                </a:pathLst>
              </a:custGeom>
              <a:noFill/>
              <a:ln w="12175" cap="rnd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" name="Shape 419"/>
              <p:cNvSpPr/>
              <p:nvPr/>
            </p:nvSpPr>
            <p:spPr>
              <a:xfrm>
                <a:off x="2041800" y="2503125"/>
                <a:ext cx="438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1755" h="1901" fill="none" extrusionOk="0">
                    <a:moveTo>
                      <a:pt x="878" y="0"/>
                    </a:moveTo>
                    <a:lnTo>
                      <a:pt x="878" y="0"/>
                    </a:lnTo>
                    <a:lnTo>
                      <a:pt x="1048" y="25"/>
                    </a:lnTo>
                    <a:lnTo>
                      <a:pt x="1219" y="73"/>
                    </a:lnTo>
                    <a:lnTo>
                      <a:pt x="1365" y="171"/>
                    </a:lnTo>
                    <a:lnTo>
                      <a:pt x="1511" y="268"/>
                    </a:lnTo>
                    <a:lnTo>
                      <a:pt x="1608" y="414"/>
                    </a:lnTo>
                    <a:lnTo>
                      <a:pt x="1681" y="585"/>
                    </a:lnTo>
                    <a:lnTo>
                      <a:pt x="1730" y="755"/>
                    </a:lnTo>
                    <a:lnTo>
                      <a:pt x="1754" y="950"/>
                    </a:lnTo>
                    <a:lnTo>
                      <a:pt x="1754" y="950"/>
                    </a:lnTo>
                    <a:lnTo>
                      <a:pt x="1730" y="1145"/>
                    </a:lnTo>
                    <a:lnTo>
                      <a:pt x="1681" y="1316"/>
                    </a:lnTo>
                    <a:lnTo>
                      <a:pt x="1608" y="1486"/>
                    </a:lnTo>
                    <a:lnTo>
                      <a:pt x="1511" y="1632"/>
                    </a:lnTo>
                    <a:lnTo>
                      <a:pt x="1365" y="1730"/>
                    </a:lnTo>
                    <a:lnTo>
                      <a:pt x="1219" y="1827"/>
                    </a:lnTo>
                    <a:lnTo>
                      <a:pt x="1048" y="1876"/>
                    </a:lnTo>
                    <a:lnTo>
                      <a:pt x="878" y="1900"/>
                    </a:lnTo>
                    <a:lnTo>
                      <a:pt x="878" y="1900"/>
                    </a:lnTo>
                    <a:lnTo>
                      <a:pt x="707" y="1876"/>
                    </a:lnTo>
                    <a:lnTo>
                      <a:pt x="537" y="1827"/>
                    </a:lnTo>
                    <a:lnTo>
                      <a:pt x="390" y="1730"/>
                    </a:lnTo>
                    <a:lnTo>
                      <a:pt x="244" y="1632"/>
                    </a:lnTo>
                    <a:lnTo>
                      <a:pt x="147" y="1486"/>
                    </a:lnTo>
                    <a:lnTo>
                      <a:pt x="74" y="1316"/>
                    </a:lnTo>
                    <a:lnTo>
                      <a:pt x="25" y="1145"/>
                    </a:lnTo>
                    <a:lnTo>
                      <a:pt x="1" y="950"/>
                    </a:lnTo>
                    <a:lnTo>
                      <a:pt x="1" y="950"/>
                    </a:lnTo>
                    <a:lnTo>
                      <a:pt x="25" y="755"/>
                    </a:lnTo>
                    <a:lnTo>
                      <a:pt x="74" y="585"/>
                    </a:lnTo>
                    <a:lnTo>
                      <a:pt x="147" y="414"/>
                    </a:lnTo>
                    <a:lnTo>
                      <a:pt x="244" y="268"/>
                    </a:lnTo>
                    <a:lnTo>
                      <a:pt x="390" y="171"/>
                    </a:lnTo>
                    <a:lnTo>
                      <a:pt x="537" y="73"/>
                    </a:lnTo>
                    <a:lnTo>
                      <a:pt x="707" y="25"/>
                    </a:lnTo>
                    <a:lnTo>
                      <a:pt x="878" y="0"/>
                    </a:lnTo>
                    <a:lnTo>
                      <a:pt x="878" y="0"/>
                    </a:lnTo>
                  </a:path>
                </a:pathLst>
              </a:custGeom>
              <a:noFill/>
              <a:ln w="12175" cap="rnd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20" name="Shape 420"/>
              <p:cNvSpPr/>
              <p:nvPr/>
            </p:nvSpPr>
            <p:spPr>
              <a:xfrm>
                <a:off x="2041800" y="2584100"/>
                <a:ext cx="199750" cy="41425"/>
              </a:xfrm>
              <a:custGeom>
                <a:avLst/>
                <a:gdLst/>
                <a:ahLst/>
                <a:cxnLst/>
                <a:rect l="0" t="0" r="0" b="0"/>
                <a:pathLst>
                  <a:path w="7990" h="1657" fill="none" extrusionOk="0">
                    <a:moveTo>
                      <a:pt x="1" y="1657"/>
                    </a:moveTo>
                    <a:lnTo>
                      <a:pt x="1" y="1657"/>
                    </a:lnTo>
                    <a:lnTo>
                      <a:pt x="415" y="1291"/>
                    </a:lnTo>
                    <a:lnTo>
                      <a:pt x="853" y="950"/>
                    </a:lnTo>
                    <a:lnTo>
                      <a:pt x="1340" y="683"/>
                    </a:lnTo>
                    <a:lnTo>
                      <a:pt x="1827" y="439"/>
                    </a:lnTo>
                    <a:lnTo>
                      <a:pt x="2363" y="244"/>
                    </a:lnTo>
                    <a:lnTo>
                      <a:pt x="2875" y="122"/>
                    </a:lnTo>
                    <a:lnTo>
                      <a:pt x="3435" y="49"/>
                    </a:lnTo>
                    <a:lnTo>
                      <a:pt x="3995" y="1"/>
                    </a:lnTo>
                    <a:lnTo>
                      <a:pt x="3995" y="1"/>
                    </a:lnTo>
                    <a:lnTo>
                      <a:pt x="4555" y="49"/>
                    </a:lnTo>
                    <a:lnTo>
                      <a:pt x="5115" y="122"/>
                    </a:lnTo>
                    <a:lnTo>
                      <a:pt x="5627" y="244"/>
                    </a:lnTo>
                    <a:lnTo>
                      <a:pt x="6163" y="439"/>
                    </a:lnTo>
                    <a:lnTo>
                      <a:pt x="6650" y="683"/>
                    </a:lnTo>
                    <a:lnTo>
                      <a:pt x="7137" y="950"/>
                    </a:lnTo>
                    <a:lnTo>
                      <a:pt x="7575" y="1291"/>
                    </a:lnTo>
                    <a:lnTo>
                      <a:pt x="7989" y="1657"/>
                    </a:lnTo>
                  </a:path>
                </a:pathLst>
              </a:custGeom>
              <a:noFill/>
              <a:ln w="12175" cap="rnd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7371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199" y="152400"/>
            <a:ext cx="3085013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3085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Nationwide Prediction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8760" y="1273569"/>
            <a:ext cx="3216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Targeted Population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077200" y="958514"/>
            <a:ext cx="0" cy="38221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465401" y="931082"/>
            <a:ext cx="305874" cy="3822192"/>
            <a:chOff x="7246201" y="585216"/>
            <a:chExt cx="305874" cy="3822192"/>
          </a:xfrm>
        </p:grpSpPr>
        <p:grpSp>
          <p:nvGrpSpPr>
            <p:cNvPr id="15" name="Shape 411"/>
            <p:cNvGrpSpPr/>
            <p:nvPr/>
          </p:nvGrpSpPr>
          <p:grpSpPr>
            <a:xfrm>
              <a:off x="7246201" y="585216"/>
              <a:ext cx="305854" cy="305854"/>
              <a:chOff x="1278900" y="2333250"/>
              <a:chExt cx="381175" cy="381175"/>
            </a:xfrm>
          </p:grpSpPr>
          <p:sp>
            <p:nvSpPr>
              <p:cNvPr id="21" name="Shape 412"/>
              <p:cNvSpPr/>
              <p:nvPr/>
            </p:nvSpPr>
            <p:spPr>
              <a:xfrm>
                <a:off x="1278900" y="2333250"/>
                <a:ext cx="381175" cy="381175"/>
              </a:xfrm>
              <a:custGeom>
                <a:avLst/>
                <a:gdLst/>
                <a:ahLst/>
                <a:cxnLst/>
                <a:rect l="0" t="0" r="0" b="0"/>
                <a:pathLst>
                  <a:path w="15247" h="15247" fill="none" extrusionOk="0">
                    <a:moveTo>
                      <a:pt x="7623" y="0"/>
                    </a:moveTo>
                    <a:lnTo>
                      <a:pt x="7623" y="0"/>
                    </a:lnTo>
                    <a:lnTo>
                      <a:pt x="7233" y="0"/>
                    </a:lnTo>
                    <a:lnTo>
                      <a:pt x="6844" y="49"/>
                    </a:lnTo>
                    <a:lnTo>
                      <a:pt x="6454" y="98"/>
                    </a:lnTo>
                    <a:lnTo>
                      <a:pt x="6089" y="147"/>
                    </a:lnTo>
                    <a:lnTo>
                      <a:pt x="5723" y="244"/>
                    </a:lnTo>
                    <a:lnTo>
                      <a:pt x="5358" y="341"/>
                    </a:lnTo>
                    <a:lnTo>
                      <a:pt x="4993" y="463"/>
                    </a:lnTo>
                    <a:lnTo>
                      <a:pt x="4652" y="609"/>
                    </a:lnTo>
                    <a:lnTo>
                      <a:pt x="4311" y="755"/>
                    </a:lnTo>
                    <a:lnTo>
                      <a:pt x="3994" y="926"/>
                    </a:lnTo>
                    <a:lnTo>
                      <a:pt x="3678" y="1096"/>
                    </a:lnTo>
                    <a:lnTo>
                      <a:pt x="3361" y="1291"/>
                    </a:lnTo>
                    <a:lnTo>
                      <a:pt x="3069" y="1510"/>
                    </a:lnTo>
                    <a:lnTo>
                      <a:pt x="2777" y="1730"/>
                    </a:lnTo>
                    <a:lnTo>
                      <a:pt x="2509" y="1973"/>
                    </a:lnTo>
                    <a:lnTo>
                      <a:pt x="2241" y="2241"/>
                    </a:lnTo>
                    <a:lnTo>
                      <a:pt x="1973" y="2509"/>
                    </a:lnTo>
                    <a:lnTo>
                      <a:pt x="1729" y="2777"/>
                    </a:lnTo>
                    <a:lnTo>
                      <a:pt x="1510" y="3069"/>
                    </a:lnTo>
                    <a:lnTo>
                      <a:pt x="1291" y="3361"/>
                    </a:lnTo>
                    <a:lnTo>
                      <a:pt x="1096" y="3678"/>
                    </a:lnTo>
                    <a:lnTo>
                      <a:pt x="926" y="3995"/>
                    </a:lnTo>
                    <a:lnTo>
                      <a:pt x="755" y="4311"/>
                    </a:lnTo>
                    <a:lnTo>
                      <a:pt x="609" y="4652"/>
                    </a:lnTo>
                    <a:lnTo>
                      <a:pt x="463" y="4993"/>
                    </a:lnTo>
                    <a:lnTo>
                      <a:pt x="341" y="5358"/>
                    </a:lnTo>
                    <a:lnTo>
                      <a:pt x="244" y="5724"/>
                    </a:lnTo>
                    <a:lnTo>
                      <a:pt x="146" y="6089"/>
                    </a:lnTo>
                    <a:lnTo>
                      <a:pt x="97" y="6454"/>
                    </a:lnTo>
                    <a:lnTo>
                      <a:pt x="49" y="6844"/>
                    </a:lnTo>
                    <a:lnTo>
                      <a:pt x="0" y="7234"/>
                    </a:lnTo>
                    <a:lnTo>
                      <a:pt x="0" y="7623"/>
                    </a:lnTo>
                    <a:lnTo>
                      <a:pt x="0" y="7623"/>
                    </a:lnTo>
                    <a:lnTo>
                      <a:pt x="0" y="8013"/>
                    </a:lnTo>
                    <a:lnTo>
                      <a:pt x="49" y="8403"/>
                    </a:lnTo>
                    <a:lnTo>
                      <a:pt x="97" y="8793"/>
                    </a:lnTo>
                    <a:lnTo>
                      <a:pt x="146" y="9158"/>
                    </a:lnTo>
                    <a:lnTo>
                      <a:pt x="244" y="9523"/>
                    </a:lnTo>
                    <a:lnTo>
                      <a:pt x="341" y="9889"/>
                    </a:lnTo>
                    <a:lnTo>
                      <a:pt x="463" y="10254"/>
                    </a:lnTo>
                    <a:lnTo>
                      <a:pt x="609" y="10595"/>
                    </a:lnTo>
                    <a:lnTo>
                      <a:pt x="755" y="10936"/>
                    </a:lnTo>
                    <a:lnTo>
                      <a:pt x="926" y="11252"/>
                    </a:lnTo>
                    <a:lnTo>
                      <a:pt x="1096" y="11569"/>
                    </a:lnTo>
                    <a:lnTo>
                      <a:pt x="1291" y="11886"/>
                    </a:lnTo>
                    <a:lnTo>
                      <a:pt x="1510" y="12178"/>
                    </a:lnTo>
                    <a:lnTo>
                      <a:pt x="1729" y="12470"/>
                    </a:lnTo>
                    <a:lnTo>
                      <a:pt x="1973" y="12738"/>
                    </a:lnTo>
                    <a:lnTo>
                      <a:pt x="2241" y="13006"/>
                    </a:lnTo>
                    <a:lnTo>
                      <a:pt x="2509" y="13274"/>
                    </a:lnTo>
                    <a:lnTo>
                      <a:pt x="2777" y="13517"/>
                    </a:lnTo>
                    <a:lnTo>
                      <a:pt x="3069" y="13737"/>
                    </a:lnTo>
                    <a:lnTo>
                      <a:pt x="3361" y="13956"/>
                    </a:lnTo>
                    <a:lnTo>
                      <a:pt x="3678" y="14151"/>
                    </a:lnTo>
                    <a:lnTo>
                      <a:pt x="3994" y="14321"/>
                    </a:lnTo>
                    <a:lnTo>
                      <a:pt x="4311" y="14492"/>
                    </a:lnTo>
                    <a:lnTo>
                      <a:pt x="4652" y="14638"/>
                    </a:lnTo>
                    <a:lnTo>
                      <a:pt x="4993" y="14784"/>
                    </a:lnTo>
                    <a:lnTo>
                      <a:pt x="5358" y="14906"/>
                    </a:lnTo>
                    <a:lnTo>
                      <a:pt x="5723" y="15003"/>
                    </a:lnTo>
                    <a:lnTo>
                      <a:pt x="6089" y="15100"/>
                    </a:lnTo>
                    <a:lnTo>
                      <a:pt x="6454" y="15149"/>
                    </a:lnTo>
                    <a:lnTo>
                      <a:pt x="6844" y="15198"/>
                    </a:lnTo>
                    <a:lnTo>
                      <a:pt x="7233" y="15247"/>
                    </a:lnTo>
                    <a:lnTo>
                      <a:pt x="7623" y="15247"/>
                    </a:lnTo>
                    <a:lnTo>
                      <a:pt x="7623" y="15247"/>
                    </a:lnTo>
                    <a:lnTo>
                      <a:pt x="8013" y="15247"/>
                    </a:lnTo>
                    <a:lnTo>
                      <a:pt x="8403" y="15198"/>
                    </a:lnTo>
                    <a:lnTo>
                      <a:pt x="8792" y="15149"/>
                    </a:lnTo>
                    <a:lnTo>
                      <a:pt x="9158" y="15100"/>
                    </a:lnTo>
                    <a:lnTo>
                      <a:pt x="9523" y="15003"/>
                    </a:lnTo>
                    <a:lnTo>
                      <a:pt x="9888" y="14906"/>
                    </a:lnTo>
                    <a:lnTo>
                      <a:pt x="10253" y="14784"/>
                    </a:lnTo>
                    <a:lnTo>
                      <a:pt x="10594" y="14638"/>
                    </a:lnTo>
                    <a:lnTo>
                      <a:pt x="10935" y="14492"/>
                    </a:lnTo>
                    <a:lnTo>
                      <a:pt x="11252" y="14321"/>
                    </a:lnTo>
                    <a:lnTo>
                      <a:pt x="11569" y="14151"/>
                    </a:lnTo>
                    <a:lnTo>
                      <a:pt x="11885" y="13956"/>
                    </a:lnTo>
                    <a:lnTo>
                      <a:pt x="12178" y="13737"/>
                    </a:lnTo>
                    <a:lnTo>
                      <a:pt x="12470" y="13517"/>
                    </a:lnTo>
                    <a:lnTo>
                      <a:pt x="12738" y="13274"/>
                    </a:lnTo>
                    <a:lnTo>
                      <a:pt x="13006" y="13006"/>
                    </a:lnTo>
                    <a:lnTo>
                      <a:pt x="13273" y="12738"/>
                    </a:lnTo>
                    <a:lnTo>
                      <a:pt x="13517" y="12470"/>
                    </a:lnTo>
                    <a:lnTo>
                      <a:pt x="13736" y="12178"/>
                    </a:lnTo>
                    <a:lnTo>
                      <a:pt x="13955" y="11886"/>
                    </a:lnTo>
                    <a:lnTo>
                      <a:pt x="14150" y="11569"/>
                    </a:lnTo>
                    <a:lnTo>
                      <a:pt x="14321" y="11252"/>
                    </a:lnTo>
                    <a:lnTo>
                      <a:pt x="14491" y="10936"/>
                    </a:lnTo>
                    <a:lnTo>
                      <a:pt x="14637" y="10595"/>
                    </a:lnTo>
                    <a:lnTo>
                      <a:pt x="14783" y="10254"/>
                    </a:lnTo>
                    <a:lnTo>
                      <a:pt x="14905" y="9889"/>
                    </a:lnTo>
                    <a:lnTo>
                      <a:pt x="15003" y="9523"/>
                    </a:lnTo>
                    <a:lnTo>
                      <a:pt x="15100" y="9158"/>
                    </a:lnTo>
                    <a:lnTo>
                      <a:pt x="15149" y="8793"/>
                    </a:lnTo>
                    <a:lnTo>
                      <a:pt x="15198" y="8403"/>
                    </a:lnTo>
                    <a:lnTo>
                      <a:pt x="15246" y="8013"/>
                    </a:lnTo>
                    <a:lnTo>
                      <a:pt x="15246" y="7623"/>
                    </a:lnTo>
                    <a:lnTo>
                      <a:pt x="15246" y="7623"/>
                    </a:lnTo>
                    <a:lnTo>
                      <a:pt x="15246" y="7234"/>
                    </a:lnTo>
                    <a:lnTo>
                      <a:pt x="15198" y="6844"/>
                    </a:lnTo>
                    <a:lnTo>
                      <a:pt x="15149" y="6454"/>
                    </a:lnTo>
                    <a:lnTo>
                      <a:pt x="15100" y="6089"/>
                    </a:lnTo>
                    <a:lnTo>
                      <a:pt x="15003" y="5724"/>
                    </a:lnTo>
                    <a:lnTo>
                      <a:pt x="14905" y="5358"/>
                    </a:lnTo>
                    <a:lnTo>
                      <a:pt x="14783" y="4993"/>
                    </a:lnTo>
                    <a:lnTo>
                      <a:pt x="14637" y="4652"/>
                    </a:lnTo>
                    <a:lnTo>
                      <a:pt x="14491" y="4311"/>
                    </a:lnTo>
                    <a:lnTo>
                      <a:pt x="14321" y="3995"/>
                    </a:lnTo>
                    <a:lnTo>
                      <a:pt x="14150" y="3678"/>
                    </a:lnTo>
                    <a:lnTo>
                      <a:pt x="13955" y="3361"/>
                    </a:lnTo>
                    <a:lnTo>
                      <a:pt x="13736" y="3069"/>
                    </a:lnTo>
                    <a:lnTo>
                      <a:pt x="13517" y="2777"/>
                    </a:lnTo>
                    <a:lnTo>
                      <a:pt x="13273" y="2509"/>
                    </a:lnTo>
                    <a:lnTo>
                      <a:pt x="13006" y="2241"/>
                    </a:lnTo>
                    <a:lnTo>
                      <a:pt x="12738" y="1973"/>
                    </a:lnTo>
                    <a:lnTo>
                      <a:pt x="12470" y="1730"/>
                    </a:lnTo>
                    <a:lnTo>
                      <a:pt x="12178" y="1510"/>
                    </a:lnTo>
                    <a:lnTo>
                      <a:pt x="11885" y="1291"/>
                    </a:lnTo>
                    <a:lnTo>
                      <a:pt x="11569" y="1096"/>
                    </a:lnTo>
                    <a:lnTo>
                      <a:pt x="11252" y="926"/>
                    </a:lnTo>
                    <a:lnTo>
                      <a:pt x="10935" y="755"/>
                    </a:lnTo>
                    <a:lnTo>
                      <a:pt x="10594" y="609"/>
                    </a:lnTo>
                    <a:lnTo>
                      <a:pt x="10253" y="463"/>
                    </a:lnTo>
                    <a:lnTo>
                      <a:pt x="9888" y="341"/>
                    </a:lnTo>
                    <a:lnTo>
                      <a:pt x="9523" y="244"/>
                    </a:lnTo>
                    <a:lnTo>
                      <a:pt x="9158" y="147"/>
                    </a:lnTo>
                    <a:lnTo>
                      <a:pt x="8792" y="98"/>
                    </a:lnTo>
                    <a:lnTo>
                      <a:pt x="8403" y="49"/>
                    </a:lnTo>
                    <a:lnTo>
                      <a:pt x="8013" y="0"/>
                    </a:lnTo>
                    <a:lnTo>
                      <a:pt x="7623" y="0"/>
                    </a:lnTo>
                    <a:lnTo>
                      <a:pt x="7623" y="0"/>
                    </a:lnTo>
                  </a:path>
                </a:pathLst>
              </a:custGeom>
              <a:noFill/>
              <a:ln w="12175" cap="rnd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" name="Shape 413"/>
              <p:cNvSpPr/>
              <p:nvPr/>
            </p:nvSpPr>
            <p:spPr>
              <a:xfrm>
                <a:off x="1525475" y="2503125"/>
                <a:ext cx="438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1755" h="1901" fill="none" extrusionOk="0">
                    <a:moveTo>
                      <a:pt x="878" y="0"/>
                    </a:moveTo>
                    <a:lnTo>
                      <a:pt x="878" y="0"/>
                    </a:lnTo>
                    <a:lnTo>
                      <a:pt x="1048" y="25"/>
                    </a:lnTo>
                    <a:lnTo>
                      <a:pt x="1219" y="73"/>
                    </a:lnTo>
                    <a:lnTo>
                      <a:pt x="1365" y="171"/>
                    </a:lnTo>
                    <a:lnTo>
                      <a:pt x="1511" y="268"/>
                    </a:lnTo>
                    <a:lnTo>
                      <a:pt x="1608" y="414"/>
                    </a:lnTo>
                    <a:lnTo>
                      <a:pt x="1681" y="585"/>
                    </a:lnTo>
                    <a:lnTo>
                      <a:pt x="1730" y="755"/>
                    </a:lnTo>
                    <a:lnTo>
                      <a:pt x="1754" y="950"/>
                    </a:lnTo>
                    <a:lnTo>
                      <a:pt x="1754" y="950"/>
                    </a:lnTo>
                    <a:lnTo>
                      <a:pt x="1730" y="1145"/>
                    </a:lnTo>
                    <a:lnTo>
                      <a:pt x="1681" y="1316"/>
                    </a:lnTo>
                    <a:lnTo>
                      <a:pt x="1608" y="1486"/>
                    </a:lnTo>
                    <a:lnTo>
                      <a:pt x="1511" y="1632"/>
                    </a:lnTo>
                    <a:lnTo>
                      <a:pt x="1365" y="1730"/>
                    </a:lnTo>
                    <a:lnTo>
                      <a:pt x="1219" y="1827"/>
                    </a:lnTo>
                    <a:lnTo>
                      <a:pt x="1048" y="1876"/>
                    </a:lnTo>
                    <a:lnTo>
                      <a:pt x="878" y="1900"/>
                    </a:lnTo>
                    <a:lnTo>
                      <a:pt x="878" y="1900"/>
                    </a:lnTo>
                    <a:lnTo>
                      <a:pt x="707" y="1876"/>
                    </a:lnTo>
                    <a:lnTo>
                      <a:pt x="537" y="1827"/>
                    </a:lnTo>
                    <a:lnTo>
                      <a:pt x="390" y="1730"/>
                    </a:lnTo>
                    <a:lnTo>
                      <a:pt x="244" y="1632"/>
                    </a:lnTo>
                    <a:lnTo>
                      <a:pt x="147" y="1486"/>
                    </a:lnTo>
                    <a:lnTo>
                      <a:pt x="74" y="1316"/>
                    </a:lnTo>
                    <a:lnTo>
                      <a:pt x="25" y="1145"/>
                    </a:lnTo>
                    <a:lnTo>
                      <a:pt x="1" y="950"/>
                    </a:lnTo>
                    <a:lnTo>
                      <a:pt x="1" y="950"/>
                    </a:lnTo>
                    <a:lnTo>
                      <a:pt x="25" y="755"/>
                    </a:lnTo>
                    <a:lnTo>
                      <a:pt x="74" y="585"/>
                    </a:lnTo>
                    <a:lnTo>
                      <a:pt x="147" y="414"/>
                    </a:lnTo>
                    <a:lnTo>
                      <a:pt x="244" y="268"/>
                    </a:lnTo>
                    <a:lnTo>
                      <a:pt x="390" y="171"/>
                    </a:lnTo>
                    <a:lnTo>
                      <a:pt x="537" y="73"/>
                    </a:lnTo>
                    <a:lnTo>
                      <a:pt x="707" y="25"/>
                    </a:lnTo>
                    <a:lnTo>
                      <a:pt x="878" y="0"/>
                    </a:lnTo>
                    <a:lnTo>
                      <a:pt x="878" y="0"/>
                    </a:lnTo>
                  </a:path>
                </a:pathLst>
              </a:custGeom>
              <a:noFill/>
              <a:ln w="12175" cap="rnd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" name="Shape 414"/>
              <p:cNvSpPr/>
              <p:nvPr/>
            </p:nvSpPr>
            <p:spPr>
              <a:xfrm>
                <a:off x="1369600" y="2503125"/>
                <a:ext cx="438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1755" h="1901" fill="none" extrusionOk="0">
                    <a:moveTo>
                      <a:pt x="878" y="0"/>
                    </a:moveTo>
                    <a:lnTo>
                      <a:pt x="878" y="0"/>
                    </a:lnTo>
                    <a:lnTo>
                      <a:pt x="1048" y="25"/>
                    </a:lnTo>
                    <a:lnTo>
                      <a:pt x="1219" y="73"/>
                    </a:lnTo>
                    <a:lnTo>
                      <a:pt x="1365" y="171"/>
                    </a:lnTo>
                    <a:lnTo>
                      <a:pt x="1511" y="268"/>
                    </a:lnTo>
                    <a:lnTo>
                      <a:pt x="1608" y="414"/>
                    </a:lnTo>
                    <a:lnTo>
                      <a:pt x="1681" y="585"/>
                    </a:lnTo>
                    <a:lnTo>
                      <a:pt x="1730" y="755"/>
                    </a:lnTo>
                    <a:lnTo>
                      <a:pt x="1754" y="950"/>
                    </a:lnTo>
                    <a:lnTo>
                      <a:pt x="1754" y="950"/>
                    </a:lnTo>
                    <a:lnTo>
                      <a:pt x="1730" y="1145"/>
                    </a:lnTo>
                    <a:lnTo>
                      <a:pt x="1681" y="1316"/>
                    </a:lnTo>
                    <a:lnTo>
                      <a:pt x="1608" y="1486"/>
                    </a:lnTo>
                    <a:lnTo>
                      <a:pt x="1511" y="1632"/>
                    </a:lnTo>
                    <a:lnTo>
                      <a:pt x="1365" y="1730"/>
                    </a:lnTo>
                    <a:lnTo>
                      <a:pt x="1219" y="1827"/>
                    </a:lnTo>
                    <a:lnTo>
                      <a:pt x="1048" y="1876"/>
                    </a:lnTo>
                    <a:lnTo>
                      <a:pt x="878" y="1900"/>
                    </a:lnTo>
                    <a:lnTo>
                      <a:pt x="878" y="1900"/>
                    </a:lnTo>
                    <a:lnTo>
                      <a:pt x="707" y="1876"/>
                    </a:lnTo>
                    <a:lnTo>
                      <a:pt x="537" y="1827"/>
                    </a:lnTo>
                    <a:lnTo>
                      <a:pt x="391" y="1730"/>
                    </a:lnTo>
                    <a:lnTo>
                      <a:pt x="244" y="1632"/>
                    </a:lnTo>
                    <a:lnTo>
                      <a:pt x="147" y="1486"/>
                    </a:lnTo>
                    <a:lnTo>
                      <a:pt x="74" y="1316"/>
                    </a:lnTo>
                    <a:lnTo>
                      <a:pt x="25" y="1145"/>
                    </a:lnTo>
                    <a:lnTo>
                      <a:pt x="1" y="950"/>
                    </a:lnTo>
                    <a:lnTo>
                      <a:pt x="1" y="950"/>
                    </a:lnTo>
                    <a:lnTo>
                      <a:pt x="25" y="755"/>
                    </a:lnTo>
                    <a:lnTo>
                      <a:pt x="74" y="585"/>
                    </a:lnTo>
                    <a:lnTo>
                      <a:pt x="147" y="414"/>
                    </a:lnTo>
                    <a:lnTo>
                      <a:pt x="244" y="268"/>
                    </a:lnTo>
                    <a:lnTo>
                      <a:pt x="391" y="171"/>
                    </a:lnTo>
                    <a:lnTo>
                      <a:pt x="537" y="73"/>
                    </a:lnTo>
                    <a:lnTo>
                      <a:pt x="707" y="25"/>
                    </a:lnTo>
                    <a:lnTo>
                      <a:pt x="878" y="0"/>
                    </a:lnTo>
                    <a:lnTo>
                      <a:pt x="878" y="0"/>
                    </a:lnTo>
                  </a:path>
                </a:pathLst>
              </a:custGeom>
              <a:noFill/>
              <a:ln w="12175" cap="rnd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" name="Shape 415"/>
              <p:cNvSpPr/>
              <p:nvPr/>
            </p:nvSpPr>
            <p:spPr>
              <a:xfrm>
                <a:off x="1369600" y="2604200"/>
                <a:ext cx="199750" cy="40825"/>
              </a:xfrm>
              <a:custGeom>
                <a:avLst/>
                <a:gdLst/>
                <a:ahLst/>
                <a:cxnLst/>
                <a:rect l="0" t="0" r="0" b="0"/>
                <a:pathLst>
                  <a:path w="7990" h="1633" fill="none" extrusionOk="0">
                    <a:moveTo>
                      <a:pt x="7989" y="0"/>
                    </a:moveTo>
                    <a:lnTo>
                      <a:pt x="7989" y="0"/>
                    </a:lnTo>
                    <a:lnTo>
                      <a:pt x="7575" y="366"/>
                    </a:lnTo>
                    <a:lnTo>
                      <a:pt x="7137" y="707"/>
                    </a:lnTo>
                    <a:lnTo>
                      <a:pt x="6650" y="975"/>
                    </a:lnTo>
                    <a:lnTo>
                      <a:pt x="6163" y="1218"/>
                    </a:lnTo>
                    <a:lnTo>
                      <a:pt x="5627" y="1389"/>
                    </a:lnTo>
                    <a:lnTo>
                      <a:pt x="5115" y="1535"/>
                    </a:lnTo>
                    <a:lnTo>
                      <a:pt x="4555" y="1608"/>
                    </a:lnTo>
                    <a:lnTo>
                      <a:pt x="3995" y="1632"/>
                    </a:lnTo>
                    <a:lnTo>
                      <a:pt x="3995" y="1632"/>
                    </a:lnTo>
                    <a:lnTo>
                      <a:pt x="3435" y="1608"/>
                    </a:lnTo>
                    <a:lnTo>
                      <a:pt x="2875" y="1535"/>
                    </a:lnTo>
                    <a:lnTo>
                      <a:pt x="2363" y="1389"/>
                    </a:lnTo>
                    <a:lnTo>
                      <a:pt x="1828" y="1218"/>
                    </a:lnTo>
                    <a:lnTo>
                      <a:pt x="1340" y="975"/>
                    </a:lnTo>
                    <a:lnTo>
                      <a:pt x="853" y="707"/>
                    </a:lnTo>
                    <a:lnTo>
                      <a:pt x="415" y="366"/>
                    </a:lnTo>
                    <a:lnTo>
                      <a:pt x="1" y="0"/>
                    </a:lnTo>
                  </a:path>
                </a:pathLst>
              </a:custGeom>
              <a:noFill/>
              <a:ln w="12175" cap="rnd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" name="Shape 416"/>
            <p:cNvGrpSpPr/>
            <p:nvPr/>
          </p:nvGrpSpPr>
          <p:grpSpPr>
            <a:xfrm>
              <a:off x="7246201" y="4101554"/>
              <a:ext cx="305874" cy="305854"/>
              <a:chOff x="1951075" y="2333250"/>
              <a:chExt cx="381200" cy="381175"/>
            </a:xfrm>
          </p:grpSpPr>
          <p:sp>
            <p:nvSpPr>
              <p:cNvPr id="17" name="Shape 417"/>
              <p:cNvSpPr/>
              <p:nvPr/>
            </p:nvSpPr>
            <p:spPr>
              <a:xfrm>
                <a:off x="1951075" y="2333250"/>
                <a:ext cx="381200" cy="381175"/>
              </a:xfrm>
              <a:custGeom>
                <a:avLst/>
                <a:gdLst/>
                <a:ahLst/>
                <a:cxnLst/>
                <a:rect l="0" t="0" r="0" b="0"/>
                <a:pathLst>
                  <a:path w="15248" h="15247" fill="none" extrusionOk="0">
                    <a:moveTo>
                      <a:pt x="7624" y="0"/>
                    </a:moveTo>
                    <a:lnTo>
                      <a:pt x="7624" y="0"/>
                    </a:lnTo>
                    <a:lnTo>
                      <a:pt x="7234" y="0"/>
                    </a:lnTo>
                    <a:lnTo>
                      <a:pt x="6845" y="49"/>
                    </a:lnTo>
                    <a:lnTo>
                      <a:pt x="6455" y="98"/>
                    </a:lnTo>
                    <a:lnTo>
                      <a:pt x="6090" y="147"/>
                    </a:lnTo>
                    <a:lnTo>
                      <a:pt x="5724" y="244"/>
                    </a:lnTo>
                    <a:lnTo>
                      <a:pt x="5359" y="341"/>
                    </a:lnTo>
                    <a:lnTo>
                      <a:pt x="4994" y="463"/>
                    </a:lnTo>
                    <a:lnTo>
                      <a:pt x="4653" y="609"/>
                    </a:lnTo>
                    <a:lnTo>
                      <a:pt x="4312" y="755"/>
                    </a:lnTo>
                    <a:lnTo>
                      <a:pt x="3995" y="926"/>
                    </a:lnTo>
                    <a:lnTo>
                      <a:pt x="3678" y="1096"/>
                    </a:lnTo>
                    <a:lnTo>
                      <a:pt x="3362" y="1291"/>
                    </a:lnTo>
                    <a:lnTo>
                      <a:pt x="3070" y="1510"/>
                    </a:lnTo>
                    <a:lnTo>
                      <a:pt x="2777" y="1730"/>
                    </a:lnTo>
                    <a:lnTo>
                      <a:pt x="2509" y="1973"/>
                    </a:lnTo>
                    <a:lnTo>
                      <a:pt x="2242" y="2241"/>
                    </a:lnTo>
                    <a:lnTo>
                      <a:pt x="1974" y="2509"/>
                    </a:lnTo>
                    <a:lnTo>
                      <a:pt x="1730" y="2777"/>
                    </a:lnTo>
                    <a:lnTo>
                      <a:pt x="1511" y="3069"/>
                    </a:lnTo>
                    <a:lnTo>
                      <a:pt x="1292" y="3361"/>
                    </a:lnTo>
                    <a:lnTo>
                      <a:pt x="1097" y="3678"/>
                    </a:lnTo>
                    <a:lnTo>
                      <a:pt x="926" y="3995"/>
                    </a:lnTo>
                    <a:lnTo>
                      <a:pt x="756" y="4311"/>
                    </a:lnTo>
                    <a:lnTo>
                      <a:pt x="610" y="4652"/>
                    </a:lnTo>
                    <a:lnTo>
                      <a:pt x="464" y="4993"/>
                    </a:lnTo>
                    <a:lnTo>
                      <a:pt x="342" y="5358"/>
                    </a:lnTo>
                    <a:lnTo>
                      <a:pt x="244" y="5724"/>
                    </a:lnTo>
                    <a:lnTo>
                      <a:pt x="147" y="6089"/>
                    </a:lnTo>
                    <a:lnTo>
                      <a:pt x="98" y="6454"/>
                    </a:lnTo>
                    <a:lnTo>
                      <a:pt x="50" y="6844"/>
                    </a:lnTo>
                    <a:lnTo>
                      <a:pt x="1" y="7234"/>
                    </a:lnTo>
                    <a:lnTo>
                      <a:pt x="1" y="7623"/>
                    </a:lnTo>
                    <a:lnTo>
                      <a:pt x="1" y="7623"/>
                    </a:lnTo>
                    <a:lnTo>
                      <a:pt x="1" y="8013"/>
                    </a:lnTo>
                    <a:lnTo>
                      <a:pt x="50" y="8403"/>
                    </a:lnTo>
                    <a:lnTo>
                      <a:pt x="98" y="8793"/>
                    </a:lnTo>
                    <a:lnTo>
                      <a:pt x="147" y="9158"/>
                    </a:lnTo>
                    <a:lnTo>
                      <a:pt x="244" y="9523"/>
                    </a:lnTo>
                    <a:lnTo>
                      <a:pt x="342" y="9889"/>
                    </a:lnTo>
                    <a:lnTo>
                      <a:pt x="464" y="10254"/>
                    </a:lnTo>
                    <a:lnTo>
                      <a:pt x="610" y="10595"/>
                    </a:lnTo>
                    <a:lnTo>
                      <a:pt x="756" y="10936"/>
                    </a:lnTo>
                    <a:lnTo>
                      <a:pt x="926" y="11252"/>
                    </a:lnTo>
                    <a:lnTo>
                      <a:pt x="1097" y="11569"/>
                    </a:lnTo>
                    <a:lnTo>
                      <a:pt x="1292" y="11886"/>
                    </a:lnTo>
                    <a:lnTo>
                      <a:pt x="1511" y="12178"/>
                    </a:lnTo>
                    <a:lnTo>
                      <a:pt x="1730" y="12470"/>
                    </a:lnTo>
                    <a:lnTo>
                      <a:pt x="1974" y="12738"/>
                    </a:lnTo>
                    <a:lnTo>
                      <a:pt x="2242" y="13006"/>
                    </a:lnTo>
                    <a:lnTo>
                      <a:pt x="2509" y="13274"/>
                    </a:lnTo>
                    <a:lnTo>
                      <a:pt x="2777" y="13517"/>
                    </a:lnTo>
                    <a:lnTo>
                      <a:pt x="3070" y="13737"/>
                    </a:lnTo>
                    <a:lnTo>
                      <a:pt x="3362" y="13956"/>
                    </a:lnTo>
                    <a:lnTo>
                      <a:pt x="3678" y="14151"/>
                    </a:lnTo>
                    <a:lnTo>
                      <a:pt x="3995" y="14321"/>
                    </a:lnTo>
                    <a:lnTo>
                      <a:pt x="4312" y="14492"/>
                    </a:lnTo>
                    <a:lnTo>
                      <a:pt x="4653" y="14638"/>
                    </a:lnTo>
                    <a:lnTo>
                      <a:pt x="4994" y="14784"/>
                    </a:lnTo>
                    <a:lnTo>
                      <a:pt x="5359" y="14906"/>
                    </a:lnTo>
                    <a:lnTo>
                      <a:pt x="5724" y="15003"/>
                    </a:lnTo>
                    <a:lnTo>
                      <a:pt x="6090" y="15100"/>
                    </a:lnTo>
                    <a:lnTo>
                      <a:pt x="6455" y="15149"/>
                    </a:lnTo>
                    <a:lnTo>
                      <a:pt x="6845" y="15198"/>
                    </a:lnTo>
                    <a:lnTo>
                      <a:pt x="7234" y="15247"/>
                    </a:lnTo>
                    <a:lnTo>
                      <a:pt x="7624" y="15247"/>
                    </a:lnTo>
                    <a:lnTo>
                      <a:pt x="7624" y="15247"/>
                    </a:lnTo>
                    <a:lnTo>
                      <a:pt x="8014" y="15247"/>
                    </a:lnTo>
                    <a:lnTo>
                      <a:pt x="8403" y="15198"/>
                    </a:lnTo>
                    <a:lnTo>
                      <a:pt x="8793" y="15149"/>
                    </a:lnTo>
                    <a:lnTo>
                      <a:pt x="9158" y="15100"/>
                    </a:lnTo>
                    <a:lnTo>
                      <a:pt x="9524" y="15003"/>
                    </a:lnTo>
                    <a:lnTo>
                      <a:pt x="9889" y="14906"/>
                    </a:lnTo>
                    <a:lnTo>
                      <a:pt x="10254" y="14784"/>
                    </a:lnTo>
                    <a:lnTo>
                      <a:pt x="10595" y="14638"/>
                    </a:lnTo>
                    <a:lnTo>
                      <a:pt x="10936" y="14492"/>
                    </a:lnTo>
                    <a:lnTo>
                      <a:pt x="11253" y="14321"/>
                    </a:lnTo>
                    <a:lnTo>
                      <a:pt x="11569" y="14151"/>
                    </a:lnTo>
                    <a:lnTo>
                      <a:pt x="11886" y="13956"/>
                    </a:lnTo>
                    <a:lnTo>
                      <a:pt x="12178" y="13737"/>
                    </a:lnTo>
                    <a:lnTo>
                      <a:pt x="12471" y="13517"/>
                    </a:lnTo>
                    <a:lnTo>
                      <a:pt x="12739" y="13274"/>
                    </a:lnTo>
                    <a:lnTo>
                      <a:pt x="13006" y="13006"/>
                    </a:lnTo>
                    <a:lnTo>
                      <a:pt x="13274" y="12738"/>
                    </a:lnTo>
                    <a:lnTo>
                      <a:pt x="13518" y="12470"/>
                    </a:lnTo>
                    <a:lnTo>
                      <a:pt x="13737" y="12178"/>
                    </a:lnTo>
                    <a:lnTo>
                      <a:pt x="13956" y="11886"/>
                    </a:lnTo>
                    <a:lnTo>
                      <a:pt x="14151" y="11569"/>
                    </a:lnTo>
                    <a:lnTo>
                      <a:pt x="14322" y="11252"/>
                    </a:lnTo>
                    <a:lnTo>
                      <a:pt x="14492" y="10936"/>
                    </a:lnTo>
                    <a:lnTo>
                      <a:pt x="14638" y="10595"/>
                    </a:lnTo>
                    <a:lnTo>
                      <a:pt x="14784" y="10254"/>
                    </a:lnTo>
                    <a:lnTo>
                      <a:pt x="14906" y="9889"/>
                    </a:lnTo>
                    <a:lnTo>
                      <a:pt x="15004" y="9523"/>
                    </a:lnTo>
                    <a:lnTo>
                      <a:pt x="15101" y="9158"/>
                    </a:lnTo>
                    <a:lnTo>
                      <a:pt x="15150" y="8793"/>
                    </a:lnTo>
                    <a:lnTo>
                      <a:pt x="15198" y="8403"/>
                    </a:lnTo>
                    <a:lnTo>
                      <a:pt x="15247" y="8013"/>
                    </a:lnTo>
                    <a:lnTo>
                      <a:pt x="15247" y="7623"/>
                    </a:lnTo>
                    <a:lnTo>
                      <a:pt x="15247" y="7623"/>
                    </a:lnTo>
                    <a:lnTo>
                      <a:pt x="15247" y="7234"/>
                    </a:lnTo>
                    <a:lnTo>
                      <a:pt x="15198" y="6844"/>
                    </a:lnTo>
                    <a:lnTo>
                      <a:pt x="15150" y="6454"/>
                    </a:lnTo>
                    <a:lnTo>
                      <a:pt x="15101" y="6089"/>
                    </a:lnTo>
                    <a:lnTo>
                      <a:pt x="15004" y="5724"/>
                    </a:lnTo>
                    <a:lnTo>
                      <a:pt x="14906" y="5358"/>
                    </a:lnTo>
                    <a:lnTo>
                      <a:pt x="14784" y="4993"/>
                    </a:lnTo>
                    <a:lnTo>
                      <a:pt x="14638" y="4652"/>
                    </a:lnTo>
                    <a:lnTo>
                      <a:pt x="14492" y="4311"/>
                    </a:lnTo>
                    <a:lnTo>
                      <a:pt x="14322" y="3995"/>
                    </a:lnTo>
                    <a:lnTo>
                      <a:pt x="14151" y="3678"/>
                    </a:lnTo>
                    <a:lnTo>
                      <a:pt x="13956" y="3361"/>
                    </a:lnTo>
                    <a:lnTo>
                      <a:pt x="13737" y="3069"/>
                    </a:lnTo>
                    <a:lnTo>
                      <a:pt x="13518" y="2777"/>
                    </a:lnTo>
                    <a:lnTo>
                      <a:pt x="13274" y="2509"/>
                    </a:lnTo>
                    <a:lnTo>
                      <a:pt x="13006" y="2241"/>
                    </a:lnTo>
                    <a:lnTo>
                      <a:pt x="12739" y="1973"/>
                    </a:lnTo>
                    <a:lnTo>
                      <a:pt x="12471" y="1730"/>
                    </a:lnTo>
                    <a:lnTo>
                      <a:pt x="12178" y="1510"/>
                    </a:lnTo>
                    <a:lnTo>
                      <a:pt x="11886" y="1291"/>
                    </a:lnTo>
                    <a:lnTo>
                      <a:pt x="11569" y="1096"/>
                    </a:lnTo>
                    <a:lnTo>
                      <a:pt x="11253" y="926"/>
                    </a:lnTo>
                    <a:lnTo>
                      <a:pt x="10936" y="755"/>
                    </a:lnTo>
                    <a:lnTo>
                      <a:pt x="10595" y="609"/>
                    </a:lnTo>
                    <a:lnTo>
                      <a:pt x="10254" y="463"/>
                    </a:lnTo>
                    <a:lnTo>
                      <a:pt x="9889" y="341"/>
                    </a:lnTo>
                    <a:lnTo>
                      <a:pt x="9524" y="244"/>
                    </a:lnTo>
                    <a:lnTo>
                      <a:pt x="9158" y="147"/>
                    </a:lnTo>
                    <a:lnTo>
                      <a:pt x="8793" y="98"/>
                    </a:lnTo>
                    <a:lnTo>
                      <a:pt x="8403" y="49"/>
                    </a:lnTo>
                    <a:lnTo>
                      <a:pt x="8014" y="0"/>
                    </a:lnTo>
                    <a:lnTo>
                      <a:pt x="7624" y="0"/>
                    </a:lnTo>
                    <a:lnTo>
                      <a:pt x="7624" y="0"/>
                    </a:lnTo>
                  </a:path>
                </a:pathLst>
              </a:custGeom>
              <a:noFill/>
              <a:ln w="12175" cap="rnd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" name="Shape 418"/>
              <p:cNvSpPr/>
              <p:nvPr/>
            </p:nvSpPr>
            <p:spPr>
              <a:xfrm>
                <a:off x="2197675" y="2503125"/>
                <a:ext cx="438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1755" h="1901" fill="none" extrusionOk="0">
                    <a:moveTo>
                      <a:pt x="877" y="0"/>
                    </a:moveTo>
                    <a:lnTo>
                      <a:pt x="877" y="0"/>
                    </a:lnTo>
                    <a:lnTo>
                      <a:pt x="1048" y="25"/>
                    </a:lnTo>
                    <a:lnTo>
                      <a:pt x="1218" y="73"/>
                    </a:lnTo>
                    <a:lnTo>
                      <a:pt x="1365" y="171"/>
                    </a:lnTo>
                    <a:lnTo>
                      <a:pt x="1511" y="268"/>
                    </a:lnTo>
                    <a:lnTo>
                      <a:pt x="1608" y="414"/>
                    </a:lnTo>
                    <a:lnTo>
                      <a:pt x="1681" y="585"/>
                    </a:lnTo>
                    <a:lnTo>
                      <a:pt x="1730" y="755"/>
                    </a:lnTo>
                    <a:lnTo>
                      <a:pt x="1754" y="950"/>
                    </a:lnTo>
                    <a:lnTo>
                      <a:pt x="1754" y="950"/>
                    </a:lnTo>
                    <a:lnTo>
                      <a:pt x="1730" y="1145"/>
                    </a:lnTo>
                    <a:lnTo>
                      <a:pt x="1681" y="1316"/>
                    </a:lnTo>
                    <a:lnTo>
                      <a:pt x="1608" y="1486"/>
                    </a:lnTo>
                    <a:lnTo>
                      <a:pt x="1511" y="1632"/>
                    </a:lnTo>
                    <a:lnTo>
                      <a:pt x="1365" y="1730"/>
                    </a:lnTo>
                    <a:lnTo>
                      <a:pt x="1218" y="1827"/>
                    </a:lnTo>
                    <a:lnTo>
                      <a:pt x="1048" y="1876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07" y="1876"/>
                    </a:lnTo>
                    <a:lnTo>
                      <a:pt x="536" y="1827"/>
                    </a:lnTo>
                    <a:lnTo>
                      <a:pt x="390" y="1730"/>
                    </a:lnTo>
                    <a:lnTo>
                      <a:pt x="244" y="1632"/>
                    </a:lnTo>
                    <a:lnTo>
                      <a:pt x="147" y="1486"/>
                    </a:lnTo>
                    <a:lnTo>
                      <a:pt x="74" y="1316"/>
                    </a:lnTo>
                    <a:lnTo>
                      <a:pt x="25" y="1145"/>
                    </a:lnTo>
                    <a:lnTo>
                      <a:pt x="1" y="950"/>
                    </a:lnTo>
                    <a:lnTo>
                      <a:pt x="1" y="950"/>
                    </a:lnTo>
                    <a:lnTo>
                      <a:pt x="25" y="755"/>
                    </a:lnTo>
                    <a:lnTo>
                      <a:pt x="74" y="585"/>
                    </a:lnTo>
                    <a:lnTo>
                      <a:pt x="147" y="414"/>
                    </a:lnTo>
                    <a:lnTo>
                      <a:pt x="244" y="268"/>
                    </a:lnTo>
                    <a:lnTo>
                      <a:pt x="390" y="171"/>
                    </a:lnTo>
                    <a:lnTo>
                      <a:pt x="536" y="73"/>
                    </a:lnTo>
                    <a:lnTo>
                      <a:pt x="707" y="25"/>
                    </a:lnTo>
                    <a:lnTo>
                      <a:pt x="877" y="0"/>
                    </a:lnTo>
                    <a:lnTo>
                      <a:pt x="877" y="0"/>
                    </a:lnTo>
                  </a:path>
                </a:pathLst>
              </a:custGeom>
              <a:noFill/>
              <a:ln w="12175" cap="rnd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" name="Shape 419"/>
              <p:cNvSpPr/>
              <p:nvPr/>
            </p:nvSpPr>
            <p:spPr>
              <a:xfrm>
                <a:off x="2041800" y="2503125"/>
                <a:ext cx="438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1755" h="1901" fill="none" extrusionOk="0">
                    <a:moveTo>
                      <a:pt x="878" y="0"/>
                    </a:moveTo>
                    <a:lnTo>
                      <a:pt x="878" y="0"/>
                    </a:lnTo>
                    <a:lnTo>
                      <a:pt x="1048" y="25"/>
                    </a:lnTo>
                    <a:lnTo>
                      <a:pt x="1219" y="73"/>
                    </a:lnTo>
                    <a:lnTo>
                      <a:pt x="1365" y="171"/>
                    </a:lnTo>
                    <a:lnTo>
                      <a:pt x="1511" y="268"/>
                    </a:lnTo>
                    <a:lnTo>
                      <a:pt x="1608" y="414"/>
                    </a:lnTo>
                    <a:lnTo>
                      <a:pt x="1681" y="585"/>
                    </a:lnTo>
                    <a:lnTo>
                      <a:pt x="1730" y="755"/>
                    </a:lnTo>
                    <a:lnTo>
                      <a:pt x="1754" y="950"/>
                    </a:lnTo>
                    <a:lnTo>
                      <a:pt x="1754" y="950"/>
                    </a:lnTo>
                    <a:lnTo>
                      <a:pt x="1730" y="1145"/>
                    </a:lnTo>
                    <a:lnTo>
                      <a:pt x="1681" y="1316"/>
                    </a:lnTo>
                    <a:lnTo>
                      <a:pt x="1608" y="1486"/>
                    </a:lnTo>
                    <a:lnTo>
                      <a:pt x="1511" y="1632"/>
                    </a:lnTo>
                    <a:lnTo>
                      <a:pt x="1365" y="1730"/>
                    </a:lnTo>
                    <a:lnTo>
                      <a:pt x="1219" y="1827"/>
                    </a:lnTo>
                    <a:lnTo>
                      <a:pt x="1048" y="1876"/>
                    </a:lnTo>
                    <a:lnTo>
                      <a:pt x="878" y="1900"/>
                    </a:lnTo>
                    <a:lnTo>
                      <a:pt x="878" y="1900"/>
                    </a:lnTo>
                    <a:lnTo>
                      <a:pt x="707" y="1876"/>
                    </a:lnTo>
                    <a:lnTo>
                      <a:pt x="537" y="1827"/>
                    </a:lnTo>
                    <a:lnTo>
                      <a:pt x="390" y="1730"/>
                    </a:lnTo>
                    <a:lnTo>
                      <a:pt x="244" y="1632"/>
                    </a:lnTo>
                    <a:lnTo>
                      <a:pt x="147" y="1486"/>
                    </a:lnTo>
                    <a:lnTo>
                      <a:pt x="74" y="1316"/>
                    </a:lnTo>
                    <a:lnTo>
                      <a:pt x="25" y="1145"/>
                    </a:lnTo>
                    <a:lnTo>
                      <a:pt x="1" y="950"/>
                    </a:lnTo>
                    <a:lnTo>
                      <a:pt x="1" y="950"/>
                    </a:lnTo>
                    <a:lnTo>
                      <a:pt x="25" y="755"/>
                    </a:lnTo>
                    <a:lnTo>
                      <a:pt x="74" y="585"/>
                    </a:lnTo>
                    <a:lnTo>
                      <a:pt x="147" y="414"/>
                    </a:lnTo>
                    <a:lnTo>
                      <a:pt x="244" y="268"/>
                    </a:lnTo>
                    <a:lnTo>
                      <a:pt x="390" y="171"/>
                    </a:lnTo>
                    <a:lnTo>
                      <a:pt x="537" y="73"/>
                    </a:lnTo>
                    <a:lnTo>
                      <a:pt x="707" y="25"/>
                    </a:lnTo>
                    <a:lnTo>
                      <a:pt x="878" y="0"/>
                    </a:lnTo>
                    <a:lnTo>
                      <a:pt x="878" y="0"/>
                    </a:lnTo>
                  </a:path>
                </a:pathLst>
              </a:custGeom>
              <a:noFill/>
              <a:ln w="12175" cap="rnd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20" name="Shape 420"/>
              <p:cNvSpPr/>
              <p:nvPr/>
            </p:nvSpPr>
            <p:spPr>
              <a:xfrm>
                <a:off x="2041800" y="2584100"/>
                <a:ext cx="199750" cy="41425"/>
              </a:xfrm>
              <a:custGeom>
                <a:avLst/>
                <a:gdLst/>
                <a:ahLst/>
                <a:cxnLst/>
                <a:rect l="0" t="0" r="0" b="0"/>
                <a:pathLst>
                  <a:path w="7990" h="1657" fill="none" extrusionOk="0">
                    <a:moveTo>
                      <a:pt x="1" y="1657"/>
                    </a:moveTo>
                    <a:lnTo>
                      <a:pt x="1" y="1657"/>
                    </a:lnTo>
                    <a:lnTo>
                      <a:pt x="415" y="1291"/>
                    </a:lnTo>
                    <a:lnTo>
                      <a:pt x="853" y="950"/>
                    </a:lnTo>
                    <a:lnTo>
                      <a:pt x="1340" y="683"/>
                    </a:lnTo>
                    <a:lnTo>
                      <a:pt x="1827" y="439"/>
                    </a:lnTo>
                    <a:lnTo>
                      <a:pt x="2363" y="244"/>
                    </a:lnTo>
                    <a:lnTo>
                      <a:pt x="2875" y="122"/>
                    </a:lnTo>
                    <a:lnTo>
                      <a:pt x="3435" y="49"/>
                    </a:lnTo>
                    <a:lnTo>
                      <a:pt x="3995" y="1"/>
                    </a:lnTo>
                    <a:lnTo>
                      <a:pt x="3995" y="1"/>
                    </a:lnTo>
                    <a:lnTo>
                      <a:pt x="4555" y="49"/>
                    </a:lnTo>
                    <a:lnTo>
                      <a:pt x="5115" y="122"/>
                    </a:lnTo>
                    <a:lnTo>
                      <a:pt x="5627" y="244"/>
                    </a:lnTo>
                    <a:lnTo>
                      <a:pt x="6163" y="439"/>
                    </a:lnTo>
                    <a:lnTo>
                      <a:pt x="6650" y="683"/>
                    </a:lnTo>
                    <a:lnTo>
                      <a:pt x="7137" y="950"/>
                    </a:lnTo>
                    <a:lnTo>
                      <a:pt x="7575" y="1291"/>
                    </a:lnTo>
                    <a:lnTo>
                      <a:pt x="7989" y="1657"/>
                    </a:lnTo>
                  </a:path>
                </a:pathLst>
              </a:custGeom>
              <a:noFill/>
              <a:ln w="12175" cap="rnd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844550"/>
            <a:ext cx="4476750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3796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199" y="152400"/>
            <a:ext cx="3085013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3085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Nationwide Prediction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747838"/>
            <a:ext cx="4800600" cy="396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71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2309928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2309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Results by State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8759" y="1123950"/>
            <a:ext cx="3735899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~~~~~~RUNNING FOR NY ~~~~~~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&lt;bound method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LinearRegression.get_params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LinearRegression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copy_X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=True,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fit_intercept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=True,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n_jobs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=1, normalize=False)&gt;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   0.98125875   -3.00640495  391.27344875  426.05064422]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R-squared 0.8923228691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MSE 14901269.8204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~~~~~~RUNNING FOR NM ~~~~~~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&lt;bound method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LinearRegression.get_params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LinearRegression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copy_X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=True,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fit_intercept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=True,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n_jobs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=1, normalize=False)&gt;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  8.30867590e-01  -8.89398920e+00  -3.07435794e+03   0.00000000e+00]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R-squared 0.638055525286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MSE 12835158.2509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~~~~~~RUNNING FOR OH ~~~~~~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&lt;bound method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LinearRegression.get_params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LinearRegression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copy_X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=True,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fit_intercept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=True,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n_jobs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=1, normalize=False)&gt;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   0.92278446   -4.79071584 -181.14698245    0.        ]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R-squared 0.783105539363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MSE 10128773.8414</a:t>
            </a:r>
          </a:p>
        </p:txBody>
      </p:sp>
      <p:pic>
        <p:nvPicPr>
          <p:cNvPr id="12" name="Picture 11" descr="C:\Users\Dave\Documents\GitHub\LIHTC-Project-Distribution\State Predic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658" y="1301690"/>
            <a:ext cx="4973496" cy="26199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5508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2860078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2860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Considerations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68092883"/>
              </p:ext>
            </p:extLst>
          </p:nvPr>
        </p:nvGraphicFramePr>
        <p:xfrm>
          <a:off x="1524000" y="793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85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982219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630823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630823"/>
            <a:ext cx="6805646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734340"/>
            <a:ext cx="6805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 of the Low-Income Housing Tax Credit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8760" y="2431018"/>
            <a:ext cx="23942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Created in 1986 under President Reagan to further the development of affordable housing (Section 42 of the 1986 Tax Reform Act).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98816" y="2431018"/>
            <a:ext cx="20293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Tax credits are exchanged on an open marketplace.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23872" y="2431018"/>
            <a:ext cx="23942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allocation of tax credits is handled through each state agency, meaning the state decides which projects will be afforded tax credits.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10136" y="2431018"/>
            <a:ext cx="20894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program allows for the leverage of private equity in previously underserved areas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61" y="1933133"/>
            <a:ext cx="2159667" cy="4960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294" y="1471342"/>
            <a:ext cx="874372" cy="9596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723" y="1572290"/>
            <a:ext cx="1548577" cy="83623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754" y="1460313"/>
            <a:ext cx="932244" cy="93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89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16764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1592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Next Steps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9200" y="2943820"/>
            <a:ext cx="772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4"/>
                </a:solidFill>
              </a:rPr>
              <a:t>1.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10694" y="2943820"/>
            <a:ext cx="772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4"/>
                </a:solidFill>
              </a:rPr>
              <a:t>2.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92040" y="1486256"/>
            <a:ext cx="2427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a web app for planners to test the viability of the proposed development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83534" y="1558826"/>
            <a:ext cx="2646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Understand how to best place low income housing developments and use a tool for advocacy</a:t>
            </a:r>
          </a:p>
        </p:txBody>
      </p:sp>
    </p:spTree>
    <p:extLst>
      <p:ext uri="{BB962C8B-B14F-4D97-AF65-F5344CB8AC3E}">
        <p14:creationId xmlns:p14="http://schemas.microsoft.com/office/powerpoint/2010/main" val="1056703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1106393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Credits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2114" y="1504950"/>
            <a:ext cx="7315200" cy="2240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HUDUser.org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 Census American Community Survey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Colleagues at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Novogradac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&amp; Company LLP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General Assembly DC!</a:t>
            </a:r>
          </a:p>
        </p:txBody>
      </p:sp>
    </p:spTree>
    <p:extLst>
      <p:ext uri="{BB962C8B-B14F-4D97-AF65-F5344CB8AC3E}">
        <p14:creationId xmlns:p14="http://schemas.microsoft.com/office/powerpoint/2010/main" val="2738103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1106393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Thanks!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2114" y="1504950"/>
            <a:ext cx="7315200" cy="57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Any questions?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32114" y="2190750"/>
            <a:ext cx="4838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 can find me at:</a:t>
            </a:r>
          </a:p>
          <a:p>
            <a:r>
              <a:rPr lang="en-US" sz="2000" dirty="0">
                <a:solidFill>
                  <a:schemeClr val="accent4"/>
                </a:solidFill>
              </a:rPr>
              <a:t>David </a:t>
            </a:r>
            <a:r>
              <a:rPr lang="en-US" sz="2000" dirty="0" err="1">
                <a:solidFill>
                  <a:schemeClr val="accent4"/>
                </a:solidFill>
              </a:rPr>
              <a:t>Grubman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|  drgrubman@gmail.com</a:t>
            </a:r>
          </a:p>
        </p:txBody>
      </p:sp>
    </p:spTree>
    <p:extLst>
      <p:ext uri="{BB962C8B-B14F-4D97-AF65-F5344CB8AC3E}">
        <p14:creationId xmlns:p14="http://schemas.microsoft.com/office/powerpoint/2010/main" val="386293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982219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52400" y="614850"/>
            <a:ext cx="3913800" cy="39138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88760" y="630823"/>
            <a:ext cx="685800" cy="685800"/>
            <a:chOff x="762000" y="647700"/>
            <a:chExt cx="952500" cy="952500"/>
          </a:xfrm>
        </p:grpSpPr>
        <p:sp>
          <p:nvSpPr>
            <p:cNvPr id="4" name="Oval 3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7" name="Shape 184"/>
          <p:cNvSpPr txBox="1">
            <a:spLocks/>
          </p:cNvSpPr>
          <p:nvPr/>
        </p:nvSpPr>
        <p:spPr>
          <a:xfrm>
            <a:off x="4566300" y="1316623"/>
            <a:ext cx="4501500" cy="11598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" sz="7200" b="1" dirty="0">
                <a:solidFill>
                  <a:schemeClr val="accent4"/>
                </a:solidFill>
              </a:rPr>
              <a:t>38,365 </a:t>
            </a:r>
          </a:p>
        </p:txBody>
      </p:sp>
      <p:sp>
        <p:nvSpPr>
          <p:cNvPr id="8" name="Shape 185"/>
          <p:cNvSpPr txBox="1">
            <a:spLocks/>
          </p:cNvSpPr>
          <p:nvPr/>
        </p:nvSpPr>
        <p:spPr>
          <a:xfrm>
            <a:off x="2321225" y="2763854"/>
            <a:ext cx="4501500" cy="2855896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endParaRPr lang="en" dirty="0"/>
          </a:p>
        </p:txBody>
      </p:sp>
      <p:sp>
        <p:nvSpPr>
          <p:cNvPr id="9" name="TextBox 8"/>
          <p:cNvSpPr txBox="1"/>
          <p:nvPr/>
        </p:nvSpPr>
        <p:spPr>
          <a:xfrm>
            <a:off x="4566300" y="2343150"/>
            <a:ext cx="365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Low-Income Housing Tax Credit Properties placed in service since 1987 scattered nationwide</a:t>
            </a:r>
          </a:p>
        </p:txBody>
      </p:sp>
    </p:spTree>
    <p:extLst>
      <p:ext uri="{BB962C8B-B14F-4D97-AF65-F5344CB8AC3E}">
        <p14:creationId xmlns:p14="http://schemas.microsoft.com/office/powerpoint/2010/main" val="347752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982219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630823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630823"/>
            <a:ext cx="3544368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734340"/>
            <a:ext cx="3544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Criticisms of the Program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2943820"/>
            <a:ext cx="772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4"/>
                </a:solidFill>
              </a:rPr>
              <a:t>1.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10694" y="2943820"/>
            <a:ext cx="772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4"/>
                </a:solidFill>
              </a:rPr>
              <a:t>2.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2040" y="2224920"/>
            <a:ext cx="2427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Too much power is concentrated at the state agency level.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83534" y="2224920"/>
            <a:ext cx="26460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developments are contributing to the concentration of poverty.</a:t>
            </a:r>
          </a:p>
        </p:txBody>
      </p:sp>
    </p:spTree>
    <p:extLst>
      <p:ext uri="{BB962C8B-B14F-4D97-AF65-F5344CB8AC3E}">
        <p14:creationId xmlns:p14="http://schemas.microsoft.com/office/powerpoint/2010/main" val="133969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8"/>
            <a:ext cx="9144000" cy="51395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4400550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229100" y="4049154"/>
            <a:ext cx="685800" cy="685800"/>
            <a:chOff x="762000" y="647700"/>
            <a:chExt cx="952500" cy="952500"/>
          </a:xfrm>
        </p:grpSpPr>
        <p:sp>
          <p:nvSpPr>
            <p:cNvPr id="6" name="Oval 5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2057400" y="976015"/>
            <a:ext cx="5029200" cy="1976735"/>
          </a:xfrm>
          <a:prstGeom prst="rect">
            <a:avLst/>
          </a:pr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56900" y="361950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Question: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9802" y="1128415"/>
            <a:ext cx="4724398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 dirty="0">
                <a:solidFill>
                  <a:schemeClr val="bg1"/>
                </a:solidFill>
              </a:rPr>
              <a:t>Does a LIHTC project have a negative impact on the neighborhood, in terms of income growth?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28601" y="2994796"/>
            <a:ext cx="548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Can we predict a change in income based on the characteristics of a low-income housing project?</a:t>
            </a:r>
          </a:p>
        </p:txBody>
      </p:sp>
    </p:spTree>
    <p:extLst>
      <p:ext uri="{BB962C8B-B14F-4D97-AF65-F5344CB8AC3E}">
        <p14:creationId xmlns:p14="http://schemas.microsoft.com/office/powerpoint/2010/main" val="2071581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32004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3137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and Visualization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710" y="1030873"/>
            <a:ext cx="49311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Provided by Housing And Urban Development and is geocoded. 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 subset included only data from 2006-2014, and was about 10,000 properties.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900" y="819150"/>
            <a:ext cx="3310100" cy="2122693"/>
          </a:xfrm>
          <a:prstGeom prst="rect">
            <a:avLst/>
          </a:prstGeom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085" y="2941843"/>
            <a:ext cx="3430915" cy="220165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8759" y="2571750"/>
            <a:ext cx="542432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['FID', 'OBJECTID', 'HUD_ID', 'PROJECT', 'PROJ_ADD', 'PROJ_CTY', 'PROJ_ST', 'PROJ_ZIP', 'STATE_ID', 'CONTACT', 'COMPANY', 'CO_ADD', 'CO_CTY', 'CO_ST', 'CO_ZIP', 'CO_TEL', 'ALLOCAMT', 'N_UNITS', 'LI_UNITS', 'N_0BR', 'N_1BR', 'N_2BR', 'N_3BR', 'N_4BR', 'INC_CEIL', 'LOW_CEIL', 'CEILUNIT', 'YR_PIS', 'YR_ALLOC', 'NON_PROF', 'BASIS', 'BOND', 'MFF_RA', 'MFF_RA_ID', 'FMHA_514', 'RDNUM_514', 'FMHA_515', 'RDNUM_515', 'FMHA_538', 'RDNUM_538', 'HOME', 'HOME_AMT', 'HOME_IDISI', 'TCAP', 'TCAP_AMT', 'TCAP_IDISI', 'CDBG', 'CDBG_AMT', 'CDBG_IDISI', 'FHA', 'FHA_NUM', 'HOPEVI', 'HPVI_AMT', 'TCEP', 'TCEP_AMT', 'RENTASSIST', 'TRGT_POP', 'TRGT_FAM', 'TRGT_ELD', 'TRGT_DIS', 'TRGT_HML', 'TRGT_OTHER', 'TRGT_SPC', 'TYPE', 'CREDIT', 'N_UNITSR', 'LI_UNITR', 'DDA', 'QCT', 'NONPROG', 'DATANOTE', 'METRO_TRAC', 'STATE2KX', 'CNTY_NM2KX', 'CNTY2KX', 'TRACT2KX', 'BG2KX', 'BLOCK2KX', 'CURCNTY_NM', 'CURCNTY', 'CURCOSUB', 'CURCOSUB_N', 'PLACE2KX', 'PLACE_NM2K', 'PLACE_CC2K', 'PLACE_INC2', 'MSA_NM', 'CBSA_NM', 'NECTA', 'NECTA_NM', 'METRO', 'MICRO', 'FCD_FIPS91', 'HLC', 'DPV', 'DPVRC', 'STD_ADDR', 'URB_OUT', 'STD_CITY', 'STD_ST', 'STD_ZIP5', 'STD_ZIP9', 'ZIP_CLASS', 'ZCTA2KX', 'DPBC', 'DPBC_CKSUM', 'STD_ZIP11', 'ADDR_TYPE', 'APT_NO', 'APT_TYPE', 'C1PGRC', 'C1PPRB', 'C1PDRC', 'C1PSRC', 'C1PARC', 'C1PRC9', 'MSGUSPS', 'LAT', 'LON', 'RC2KX', 'STM2KX', 'LVL2KX', 'UR', 'MSG2KX', 'COUNTY_LEV', 'PLACE_LEVE', 'TRACT_LEVE', 'BLKGRP_LEV', 'MSA', 'CBSA']</a:t>
            </a:r>
          </a:p>
        </p:txBody>
      </p:sp>
    </p:spTree>
    <p:extLst>
      <p:ext uri="{BB962C8B-B14F-4D97-AF65-F5344CB8AC3E}">
        <p14:creationId xmlns:p14="http://schemas.microsoft.com/office/powerpoint/2010/main" val="229561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636713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710" y="1030873"/>
            <a:ext cx="85694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American Community Survey 5-Year Estimates are only available at Tract level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Used an API to append Census Data at the Tract Level.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Picture 14" descr="Screen Clipping"/>
          <p:cNvPicPr>
            <a:picLocks noChangeAspect="1"/>
          </p:cNvPicPr>
          <p:nvPr/>
        </p:nvPicPr>
        <p:blipFill rotWithShape="1">
          <a:blip r:embed="rId3"/>
          <a:srcRect t="20685" b="23918"/>
          <a:stretch/>
        </p:blipFill>
        <p:spPr>
          <a:xfrm>
            <a:off x="19050" y="2974825"/>
            <a:ext cx="9124950" cy="21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6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32004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3137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and Visualization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711" y="1030873"/>
            <a:ext cx="32354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insight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Comparing 2010 and 2014 income, stratified by Targeted Population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748922"/>
            <a:ext cx="4876800" cy="436408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41043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233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Approach</a:t>
            </a:r>
          </a:p>
        </p:txBody>
      </p:sp>
      <p:sp>
        <p:nvSpPr>
          <p:cNvPr id="6" name="Oval 5"/>
          <p:cNvSpPr/>
          <p:nvPr/>
        </p:nvSpPr>
        <p:spPr>
          <a:xfrm>
            <a:off x="288760" y="1570333"/>
            <a:ext cx="2011680" cy="2011680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03907" y="1570333"/>
            <a:ext cx="2011680" cy="2011680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34200" y="1570333"/>
            <a:ext cx="2011680" cy="2011680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19054" y="1570333"/>
            <a:ext cx="2011680" cy="2011680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300440" y="2576173"/>
            <a:ext cx="203467" cy="0"/>
          </a:xfrm>
          <a:prstGeom prst="lin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515587" y="2576173"/>
            <a:ext cx="203467" cy="0"/>
          </a:xfrm>
          <a:prstGeom prst="lin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30734" y="2576173"/>
            <a:ext cx="203467" cy="0"/>
          </a:xfrm>
          <a:prstGeom prst="lin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/>
          <p:cNvSpPr/>
          <p:nvPr/>
        </p:nvSpPr>
        <p:spPr>
          <a:xfrm>
            <a:off x="418300" y="2152980"/>
            <a:ext cx="1752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Varela"/>
              </a:rPr>
              <a:t>Establish question and hypothesis.</a:t>
            </a:r>
            <a:endParaRPr lang="en" sz="1600" dirty="0">
              <a:solidFill>
                <a:schemeClr val="tx1">
                  <a:lumMod val="65000"/>
                  <a:lumOff val="35000"/>
                </a:schemeClr>
              </a:solidFill>
              <a:sym typeface="Varel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75270" y="1906759"/>
            <a:ext cx="1752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Varela"/>
              </a:rPr>
              <a:t>Mine, clean, and visualize data from Housing and Urban Development.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48594" y="1906759"/>
            <a:ext cx="1752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Varela"/>
              </a:rPr>
              <a:t>Run and test linear regression model. Substitute variables as necessary.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63740" y="1906759"/>
            <a:ext cx="1752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Varela"/>
              </a:rPr>
              <a:t>Run through dummy projects nationwide and by state to interpret results.</a:t>
            </a:r>
          </a:p>
        </p:txBody>
      </p:sp>
    </p:spTree>
    <p:extLst>
      <p:ext uri="{BB962C8B-B14F-4D97-AF65-F5344CB8AC3E}">
        <p14:creationId xmlns:p14="http://schemas.microsoft.com/office/powerpoint/2010/main" val="315791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17-04-27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5090CD"/>
      </a:accent1>
      <a:accent2>
        <a:srgbClr val="4ADAD4"/>
      </a:accent2>
      <a:accent3>
        <a:srgbClr val="4E73E4"/>
      </a:accent3>
      <a:accent4>
        <a:srgbClr val="4C4ADA"/>
      </a:accent4>
      <a:accent5>
        <a:srgbClr val="4EC2D4"/>
      </a:accent5>
      <a:accent6>
        <a:srgbClr val="C8C824"/>
      </a:accent6>
      <a:hlink>
        <a:srgbClr val="6B9F25"/>
      </a:hlink>
      <a:folHlink>
        <a:srgbClr val="9F6715"/>
      </a:folHlink>
    </a:clrScheme>
    <a:fontScheme name="BYB2017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1111</Words>
  <Application>Microsoft Office PowerPoint</Application>
  <PresentationFormat>On-screen Show (16:9)</PresentationFormat>
  <Paragraphs>97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Franklin Gothic Medium</vt:lpstr>
      <vt:lpstr>Varela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 Biggs</dc:creator>
  <cp:lastModifiedBy>Dave</cp:lastModifiedBy>
  <cp:revision>7</cp:revision>
  <dcterms:created xsi:type="dcterms:W3CDTF">2017-05-04T22:11:17Z</dcterms:created>
  <dcterms:modified xsi:type="dcterms:W3CDTF">2017-05-08T21:57:19Z</dcterms:modified>
</cp:coreProperties>
</file>